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0" r:id="rId2"/>
    <p:sldId id="283" r:id="rId3"/>
    <p:sldId id="311" r:id="rId4"/>
    <p:sldId id="313" r:id="rId5"/>
    <p:sldId id="291" r:id="rId6"/>
    <p:sldId id="284" r:id="rId7"/>
    <p:sldId id="292" r:id="rId8"/>
    <p:sldId id="268" r:id="rId9"/>
    <p:sldId id="320" r:id="rId10"/>
    <p:sldId id="321" r:id="rId11"/>
    <p:sldId id="282" r:id="rId12"/>
    <p:sldId id="316" r:id="rId13"/>
    <p:sldId id="286" r:id="rId14"/>
    <p:sldId id="290" r:id="rId15"/>
    <p:sldId id="295" r:id="rId16"/>
    <p:sldId id="298" r:id="rId17"/>
    <p:sldId id="299" r:id="rId18"/>
    <p:sldId id="288" r:id="rId19"/>
    <p:sldId id="305" r:id="rId20"/>
    <p:sldId id="306" r:id="rId21"/>
    <p:sldId id="308" r:id="rId22"/>
    <p:sldId id="307" r:id="rId23"/>
    <p:sldId id="303" r:id="rId24"/>
    <p:sldId id="294" r:id="rId25"/>
    <p:sldId id="293" r:id="rId26"/>
    <p:sldId id="257" r:id="rId27"/>
    <p:sldId id="289" r:id="rId28"/>
    <p:sldId id="285" r:id="rId29"/>
    <p:sldId id="287" r:id="rId30"/>
    <p:sldId id="300" r:id="rId31"/>
    <p:sldId id="301" r:id="rId32"/>
    <p:sldId id="314" r:id="rId33"/>
    <p:sldId id="317" r:id="rId34"/>
    <p:sldId id="302" r:id="rId35"/>
    <p:sldId id="318" r:id="rId36"/>
    <p:sldId id="309" r:id="rId37"/>
    <p:sldId id="322" r:id="rId38"/>
  </p:sldIdLst>
  <p:sldSz cx="12190413" cy="6859588"/>
  <p:notesSz cx="6858000" cy="9947275"/>
  <p:custShowLst>
    <p:custShow name="Произвольный показ 1русский" id="0">
      <p:sldLst/>
    </p:custShow>
  </p:custShowLst>
  <p:defaultTextStyle>
    <a:defPPr>
      <a:defRPr lang="ru-RU"/>
    </a:defPPr>
    <a:lvl1pPr marL="0" algn="l" defTabSz="10013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0688" algn="l" defTabSz="10013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1378" algn="l" defTabSz="10013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2067" algn="l" defTabSz="10013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02756" algn="l" defTabSz="10013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03443" algn="l" defTabSz="10013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04132" algn="l" defTabSz="10013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04821" algn="l" defTabSz="10013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05509" algn="l" defTabSz="10013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8F8F8"/>
    <a:srgbClr val="FF0000"/>
    <a:srgbClr val="D2E1B5"/>
    <a:srgbClr val="72A4AE"/>
    <a:srgbClr val="30805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797" autoAdjust="0"/>
    <p:restoredTop sz="94675" autoAdjust="0"/>
  </p:normalViewPr>
  <p:slideViewPr>
    <p:cSldViewPr>
      <p:cViewPr varScale="1">
        <p:scale>
          <a:sx n="103" d="100"/>
          <a:sy n="103" d="100"/>
        </p:scale>
        <p:origin x="-438" y="-9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7363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7363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r">
              <a:defRPr sz="1200"/>
            </a:lvl1pPr>
          </a:lstStyle>
          <a:p>
            <a:fld id="{47C4D4EA-44CD-490E-A6ED-B0B6E3942149}" type="datetimeFigureOut">
              <a:rPr lang="ru-RU" smtClean="0"/>
              <a:pPr/>
              <a:t>09.11.2017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5888" y="746125"/>
            <a:ext cx="6626225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83" tIns="46292" rIns="92583" bIns="4629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7"/>
            <a:ext cx="5486400" cy="4476273"/>
          </a:xfrm>
          <a:prstGeom prst="rect">
            <a:avLst/>
          </a:prstGeom>
        </p:spPr>
        <p:txBody>
          <a:bodyPr vert="horz" lIns="92583" tIns="46292" rIns="92583" bIns="4629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7363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6"/>
            <a:ext cx="2971800" cy="497363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r">
              <a:defRPr sz="1200"/>
            </a:lvl1pPr>
          </a:lstStyle>
          <a:p>
            <a:fld id="{214C947E-7C2D-4A79-894F-2593BCDCE8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88355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13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0688" algn="l" defTabSz="10013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1378" algn="l" defTabSz="10013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02067" algn="l" defTabSz="10013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02756" algn="l" defTabSz="10013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03443" algn="l" defTabSz="10013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04132" algn="l" defTabSz="10013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04821" algn="l" defTabSz="10013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05509" algn="l" defTabSz="10013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5888" y="746125"/>
            <a:ext cx="6626225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Рисунок 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C947E-7C2D-4A79-894F-2593BCDCE89E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5888" y="746125"/>
            <a:ext cx="6626225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Рисунок 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C947E-7C2D-4A79-894F-2593BCDCE89E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888" y="746125"/>
            <a:ext cx="6626225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Рисунок 4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2237" indent="-28932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7288" indent="-23145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20203" indent="-23145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83118" indent="-23145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46033" indent="-23145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08948" indent="-23145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71863" indent="-23145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34778" indent="-23145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17247E-184B-46E6-B173-57D7B1A318C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5888" y="746125"/>
            <a:ext cx="6626225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ПО МАТЕРИАЛАМ </a:t>
            </a:r>
            <a:r>
              <a:rPr lang="en-US" smtClean="0"/>
              <a:t>TECHIN2B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74961-3D33-457B-A246-3CAE73EF475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9385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5888" y="746125"/>
            <a:ext cx="6626225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C947E-7C2D-4A79-894F-2593BCDCE89E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5888" y="746125"/>
            <a:ext cx="6626225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РИСУНОК 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C947E-7C2D-4A79-894F-2593BCDCE89E}" type="slidenum">
              <a:rPr lang="ru-RU" smtClean="0"/>
              <a:pPr/>
              <a:t>26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5888" y="746125"/>
            <a:ext cx="6626225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C947E-7C2D-4A79-894F-2593BCDCE89E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60238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5888" y="746125"/>
            <a:ext cx="6626225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C947E-7C2D-4A79-894F-2593BCDCE89E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60238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3" y="2130923"/>
            <a:ext cx="10361852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6" y="3887104"/>
            <a:ext cx="8533289" cy="175300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0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2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2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3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4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4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5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D9F-1EBC-44FB-9FC8-D4704640DC57}" type="datetimeFigureOut">
              <a:rPr lang="ru-RU" smtClean="0"/>
              <a:pPr/>
              <a:t>09.11.2017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2769-6CBF-42B7-BCC1-FF0DAC32BD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87064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D9F-1EBC-44FB-9FC8-D4704640DC57}" type="datetimeFigureOut">
              <a:rPr lang="ru-RU" smtClean="0"/>
              <a:pPr/>
              <a:t>09.11.2017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2769-6CBF-42B7-BCC1-FF0DAC32BD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02473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52" y="274704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D9F-1EBC-44FB-9FC8-D4704640DC57}" type="datetimeFigureOut">
              <a:rPr lang="ru-RU" smtClean="0"/>
              <a:pPr/>
              <a:t>09.11.2017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2769-6CBF-42B7-BCC1-FF0DAC32BD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9348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D9F-1EBC-44FB-9FC8-D4704640DC57}" type="datetimeFigureOut">
              <a:rPr lang="ru-RU" smtClean="0"/>
              <a:pPr/>
              <a:t>09.11.2017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2769-6CBF-42B7-BCC1-FF0DAC32BD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2503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8" y="4407925"/>
            <a:ext cx="10361852" cy="136239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8" y="2907393"/>
            <a:ext cx="10361852" cy="1500534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5006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1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20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27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34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4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4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05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D9F-1EBC-44FB-9FC8-D4704640DC57}" type="datetimeFigureOut">
              <a:rPr lang="ru-RU" smtClean="0"/>
              <a:pPr/>
              <a:t>09.11.2017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2769-6CBF-42B7-BCC1-FF0DAC32BD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2035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22" y="1600575"/>
            <a:ext cx="5384099" cy="452701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1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796" y="1600575"/>
            <a:ext cx="5384099" cy="452701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1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D9F-1EBC-44FB-9FC8-D4704640DC57}" type="datetimeFigureOut">
              <a:rPr lang="ru-RU" smtClean="0"/>
              <a:pPr/>
              <a:t>09.11.2017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2769-6CBF-42B7-BCC1-FF0DAC32BD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48178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19" y="1535468"/>
            <a:ext cx="5386216" cy="6399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688" indent="0">
              <a:buNone/>
              <a:defRPr sz="2100" b="1"/>
            </a:lvl2pPr>
            <a:lvl3pPr marL="1001378" indent="0">
              <a:buNone/>
              <a:defRPr sz="2000" b="1"/>
            </a:lvl3pPr>
            <a:lvl4pPr marL="1502067" indent="0">
              <a:buNone/>
              <a:defRPr sz="1800" b="1"/>
            </a:lvl4pPr>
            <a:lvl5pPr marL="2002756" indent="0">
              <a:buNone/>
              <a:defRPr sz="1800" b="1"/>
            </a:lvl5pPr>
            <a:lvl6pPr marL="2503443" indent="0">
              <a:buNone/>
              <a:defRPr sz="1800" b="1"/>
            </a:lvl6pPr>
            <a:lvl7pPr marL="3004132" indent="0">
              <a:buNone/>
              <a:defRPr sz="1800" b="1"/>
            </a:lvl7pPr>
            <a:lvl8pPr marL="3504821" indent="0">
              <a:buNone/>
              <a:defRPr sz="1800" b="1"/>
            </a:lvl8pPr>
            <a:lvl9pPr marL="400550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19" y="2175382"/>
            <a:ext cx="5386216" cy="3952203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68"/>
            <a:ext cx="5388332" cy="6399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688" indent="0">
              <a:buNone/>
              <a:defRPr sz="2100" b="1"/>
            </a:lvl2pPr>
            <a:lvl3pPr marL="1001378" indent="0">
              <a:buNone/>
              <a:defRPr sz="2000" b="1"/>
            </a:lvl3pPr>
            <a:lvl4pPr marL="1502067" indent="0">
              <a:buNone/>
              <a:defRPr sz="1800" b="1"/>
            </a:lvl4pPr>
            <a:lvl5pPr marL="2002756" indent="0">
              <a:buNone/>
              <a:defRPr sz="1800" b="1"/>
            </a:lvl5pPr>
            <a:lvl6pPr marL="2503443" indent="0">
              <a:buNone/>
              <a:defRPr sz="1800" b="1"/>
            </a:lvl6pPr>
            <a:lvl7pPr marL="3004132" indent="0">
              <a:buNone/>
              <a:defRPr sz="1800" b="1"/>
            </a:lvl7pPr>
            <a:lvl8pPr marL="3504821" indent="0">
              <a:buNone/>
              <a:defRPr sz="1800" b="1"/>
            </a:lvl8pPr>
            <a:lvl9pPr marL="400550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1" y="2175382"/>
            <a:ext cx="5388332" cy="3952203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D9F-1EBC-44FB-9FC8-D4704640DC57}" type="datetimeFigureOut">
              <a:rPr lang="ru-RU" smtClean="0"/>
              <a:pPr/>
              <a:t>09.11.2017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2769-6CBF-42B7-BCC1-FF0DAC32BD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3232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D9F-1EBC-44FB-9FC8-D4704640DC57}" type="datetimeFigureOut">
              <a:rPr lang="ru-RU" smtClean="0"/>
              <a:pPr/>
              <a:t>09.11.2017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2769-6CBF-42B7-BCC1-FF0DAC32BD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3482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D9F-1EBC-44FB-9FC8-D4704640DC57}" type="datetimeFigureOut">
              <a:rPr lang="ru-RU" smtClean="0"/>
              <a:pPr/>
              <a:t>09.11.2017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2769-6CBF-42B7-BCC1-FF0DAC32BD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8694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5" y="273113"/>
            <a:ext cx="4010562" cy="116231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4" y="273118"/>
            <a:ext cx="6814779" cy="585446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5" y="1435434"/>
            <a:ext cx="4010562" cy="4692150"/>
          </a:xfrm>
        </p:spPr>
        <p:txBody>
          <a:bodyPr/>
          <a:lstStyle>
            <a:lvl1pPr marL="0" indent="0">
              <a:buNone/>
              <a:defRPr sz="1500"/>
            </a:lvl1pPr>
            <a:lvl2pPr marL="500688" indent="0">
              <a:buNone/>
              <a:defRPr sz="1300"/>
            </a:lvl2pPr>
            <a:lvl3pPr marL="1001378" indent="0">
              <a:buNone/>
              <a:defRPr sz="1100"/>
            </a:lvl3pPr>
            <a:lvl4pPr marL="1502067" indent="0">
              <a:buNone/>
              <a:defRPr sz="1000"/>
            </a:lvl4pPr>
            <a:lvl5pPr marL="2002756" indent="0">
              <a:buNone/>
              <a:defRPr sz="1000"/>
            </a:lvl5pPr>
            <a:lvl6pPr marL="2503443" indent="0">
              <a:buNone/>
              <a:defRPr sz="1000"/>
            </a:lvl6pPr>
            <a:lvl7pPr marL="3004132" indent="0">
              <a:buNone/>
              <a:defRPr sz="1000"/>
            </a:lvl7pPr>
            <a:lvl8pPr marL="3504821" indent="0">
              <a:buNone/>
              <a:defRPr sz="1000"/>
            </a:lvl8pPr>
            <a:lvl9pPr marL="4005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D9F-1EBC-44FB-9FC8-D4704640DC57}" type="datetimeFigureOut">
              <a:rPr lang="ru-RU" smtClean="0"/>
              <a:pPr/>
              <a:t>09.11.2017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2769-6CBF-42B7-BCC1-FF0DAC32BD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71346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6"/>
            <a:ext cx="7314248" cy="56686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21"/>
            <a:ext cx="7314248" cy="4115753"/>
          </a:xfrm>
        </p:spPr>
        <p:txBody>
          <a:bodyPr/>
          <a:lstStyle>
            <a:lvl1pPr marL="0" indent="0">
              <a:buNone/>
              <a:defRPr sz="3500"/>
            </a:lvl1pPr>
            <a:lvl2pPr marL="500688" indent="0">
              <a:buNone/>
              <a:defRPr sz="3100"/>
            </a:lvl2pPr>
            <a:lvl3pPr marL="1001378" indent="0">
              <a:buNone/>
              <a:defRPr sz="2600"/>
            </a:lvl3pPr>
            <a:lvl4pPr marL="1502067" indent="0">
              <a:buNone/>
              <a:defRPr sz="2100"/>
            </a:lvl4pPr>
            <a:lvl5pPr marL="2002756" indent="0">
              <a:buNone/>
              <a:defRPr sz="2100"/>
            </a:lvl5pPr>
            <a:lvl6pPr marL="2503443" indent="0">
              <a:buNone/>
              <a:defRPr sz="2100"/>
            </a:lvl6pPr>
            <a:lvl7pPr marL="3004132" indent="0">
              <a:buNone/>
              <a:defRPr sz="2100"/>
            </a:lvl7pPr>
            <a:lvl8pPr marL="3504821" indent="0">
              <a:buNone/>
              <a:defRPr sz="2100"/>
            </a:lvl8pPr>
            <a:lvl9pPr marL="4005509" indent="0">
              <a:buNone/>
              <a:defRPr sz="21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6"/>
            <a:ext cx="7314248" cy="805049"/>
          </a:xfrm>
        </p:spPr>
        <p:txBody>
          <a:bodyPr/>
          <a:lstStyle>
            <a:lvl1pPr marL="0" indent="0">
              <a:buNone/>
              <a:defRPr sz="1500"/>
            </a:lvl1pPr>
            <a:lvl2pPr marL="500688" indent="0">
              <a:buNone/>
              <a:defRPr sz="1300"/>
            </a:lvl2pPr>
            <a:lvl3pPr marL="1001378" indent="0">
              <a:buNone/>
              <a:defRPr sz="1100"/>
            </a:lvl3pPr>
            <a:lvl4pPr marL="1502067" indent="0">
              <a:buNone/>
              <a:defRPr sz="1000"/>
            </a:lvl4pPr>
            <a:lvl5pPr marL="2002756" indent="0">
              <a:buNone/>
              <a:defRPr sz="1000"/>
            </a:lvl5pPr>
            <a:lvl6pPr marL="2503443" indent="0">
              <a:buNone/>
              <a:defRPr sz="1000"/>
            </a:lvl6pPr>
            <a:lvl7pPr marL="3004132" indent="0">
              <a:buNone/>
              <a:defRPr sz="1000"/>
            </a:lvl7pPr>
            <a:lvl8pPr marL="3504821" indent="0">
              <a:buNone/>
              <a:defRPr sz="1000"/>
            </a:lvl8pPr>
            <a:lvl9pPr marL="4005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D9F-1EBC-44FB-9FC8-D4704640DC57}" type="datetimeFigureOut">
              <a:rPr lang="ru-RU" smtClean="0"/>
              <a:pPr/>
              <a:t>09.11.2017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2769-6CBF-42B7-BCC1-FF0DAC32BD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1698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0091" tIns="50044" rIns="100091" bIns="5004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5"/>
            <a:ext cx="10971372" cy="4527011"/>
          </a:xfrm>
          <a:prstGeom prst="rect">
            <a:avLst/>
          </a:prstGeom>
        </p:spPr>
        <p:txBody>
          <a:bodyPr vert="horz" lIns="100091" tIns="50044" rIns="100091" bIns="5004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4" y="6357824"/>
            <a:ext cx="2844428" cy="365210"/>
          </a:xfrm>
          <a:prstGeom prst="rect">
            <a:avLst/>
          </a:prstGeom>
        </p:spPr>
        <p:txBody>
          <a:bodyPr vert="horz" lIns="100091" tIns="50044" rIns="100091" bIns="5004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D8D9F-1EBC-44FB-9FC8-D4704640DC57}" type="datetimeFigureOut">
              <a:rPr lang="ru-RU" smtClean="0"/>
              <a:pPr/>
              <a:t>09.11.2017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62" y="6357824"/>
            <a:ext cx="3860297" cy="365210"/>
          </a:xfrm>
          <a:prstGeom prst="rect">
            <a:avLst/>
          </a:prstGeom>
        </p:spPr>
        <p:txBody>
          <a:bodyPr vert="horz" lIns="100091" tIns="50044" rIns="100091" bIns="5004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6" y="6357824"/>
            <a:ext cx="2844428" cy="365210"/>
          </a:xfrm>
          <a:prstGeom prst="rect">
            <a:avLst/>
          </a:prstGeom>
        </p:spPr>
        <p:txBody>
          <a:bodyPr vert="horz" lIns="100091" tIns="50044" rIns="100091" bIns="5004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32769-6CBF-42B7-BCC1-FF0DAC32BD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6614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01378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516" indent="-375516" algn="l" defTabSz="100137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3619" indent="-312930" algn="l" defTabSz="1001378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1722" indent="-250344" algn="l" defTabSz="100137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2409" indent="-250344" algn="l" defTabSz="100137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253100" indent="-250344" algn="l" defTabSz="1001378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53788" indent="-250344" algn="l" defTabSz="10013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54476" indent="-250344" algn="l" defTabSz="10013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66" indent="-250344" algn="l" defTabSz="10013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55853" indent="-250344" algn="l" defTabSz="10013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13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688" algn="l" defTabSz="10013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378" algn="l" defTabSz="10013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067" algn="l" defTabSz="10013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2756" algn="l" defTabSz="10013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443" algn="l" defTabSz="10013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4132" algn="l" defTabSz="10013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4821" algn="l" defTabSz="10013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5509" algn="l" defTabSz="10013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techade.ru/index.php?option=com_content&amp;view=article&amp;id=82&amp;Itemid=228&amp;lang=ru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I:\&#1052;&#1054;&#1053;\2017\&#1074;&#1099;&#1089;&#1090;&#1072;&#1074;&#1082;&#1072;%20&#1082;%20&#1076;&#1085;&#1102;%20&#1085;&#1072;&#1091;&#1082;&#1080;\&#1044;&#1083;&#1103;%20&#1087;&#1088;&#1077;&#1079;&#1077;&#1085;&#1090;&#1072;&#1094;&#1080;&#1080;.avi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I:\&#1052;&#1054;&#1053;\2017\&#1074;&#1099;&#1089;&#1090;&#1072;&#1074;&#1082;&#1072;%20&#1082;%20&#1076;&#1085;&#1102;%20&#1085;&#1072;&#1091;&#1082;&#1080;\&#1044;&#1083;&#1103;%20&#1087;&#1088;&#1077;&#1079;&#1077;&#1085;&#1090;&#1072;&#1094;&#1080;&#1080;.avi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-84" y="338632"/>
            <a:ext cx="12190498" cy="6520956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>
              <a:defRPr/>
            </a:pPr>
            <a:endParaRPr lang="ru-RU" sz="310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1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100" b="1" i="1" dirty="0" err="1" smtClean="0">
                <a:latin typeface="Times New Roman" pitchFamily="18" charset="0"/>
                <a:cs typeface="Times New Roman" pitchFamily="18" charset="0"/>
              </a:rPr>
              <a:t>Подпроект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: Автоматизированная система оперативного мониторинга качества входных рудопотоков </a:t>
            </a: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горно-обогатительного  предприятия</a:t>
            </a:r>
            <a:r>
              <a:rPr lang="en-US" sz="31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1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1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2-е полугодие 2017 г.</a:t>
            </a:r>
            <a:endParaRPr lang="ru-RU" sz="310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10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10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10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10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Алматы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  201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4" y="5"/>
            <a:ext cx="12190413" cy="378064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lIns="100091" tIns="50044" rIns="100091" bIns="500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Грантовый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ГСНС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« Стимулирование продуктивных инноваций»</a:t>
            </a:r>
          </a:p>
        </p:txBody>
      </p:sp>
    </p:spTree>
    <p:extLst>
      <p:ext uri="{BB962C8B-B14F-4D97-AF65-F5344CB8AC3E}">
        <p14:creationId xmlns="" xmlns:p14="http://schemas.microsoft.com/office/powerpoint/2010/main" val="2529954395"/>
      </p:ext>
    </p:extLst>
  </p:cSld>
  <p:clrMapOvr>
    <a:masterClrMapping/>
  </p:clrMapOvr>
  <p:transition advTm="2511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C:\Users\i5\Desktop\Новая папка (3)\IMG_20160817_143802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306" b="93417" l="1296" r="100000">
                        <a14:foregroundMark x1="3704" y1="13528" x2="6528" y2="12028"/>
                        <a14:foregroundMark x1="38981" y1="11833" x2="45046" y2="13139"/>
                        <a14:foregroundMark x1="48287" y1="13889" x2="55417" y2="15194"/>
                        <a14:foregroundMark x1="55602" y1="15278" x2="59954" y2="16139"/>
                        <a14:foregroundMark x1="94120" y1="4389" x2="88843" y2="6250"/>
                        <a14:foregroundMark x1="87731" y1="7083" x2="75787" y2="11000"/>
                        <a14:foregroundMark x1="74676" y1="11472" x2="60231" y2="16972"/>
                        <a14:backgroundMark x1="50787" y1="12389" x2="60417" y2="14722"/>
                        <a14:backgroundMark x1="78426" y1="8389" x2="87731" y2="4944"/>
                        <a14:backgroundMark x1="87130" y1="5861" x2="92083" y2="4194"/>
                        <a14:backgroundMark x1="97222" y1="3167" x2="98148" y2="30306"/>
                        <a14:backgroundMark x1="98426" y1="62833" x2="99213" y2="90417"/>
                        <a14:backgroundMark x1="63056" y1="7444" x2="63056" y2="7444"/>
                        <a14:backgroundMark x1="90648" y1="5000" x2="92824" y2="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9" t="3086" r="1278" b="7613"/>
          <a:stretch/>
        </p:blipFill>
        <p:spPr bwMode="auto">
          <a:xfrm>
            <a:off x="623310" y="2357459"/>
            <a:ext cx="3293922" cy="3953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2461" y="4654215"/>
            <a:ext cx="5358645" cy="12331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30" tIns="54416" rIns="108830" bIns="54416"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35244" y="4697195"/>
            <a:ext cx="5313590" cy="8177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08830" tIns="54416" rIns="108830" bIns="54416" rtlCol="0">
            <a:spAutoFit/>
          </a:bodyPr>
          <a:lstStyle/>
          <a:p>
            <a:pPr algn="r"/>
            <a:r>
              <a:rPr lang="ru-RU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</a:t>
            </a:r>
            <a:r>
              <a:rPr lang="en-US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</a:t>
            </a:r>
            <a:r>
              <a:rPr lang="ru-RU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АС </a:t>
            </a:r>
            <a:r>
              <a:rPr lang="ru-RU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ОМКВР</a:t>
            </a:r>
            <a:endParaRPr lang="ru-RU" sz="29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17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7717" y="5215745"/>
            <a:ext cx="5243901" cy="633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08830" tIns="54416" rIns="108830" bIns="54416" rtlCol="0">
            <a:spAutoFit/>
          </a:bodyPr>
          <a:lstStyle/>
          <a:p>
            <a:endParaRPr lang="ru-RU" sz="1700" dirty="0" smtClean="0"/>
          </a:p>
          <a:p>
            <a:r>
              <a:rPr lang="ru-RU" sz="1700" b="1" dirty="0" smtClean="0">
                <a:solidFill>
                  <a:schemeClr val="tx2"/>
                </a:solidFill>
              </a:rPr>
              <a:t>Аналитический блок АС </a:t>
            </a:r>
            <a:r>
              <a:rPr lang="ru-RU" sz="1700" b="1" dirty="0" smtClean="0">
                <a:solidFill>
                  <a:schemeClr val="tx2"/>
                </a:solidFill>
              </a:rPr>
              <a:t>ОМКВР</a:t>
            </a:r>
            <a:endParaRPr lang="ru-RU" sz="1700" b="1" dirty="0" smtClean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3419" y="4376962"/>
            <a:ext cx="2826445" cy="1428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30" tIns="54416" rIns="108830" bIns="54416"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9"/>
          <p:cNvGrpSpPr/>
          <p:nvPr/>
        </p:nvGrpSpPr>
        <p:grpSpPr>
          <a:xfrm>
            <a:off x="5903210" y="1629177"/>
            <a:ext cx="5818032" cy="1871501"/>
            <a:chOff x="1643074" y="500042"/>
            <a:chExt cx="6143668" cy="1795461"/>
          </a:xfrm>
        </p:grpSpPr>
        <p:pic>
          <p:nvPicPr>
            <p:cNvPr id="11" name="Рисунок 10"/>
            <p:cNvPicPr/>
            <p:nvPr/>
          </p:nvPicPr>
          <p:blipFill>
            <a:blip r:embed="rId4" cstate="print"/>
            <a:srcRect l="19565" t="35693" r="25603" b="53221"/>
            <a:stretch>
              <a:fillRect/>
            </a:stretch>
          </p:blipFill>
          <p:spPr bwMode="auto">
            <a:xfrm>
              <a:off x="1643074" y="1714488"/>
              <a:ext cx="6143668" cy="58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4" cstate="print"/>
            <a:srcRect l="18927" t="8430" r="26241" b="67034"/>
            <a:stretch>
              <a:fillRect/>
            </a:stretch>
          </p:blipFill>
          <p:spPr bwMode="auto">
            <a:xfrm>
              <a:off x="1643074" y="500042"/>
              <a:ext cx="6143668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Стрелка углом 12"/>
          <p:cNvSpPr/>
          <p:nvPr/>
        </p:nvSpPr>
        <p:spPr>
          <a:xfrm rot="16200000" flipH="1">
            <a:off x="3722263" y="2037466"/>
            <a:ext cx="1673946" cy="3071940"/>
          </a:xfrm>
          <a:prstGeom prst="bentArrow">
            <a:avLst>
              <a:gd name="adj1" fmla="val 15105"/>
              <a:gd name="adj2" fmla="val 24651"/>
              <a:gd name="adj3" fmla="val 25000"/>
              <a:gd name="adj4" fmla="val 292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30" tIns="54416" rIns="108830" bIns="54416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45394" y="1358093"/>
            <a:ext cx="3047625" cy="371505"/>
          </a:xfrm>
          <a:prstGeom prst="rect">
            <a:avLst/>
          </a:prstGeom>
          <a:noFill/>
        </p:spPr>
        <p:txBody>
          <a:bodyPr wrap="square" lIns="108830" tIns="54416" rIns="108830" bIns="54416" rtlCol="0">
            <a:spAutoFit/>
          </a:bodyPr>
          <a:lstStyle/>
          <a:p>
            <a:pPr algn="ctr"/>
            <a:r>
              <a:rPr lang="ru-RU" sz="17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</a:rPr>
              <a:t>Эталонная вертушка</a:t>
            </a:r>
            <a:endParaRPr lang="ru-RU" sz="17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8302276" y="3480511"/>
            <a:ext cx="735564" cy="1771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30" tIns="54416" rIns="108830" bIns="54416"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35318" y="1429068"/>
            <a:ext cx="4799908" cy="1156335"/>
          </a:xfrm>
          <a:prstGeom prst="rect">
            <a:avLst/>
          </a:prstGeom>
          <a:noFill/>
        </p:spPr>
        <p:txBody>
          <a:bodyPr wrap="square" lIns="108830" tIns="54416" rIns="108830" bIns="54416" rtlCol="0">
            <a:spAutoFit/>
          </a:bodyPr>
          <a:lstStyle/>
          <a:p>
            <a:pPr algn="ctr"/>
            <a:r>
              <a:rPr lang="ru-RU" sz="1700" b="1" dirty="0" smtClean="0"/>
              <a:t>Для  эталонной вертушки для каждого вагона до разгрузки в бункер  определены:  вес руды,  </a:t>
            </a:r>
            <a:r>
              <a:rPr lang="ru-RU" sz="1700" b="1" dirty="0"/>
              <a:t>содержание полезного </a:t>
            </a:r>
            <a:r>
              <a:rPr lang="ru-RU" sz="1700" b="1" dirty="0" smtClean="0"/>
              <a:t>компонента, рудник, количество вагонов </a:t>
            </a:r>
            <a:r>
              <a:rPr lang="ru-RU" sz="1700" b="1" dirty="0"/>
              <a:t>и </a:t>
            </a:r>
            <a:r>
              <a:rPr lang="ru-RU" sz="1700" b="1" dirty="0" smtClean="0"/>
              <a:t>прочее  </a:t>
            </a:r>
            <a:endParaRPr lang="ru-RU" sz="17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446018" y="3429795"/>
            <a:ext cx="435229" cy="1800617"/>
          </a:xfrm>
          <a:prstGeom prst="rect">
            <a:avLst/>
          </a:prstGeom>
          <a:noFill/>
        </p:spPr>
        <p:txBody>
          <a:bodyPr vert="vert270" wrap="square" lIns="108830" tIns="54416" rIns="108830" bIns="54416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Данные мониторинга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7233" y="2660877"/>
            <a:ext cx="2773308" cy="371505"/>
          </a:xfrm>
          <a:prstGeom prst="rect">
            <a:avLst/>
          </a:prstGeom>
          <a:noFill/>
        </p:spPr>
        <p:txBody>
          <a:bodyPr wrap="square" lIns="108830" tIns="54416" rIns="108830" bIns="54416" rtlCol="0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</a:rPr>
              <a:t>Эталонные данные</a:t>
            </a:r>
            <a:endParaRPr lang="ru-RU" sz="1700" b="1" dirty="0">
              <a:solidFill>
                <a:schemeClr val="bg1"/>
              </a:solidFill>
            </a:endParaRPr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0" y="1"/>
            <a:ext cx="12190413" cy="643091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9926" tIns="110105" rIns="110105" bIns="110105" numCol="1" spcCol="1512" rtlCol="0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4655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рудопотоков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 горно-обогатительного  производства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43067"/>
            <a:ext cx="12190413" cy="417671"/>
          </a:xfrm>
          <a:prstGeom prst="rect">
            <a:avLst/>
          </a:prstGeom>
          <a:solidFill>
            <a:schemeClr val="tx1"/>
          </a:solidFill>
        </p:spPr>
        <p:txBody>
          <a:bodyPr wrap="square" lIns="108830" tIns="54416" rIns="108830" bIns="54416" rtlCol="0">
            <a:spAutoFit/>
          </a:bodyPr>
          <a:lstStyle/>
          <a:p>
            <a:pPr algn="ctr"/>
            <a:r>
              <a:rPr lang="ru-RU" b="1" smtClean="0">
                <a:solidFill>
                  <a:schemeClr val="bg1"/>
                </a:solidFill>
              </a:rPr>
              <a:t>Схема </a:t>
            </a:r>
            <a:r>
              <a:rPr lang="ru-RU" b="1" dirty="0" smtClean="0">
                <a:solidFill>
                  <a:schemeClr val="bg1"/>
                </a:solidFill>
              </a:rPr>
              <a:t>настройки и конфигурирования системы </a:t>
            </a:r>
            <a:r>
              <a:rPr lang="ru-RU" b="1" smtClean="0">
                <a:solidFill>
                  <a:schemeClr val="bg1"/>
                </a:solidFill>
              </a:rPr>
              <a:t>мониторинга  </a:t>
            </a:r>
            <a:r>
              <a:rPr lang="ru-RU" b="1" smtClean="0">
                <a:solidFill>
                  <a:schemeClr val="bg1"/>
                </a:solidFill>
              </a:rPr>
              <a:t>на </a:t>
            </a:r>
            <a:r>
              <a:rPr lang="ru-RU" b="1" dirty="0" smtClean="0">
                <a:solidFill>
                  <a:schemeClr val="bg1"/>
                </a:solidFill>
              </a:rPr>
              <a:t>основе специализированного стенда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4545" y="4394175"/>
            <a:ext cx="2786083" cy="13653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5993" tIns="35993" rIns="35993" bIns="35993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Сервис корректировки параметров   аналитического блока  АС </a:t>
            </a:r>
            <a:r>
              <a:rPr lang="ru-RU" sz="1400" b="1" dirty="0" smtClean="0">
                <a:solidFill>
                  <a:schemeClr val="tx2"/>
                </a:solidFill>
              </a:rPr>
              <a:t>ОМКВР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с </a:t>
            </a:r>
            <a:r>
              <a:rPr lang="ru-RU" sz="1400" b="1" dirty="0">
                <a:solidFill>
                  <a:schemeClr val="tx2"/>
                </a:solidFill>
              </a:rPr>
              <a:t>использованием имитационной модели  процессов на объектах </a:t>
            </a:r>
            <a:r>
              <a:rPr lang="ru-RU" sz="1400" b="1" dirty="0" smtClean="0">
                <a:solidFill>
                  <a:schemeClr val="tx2"/>
                </a:solidFill>
              </a:rPr>
              <a:t>мониторинга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2" name="Развернутая стрелка 21"/>
          <p:cNvSpPr/>
          <p:nvPr/>
        </p:nvSpPr>
        <p:spPr>
          <a:xfrm flipV="1">
            <a:off x="2447276" y="5715811"/>
            <a:ext cx="7967848" cy="71438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30" tIns="54416" rIns="108830" bIns="54416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37287" y="6116199"/>
            <a:ext cx="6905850" cy="402283"/>
          </a:xfrm>
          <a:prstGeom prst="rect">
            <a:avLst/>
          </a:prstGeom>
          <a:noFill/>
        </p:spPr>
        <p:txBody>
          <a:bodyPr wrap="square" lIns="108830" tIns="54416" rIns="108830" bIns="54416" rtlCol="0">
            <a:spAutoFit/>
          </a:bodyPr>
          <a:lstStyle/>
          <a:p>
            <a:pPr algn="ctr"/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Скорректированные параметры аналитического блока</a:t>
            </a:r>
            <a:endParaRPr lang="ru-RU" sz="1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6863194" y="3472775"/>
            <a:ext cx="735564" cy="1771208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30" tIns="54416" rIns="108830" bIns="54416" rtlCol="0" anchor="ctr"/>
          <a:lstStyle/>
          <a:p>
            <a:pPr algn="ctr"/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7001870" y="3286918"/>
            <a:ext cx="450618" cy="192882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vert="vert270" wrap="square" lIns="108830" tIns="54416" rIns="108830" bIns="54416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Данные мониторинга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6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4" y="881311"/>
            <a:ext cx="12190413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ru-RU" sz="2600" b="1" dirty="0" smtClean="0"/>
              <a:t>Преимущества предлагаемой технологии</a:t>
            </a:r>
            <a:endParaRPr lang="ru-RU" sz="2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" y="-18506"/>
            <a:ext cx="12190413" cy="714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1786339"/>
            <a:ext cx="11999979" cy="3702051"/>
          </a:xfrm>
          <a:prstGeom prst="rect">
            <a:avLst/>
          </a:prstGeom>
          <a:noFill/>
        </p:spPr>
        <p:txBody>
          <a:bodyPr wrap="square" lIns="100091" tIns="50044" rIns="100091" bIns="50044" rtlCol="0">
            <a:spAutoFit/>
          </a:bodyPr>
          <a:lstStyle/>
          <a:p>
            <a:pPr marL="293810" indent="-293810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1. Сокращается время определения качества руд из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рудников: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традиционные два-три дня сокращаются до реального времени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, т.е. до темпа технологического процесса.</a:t>
            </a:r>
          </a:p>
          <a:p>
            <a:pPr marL="500688" indent="-500688"/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500688" indent="-500688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2. Обеспечивается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оперативное управление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технологической цепочкой «рудник-дробление-обогащение».</a:t>
            </a:r>
          </a:p>
          <a:p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500688" indent="-500688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3. Создается   реальная  информационная основа для объективных хозрасчетных взаимоотношений между горным и обогатительным переделом  </a:t>
            </a:r>
          </a:p>
        </p:txBody>
      </p:sp>
    </p:spTree>
    <p:extLst>
      <p:ext uri="{BB962C8B-B14F-4D97-AF65-F5344CB8AC3E}">
        <p14:creationId xmlns="" xmlns:p14="http://schemas.microsoft.com/office/powerpoint/2010/main" val="2759116255"/>
      </p:ext>
    </p:extLst>
  </p:cSld>
  <p:clrMapOvr>
    <a:masterClrMapping/>
  </p:clrMapOvr>
  <p:transition advTm="5694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5277" y="1303984"/>
            <a:ext cx="3784767" cy="13233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373" tIns="45686" rIns="91373" bIns="45686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819612" y="1314298"/>
            <a:ext cx="0" cy="13237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1399" y="938555"/>
            <a:ext cx="3834901" cy="276930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Определение жизнеспособности технологии</a:t>
            </a:r>
            <a:endParaRPr lang="kk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5278" y="1332113"/>
            <a:ext cx="1191022" cy="553929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Важность для клиента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(+3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&amp; -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269" y="3052708"/>
            <a:ext cx="3882383" cy="36457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3" tIns="45686" rIns="91373" bIns="45686" rtlCol="0" anchor="ctr"/>
          <a:lstStyle/>
          <a:p>
            <a:pPr algn="ctr"/>
            <a:endParaRPr lang="kk-KZ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154373" y="4929992"/>
            <a:ext cx="388238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78869" y="2755634"/>
            <a:ext cx="1076051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Рынок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401" y="3111550"/>
            <a:ext cx="2259089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Степень готовности технологии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081" y="5144308"/>
            <a:ext cx="1836568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Со-инвесторы / партнеры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1792" y="5147397"/>
            <a:ext cx="214689" cy="1949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98132" y="1303984"/>
            <a:ext cx="3882383" cy="13233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373" tIns="45686" rIns="91373" bIns="45686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Потребности клиентов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140205" y="1303984"/>
            <a:ext cx="0" cy="13237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34258" y="938554"/>
            <a:ext cx="3834901" cy="276930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Восприятие ценности</a:t>
            </a:r>
            <a:endParaRPr lang="kk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65757" y="1275529"/>
            <a:ext cx="1651694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Выгода для клиентов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198132" y="3081290"/>
            <a:ext cx="3882383" cy="36457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3" tIns="45686" rIns="91373" bIns="45686" rtlCol="0" anchor="ctr"/>
          <a:lstStyle/>
          <a:p>
            <a:pPr algn="ctr"/>
            <a:endParaRPr lang="kk-KZ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4186776" y="4368084"/>
            <a:ext cx="388238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60785" y="2755634"/>
            <a:ext cx="1076051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21524" y="3037995"/>
            <a:ext cx="877554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2238" y="1367762"/>
            <a:ext cx="177692" cy="1492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38" y="3126399"/>
            <a:ext cx="215447" cy="20853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766" y="1369160"/>
            <a:ext cx="149217" cy="14926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537877" y="2748172"/>
            <a:ext cx="1648009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Решение проблем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85820" y="3045188"/>
            <a:ext cx="811569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14" y="3097132"/>
            <a:ext cx="182022" cy="20548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114" y="3094318"/>
            <a:ext cx="210069" cy="181928"/>
          </a:xfrm>
          <a:prstGeom prst="rect">
            <a:avLst/>
          </a:prstGeom>
        </p:spPr>
      </p:pic>
      <p:cxnSp>
        <p:nvCxnSpPr>
          <p:cNvPr id="41" name="Прямая соединительная линия 40"/>
          <p:cNvCxnSpPr/>
          <p:nvPr/>
        </p:nvCxnSpPr>
        <p:spPr>
          <a:xfrm flipH="1">
            <a:off x="4210514" y="5357724"/>
            <a:ext cx="388238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269206" y="4303636"/>
            <a:ext cx="1908633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Ценностные предложения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34258" y="5382386"/>
            <a:ext cx="2806019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Статус интеллектуальной собственности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28" y="5394047"/>
            <a:ext cx="261019" cy="234614"/>
          </a:xfrm>
          <a:prstGeom prst="rect">
            <a:avLst/>
          </a:prstGeom>
        </p:spPr>
      </p:pic>
      <p:pic>
        <p:nvPicPr>
          <p:cNvPr id="1026" name="Picture 2" descr="Картинки по запросу ценностные предложения для презентации 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71" y="4380407"/>
            <a:ext cx="180724" cy="1807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изображение лампочки  для презентаци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09" y="1352106"/>
            <a:ext cx="280028" cy="210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8293651" y="1303984"/>
            <a:ext cx="1881291" cy="13233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373" tIns="45686" rIns="91373" bIns="45686" rtlCol="0">
            <a:spAutoFit/>
          </a:bodyPr>
          <a:lstStyle/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293650" y="3081290"/>
            <a:ext cx="1663239" cy="36457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3" tIns="45686" rIns="91373" bIns="45686" rtlCol="0" anchor="ctr"/>
          <a:lstStyle/>
          <a:p>
            <a:pPr algn="ctr"/>
            <a:endParaRPr lang="kk-KZ"/>
          </a:p>
        </p:txBody>
      </p:sp>
      <p:sp>
        <p:nvSpPr>
          <p:cNvPr id="52" name="Прямоугольник 51"/>
          <p:cNvSpPr/>
          <p:nvPr/>
        </p:nvSpPr>
        <p:spPr>
          <a:xfrm>
            <a:off x="10397256" y="1290393"/>
            <a:ext cx="1663239" cy="54278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3" tIns="45686" rIns="91373" bIns="45686" rtlCol="0" anchor="ctr"/>
          <a:lstStyle/>
          <a:p>
            <a:pPr algn="ctr"/>
            <a:endParaRPr lang="kk-KZ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8984096" y="1303984"/>
            <a:ext cx="0" cy="13237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219722" y="1300588"/>
            <a:ext cx="877554" cy="338486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Технология</a:t>
            </a:r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+3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&amp; -3)</a:t>
            </a:r>
            <a:endParaRPr lang="kk-KZ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18346" y="1290919"/>
            <a:ext cx="963076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Конкуренты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52826" y="2748174"/>
            <a:ext cx="2201363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Решение – соответствие рынка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669456" y="951810"/>
            <a:ext cx="1095279" cy="276930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endParaRPr lang="kk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321773" y="3105117"/>
            <a:ext cx="893104" cy="400041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Сегменты</a:t>
            </a:r>
          </a:p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рынка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8293650" y="4635237"/>
            <a:ext cx="16632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288087" y="4660328"/>
            <a:ext cx="1343470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Риски и барьеры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10406780" y="3744672"/>
            <a:ext cx="1663239" cy="80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10385476" y="5554532"/>
            <a:ext cx="1663239" cy="80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0377066" y="1316394"/>
            <a:ext cx="994517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Технический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565468" y="3961924"/>
            <a:ext cx="1244781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Пользователь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403562" y="5620397"/>
            <a:ext cx="877554" cy="246153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Партнеры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07089" y="1479874"/>
            <a:ext cx="177305" cy="14905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13431" y="1371410"/>
            <a:ext cx="216800" cy="172825"/>
          </a:xfrm>
          <a:prstGeom prst="rect">
            <a:avLst/>
          </a:prstGeom>
        </p:spPr>
      </p:pic>
      <p:pic>
        <p:nvPicPr>
          <p:cNvPr id="1034" name="Picture 10" descr="Картинки по запросу Изображение сегменты клиента для презентации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45" y="3141642"/>
            <a:ext cx="431048" cy="300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изображение риски и барьеры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668" y="4693850"/>
            <a:ext cx="375684" cy="310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4" descr="Картинки по запросу изображение партнеры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5131" y="5607947"/>
            <a:ext cx="258630" cy="258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632132" y="1356365"/>
            <a:ext cx="291355" cy="247017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8030616" y="912113"/>
            <a:ext cx="2144324" cy="276930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endParaRPr lang="kk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57652" y="3372682"/>
            <a:ext cx="3662386" cy="1323371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Технология находится в процессе доработки (в окончательной стадии). Завешено проектирование и разработка программного обеспечения автоматизированной системы мониторинга. Предстоит закуп  Комплекса технических средств и   промышленная апробация технических решений и оборудования в промышленных условиях у потенциального покупателя технологии АО «ССГПО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35803" y="5484096"/>
            <a:ext cx="3662386" cy="1015594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ТОО «Системотехника»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Со-инвестор проекта (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о-финансирование 5000000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KZT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 Обеспечение научной и патентной базы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</a:p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«ССГПО»: предоставление площадки для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проведения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промышленной апробации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результатов подпроекта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230305" y="5576117"/>
            <a:ext cx="3880655" cy="1015594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Имеются 2 патента, патентообладатель ТОО «Системотехника» ведется работа по заключению договора об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уступке прав на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технологию. Подана заявка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на  получение патента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изобретение: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«Система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оперативного автоматического мониторинга характеристик потока руды в процессах подготовки к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обогащению»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5821" y="1496608"/>
            <a:ext cx="2786095" cy="1169482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Мониторинг качества входных потоков руд на ГОП в режиме реального времени.</a:t>
            </a:r>
          </a:p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Сокращение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аппаратных расходов  на мониторинг</a:t>
            </a:r>
            <a:endParaRPr lang="ru-RU" sz="1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Оперативное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управления технологической цепочкой «рудник-дробление-обогащение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Отечественный производитель</a:t>
            </a:r>
            <a:endParaRPr lang="kk-KZ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632975" y="1635133"/>
            <a:ext cx="1114216" cy="1046372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+3</a:t>
            </a:r>
          </a:p>
          <a:p>
            <a:endParaRPr lang="kk-KZ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+3</a:t>
            </a:r>
          </a:p>
          <a:p>
            <a:endParaRPr lang="kk-KZ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+2</a:t>
            </a:r>
          </a:p>
          <a:p>
            <a:endParaRPr lang="kk-K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+1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938175" y="1655059"/>
            <a:ext cx="1279197" cy="707817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r>
              <a:rPr lang="ru-RU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•  </a:t>
            </a:r>
            <a:r>
              <a:rPr lang="ru-RU" sz="800" dirty="0"/>
              <a:t>ООО «ТЕХНОРОС</a:t>
            </a:r>
            <a:r>
              <a:rPr lang="ru-RU" sz="800" dirty="0" smtClean="0"/>
              <a:t>»</a:t>
            </a:r>
          </a:p>
          <a:p>
            <a:endParaRPr lang="ru-RU" sz="800" dirty="0"/>
          </a:p>
          <a:p>
            <a:endParaRPr lang="ru-RU" sz="800" dirty="0" smtClean="0"/>
          </a:p>
          <a:p>
            <a:r>
              <a:rPr lang="ru-RU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•  </a:t>
            </a:r>
            <a:r>
              <a:rPr lang="kk-KZ" sz="800" dirty="0"/>
              <a:t>ООО </a:t>
            </a:r>
            <a:r>
              <a:rPr lang="kk-KZ" sz="800" dirty="0" smtClean="0"/>
              <a:t>«</a:t>
            </a:r>
            <a:r>
              <a:rPr lang="kk-KZ" sz="800" dirty="0"/>
              <a:t>Уралрудоавтоматика</a:t>
            </a:r>
            <a:r>
              <a:rPr lang="kk-KZ" sz="800" dirty="0" smtClean="0"/>
              <a:t>»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435102" y="1647434"/>
            <a:ext cx="328813" cy="1231038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k-K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kk-KZ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endParaRPr lang="kk-KZ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319710" y="3234751"/>
            <a:ext cx="1858123" cy="1185806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Применяемые на практике технологии ориентированы на мониторинг  мелко-фракционных рудопотоков и на однопоточную схему их поступления на переработку.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81005" y="4496334"/>
            <a:ext cx="3769507" cy="861706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Предлагаемые технические решения дополняют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существующие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базовые способы контроля характеристик руд,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поступающих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на переработку,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позволяет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повысить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оперативность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точность оценок исходного сырья 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эффективность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его переработки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65759" y="3225136"/>
            <a:ext cx="1992246" cy="1185806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предлагаемой технологии, обеспечивающей оперативный  мониторинг входных рудопотоков ГОП в режиме реального времени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210521" y="1501133"/>
            <a:ext cx="1986913" cy="1015594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Оперативный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учет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объема 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и качества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рудопотоков с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карьеров</a:t>
            </a:r>
          </a:p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Сокращает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время определения качества руд из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рудников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089561" y="1437237"/>
            <a:ext cx="2130160" cy="1477259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Производственный контроль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управления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качеством готовой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продукции</a:t>
            </a:r>
          </a:p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Улучшает координацию и повышает ритмичность работы технологических переделов ГОКа.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07" indent="-171407">
              <a:buFont typeface="Arial" panose="020B0604020202020204" pitchFamily="34" charset="0"/>
              <a:buChar char="•"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07" indent="-171407">
              <a:buFont typeface="Arial" panose="020B0604020202020204" pitchFamily="34" charset="0"/>
              <a:buChar char="•"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375050" y="3490506"/>
            <a:ext cx="1581839" cy="1169482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Добыча и переработка минерального сырья</a:t>
            </a:r>
          </a:p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строительных материалов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293652" y="4829720"/>
            <a:ext cx="1752423" cy="1785035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Нет апробации в промышленных условиях</a:t>
            </a:r>
          </a:p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Появление прямых конкурентов</a:t>
            </a:r>
          </a:p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Зависимость от финансового состояния предприятий горно-перерабатывающего комплекса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0383027" y="5864514"/>
            <a:ext cx="1663165" cy="553929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ТОО «Системотехника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АО «ССГПО»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443835" y="4234537"/>
            <a:ext cx="1562181" cy="1323371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Горно-обогатительные  комбинаты</a:t>
            </a:r>
          </a:p>
          <a:p>
            <a:pPr marL="171407" indent="-171407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Предприятия по производству строительных материалов</a:t>
            </a:r>
          </a:p>
          <a:p>
            <a:pPr marL="171407" indent="-171407">
              <a:buFont typeface="Arial" panose="020B0604020202020204" pitchFamily="34" charset="0"/>
              <a:buChar char="•"/>
            </a:pP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418466" y="1693388"/>
            <a:ext cx="1562181" cy="1938924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marL="171407" indent="-171407">
              <a:buFont typeface="Arial" panose="020B0604020202020204" pitchFamily="34" charset="0"/>
              <a:buChar char="•"/>
            </a:pPr>
            <a:r>
              <a:rPr lang="kk-K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Салихов Зуфар Гарифуллович. Доктор технических наук , профессор, заслуженный деятель науки России, академик РАИН и МАНБ,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научный сотрудник Института Проблем Управления  РАН.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Заголовок 3"/>
          <p:cNvSpPr txBox="1">
            <a:spLocks/>
          </p:cNvSpPr>
          <p:nvPr/>
        </p:nvSpPr>
        <p:spPr>
          <a:xfrm>
            <a:off x="32758" y="6258"/>
            <a:ext cx="12157655" cy="441525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1816" tIns="92443" rIns="92443" bIns="92443" numCol="1" spcCol="1270" rtlCol="0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1018">
              <a:lnSpc>
                <a:spcPct val="90000"/>
              </a:lnSpc>
              <a:spcAft>
                <a:spcPct val="35000"/>
              </a:spcAft>
            </a:pPr>
            <a:endParaRPr lang="ru-RU" sz="17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  <a:p>
            <a:pPr defTabSz="711018">
              <a:lnSpc>
                <a:spcPts val="1400"/>
              </a:lnSpc>
              <a:spcAft>
                <a:spcPct val="35000"/>
              </a:spcAft>
            </a:pPr>
            <a:r>
              <a:rPr lang="ru-RU" sz="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   </a:t>
            </a:r>
          </a:p>
          <a:p>
            <a:pPr defTabSz="711018">
              <a:lnSpc>
                <a:spcPts val="1400"/>
              </a:lnSpc>
              <a:spcAft>
                <a:spcPct val="35000"/>
              </a:spcAft>
            </a:pPr>
            <a:r>
              <a:rPr lang="ru-RU" sz="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               </a:t>
            </a:r>
            <a:r>
              <a:rPr lang="ru-RU" sz="1500" b="1" dirty="0" smtClean="0">
                <a:solidFill>
                  <a:schemeClr val="accent2">
                    <a:lumMod val="75000"/>
                  </a:schemeClr>
                </a:solidFill>
              </a:rPr>
              <a:t>Проект </a:t>
            </a: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</a:rPr>
              <a:t>№</a:t>
            </a: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</a:rPr>
              <a:t> APP-SSG-16/0330P</a:t>
            </a:r>
            <a:endParaRPr lang="kk-KZ" sz="1500" b="1" dirty="0">
              <a:solidFill>
                <a:schemeClr val="accent2">
                  <a:lumMod val="75000"/>
                </a:schemeClr>
              </a:solidFill>
            </a:endParaRPr>
          </a:p>
          <a:p>
            <a:pPr defTabSz="711018">
              <a:lnSpc>
                <a:spcPct val="90000"/>
              </a:lnSpc>
              <a:spcAft>
                <a:spcPct val="35000"/>
              </a:spcAft>
            </a:pPr>
            <a:endParaRPr lang="ru-RU" sz="17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2767" y="473700"/>
            <a:ext cx="12157653" cy="400041"/>
          </a:xfrm>
          <a:prstGeom prst="rect">
            <a:avLst/>
          </a:prstGeom>
          <a:solidFill>
            <a:schemeClr val="tx1"/>
          </a:solidFill>
        </p:spPr>
        <p:txBody>
          <a:bodyPr wrap="square" lIns="91373" tIns="45686" rIns="91373" bIns="45686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Комплексная оценка технологии  на 06</a:t>
            </a:r>
            <a:r>
              <a:rPr lang="ru-RU" dirty="0" smtClean="0">
                <a:solidFill>
                  <a:schemeClr val="bg1"/>
                </a:solidFill>
              </a:rPr>
              <a:t>/11/2017</a:t>
            </a:r>
            <a:endParaRPr lang="kk-KZ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69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464" y="679893"/>
            <a:ext cx="12148574" cy="43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r>
              <a:rPr lang="ru-RU" b="1" spc="329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8F8F8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План работ </a:t>
            </a:r>
            <a:r>
              <a:rPr lang="ru-RU" b="1" spc="329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8F8F8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на 2</a:t>
            </a:r>
            <a:r>
              <a:rPr lang="en-US" b="1" spc="329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8F8F8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</a:t>
            </a:r>
            <a:r>
              <a:rPr lang="ru-RU" b="1" spc="329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8F8F8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 полугодие 2017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29870817"/>
              </p:ext>
            </p:extLst>
          </p:nvPr>
        </p:nvGraphicFramePr>
        <p:xfrm>
          <a:off x="650357" y="1413107"/>
          <a:ext cx="10878784" cy="4718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76821"/>
                <a:gridCol w="959980"/>
                <a:gridCol w="959980"/>
                <a:gridCol w="922023"/>
                <a:gridCol w="959980"/>
              </a:tblGrid>
              <a:tr h="6548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Работы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/>
                      </a:pPr>
                      <a:endParaRPr lang="ru-RU" sz="1000" dirty="0" smtClean="0">
                        <a:effectLst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tabLst/>
                      </a:pPr>
                      <a:endParaRPr lang="ru-RU" sz="1000" dirty="0" smtClean="0">
                        <a:effectLst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tabLst/>
                      </a:pPr>
                      <a:r>
                        <a:rPr lang="ru-RU" sz="1000" dirty="0" smtClean="0">
                          <a:effectLst/>
                        </a:rPr>
                        <a:t>1 квартал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 квартал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 квартал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 квартал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</a:tr>
              <a:tr h="425536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effectLst/>
                        </a:rPr>
                        <a:t>Разработка </a:t>
                      </a:r>
                      <a:r>
                        <a:rPr lang="ru-RU" sz="1800" dirty="0">
                          <a:effectLst/>
                        </a:rPr>
                        <a:t>технического обеспечения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</a:tr>
              <a:tr h="432148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effectLst/>
                        </a:rPr>
                        <a:t>Разработка  </a:t>
                      </a:r>
                      <a:r>
                        <a:rPr lang="ru-RU" sz="1800" dirty="0">
                          <a:effectLst/>
                        </a:rPr>
                        <a:t>математического обеспечения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</a:tr>
              <a:tr h="648222">
                <a:tc>
                  <a:txBody>
                    <a:bodyPr/>
                    <a:lstStyle/>
                    <a:p>
                      <a:pPr marL="284400" marR="0" indent="-284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Разработка прикладного  программного обеспечения</a:t>
                      </a:r>
                      <a:endParaRPr lang="ru-RU" sz="1800" dirty="0"/>
                    </a:p>
                  </a:txBody>
                  <a:tcPr marL="81815" marR="818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</a:tr>
              <a:tr h="548767">
                <a:tc>
                  <a:txBody>
                    <a:bodyPr/>
                    <a:lstStyle/>
                    <a:p>
                      <a:pPr marL="284400" indent="-284400">
                        <a:buFont typeface="Arial" pitchFamily="34" charset="0"/>
                        <a:buChar char="•"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Корректировка состава  программно-аппаратной платформы</a:t>
                      </a:r>
                      <a:endParaRPr lang="ru-RU" sz="1800" dirty="0"/>
                    </a:p>
                  </a:txBody>
                  <a:tcPr marL="81815" marR="818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</a:tr>
              <a:tr h="946623">
                <a:tc>
                  <a:txBody>
                    <a:bodyPr/>
                    <a:lstStyle/>
                    <a:p>
                      <a:pPr marL="284400" lvl="0" indent="-284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Комплектация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и монтаж шкафных конструкций базового образца системы оперативного мониторинга рудопотоков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ОФ</a:t>
                      </a:r>
                      <a:endParaRPr lang="ru-RU" sz="1800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</a:tr>
              <a:tr h="631082">
                <a:tc>
                  <a:txBody>
                    <a:bodyPr/>
                    <a:lstStyle/>
                    <a:p>
                      <a:pPr marL="284400" indent="-284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Комплектация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системной программной платформы</a:t>
                      </a: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</a:tr>
              <a:tr h="431484">
                <a:tc>
                  <a:txBody>
                    <a:bodyPr/>
                    <a:lstStyle/>
                    <a:p>
                      <a:pPr marL="284400" indent="-284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Инсталляция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базового ПО на АРМы технологов</a:t>
                      </a: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7" name="Полилиния 6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727177" y="1429071"/>
            <a:ext cx="1919963" cy="4669975"/>
          </a:xfrm>
          <a:prstGeom prst="rect">
            <a:avLst/>
          </a:prstGeom>
          <a:solidFill>
            <a:schemeClr val="accent6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8930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464" y="679893"/>
            <a:ext cx="12148574" cy="43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>
              <a:tabLst>
                <a:tab pos="198191" algn="l"/>
                <a:tab pos="396378" algn="l"/>
              </a:tabLst>
            </a:pPr>
            <a:r>
              <a:rPr lang="ru-RU" b="1" spc="329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8F8F8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Результаты работ за 2</a:t>
            </a:r>
            <a:r>
              <a:rPr lang="en-US" b="1" spc="329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8F8F8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</a:t>
            </a:r>
            <a:r>
              <a:rPr lang="ru-RU" b="1" spc="329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8F8F8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 полугодие 2017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10124757"/>
              </p:ext>
            </p:extLst>
          </p:nvPr>
        </p:nvGraphicFramePr>
        <p:xfrm>
          <a:off x="15462" y="1157922"/>
          <a:ext cx="12148576" cy="5812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75743"/>
                <a:gridCol w="794751"/>
                <a:gridCol w="697048"/>
                <a:gridCol w="1493679"/>
                <a:gridCol w="2987355"/>
              </a:tblGrid>
              <a:tr h="35980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Работы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КВАРТАЛ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1815" marR="81815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69" marR="61369" marT="0" marB="0"/>
                </a:tc>
                <a:tc row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Статус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1815" marR="81815" marT="0" marB="0"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РЕЗУЛЬТАТЫ</a:t>
                      </a:r>
                    </a:p>
                  </a:txBody>
                  <a:tcPr marL="81815" marR="81815" marT="0" marB="0" anchor="ctr"/>
                </a:tc>
              </a:tr>
              <a:tr h="234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8749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</a:rPr>
                        <a:t>Разработка </a:t>
                      </a:r>
                      <a:r>
                        <a:rPr lang="ru-RU" sz="1600" dirty="0">
                          <a:effectLst/>
                        </a:rPr>
                        <a:t>технического обеспечения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Техническая документация на уровень базовой автоматизации, на основе программируемых логических контроллеров 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48767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</a:rPr>
                        <a:t>Разработка  </a:t>
                      </a:r>
                      <a:r>
                        <a:rPr lang="ru-RU" sz="1600" dirty="0">
                          <a:effectLst/>
                        </a:rPr>
                        <a:t>математического обеспечения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Модели и алгоритмы подсистем сбора данных и ситуационного анализа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14612">
                <a:tc>
                  <a:txBody>
                    <a:bodyPr/>
                    <a:lstStyle/>
                    <a:p>
                      <a:pPr marL="284400" marR="0" indent="-284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Разработка прикладного  программного обеспечения</a:t>
                      </a:r>
                      <a:endParaRPr lang="ru-RU" sz="16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endParaRPr lang="ru-RU" sz="1600" dirty="0"/>
                    </a:p>
                  </a:txBody>
                  <a:tcPr marL="81815" marR="818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 100%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Прикладное ПО для базового контроллерного и технологического уровней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Подана заявка на регистрацию авторского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права в МЮ РК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36885">
                <a:tc>
                  <a:txBody>
                    <a:bodyPr/>
                    <a:lstStyle/>
                    <a:p>
                      <a:pPr marL="284400" indent="-284400">
                        <a:buFont typeface="Arial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Корректировка состава  программно-аппаратной платформы</a:t>
                      </a:r>
                      <a:endParaRPr lang="ru-RU" sz="1600" dirty="0"/>
                    </a:p>
                  </a:txBody>
                  <a:tcPr marL="81815" marR="818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 100%</a:t>
                      </a: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Разработаны спецификации на закупку оборудования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41443">
                <a:tc>
                  <a:txBody>
                    <a:bodyPr/>
                    <a:lstStyle/>
                    <a:p>
                      <a:pPr marL="284400" lvl="0" indent="-284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Комплектация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и монтаж шкафных конструкций базового образца системы оперативного мониторинга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рудопотоков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47994" marR="47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 20%</a:t>
                      </a: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Исследован рынок.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Определен потенциальный поставщик шкафных конструкций системы  АС ОМКВР  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ТОО «</a:t>
                      </a:r>
                      <a:r>
                        <a:rPr lang="en-US" sz="10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EnergyAutomation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60962">
                <a:tc>
                  <a:txBody>
                    <a:bodyPr/>
                    <a:lstStyle/>
                    <a:p>
                      <a:pPr marL="284400" indent="-284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Комплектация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системной программной платформы</a:t>
                      </a: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  20%</a:t>
                      </a: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Проведен анализ рынка. Установлен круг потенциальных поставщиков.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067047">
                <a:tc>
                  <a:txBody>
                    <a:bodyPr/>
                    <a:lstStyle/>
                    <a:p>
                      <a:pPr marL="284400" indent="-284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Инсталляция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базового ПО на АРМы технологов</a:t>
                      </a: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15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Проведена пробная инсталляция и автономное тестирование основных компонентов разработанного прикладного ПО</a:t>
                      </a:r>
                    </a:p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Инсталляция на АРМы  будет произведена после завершения работ по  комплектации и монтажу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" y="665747"/>
            <a:ext cx="12148574" cy="406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>
              <a:tabLst>
                <a:tab pos="198191" algn="l"/>
                <a:tab pos="396378" algn="l"/>
              </a:tabLst>
            </a:pPr>
            <a:r>
              <a:rPr lang="ru-RU" b="1" spc="329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8F8F8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Результаты работ за 2</a:t>
            </a:r>
            <a:r>
              <a:rPr lang="en-US" b="1" spc="329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8F8F8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</a:t>
            </a:r>
            <a:r>
              <a:rPr lang="ru-RU" b="1" spc="329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8F8F8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 полугодие 2017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10124757"/>
              </p:ext>
            </p:extLst>
          </p:nvPr>
        </p:nvGraphicFramePr>
        <p:xfrm>
          <a:off x="0" y="1116070"/>
          <a:ext cx="12148576" cy="64174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75743"/>
                <a:gridCol w="794751"/>
                <a:gridCol w="697048"/>
                <a:gridCol w="1493679"/>
                <a:gridCol w="2987355"/>
              </a:tblGrid>
              <a:tr h="35980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Работы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КВАРТАЛ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1815" marR="81815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69" marR="61369" marT="0" marB="0"/>
                </a:tc>
                <a:tc row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Статус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1815" marR="81815" marT="0" marB="0"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РЕЗУЛЬТАТЫ</a:t>
                      </a:r>
                    </a:p>
                  </a:txBody>
                  <a:tcPr marL="81815" marR="81815" marT="0" marB="0" anchor="ctr"/>
                </a:tc>
              </a:tr>
              <a:tr h="234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3638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</a:rPr>
                        <a:t>Разработка </a:t>
                      </a:r>
                      <a:r>
                        <a:rPr lang="ru-RU" sz="1600" dirty="0">
                          <a:effectLst/>
                        </a:rPr>
                        <a:t>технического обеспечения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 100%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(ранее –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 70%)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Техническая документация на уровень базовой автоматизации, на основе программируемых логических контроллеров 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53638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</a:rPr>
                        <a:t>Разработка  </a:t>
                      </a:r>
                      <a:r>
                        <a:rPr lang="ru-RU" sz="1600" dirty="0">
                          <a:effectLst/>
                        </a:rPr>
                        <a:t>математического обеспечения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 100%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(ранее – 40%)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Модели и алгоритмы подсистем сбора данных и ситуационного анализа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14612">
                <a:tc>
                  <a:txBody>
                    <a:bodyPr/>
                    <a:lstStyle/>
                    <a:p>
                      <a:pPr marL="284400" marR="0" indent="-284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Разработка прикладного  программного обеспечения</a:t>
                      </a:r>
                      <a:endParaRPr lang="ru-RU" sz="16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endParaRPr lang="ru-RU" sz="1600" dirty="0"/>
                    </a:p>
                  </a:txBody>
                  <a:tcPr marL="81815" marR="818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 100%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(ранее – 30%)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Прикладное ПО для базового контроллерного и технологического уровней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Подана заявка на регистрацию авторского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права в МЮ РК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40228">
                <a:tc>
                  <a:txBody>
                    <a:bodyPr/>
                    <a:lstStyle/>
                    <a:p>
                      <a:pPr marL="284400" indent="-284400">
                        <a:buFont typeface="Arial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Корректировка состава  программно-аппаратной платформы</a:t>
                      </a:r>
                      <a:endParaRPr lang="ru-RU" sz="1600" dirty="0"/>
                    </a:p>
                  </a:txBody>
                  <a:tcPr marL="81815" marR="818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 100%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(ранее – 0%)</a:t>
                      </a: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Разработаны спецификации на закупку оборудования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53638">
                <a:tc>
                  <a:txBody>
                    <a:bodyPr/>
                    <a:lstStyle/>
                    <a:p>
                      <a:pPr marL="284400" lvl="0" indent="-284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Комплектация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и монтаж шкафных конструкций базового образца системы оперативного мониторинга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рудопотоков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 20%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(ранее – 0%)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Исследован рынок.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Определен потенциальный поставщик шкафных конструкций системы  АС ОМКВР  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ТОО «</a:t>
                      </a:r>
                      <a:r>
                        <a:rPr lang="en-US" sz="10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EnergyAutomation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40228">
                <a:tc>
                  <a:txBody>
                    <a:bodyPr/>
                    <a:lstStyle/>
                    <a:p>
                      <a:pPr marL="284400" indent="-284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Комплектация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системной программной платформы</a:t>
                      </a: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 20%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(ранее – 0%)</a:t>
                      </a: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Проведен анализ рынка. Установлен круг потенциальных поставщиков.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067047">
                <a:tc>
                  <a:txBody>
                    <a:bodyPr/>
                    <a:lstStyle/>
                    <a:p>
                      <a:pPr marL="284400" indent="-284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Инсталляция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базового ПО на АРМы технологов</a:t>
                      </a: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Выполнено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15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(ранее – 0%)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Проведена пробная инсталляция и автономное тестирование основных компонентов разработанного прикладного ПО</a:t>
                      </a:r>
                    </a:p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Инсталляция на АРМы  будет произведена после завершения работ по  комплектации и монтажу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1815" marR="8181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4119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3699467"/>
              </p:ext>
            </p:extLst>
          </p:nvPr>
        </p:nvGraphicFramePr>
        <p:xfrm>
          <a:off x="719309" y="1447344"/>
          <a:ext cx="11135785" cy="4943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71849"/>
                <a:gridCol w="3263936"/>
              </a:tblGrid>
              <a:tr h="280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all" baseline="0" dirty="0">
                          <a:effectLst/>
                        </a:rPr>
                        <a:t>наименование мероприятий/работ</a:t>
                      </a:r>
                      <a:endParaRPr lang="ru-RU" sz="1600" b="1" cap="all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356" marR="713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cap="all" baseline="0" dirty="0">
                          <a:effectLst/>
                        </a:rPr>
                        <a:t>результаты</a:t>
                      </a:r>
                      <a:endParaRPr lang="ru-RU" sz="1600" b="0" cap="all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356" marR="71356" marT="0" marB="0"/>
                </a:tc>
              </a:tr>
              <a:tr h="4662995">
                <a:tc>
                  <a:txBody>
                    <a:bodyPr/>
                    <a:lstStyle/>
                    <a:p>
                      <a:pPr marL="252000" indent="-252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52000" indent="-252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52000" indent="-252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Закуп компьютеров, оргтехники, канцтоваров</a:t>
                      </a:r>
                      <a:endParaRPr lang="ru-RU" sz="18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52000" indent="-252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8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52000" lvl="0" indent="-252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u-RU" sz="1800" dirty="0" smtClean="0">
                        <a:effectLst/>
                      </a:endParaRPr>
                    </a:p>
                    <a:p>
                      <a:pPr marL="252000" marR="0" lvl="0" indent="-2520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Закуп офисной мебели </a:t>
                      </a:r>
                    </a:p>
                    <a:p>
                      <a:pPr marL="252000" lvl="0" indent="-252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ru-RU" sz="1800" dirty="0" smtClean="0">
                        <a:effectLst/>
                      </a:endParaRPr>
                    </a:p>
                    <a:p>
                      <a:pPr marL="252000" indent="-252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u-RU" sz="1800" dirty="0">
                        <a:effectLst/>
                      </a:endParaRPr>
                    </a:p>
                    <a:p>
                      <a:pPr marL="252000" lvl="0" indent="-252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 smtClean="0">
                          <a:effectLst/>
                        </a:rPr>
                        <a:t>Закуп услуг перевода </a:t>
                      </a:r>
                    </a:p>
                    <a:p>
                      <a:pPr marL="252000" lvl="0" indent="-252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ru-RU" sz="1800" dirty="0" smtClean="0">
                        <a:effectLst/>
                      </a:endParaRPr>
                    </a:p>
                    <a:p>
                      <a:pPr marL="252000" lvl="0" indent="-252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ru-RU" sz="1800" dirty="0" smtClean="0">
                        <a:effectLst/>
                      </a:endParaRPr>
                    </a:p>
                    <a:p>
                      <a:pPr marL="252000" lvl="0" indent="-252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 smtClean="0">
                          <a:effectLst/>
                        </a:rPr>
                        <a:t>Закуп почтовых услуг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356" marR="71356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Проведен закуп методом закупки в свободной торговле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Проведен закуп методом закупки в свободной торговле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Проведен закуп методом закупки в свободной торговле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Проведен закуп методом закупки в свободной торговле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</a:endParaRPr>
                    </a:p>
                  </a:txBody>
                  <a:tcPr marL="71356" marR="71356" marT="0" marB="0"/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1839" y="702675"/>
            <a:ext cx="12178579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ru-RU" sz="1800" b="1" cap="small" dirty="0" smtClean="0">
                <a:solidFill>
                  <a:schemeClr val="bg1"/>
                </a:solidFill>
              </a:rPr>
              <a:t>Мероприятия  по обеспечению </a:t>
            </a:r>
            <a:r>
              <a:rPr lang="ru-RU" sz="1800" b="1" cap="small" dirty="0">
                <a:solidFill>
                  <a:schemeClr val="bg1"/>
                </a:solidFill>
              </a:rPr>
              <a:t>функционирования  группы проекта  в рамках Т</a:t>
            </a:r>
            <a:r>
              <a:rPr lang="en-US" sz="1800" b="1" cap="small" dirty="0">
                <a:solidFill>
                  <a:schemeClr val="bg1"/>
                </a:solidFill>
              </a:rPr>
              <a:t>S</a:t>
            </a:r>
            <a:r>
              <a:rPr lang="ru-RU" sz="1800" b="1" cap="small" dirty="0">
                <a:solidFill>
                  <a:schemeClr val="bg1"/>
                </a:solidFill>
              </a:rPr>
              <a:t>Т-16</a:t>
            </a:r>
            <a:endParaRPr lang="ru-RU" sz="1800" b="1" cap="small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263220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46716921"/>
              </p:ext>
            </p:extLst>
          </p:nvPr>
        </p:nvGraphicFramePr>
        <p:xfrm>
          <a:off x="451604" y="1106316"/>
          <a:ext cx="11135788" cy="5675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17435"/>
                <a:gridCol w="2058719"/>
                <a:gridCol w="2580521"/>
                <a:gridCol w="2379113"/>
              </a:tblGrid>
              <a:tr h="490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Категория затрат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Факт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Объяснение отклонения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>
                    <a:solidFill>
                      <a:schemeClr val="accent1"/>
                    </a:solidFill>
                  </a:tcPr>
                </a:tc>
              </a:tr>
              <a:tr h="640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Заработная плата</a:t>
                      </a:r>
                      <a:r>
                        <a:rPr lang="ru-RU" sz="1400" dirty="0">
                          <a:effectLst/>
                        </a:rPr>
                        <a:t> сотрудников</a:t>
                      </a:r>
                      <a:r>
                        <a:rPr lang="kk-KZ" sz="1400" dirty="0">
                          <a:effectLst/>
                        </a:rPr>
                        <a:t>, </a:t>
                      </a:r>
                      <a:r>
                        <a:rPr lang="kk-KZ" sz="1400" dirty="0" smtClean="0">
                          <a:effectLst/>
                        </a:rPr>
                        <a:t>всего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13710000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12705757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Три сотрудника работают на 0,7 ставки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/>
                </a:tc>
              </a:tr>
              <a:tr h="48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Оборудование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300000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293000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Экономия средств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908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Лабораторные </a:t>
                      </a:r>
                      <a:r>
                        <a:rPr lang="kk-KZ" sz="1400" dirty="0">
                          <a:effectLst/>
                        </a:rPr>
                        <a:t>и расходные </a:t>
                      </a:r>
                      <a:r>
                        <a:rPr lang="ru-RU" sz="1400" dirty="0">
                          <a:effectLst/>
                        </a:rPr>
                        <a:t>материалы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500000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176928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В связи с поздним началом работ</a:t>
                      </a:r>
                    </a:p>
                  </a:txBody>
                  <a:tcPr marL="68580" marR="68580" marT="0" marB="0" anchor="ctr"/>
                </a:tc>
              </a:tr>
              <a:tr h="853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Командировочные расходы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250000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latin typeface="+mn-lt"/>
                          <a:ea typeface="Times New Roman"/>
                          <a:cs typeface="Times New Roman"/>
                        </a:rPr>
                        <a:t>299938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Затраты с учетом предыдущего периода соответствуют плану.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908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Мелкие строительные работы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250000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В связи с поздним началом работ</a:t>
                      </a:r>
                    </a:p>
                  </a:txBody>
                  <a:tcPr marL="68580" marR="68580" marT="0" marB="0" anchor="ctr"/>
                </a:tc>
              </a:tr>
              <a:tr h="394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</a:rPr>
                        <a:t>Наем консультантов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17235000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17235000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908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Регистрация патентов и</a:t>
                      </a:r>
                      <a:r>
                        <a:rPr lang="kk-KZ" sz="1400">
                          <a:effectLst/>
                        </a:rPr>
                        <a:t> публикации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400000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94086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В связи с поздним началом работ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</a:rPr>
                        <a:t>Обучение и семинары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700000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7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Услуги сторонних организаций 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kk-KZ" sz="1400" dirty="0" smtClean="0">
                          <a:effectLst/>
                        </a:rPr>
                        <a:t>и </a:t>
                      </a:r>
                      <a:r>
                        <a:rPr lang="kk-KZ" sz="1400" dirty="0">
                          <a:effectLst/>
                        </a:rPr>
                        <a:t>лиц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900000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900000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</a:tr>
              <a:tr h="4908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Накладные </a:t>
                      </a:r>
                      <a:r>
                        <a:rPr lang="kk-KZ" sz="1400" dirty="0">
                          <a:effectLst/>
                        </a:rPr>
                        <a:t>и другие расходы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3364000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1971513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В связи с поздним началом работ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5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ИТОГО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8F8F8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37609000</a:t>
                      </a:r>
                      <a:endParaRPr lang="ru-RU" sz="1400" dirty="0">
                        <a:solidFill>
                          <a:srgbClr val="F8F8F8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8F8F8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33676222</a:t>
                      </a:r>
                      <a:endParaRPr lang="ru-RU" sz="1400" dirty="0">
                        <a:solidFill>
                          <a:srgbClr val="F8F8F8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2151" marR="82151" marT="0" marB="0" anchor="ctr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1839" y="702675"/>
            <a:ext cx="12178579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ru-RU" sz="1800" b="1" dirty="0"/>
              <a:t>Финансовый отчет средств гранта (с </a:t>
            </a:r>
            <a:r>
              <a:rPr lang="ru-RU" sz="1800" b="1" dirty="0" smtClean="0"/>
              <a:t>1.06.2017 г</a:t>
            </a:r>
            <a:r>
              <a:rPr lang="ru-RU" sz="1800" b="1" dirty="0"/>
              <a:t>. по </a:t>
            </a:r>
            <a:r>
              <a:rPr lang="ru-RU" sz="1800" b="1" dirty="0" smtClean="0"/>
              <a:t>8.11.2017г</a:t>
            </a:r>
            <a:r>
              <a:rPr lang="ru-RU" sz="1800" b="1" dirty="0"/>
              <a:t>.) </a:t>
            </a:r>
            <a:r>
              <a:rPr lang="ru-RU" sz="1800" dirty="0"/>
              <a:t>в тенге, </a:t>
            </a:r>
            <a:r>
              <a:rPr lang="en-US" sz="1800" dirty="0"/>
              <a:t>KZT</a:t>
            </a:r>
            <a:endParaRPr lang="ru-RU" sz="1800" b="1" cap="small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416288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75577841"/>
              </p:ext>
            </p:extLst>
          </p:nvPr>
        </p:nvGraphicFramePr>
        <p:xfrm>
          <a:off x="380170" y="1100051"/>
          <a:ext cx="11423781" cy="57215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7940"/>
                <a:gridCol w="3071941"/>
                <a:gridCol w="1535971"/>
                <a:gridCol w="2183342"/>
                <a:gridCol w="1464587"/>
              </a:tblGrid>
              <a:tr h="4356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Выплата Категория/подкатегория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28" marR="91428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Подрядчик/номер  и дата контракта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28" marR="91428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Стоимость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контракта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28" marR="91428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Оплата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на текущий момент,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28" marR="91428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Баланс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1428" marR="91428" marT="0" marB="0" anchor="ctr">
                    <a:solidFill>
                      <a:schemeClr val="accent1"/>
                    </a:solidFill>
                  </a:tcPr>
                </a:tc>
              </a:tr>
              <a:tr h="525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Накладные расходы/аренда помещений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28" marR="91428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ТОО « АВА-Стройсистема», договор аренды № 0/02-2017 </a:t>
                      </a:r>
                      <a:r>
                        <a:rPr lang="en-US" sz="1000" dirty="0">
                          <a:effectLst/>
                          <a:latin typeface="+mn-lt"/>
                        </a:rPr>
                        <a:t>TST</a:t>
                      </a:r>
                      <a:r>
                        <a:rPr lang="ru-RU" sz="1000" dirty="0">
                          <a:effectLst/>
                          <a:latin typeface="+mn-lt"/>
                        </a:rPr>
                        <a:t> от 08.02.2017г.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28" marR="91428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1395000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1395000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28" marR="91428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Консультационные </a:t>
                      </a:r>
                      <a:r>
                        <a:rPr lang="ru-RU" sz="1000" dirty="0">
                          <a:effectLst/>
                          <a:latin typeface="+mn-lt"/>
                        </a:rPr>
                        <a:t>услуги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ТОО « СКАДА ЛТД»,контракт № 01/05-17 ТСТ от 19.05.2017г.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17235000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17235000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28" marR="91428" marT="0" marB="0" anchor="ctr"/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Бухгалтерские услуги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Договор подряда №01/04-17 оказания бухгалтерских услуг от 24.04.17г.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900000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900000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</a:tr>
              <a:tr h="525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Услуги перевода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+mn-lt"/>
                          <a:ea typeface="Times New Roman"/>
                          <a:cs typeface="Times New Roman"/>
                        </a:rPr>
                        <a:t>ТОО </a:t>
                      </a: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en-US" sz="1000">
                          <a:latin typeface="+mn-lt"/>
                          <a:ea typeface="Times New Roman"/>
                          <a:cs typeface="Times New Roman"/>
                        </a:rPr>
                        <a:t>Performance Group Ltd</a:t>
                      </a: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», договор №04/08-17 ТСТ на выполнение переводов от 23.08.17г.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3000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3000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525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Услуги почты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АО «Казпочта»-«</a:t>
                      </a:r>
                      <a:r>
                        <a:rPr lang="en-US" sz="1000">
                          <a:latin typeface="+mn-lt"/>
                          <a:ea typeface="Times New Roman"/>
                          <a:cs typeface="Times New Roman"/>
                        </a:rPr>
                        <a:t>EMS</a:t>
                      </a: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000">
                          <a:latin typeface="+mn-lt"/>
                          <a:ea typeface="Times New Roman"/>
                          <a:cs typeface="Times New Roman"/>
                        </a:rPr>
                        <a:t>Kazpost</a:t>
                      </a: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», договор №13-16-824 на оказание услуг экспресс-почты «</a:t>
                      </a:r>
                      <a:r>
                        <a:rPr lang="en-US" sz="1000">
                          <a:latin typeface="+mn-lt"/>
                          <a:ea typeface="Times New Roman"/>
                          <a:cs typeface="Times New Roman"/>
                        </a:rPr>
                        <a:t>EMS Kazpost</a:t>
                      </a: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»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3440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+mn-lt"/>
                          <a:ea typeface="Times New Roman"/>
                          <a:cs typeface="Times New Roman"/>
                        </a:rPr>
                        <a:t>3440</a:t>
                      </a:r>
                      <a:endParaRPr lang="ru-RU" sz="1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0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Офисные стулья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ТОО «</a:t>
                      </a:r>
                      <a:r>
                        <a:rPr lang="kk-KZ" sz="1000">
                          <a:latin typeface="+mn-lt"/>
                          <a:ea typeface="Times New Roman"/>
                          <a:cs typeface="Times New Roman"/>
                        </a:rPr>
                        <a:t>Альфа-Плюс</a:t>
                      </a: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», договор поставки №АП-17 от 27.06.17г.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42000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42000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Шкаф под документы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ИП «Иткин П.Б.», договор поставки товара №9 от 14.07.17г.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41000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41000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Металлические шкафы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ТОО «</a:t>
                      </a:r>
                      <a:r>
                        <a:rPr lang="en-US" sz="1000">
                          <a:latin typeface="+mn-lt"/>
                          <a:ea typeface="Times New Roman"/>
                          <a:cs typeface="Times New Roman"/>
                        </a:rPr>
                        <a:t>IDIA Market</a:t>
                      </a: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», договор поставки №328/16 от 28.06.17г.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139428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139428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Письменные столы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ИП «</a:t>
                      </a:r>
                      <a:r>
                        <a:rPr lang="kk-KZ" sz="1000">
                          <a:latin typeface="+mn-lt"/>
                          <a:ea typeface="Times New Roman"/>
                          <a:cs typeface="Times New Roman"/>
                        </a:rPr>
                        <a:t>Иткин П</a:t>
                      </a: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.Б.», договор поставки товара №8 от 16.06.17г.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368900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368900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Оборудование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ТОО «</a:t>
                      </a:r>
                      <a:r>
                        <a:rPr lang="en-US" sz="1000">
                          <a:latin typeface="+mn-lt"/>
                          <a:ea typeface="Times New Roman"/>
                          <a:cs typeface="Times New Roman"/>
                        </a:rPr>
                        <a:t>Laptop</a:t>
                      </a: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000">
                          <a:latin typeface="+mn-lt"/>
                          <a:ea typeface="Times New Roman"/>
                          <a:cs typeface="Times New Roman"/>
                        </a:rPr>
                        <a:t>Shop</a:t>
                      </a: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», договор поставки №20/1 от 20.09.17г.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+mn-lt"/>
                          <a:ea typeface="Times New Roman"/>
                          <a:cs typeface="Times New Roman"/>
                        </a:rPr>
                        <a:t>293000</a:t>
                      </a:r>
                      <a:endParaRPr lang="ru-RU" sz="1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293000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Канцелярские товары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ТОО «Алматы-Кенсе», договор поставки №047-ИН от 15.06.17г.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+mn-lt"/>
                          <a:ea typeface="Times New Roman"/>
                          <a:cs typeface="Times New Roman"/>
                        </a:rPr>
                        <a:t>51985</a:t>
                      </a:r>
                      <a:endParaRPr lang="ru-RU" sz="1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+mn-lt"/>
                          <a:ea typeface="Times New Roman"/>
                          <a:cs typeface="Times New Roman"/>
                        </a:rPr>
                        <a:t>51985</a:t>
                      </a:r>
                      <a:endParaRPr lang="ru-RU" sz="1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Канцелярские товары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ТОО «</a:t>
                      </a:r>
                      <a:r>
                        <a:rPr lang="en-US" sz="1000">
                          <a:latin typeface="+mn-lt"/>
                          <a:ea typeface="Times New Roman"/>
                          <a:cs typeface="Times New Roman"/>
                        </a:rPr>
                        <a:t>Officeboom</a:t>
                      </a: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000">
                          <a:latin typeface="+mn-lt"/>
                          <a:ea typeface="Times New Roman"/>
                          <a:cs typeface="Times New Roman"/>
                        </a:rPr>
                        <a:t>kz</a:t>
                      </a: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», договор №17 купли-продажи товаров от 14.08.17г.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+mn-lt"/>
                          <a:ea typeface="Times New Roman"/>
                          <a:cs typeface="Times New Roman"/>
                        </a:rPr>
                        <a:t>124943</a:t>
                      </a:r>
                      <a:endParaRPr lang="ru-RU" sz="1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+mn-lt"/>
                          <a:ea typeface="Times New Roman"/>
                          <a:cs typeface="Times New Roman"/>
                        </a:rPr>
                        <a:t>124943</a:t>
                      </a:r>
                      <a:endParaRPr lang="ru-RU" sz="1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Всего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20597696</a:t>
                      </a:r>
                      <a:endParaRPr lang="ru-RU" sz="120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20597696</a:t>
                      </a:r>
                      <a:endParaRPr lang="ru-RU" sz="120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1839" y="702675"/>
            <a:ext cx="12178579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>
              <a:lnSpc>
                <a:spcPct val="115000"/>
              </a:lnSpc>
              <a:defRPr/>
            </a:pPr>
            <a:r>
              <a:rPr lang="ru-RU" sz="1800" dirty="0"/>
              <a:t>Отчет о закупках за </a:t>
            </a:r>
            <a:r>
              <a:rPr lang="ru-RU" sz="1800" dirty="0" smtClean="0"/>
              <a:t>второе полугодие </a:t>
            </a:r>
            <a:r>
              <a:rPr lang="ru-RU" sz="1800" dirty="0"/>
              <a:t>2017 года в тенге, </a:t>
            </a:r>
            <a:r>
              <a:rPr lang="ru-RU" sz="1800" dirty="0" smtClean="0"/>
              <a:t>KZT</a:t>
            </a:r>
            <a:endParaRPr lang="ru-RU" sz="1800" dirty="0">
              <a:ea typeface="Times New Roman"/>
              <a:cs typeface="Times New Roman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49460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3106" y="651294"/>
            <a:ext cx="12190413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ru-RU" sz="1800" b="1" dirty="0" smtClean="0"/>
              <a:t>Стратегия коммерциализации. Бизнес-модель</a:t>
            </a:r>
            <a:endParaRPr lang="ru-RU" sz="1800" dirty="0"/>
          </a:p>
        </p:txBody>
      </p:sp>
      <p:sp>
        <p:nvSpPr>
          <p:cNvPr id="8" name="Полилиния 7"/>
          <p:cNvSpPr/>
          <p:nvPr/>
        </p:nvSpPr>
        <p:spPr>
          <a:xfrm>
            <a:off x="11834" y="8224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019" t="27799" r="20094" b="16417"/>
          <a:stretch/>
        </p:blipFill>
        <p:spPr bwMode="auto">
          <a:xfrm>
            <a:off x="623314" y="1294275"/>
            <a:ext cx="10843392" cy="501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9021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" y="4"/>
            <a:ext cx="12190413" cy="643091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778848">
              <a:lnSpc>
                <a:spcPct val="90000"/>
              </a:lnSpc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" y="2"/>
            <a:ext cx="1327445" cy="33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0091" tIns="50044" rIns="100091" bIns="50044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" y="643073"/>
            <a:ext cx="12190413" cy="716619"/>
          </a:xfrm>
          <a:prstGeom prst="rect">
            <a:avLst/>
          </a:prstGeom>
          <a:solidFill>
            <a:schemeClr val="tx1"/>
          </a:solidFill>
        </p:spPr>
        <p:txBody>
          <a:bodyPr wrap="square" lIns="100091" tIns="50044" rIns="100091" bIns="50044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Уточнение методических и научно-технических решений по </a:t>
            </a:r>
            <a:r>
              <a:rPr lang="ru-RU" b="1" dirty="0" smtClean="0">
                <a:solidFill>
                  <a:schemeClr val="bg1"/>
                </a:solidFill>
              </a:rPr>
              <a:t>созданию АС ОМВКР.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на основе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Темпорального Интервального Исчисления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28026828"/>
              </p:ext>
            </p:extLst>
          </p:nvPr>
        </p:nvGraphicFramePr>
        <p:xfrm>
          <a:off x="239319" y="1357616"/>
          <a:ext cx="11807775" cy="5361655"/>
        </p:xfrm>
        <a:graphic>
          <a:graphicData uri="http://schemas.openxmlformats.org/drawingml/2006/table">
            <a:tbl>
              <a:tblPr/>
              <a:tblGrid>
                <a:gridCol w="11807775"/>
              </a:tblGrid>
              <a:tr h="43562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Правила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TIC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-модели принадлежности руды сегмента выходного потока конкретному  вагону  одного из входных дискретных потоков, а значит и определения принадлежности руды карьеру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44" marR="58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12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Правило 1.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Привязка событий к временной шкале.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899795" indent="44894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If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 S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sv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=true </a:t>
                      </a: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then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 T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sv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 =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t ,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0215" indent="22796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где: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sv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– признак свала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-ого вагона,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sv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- время свала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-ого вагона,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– текущее время.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равило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означает, что если произошло событие свала вагона, то время свала вагона равно текущему времени.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44" marR="58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40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Правило 2.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Определение интервала времени дробления руды в бункере.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3487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If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〖 W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oj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–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bunk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≠ 0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〗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={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| </a:t>
                      </a:r>
                      <a:r>
                        <a:rPr lang="ru-RU" sz="1400" dirty="0">
                          <a:latin typeface="Cambria Math"/>
                          <a:ea typeface="Calibri"/>
                          <a:cs typeface="Times New Roman"/>
                        </a:rPr>
                        <a:t>∀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: [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ru-RU" sz="1400" dirty="0">
                          <a:latin typeface="Cambria Math"/>
                          <a:ea typeface="Calibri"/>
                          <a:cs typeface="Times New Roman"/>
                        </a:rPr>
                        <a:t>∗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α([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])) =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oj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Cambria Math"/>
                          <a:ea typeface="Calibri"/>
                          <a:cs typeface="Times New Roman"/>
                        </a:rPr>
                        <a:t>⋀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ω ([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]))=0   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Cambria Math"/>
                          <a:ea typeface="Calibri"/>
                          <a:cs typeface="Times New Roman"/>
                        </a:rPr>
                        <a:t>⋀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=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bunk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)}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3487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then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 t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bunk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=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σ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([x…y]),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4495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где: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oj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– оценочный вес руды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-ого вагона;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bunk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- производительность бункера в секунду;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– текущий вес руды 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-ого вагона,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4495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bunk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- интервала времени дробления руды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бункера.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4495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правило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означает, что в каждом цикле (1 секунда) от общего веса руды в бункере отнимается количество равное производительности бункера в секунду. Данное правило позволяет рассчитать время, затрачиваемое бункером на дробление сваленного вагона и зафиксировать ожидаемый момент конца выхода вагона из бункера.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44" marR="58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704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Правило 3.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Определение интервала времени от момента появления руды вагона на конвейере до момента измерения на конвейерных весах.</a:t>
                      </a:r>
                    </a:p>
                    <a:p>
                      <a:pPr marL="898525"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konv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konv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konv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898525"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где 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konv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длина конвейера до конвейерных весов;</a:t>
                      </a:r>
                    </a:p>
                    <a:p>
                      <a:pPr marL="898525"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konv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скорость конвейера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44" marR="58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3638">
                <a:tc>
                  <a:txBody>
                    <a:bodyPr/>
                    <a:lstStyle/>
                    <a:p>
                      <a:pPr marL="715963" indent="-7159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Правило 4.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Определение ожидаемого момента времени начала потока руды вагона через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весы.</a:t>
                      </a:r>
                    </a:p>
                    <a:p>
                      <a:pPr marL="896938" indent="-896938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82663" algn="l"/>
                        </a:tabLs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 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</a:t>
                      </a:r>
                      <a:r>
                        <a:rPr lang="en-US" sz="1400" baseline="-25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ojnach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sv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+ 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bunk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+ 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konv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.правило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означает, что ожидаемого времени начала потока руды вагона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через   весы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определяется суммой времени свала вагона с интервалом времени дробления руды бункера и интервала времени появления руды вагона на конвейере.</a:t>
                      </a:r>
                    </a:p>
                  </a:txBody>
                  <a:tcPr marL="58544" marR="58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3624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1839" y="908931"/>
            <a:ext cx="12178579" cy="366511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9406" tIns="50044" rIns="0" bIns="50044" anchor="ctr"/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61866" y="2500892"/>
            <a:ext cx="10857163" cy="40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91" tIns="50044" rIns="100091" bIns="50044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" y="-18506"/>
            <a:ext cx="12190413" cy="714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/>
          </a:p>
        </p:txBody>
      </p:sp>
      <p:sp>
        <p:nvSpPr>
          <p:cNvPr id="14" name="Полилиния 13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производства</a:t>
            </a:r>
            <a:endParaRPr lang="ru-RU" sz="1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7581" y="3143979"/>
            <a:ext cx="10952401" cy="501175"/>
          </a:xfrm>
          <a:prstGeom prst="rect">
            <a:avLst/>
          </a:prstGeom>
        </p:spPr>
        <p:txBody>
          <a:bodyPr wrap="square" lIns="100091" tIns="50044" rIns="100091" bIns="50044">
            <a:spAutoFit/>
          </a:bodyPr>
          <a:lstStyle/>
          <a:p>
            <a:r>
              <a:rPr lang="ru-RU" altLang="ru-RU" sz="2600" b="1" dirty="0" smtClean="0">
                <a:latin typeface="Times New Roman" pitchFamily="18" charset="0"/>
                <a:cs typeface="Times New Roman" pitchFamily="18" charset="0"/>
              </a:rPr>
              <a:t>Руководитель подпроекта – </a:t>
            </a:r>
            <a:r>
              <a:rPr lang="kk-KZ" alt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Тукеев У.А.</a:t>
            </a:r>
            <a:endParaRPr lang="ru-RU" altLang="ru-RU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7579" y="4072888"/>
            <a:ext cx="7417952" cy="501175"/>
          </a:xfrm>
          <a:prstGeom prst="rect">
            <a:avLst/>
          </a:prstGeom>
        </p:spPr>
        <p:txBody>
          <a:bodyPr wrap="square" lIns="100091" tIns="50044" rIns="100091" bIns="50044">
            <a:spAutoFit/>
          </a:bodyPr>
          <a:lstStyle/>
          <a:p>
            <a:pPr>
              <a:defRPr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Грантополучатель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ТОО «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TST-16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7578" y="4644524"/>
            <a:ext cx="8571444" cy="501175"/>
          </a:xfrm>
          <a:prstGeom prst="rect">
            <a:avLst/>
          </a:prstGeom>
        </p:spPr>
        <p:txBody>
          <a:bodyPr wrap="square" lIns="100091" tIns="50044" rIns="100091" bIns="50044">
            <a:spAutoFit/>
          </a:bodyPr>
          <a:lstStyle/>
          <a:p>
            <a:pPr>
              <a:defRPr/>
            </a:pPr>
            <a:r>
              <a:rPr lang="ru-RU" sz="2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Бизнес- партнер –</a:t>
            </a:r>
            <a:r>
              <a:rPr lang="en-US" sz="2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Системотехника</a:t>
            </a:r>
            <a:r>
              <a:rPr lang="kk-KZ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6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824" y="1571977"/>
            <a:ext cx="9904779" cy="1301394"/>
          </a:xfrm>
          <a:prstGeom prst="rect">
            <a:avLst/>
          </a:prstGeom>
        </p:spPr>
        <p:txBody>
          <a:bodyPr wrap="square" lIns="100091" tIns="50044" rIns="100091" bIns="50044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002060"/>
                </a:solidFill>
                <a:cs typeface="Times New Roman" pitchFamily="18" charset="0"/>
              </a:rPr>
              <a:t>Подпроект: </a:t>
            </a:r>
            <a:r>
              <a:rPr lang="ru-RU" sz="2600" b="1" i="1" dirty="0" smtClean="0">
                <a:solidFill>
                  <a:srgbClr val="003399"/>
                </a:solidFill>
                <a:cs typeface="Times New Roman" pitchFamily="18" charset="0"/>
              </a:rPr>
              <a:t>АВТОМАТИЗИРОВАННАЯ СИСТЕМА ОПЕРАТИВНОГО МОНИТОРИНГА КАЧЕСТВА ВХОДНЫХ РУДОПОТОКОВ ГОРНО-ОБОГАТИТЕЛЬНОГО ПРЕДПРИЯТИЯ</a:t>
            </a:r>
            <a:endParaRPr lang="ru-RU" sz="2600" b="1" i="1" dirty="0">
              <a:solidFill>
                <a:srgbClr val="003399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316273"/>
      </p:ext>
    </p:extLst>
  </p:cSld>
  <p:clrMapOvr>
    <a:masterClrMapping/>
  </p:clrMapOvr>
  <p:transition advTm="3946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" y="4"/>
            <a:ext cx="12190413" cy="643091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778848">
              <a:lnSpc>
                <a:spcPct val="90000"/>
              </a:lnSpc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" y="2"/>
            <a:ext cx="1327445" cy="33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0091" tIns="50044" rIns="100091" bIns="50044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70017231"/>
              </p:ext>
            </p:extLst>
          </p:nvPr>
        </p:nvGraphicFramePr>
        <p:xfrm>
          <a:off x="285676" y="1286657"/>
          <a:ext cx="11619069" cy="5460229"/>
        </p:xfrm>
        <a:graphic>
          <a:graphicData uri="http://schemas.openxmlformats.org/drawingml/2006/table">
            <a:tbl>
              <a:tblPr/>
              <a:tblGrid>
                <a:gridCol w="11619069"/>
              </a:tblGrid>
              <a:tr h="43562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Правила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TIC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-модели принадлежности руды сегмента выходного потока конкретному  вагону  одного из входных дискретных потоков, а значит и определения принадлежности руды карьеру.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44" marR="58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9458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450215"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Правило 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Вычисление длины временного интервала потока вагона.</a:t>
                      </a:r>
                    </a:p>
                    <a:p>
                      <a:pPr marL="1348740"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If 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〖</a:t>
                      </a: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</a:t>
                      </a:r>
                      <a:r>
                        <a:rPr lang="kk-KZ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kk-KZ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sv</a:t>
                      </a: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=true &amp; t ≥ T</a:t>
                      </a:r>
                      <a:r>
                        <a:rPr lang="kk-KZ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kk-KZ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ojnach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〗</a:t>
                      </a: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= {x,y : T | ∀t : [x…y] ∗( S</a:t>
                      </a:r>
                      <a:r>
                        <a:rPr lang="kk-KZ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kk-KZ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sv</a:t>
                      </a: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=true </a:t>
                      </a: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⋀ </a:t>
                      </a: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 ≥ T</a:t>
                      </a:r>
                      <a:r>
                        <a:rPr lang="kk-KZ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kk-KZ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ojnach</a:t>
                      </a: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)}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348740" indent="450215"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then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{ W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∑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=0;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2247265" indent="450215"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while 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(W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∑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≤ W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oj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2247265" indent="450215"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∑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= W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∑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+ W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;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2247265" indent="450215"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t=t+1;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2247265" indent="450215"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end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2247265" indent="450215"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{T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int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= t - T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ojnach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; T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ojkon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= T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ojnach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+ T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int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}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}.</a:t>
                      </a:r>
                    </a:p>
                    <a:p>
                      <a:pPr marL="0" indent="0"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правило означает, что если событие свала вагона произошло и текущее время больше или равно времени ожидаемого начала разгрузки вагона, то проверяется условие - является ли суммируемый вес потока вагона меньше ожидаемого веса вагона и как только это условие не выполняется, то производится вычисление длины интервала потока вагона и времени конца потока вагона.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44" marR="58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45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Правило 6.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Правило корректировки времени начала потока вагона.</a:t>
                      </a:r>
                    </a:p>
                    <a:p>
                      <a:pPr marL="135064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If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〖W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)-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α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≥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0,05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α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〗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={</a:t>
                      </a: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x,y : T | ∀t : [x…y] ∗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)-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α([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…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y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])))</a:t>
                      </a: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≥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0,05 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α([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…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y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]))⋀σ[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…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y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]</a:t>
                      </a: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≥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5}</a:t>
                      </a:r>
                    </a:p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then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t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nachpot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α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([x…y]).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Данное правило означает, что в качестве времени начала потока система фиксирует существенное (более 5 сек.) и устойчивое (более 5%) увеличение сигнала с датчика веса.</a:t>
                      </a:r>
                    </a:p>
                  </a:txBody>
                  <a:tcPr marL="58544" marR="58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687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Правило 7.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Правило корректировки времени конца потока вагона.</a:t>
                      </a:r>
                    </a:p>
                    <a:p>
                      <a:pPr marL="135064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If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〖W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)-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α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≤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0,03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α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〗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={</a:t>
                      </a: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x,y : T | ∀t : [x…y] ∗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)-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α([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…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y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])))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≤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35064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0,03W(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α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([x…y])) ⋀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σ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[x…y]</a:t>
                      </a: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≥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5}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350645"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then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t</a:t>
                      </a:r>
                      <a:r>
                        <a:rPr lang="en-US" sz="140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en-US" sz="14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konpot</a:t>
                      </a: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=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w([x…y]).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Данное правило означает, что в качестве времени конца потока система фиксирует устойчивое (более 5 сек.), близкое к нулю (не более 3%) значение сигнала с датчика веса.</a:t>
                      </a:r>
                    </a:p>
                  </a:txBody>
                  <a:tcPr marL="58544" marR="58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813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44" marR="58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679" y="694602"/>
            <a:ext cx="12190413" cy="562730"/>
          </a:xfrm>
          <a:prstGeom prst="rect">
            <a:avLst/>
          </a:prstGeom>
          <a:solidFill>
            <a:schemeClr val="tx1"/>
          </a:solidFill>
        </p:spPr>
        <p:txBody>
          <a:bodyPr wrap="square" lIns="100091" tIns="50044" rIns="100091" bIns="50044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</a:rPr>
              <a:t>Уточнение методических и научно-технических решений по </a:t>
            </a:r>
            <a:r>
              <a:rPr lang="ru-RU" sz="1500" b="1" dirty="0" smtClean="0">
                <a:solidFill>
                  <a:schemeClr val="bg1"/>
                </a:solidFill>
              </a:rPr>
              <a:t>созданию АС ОМВКР.</a:t>
            </a:r>
          </a:p>
          <a:p>
            <a:pPr algn="ctr"/>
            <a:r>
              <a:rPr lang="ru-RU" sz="15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Модель на основе </a:t>
            </a:r>
            <a:r>
              <a:rPr lang="ru-RU" sz="1500" b="1" dirty="0" smtClean="0">
                <a:solidFill>
                  <a:schemeClr val="bg1"/>
                </a:solidFill>
                <a:ea typeface="Calibri"/>
                <a:cs typeface="Arial" panose="020B0604020202020204" pitchFamily="34" charset="0"/>
              </a:rPr>
              <a:t>Темпорального Интервального Исчисления </a:t>
            </a:r>
            <a:endParaRPr lang="ru-RU" sz="15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56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4" y="4"/>
            <a:ext cx="12190413" cy="643091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rtlCol="0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78848">
              <a:lnSpc>
                <a:spcPct val="90000"/>
              </a:lnSpc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  <a:endParaRPr lang="ru-RU" sz="1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99564302"/>
              </p:ext>
            </p:extLst>
          </p:nvPr>
        </p:nvGraphicFramePr>
        <p:xfrm>
          <a:off x="479317" y="1269055"/>
          <a:ext cx="11231784" cy="4603016"/>
        </p:xfrm>
        <a:graphic>
          <a:graphicData uri="http://schemas.openxmlformats.org/drawingml/2006/table">
            <a:tbl>
              <a:tblPr/>
              <a:tblGrid>
                <a:gridCol w="11231784"/>
              </a:tblGrid>
              <a:tr h="560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Основные 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уточнения  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методики оперативной диагностики характеристик входных рудопотоков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626" marR="776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1. Уточнение  методики калибровки</a:t>
                      </a:r>
                      <a:r>
                        <a:rPr lang="ru-RU" sz="14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 измерительных каналов  для АС ОМКВР</a:t>
                      </a:r>
                    </a:p>
                    <a:p>
                      <a:pPr marL="630238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Times New Roman"/>
                          <a:ea typeface="Calibri"/>
                          <a:cs typeface="Times New Roman"/>
                        </a:rPr>
                        <a:t>Необходимость уточнения</a:t>
                      </a:r>
                      <a:r>
                        <a:rPr lang="ru-RU" sz="1400" i="1" dirty="0" smtClean="0"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400" b="0" dirty="0" smtClean="0">
                          <a:latin typeface="Times New Roman"/>
                          <a:ea typeface="Calibri"/>
                          <a:cs typeface="Times New Roman"/>
                        </a:rPr>
                        <a:t>Методические решения по калибровке</a:t>
                      </a:r>
                      <a:r>
                        <a:rPr lang="ru-RU" sz="1400" b="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 измерительных каналов предопределены необходимостью учета изменения метрологических характеристик  приборов используемых в АС ОМКВР в следствии их механического износа или изменения электромагнитной обстановки в  зоне измерений.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базовых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функциональных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спецификациях АС ОМКВР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 сервис  по калибровке каналов не учтен</a:t>
                      </a:r>
                      <a:endParaRPr lang="ru-RU" sz="1400" b="0" baseline="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626" marR="776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 Решения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по  под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стройке параметров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математической модели мониторинга в АС ОМКВР</a:t>
                      </a:r>
                    </a:p>
                    <a:p>
                      <a:pPr marL="630238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latin typeface="Times New Roman"/>
                          <a:ea typeface="Calibri"/>
                          <a:cs typeface="Times New Roman"/>
                        </a:rPr>
                        <a:t>Необходимость уточнения</a:t>
                      </a:r>
                      <a:r>
                        <a:rPr lang="ru-RU" sz="1400" i="1" dirty="0" smtClean="0"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В базовых  функциональных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спецификациях АС ОМКВР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не учитывались неизбежные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 изменения параметров объектов и процессов  мониторинга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в ходе эксплуатации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, что требуют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периодической настройки характеристик приборов  и  адаптации параметров модели </a:t>
                      </a:r>
                      <a:r>
                        <a:rPr lang="ru-RU" sz="1400" dirty="0" smtClean="0">
                          <a:latin typeface="Times New Roman"/>
                          <a:ea typeface="Batang"/>
                          <a:cs typeface="Times New Roman"/>
                        </a:rPr>
                        <a:t>по мере появления невязок между моделью и реальными показателями. </a:t>
                      </a:r>
                      <a:r>
                        <a:rPr lang="ru-RU" sz="1400" b="0" dirty="0" smtClean="0">
                          <a:latin typeface="Times New Roman"/>
                          <a:ea typeface="Calibri"/>
                          <a:cs typeface="Times New Roman"/>
                        </a:rPr>
                        <a:t>Математическая модель </a:t>
                      </a:r>
                      <a:r>
                        <a:rPr lang="ru-RU" sz="1400" b="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составляет основу </a:t>
                      </a:r>
                      <a:r>
                        <a:rPr lang="ru-RU" sz="1400" b="0" dirty="0" smtClean="0">
                          <a:latin typeface="Times New Roman"/>
                          <a:ea typeface="Calibri"/>
                          <a:cs typeface="Times New Roman"/>
                        </a:rPr>
                        <a:t> процедуры проецирования динамики и хронологии  разгрузки вагонов в бункер  на отрезки рудопотока после  операции крупного дробления</a:t>
                      </a:r>
                      <a:r>
                        <a:rPr lang="ru-RU" sz="1400" b="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. Неточности в  параметрах модели будут снижать объективность получаемых результатов </a:t>
                      </a:r>
                    </a:p>
                  </a:txBody>
                  <a:tcPr marL="77626" marR="776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" y="2"/>
            <a:ext cx="1327445" cy="33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0091" tIns="50044" rIns="100091" bIns="50044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" y="643070"/>
            <a:ext cx="12190413" cy="408842"/>
          </a:xfrm>
          <a:prstGeom prst="rect">
            <a:avLst/>
          </a:prstGeom>
          <a:solidFill>
            <a:schemeClr val="tx1"/>
          </a:solidFill>
        </p:spPr>
        <p:txBody>
          <a:bodyPr wrap="square" lIns="100091" tIns="50044" rIns="100091" bIns="50044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Уточнение методических и научно-технических решений по </a:t>
            </a:r>
            <a:r>
              <a:rPr lang="ru-RU" b="1" dirty="0" smtClean="0">
                <a:solidFill>
                  <a:schemeClr val="bg1"/>
                </a:solidFill>
              </a:rPr>
              <a:t>созданию АС ОМКВР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917" y="5377024"/>
            <a:ext cx="10943793" cy="278037"/>
          </a:xfrm>
          <a:prstGeom prst="rect">
            <a:avLst/>
          </a:prstGeom>
          <a:noFill/>
        </p:spPr>
        <p:txBody>
          <a:bodyPr wrap="square" lIns="100091" tIns="50044" rIns="100091" bIns="50044" rtlCol="0">
            <a:spAutoFit/>
          </a:bodyPr>
          <a:lstStyle/>
          <a:p>
            <a:pPr algn="ctr">
              <a:lnSpc>
                <a:spcPct val="115000"/>
              </a:lnSpc>
            </a:pPr>
            <a:endParaRPr lang="ru-RU" sz="1000" b="1" dirty="0"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0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66629" y="3622303"/>
            <a:ext cx="1808693" cy="1165133"/>
            <a:chOff x="2358048" y="3391660"/>
            <a:chExt cx="3165475" cy="1164863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2358048" y="3584640"/>
              <a:ext cx="1035050" cy="971883"/>
            </a:xfrm>
            <a:prstGeom prst="flowChartExtract">
              <a:avLst/>
            </a:prstGeom>
            <a:solidFill>
              <a:srgbClr val="F79646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182278" y="3392929"/>
              <a:ext cx="1547495" cy="1162958"/>
            </a:xfrm>
            <a:prstGeom prst="rect">
              <a:avLst/>
            </a:prstGeom>
            <a:solidFill>
              <a:srgbClr val="F79646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2830488" y="3392929"/>
              <a:ext cx="622935" cy="774459"/>
            </a:xfrm>
            <a:prstGeom prst="ellipse">
              <a:avLst/>
            </a:prstGeom>
            <a:solidFill>
              <a:srgbClr val="F79646"/>
            </a:solidFill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4488473" y="3583370"/>
              <a:ext cx="1035050" cy="971883"/>
            </a:xfrm>
            <a:prstGeom prst="flowChartExtract">
              <a:avLst/>
            </a:prstGeom>
            <a:solidFill>
              <a:srgbClr val="F79646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4438308" y="3391660"/>
              <a:ext cx="622935" cy="774459"/>
            </a:xfrm>
            <a:prstGeom prst="ellipse">
              <a:avLst/>
            </a:prstGeom>
            <a:solidFill>
              <a:srgbClr val="F79646"/>
            </a:solidFill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116198" y="3550849"/>
            <a:ext cx="1142859" cy="1165133"/>
            <a:chOff x="2358048" y="3391660"/>
            <a:chExt cx="3165475" cy="1164863"/>
          </a:xfrm>
        </p:grpSpPr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2358048" y="3584640"/>
              <a:ext cx="1035050" cy="971883"/>
            </a:xfrm>
            <a:prstGeom prst="flowChartExtract">
              <a:avLst/>
            </a:prstGeom>
            <a:solidFill>
              <a:srgbClr val="F79646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182278" y="3392929"/>
              <a:ext cx="1547495" cy="1162958"/>
            </a:xfrm>
            <a:prstGeom prst="rect">
              <a:avLst/>
            </a:prstGeom>
            <a:solidFill>
              <a:srgbClr val="F79646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2830488" y="3392929"/>
              <a:ext cx="622935" cy="774459"/>
            </a:xfrm>
            <a:prstGeom prst="ellipse">
              <a:avLst/>
            </a:prstGeom>
            <a:solidFill>
              <a:srgbClr val="F79646"/>
            </a:solidFill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4488473" y="3583370"/>
              <a:ext cx="1035050" cy="971883"/>
            </a:xfrm>
            <a:prstGeom prst="flowChartExtract">
              <a:avLst/>
            </a:prstGeom>
            <a:solidFill>
              <a:srgbClr val="F79646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4438308" y="3391660"/>
              <a:ext cx="622935" cy="774459"/>
            </a:xfrm>
            <a:prstGeom prst="ellipse">
              <a:avLst/>
            </a:prstGeom>
            <a:solidFill>
              <a:srgbClr val="F79646"/>
            </a:solidFill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cxnSp>
        <p:nvCxnSpPr>
          <p:cNvPr id="16" name="Прямая соединительная линия 15"/>
          <p:cNvCxnSpPr/>
          <p:nvPr/>
        </p:nvCxnSpPr>
        <p:spPr>
          <a:xfrm>
            <a:off x="476149" y="4787432"/>
            <a:ext cx="1076192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AutoShape 16"/>
          <p:cNvCxnSpPr>
            <a:cxnSpLocks noChangeShapeType="1"/>
          </p:cNvCxnSpPr>
          <p:nvPr/>
        </p:nvCxnSpPr>
        <p:spPr bwMode="auto">
          <a:xfrm flipV="1">
            <a:off x="2476152" y="2858162"/>
            <a:ext cx="0" cy="1943581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</p:cxnSp>
      <p:cxnSp>
        <p:nvCxnSpPr>
          <p:cNvPr id="18" name="AutoShape 17"/>
          <p:cNvCxnSpPr>
            <a:cxnSpLocks noChangeShapeType="1"/>
          </p:cNvCxnSpPr>
          <p:nvPr/>
        </p:nvCxnSpPr>
        <p:spPr bwMode="auto">
          <a:xfrm flipV="1">
            <a:off x="5072381" y="2673641"/>
            <a:ext cx="0" cy="1943581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</p:cxn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2571394" y="3839888"/>
            <a:ext cx="2500990" cy="64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95"/>
              </a:spcAft>
            </a:pPr>
            <a:r>
              <a:rPr lang="ru-RU" sz="1800" dirty="0" smtClean="0">
                <a:latin typeface="Calibri" pitchFamily="34" charset="0"/>
                <a:cs typeface="Arial" pitchFamily="34" charset="0"/>
              </a:rPr>
              <a:t>Отсутствие рудопотока на конвейере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343184" y="3644163"/>
            <a:ext cx="1809527" cy="1165133"/>
            <a:chOff x="2358048" y="3391660"/>
            <a:chExt cx="3165475" cy="1164863"/>
          </a:xfrm>
        </p:grpSpPr>
        <p:sp>
          <p:nvSpPr>
            <p:cNvPr id="21" name="AutoShape 5"/>
            <p:cNvSpPr>
              <a:spLocks noChangeArrowheads="1"/>
            </p:cNvSpPr>
            <p:nvPr/>
          </p:nvSpPr>
          <p:spPr bwMode="auto">
            <a:xfrm>
              <a:off x="2358048" y="3584640"/>
              <a:ext cx="1035050" cy="971883"/>
            </a:xfrm>
            <a:prstGeom prst="flowChartExtract">
              <a:avLst/>
            </a:prstGeom>
            <a:solidFill>
              <a:srgbClr val="F79646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3182278" y="3392929"/>
              <a:ext cx="1547495" cy="1162958"/>
            </a:xfrm>
            <a:prstGeom prst="rect">
              <a:avLst/>
            </a:prstGeom>
            <a:solidFill>
              <a:srgbClr val="F79646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Oval 7"/>
            <p:cNvSpPr>
              <a:spLocks noChangeArrowheads="1"/>
            </p:cNvSpPr>
            <p:nvPr/>
          </p:nvSpPr>
          <p:spPr bwMode="auto">
            <a:xfrm>
              <a:off x="2830488" y="3392929"/>
              <a:ext cx="622935" cy="774459"/>
            </a:xfrm>
            <a:prstGeom prst="ellipse">
              <a:avLst/>
            </a:prstGeom>
            <a:solidFill>
              <a:srgbClr val="F79646"/>
            </a:solidFill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>
              <a:off x="4488473" y="3583370"/>
              <a:ext cx="1035050" cy="971883"/>
            </a:xfrm>
            <a:prstGeom prst="flowChartExtract">
              <a:avLst/>
            </a:prstGeom>
            <a:solidFill>
              <a:srgbClr val="F79646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4438308" y="3391660"/>
              <a:ext cx="622935" cy="774459"/>
            </a:xfrm>
            <a:prstGeom prst="ellipse">
              <a:avLst/>
            </a:prstGeom>
            <a:solidFill>
              <a:srgbClr val="F79646"/>
            </a:solidFill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cxnSp>
        <p:nvCxnSpPr>
          <p:cNvPr id="26" name="AutoShape 4"/>
          <p:cNvCxnSpPr>
            <a:cxnSpLocks noChangeShapeType="1"/>
          </p:cNvCxnSpPr>
          <p:nvPr/>
        </p:nvCxnSpPr>
        <p:spPr bwMode="auto">
          <a:xfrm flipV="1">
            <a:off x="476150" y="4787435"/>
            <a:ext cx="10952401" cy="1612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7476760" y="1996531"/>
            <a:ext cx="978619" cy="620346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vert="horz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323605" y="1506937"/>
            <a:ext cx="425818" cy="35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95"/>
              </a:spcAft>
            </a:pPr>
            <a:r>
              <a:rPr lang="ru-RU" sz="1200" dirty="0" smtClean="0">
                <a:latin typeface="Calibri" pitchFamily="34" charset="0"/>
                <a:cs typeface="Arial" pitchFamily="34" charset="0"/>
              </a:rPr>
              <a:t>W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10095214" y="3072526"/>
            <a:ext cx="425818" cy="28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95"/>
              </a:spcAft>
            </a:pPr>
            <a:r>
              <a:rPr lang="en-US" sz="1200" dirty="0" smtClean="0">
                <a:latin typeface="Calibri" pitchFamily="34" charset="0"/>
                <a:cs typeface="Arial" pitchFamily="34" charset="0"/>
              </a:rPr>
              <a:t>ti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AutoShape 17"/>
          <p:cNvCxnSpPr>
            <a:cxnSpLocks noChangeShapeType="1"/>
          </p:cNvCxnSpPr>
          <p:nvPr/>
        </p:nvCxnSpPr>
        <p:spPr bwMode="auto">
          <a:xfrm flipV="1">
            <a:off x="9167148" y="2858162"/>
            <a:ext cx="0" cy="1943581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</p:cxnSp>
      <p:cxnSp>
        <p:nvCxnSpPr>
          <p:cNvPr id="31" name="AutoShape 18"/>
          <p:cNvCxnSpPr>
            <a:cxnSpLocks noChangeShapeType="1"/>
          </p:cNvCxnSpPr>
          <p:nvPr/>
        </p:nvCxnSpPr>
        <p:spPr bwMode="auto">
          <a:xfrm flipV="1">
            <a:off x="2476157" y="3497989"/>
            <a:ext cx="2571435" cy="326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2" name="Rectangle 19"/>
          <p:cNvSpPr>
            <a:spLocks noChangeArrowheads="1"/>
          </p:cNvSpPr>
          <p:nvPr/>
        </p:nvSpPr>
        <p:spPr bwMode="auto">
          <a:xfrm>
            <a:off x="11238076" y="4715977"/>
            <a:ext cx="425818" cy="28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95"/>
              </a:spcAft>
            </a:pPr>
            <a:r>
              <a:rPr lang="ru-RU" sz="1200" dirty="0" smtClean="0">
                <a:latin typeface="Calibri" pitchFamily="34" charset="0"/>
                <a:cs typeface="Arial" pitchFamily="34" charset="0"/>
              </a:rPr>
              <a:t>t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AutoShape 20"/>
          <p:cNvCxnSpPr>
            <a:cxnSpLocks noChangeShapeType="1"/>
          </p:cNvCxnSpPr>
          <p:nvPr/>
        </p:nvCxnSpPr>
        <p:spPr bwMode="auto">
          <a:xfrm flipV="1">
            <a:off x="6259055" y="2842265"/>
            <a:ext cx="0" cy="1943581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</p:cxnSp>
      <p:cxnSp>
        <p:nvCxnSpPr>
          <p:cNvPr id="34" name="AutoShape 21"/>
          <p:cNvCxnSpPr>
            <a:cxnSpLocks noChangeShapeType="1"/>
          </p:cNvCxnSpPr>
          <p:nvPr/>
        </p:nvCxnSpPr>
        <p:spPr bwMode="auto">
          <a:xfrm flipV="1">
            <a:off x="7306675" y="2822270"/>
            <a:ext cx="0" cy="1943581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</p:cxnSp>
      <p:cxnSp>
        <p:nvCxnSpPr>
          <p:cNvPr id="35" name="AutoShape 22"/>
          <p:cNvCxnSpPr>
            <a:cxnSpLocks noChangeShapeType="1"/>
          </p:cNvCxnSpPr>
          <p:nvPr/>
        </p:nvCxnSpPr>
        <p:spPr bwMode="auto">
          <a:xfrm>
            <a:off x="6259057" y="3215432"/>
            <a:ext cx="1047621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6" name="Rectangle 23"/>
          <p:cNvSpPr>
            <a:spLocks noChangeArrowheads="1"/>
          </p:cNvSpPr>
          <p:nvPr/>
        </p:nvSpPr>
        <p:spPr bwMode="auto">
          <a:xfrm>
            <a:off x="7326340" y="2932883"/>
            <a:ext cx="425818" cy="28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95"/>
              </a:spcAft>
            </a:pPr>
            <a:r>
              <a:rPr lang="ru-RU" sz="1200" dirty="0" smtClean="0">
                <a:latin typeface="Calibri" pitchFamily="34" charset="0"/>
                <a:cs typeface="Arial" pitchFamily="34" charset="0"/>
              </a:rPr>
              <a:t>t</a:t>
            </a:r>
            <a:r>
              <a:rPr lang="en-US" sz="1200" dirty="0" smtClean="0">
                <a:latin typeface="Calibri" pitchFamily="34" charset="0"/>
                <a:cs typeface="Arial" pitchFamily="34" charset="0"/>
              </a:rPr>
              <a:t>2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9999977" y="3622303"/>
            <a:ext cx="1142859" cy="1165133"/>
            <a:chOff x="2358048" y="3391660"/>
            <a:chExt cx="3165475" cy="1164863"/>
          </a:xfrm>
        </p:grpSpPr>
        <p:sp>
          <p:nvSpPr>
            <p:cNvPr id="38" name="AutoShape 5"/>
            <p:cNvSpPr>
              <a:spLocks noChangeArrowheads="1"/>
            </p:cNvSpPr>
            <p:nvPr/>
          </p:nvSpPr>
          <p:spPr bwMode="auto">
            <a:xfrm>
              <a:off x="2358048" y="3584640"/>
              <a:ext cx="1035050" cy="971883"/>
            </a:xfrm>
            <a:prstGeom prst="flowChartExtract">
              <a:avLst/>
            </a:prstGeom>
            <a:solidFill>
              <a:srgbClr val="F79646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Rectangle 6"/>
            <p:cNvSpPr>
              <a:spLocks noChangeArrowheads="1"/>
            </p:cNvSpPr>
            <p:nvPr/>
          </p:nvSpPr>
          <p:spPr bwMode="auto">
            <a:xfrm>
              <a:off x="3182278" y="3392929"/>
              <a:ext cx="1547495" cy="1162958"/>
            </a:xfrm>
            <a:prstGeom prst="rect">
              <a:avLst/>
            </a:prstGeom>
            <a:solidFill>
              <a:srgbClr val="F79646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Oval 7"/>
            <p:cNvSpPr>
              <a:spLocks noChangeArrowheads="1"/>
            </p:cNvSpPr>
            <p:nvPr/>
          </p:nvSpPr>
          <p:spPr bwMode="auto">
            <a:xfrm>
              <a:off x="2830488" y="3392929"/>
              <a:ext cx="622935" cy="774459"/>
            </a:xfrm>
            <a:prstGeom prst="ellipse">
              <a:avLst/>
            </a:prstGeom>
            <a:solidFill>
              <a:srgbClr val="F79646"/>
            </a:solidFill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AutoShape 10"/>
            <p:cNvSpPr>
              <a:spLocks noChangeArrowheads="1"/>
            </p:cNvSpPr>
            <p:nvPr/>
          </p:nvSpPr>
          <p:spPr bwMode="auto">
            <a:xfrm>
              <a:off x="4488473" y="3583370"/>
              <a:ext cx="1035050" cy="971883"/>
            </a:xfrm>
            <a:prstGeom prst="flowChartExtract">
              <a:avLst/>
            </a:prstGeom>
            <a:solidFill>
              <a:srgbClr val="F79646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Oval 11"/>
            <p:cNvSpPr>
              <a:spLocks noChangeArrowheads="1"/>
            </p:cNvSpPr>
            <p:nvPr/>
          </p:nvSpPr>
          <p:spPr bwMode="auto">
            <a:xfrm>
              <a:off x="4438308" y="3391660"/>
              <a:ext cx="622935" cy="774459"/>
            </a:xfrm>
            <a:prstGeom prst="ellipse">
              <a:avLst/>
            </a:prstGeom>
            <a:solidFill>
              <a:srgbClr val="F79646"/>
            </a:solidFill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cxnSp>
        <p:nvCxnSpPr>
          <p:cNvPr id="43" name="Прямая со стрелкой 42"/>
          <p:cNvCxnSpPr/>
          <p:nvPr/>
        </p:nvCxnSpPr>
        <p:spPr>
          <a:xfrm flipV="1">
            <a:off x="665569" y="1674015"/>
            <a:ext cx="1059" cy="31142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AutoShape 21"/>
          <p:cNvCxnSpPr>
            <a:cxnSpLocks noChangeShapeType="1"/>
          </p:cNvCxnSpPr>
          <p:nvPr/>
        </p:nvCxnSpPr>
        <p:spPr bwMode="auto">
          <a:xfrm flipV="1">
            <a:off x="9999975" y="2858162"/>
            <a:ext cx="0" cy="1943581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</p:cxnSp>
      <p:pic>
        <p:nvPicPr>
          <p:cNvPr id="45" name="Рисунок 44"/>
          <p:cNvPicPr/>
          <p:nvPr/>
        </p:nvPicPr>
        <p:blipFill>
          <a:blip r:embed="rId2" cstate="print"/>
          <a:srcRect l="37705" t="31250" r="22951" b="37500"/>
          <a:stretch>
            <a:fillRect/>
          </a:stretch>
        </p:blipFill>
        <p:spPr bwMode="auto">
          <a:xfrm>
            <a:off x="1428533" y="1714887"/>
            <a:ext cx="10095256" cy="7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AutoShape 17"/>
          <p:cNvCxnSpPr>
            <a:cxnSpLocks noChangeShapeType="1"/>
          </p:cNvCxnSpPr>
          <p:nvPr/>
        </p:nvCxnSpPr>
        <p:spPr bwMode="auto">
          <a:xfrm rot="5400000" flipH="1" flipV="1">
            <a:off x="4997585" y="1931486"/>
            <a:ext cx="861916" cy="1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</p:cxnSp>
      <p:cxnSp>
        <p:nvCxnSpPr>
          <p:cNvPr id="47" name="AutoShape 17"/>
          <p:cNvCxnSpPr>
            <a:cxnSpLocks noChangeShapeType="1"/>
          </p:cNvCxnSpPr>
          <p:nvPr/>
        </p:nvCxnSpPr>
        <p:spPr bwMode="auto">
          <a:xfrm rot="5400000" flipH="1" flipV="1">
            <a:off x="4521392" y="1931485"/>
            <a:ext cx="861916" cy="1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</p:cxnSp>
      <p:cxnSp>
        <p:nvCxnSpPr>
          <p:cNvPr id="48" name="AutoShape 17"/>
          <p:cNvCxnSpPr>
            <a:cxnSpLocks noChangeShapeType="1"/>
          </p:cNvCxnSpPr>
          <p:nvPr/>
        </p:nvCxnSpPr>
        <p:spPr bwMode="auto">
          <a:xfrm rot="5400000" flipH="1" flipV="1">
            <a:off x="6687228" y="1865311"/>
            <a:ext cx="934166" cy="1059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</p:cxnSp>
      <p:cxnSp>
        <p:nvCxnSpPr>
          <p:cNvPr id="49" name="AutoShape 17"/>
          <p:cNvCxnSpPr>
            <a:cxnSpLocks noChangeShapeType="1"/>
          </p:cNvCxnSpPr>
          <p:nvPr/>
        </p:nvCxnSpPr>
        <p:spPr bwMode="auto">
          <a:xfrm rot="5400000" flipH="1" flipV="1">
            <a:off x="6407188" y="1927550"/>
            <a:ext cx="862712" cy="1059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</p:cxnSp>
      <p:cxnSp>
        <p:nvCxnSpPr>
          <p:cNvPr id="50" name="AutoShape 22"/>
          <p:cNvCxnSpPr>
            <a:cxnSpLocks noChangeShapeType="1"/>
          </p:cNvCxnSpPr>
          <p:nvPr/>
        </p:nvCxnSpPr>
        <p:spPr bwMode="auto">
          <a:xfrm>
            <a:off x="9167149" y="3429796"/>
            <a:ext cx="832828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51" name="Rectangle 19"/>
          <p:cNvSpPr>
            <a:spLocks noChangeArrowheads="1"/>
          </p:cNvSpPr>
          <p:nvPr/>
        </p:nvSpPr>
        <p:spPr bwMode="auto">
          <a:xfrm>
            <a:off x="4107900" y="3215431"/>
            <a:ext cx="425818" cy="28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95"/>
              </a:spcAft>
            </a:pPr>
            <a:r>
              <a:rPr lang="ru-RU" sz="1200" dirty="0" smtClean="0">
                <a:latin typeface="Calibri" pitchFamily="34" charset="0"/>
                <a:cs typeface="Arial" pitchFamily="34" charset="0"/>
              </a:rPr>
              <a:t>t1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V="1">
            <a:off x="9904738" y="3286891"/>
            <a:ext cx="285715" cy="142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AutoShape 22"/>
          <p:cNvCxnSpPr>
            <a:cxnSpLocks noChangeShapeType="1"/>
          </p:cNvCxnSpPr>
          <p:nvPr/>
        </p:nvCxnSpPr>
        <p:spPr bwMode="auto">
          <a:xfrm>
            <a:off x="4952350" y="1643432"/>
            <a:ext cx="476191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54" name="Rectangle 19"/>
          <p:cNvSpPr>
            <a:spLocks noChangeArrowheads="1"/>
          </p:cNvSpPr>
          <p:nvPr/>
        </p:nvSpPr>
        <p:spPr bwMode="auto">
          <a:xfrm>
            <a:off x="5047586" y="1286158"/>
            <a:ext cx="425818" cy="28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95"/>
              </a:spcAft>
            </a:pPr>
            <a:r>
              <a:rPr lang="ru-RU" sz="1200" dirty="0" smtClean="0">
                <a:latin typeface="Calibri" pitchFamily="34" charset="0"/>
                <a:cs typeface="Arial" pitchFamily="34" charset="0"/>
              </a:rPr>
              <a:t>t1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5" name="AutoShape 22"/>
          <p:cNvCxnSpPr>
            <a:cxnSpLocks noChangeShapeType="1"/>
          </p:cNvCxnSpPr>
          <p:nvPr/>
        </p:nvCxnSpPr>
        <p:spPr bwMode="auto">
          <a:xfrm>
            <a:off x="6869127" y="1864253"/>
            <a:ext cx="285715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56" name="Rectangle 23"/>
          <p:cNvSpPr>
            <a:spLocks noChangeArrowheads="1"/>
          </p:cNvSpPr>
          <p:nvPr/>
        </p:nvSpPr>
        <p:spPr bwMode="auto">
          <a:xfrm>
            <a:off x="6752788" y="1355442"/>
            <a:ext cx="425818" cy="28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95"/>
              </a:spcAft>
            </a:pPr>
            <a:r>
              <a:rPr lang="ru-RU" sz="1200" dirty="0" smtClean="0">
                <a:latin typeface="Calibri" pitchFamily="34" charset="0"/>
                <a:cs typeface="Arial" pitchFamily="34" charset="0"/>
              </a:rPr>
              <a:t>t</a:t>
            </a:r>
            <a:r>
              <a:rPr lang="en-US" sz="1200" dirty="0" smtClean="0">
                <a:latin typeface="Calibri" pitchFamily="34" charset="0"/>
                <a:cs typeface="Arial" pitchFamily="34" charset="0"/>
              </a:rPr>
              <a:t>2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809486" y="5073251"/>
            <a:ext cx="9333352" cy="793563"/>
          </a:xfrm>
          <a:prstGeom prst="rect">
            <a:avLst/>
          </a:prstGeom>
          <a:noFill/>
        </p:spPr>
        <p:txBody>
          <a:bodyPr wrap="square" lIns="100091" tIns="50044" rIns="100091" bIns="50044" rtlCol="0">
            <a:spAutoFit/>
          </a:bodyPr>
          <a:lstStyle/>
          <a:p>
            <a:pPr algn="ctr"/>
            <a:r>
              <a:rPr lang="ru-RU" sz="1500" dirty="0" smtClean="0"/>
              <a:t>Калибровка измерительных приборов  (задание 0) осуществляется при отсутствии руды на движущемся конвейере. (В данном примере на интервалах </a:t>
            </a:r>
            <a:r>
              <a:rPr lang="en-US" sz="1500" dirty="0" smtClean="0"/>
              <a:t>t1, t2, </a:t>
            </a:r>
            <a:r>
              <a:rPr lang="en-US" sz="1500" dirty="0" err="1" smtClean="0"/>
              <a:t>ti</a:t>
            </a:r>
            <a:r>
              <a:rPr lang="en-US" sz="1500" dirty="0" smtClean="0"/>
              <a:t>).  </a:t>
            </a:r>
            <a:endParaRPr lang="ru-RU" sz="1500" dirty="0"/>
          </a:p>
          <a:p>
            <a:pPr algn="ctr"/>
            <a:r>
              <a:rPr lang="ru-RU" sz="1500" dirty="0" smtClean="0"/>
              <a:t>За ноль  принимается значение (</a:t>
            </a:r>
            <a:r>
              <a:rPr lang="en-US" sz="1500" dirty="0" smtClean="0"/>
              <a:t>Wt</a:t>
            </a:r>
            <a:r>
              <a:rPr lang="en-US" sz="1100" dirty="0" smtClean="0"/>
              <a:t>1</a:t>
            </a:r>
            <a:r>
              <a:rPr lang="en-US" sz="1500" dirty="0" smtClean="0"/>
              <a:t>+Wt</a:t>
            </a:r>
            <a:r>
              <a:rPr lang="en-US" sz="1100" dirty="0" smtClean="0"/>
              <a:t>2</a:t>
            </a:r>
            <a:r>
              <a:rPr lang="en-US" sz="1500" dirty="0" smtClean="0"/>
              <a:t>+</a:t>
            </a:r>
            <a:r>
              <a:rPr lang="en-US" sz="1100" dirty="0" smtClean="0"/>
              <a:t>……</a:t>
            </a:r>
            <a:r>
              <a:rPr lang="en-US" sz="1500" dirty="0" smtClean="0"/>
              <a:t>+ </a:t>
            </a:r>
            <a:r>
              <a:rPr lang="en-US" sz="1500" dirty="0" err="1" smtClean="0"/>
              <a:t>W</a:t>
            </a:r>
            <a:r>
              <a:rPr lang="en-US" sz="1100" dirty="0" err="1" smtClean="0"/>
              <a:t>ti</a:t>
            </a:r>
            <a:r>
              <a:rPr lang="en-US" sz="1500" dirty="0" smtClean="0"/>
              <a:t>)/ (t</a:t>
            </a:r>
            <a:r>
              <a:rPr lang="en-US" sz="1100" dirty="0" smtClean="0"/>
              <a:t>1</a:t>
            </a:r>
            <a:r>
              <a:rPr lang="en-US" sz="1500" dirty="0" smtClean="0"/>
              <a:t>+t</a:t>
            </a:r>
            <a:r>
              <a:rPr lang="en-US" sz="1100" dirty="0" smtClean="0"/>
              <a:t>2</a:t>
            </a:r>
            <a:r>
              <a:rPr lang="en-US" sz="1500" dirty="0" smtClean="0"/>
              <a:t>+…+</a:t>
            </a:r>
            <a:r>
              <a:rPr lang="en-US" sz="1500" dirty="0" err="1" smtClean="0"/>
              <a:t>t</a:t>
            </a:r>
            <a:r>
              <a:rPr lang="en-US" sz="1100" dirty="0" err="1" smtClean="0"/>
              <a:t>i</a:t>
            </a:r>
            <a:r>
              <a:rPr lang="en-US" sz="1500" dirty="0" smtClean="0"/>
              <a:t>)</a:t>
            </a:r>
            <a:endParaRPr lang="ru-RU" sz="1100" dirty="0"/>
          </a:p>
        </p:txBody>
      </p:sp>
      <p:sp>
        <p:nvSpPr>
          <p:cNvPr id="58" name="Заголовок 3"/>
          <p:cNvSpPr txBox="1">
            <a:spLocks/>
          </p:cNvSpPr>
          <p:nvPr/>
        </p:nvSpPr>
        <p:spPr>
          <a:xfrm>
            <a:off x="4" y="4"/>
            <a:ext cx="12190413" cy="643091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rtlCol="0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 </a:t>
            </a:r>
            <a:endParaRPr lang="ru-RU" sz="1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865" y="670015"/>
            <a:ext cx="12190413" cy="716619"/>
          </a:xfrm>
          <a:prstGeom prst="rect">
            <a:avLst/>
          </a:prstGeom>
          <a:solidFill>
            <a:schemeClr val="tx1"/>
          </a:solidFill>
        </p:spPr>
        <p:txBody>
          <a:bodyPr wrap="square" lIns="100091" tIns="50044" rIns="100091" bIns="50044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Уточнение методических и научно-технических решений по </a:t>
            </a:r>
            <a:r>
              <a:rPr lang="ru-RU" b="1" dirty="0" smtClean="0">
                <a:solidFill>
                  <a:schemeClr val="bg1"/>
                </a:solidFill>
              </a:rPr>
              <a:t>созданию АС ОМКВР. Калибровка измерительных  приборов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63" name="AutoShape 17"/>
          <p:cNvCxnSpPr>
            <a:cxnSpLocks noChangeShapeType="1"/>
          </p:cNvCxnSpPr>
          <p:nvPr/>
        </p:nvCxnSpPr>
        <p:spPr bwMode="auto">
          <a:xfrm rot="5400000" flipH="1" flipV="1">
            <a:off x="8987531" y="1879662"/>
            <a:ext cx="934166" cy="1059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</p:cxnSp>
      <p:cxnSp>
        <p:nvCxnSpPr>
          <p:cNvPr id="64" name="AutoShape 17"/>
          <p:cNvCxnSpPr>
            <a:cxnSpLocks noChangeShapeType="1"/>
          </p:cNvCxnSpPr>
          <p:nvPr/>
        </p:nvCxnSpPr>
        <p:spPr bwMode="auto">
          <a:xfrm rot="5400000" flipH="1" flipV="1">
            <a:off x="8707492" y="1941893"/>
            <a:ext cx="862712" cy="1059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</p:cxnSp>
      <p:cxnSp>
        <p:nvCxnSpPr>
          <p:cNvPr id="65" name="AutoShape 22"/>
          <p:cNvCxnSpPr>
            <a:cxnSpLocks noChangeShapeType="1"/>
          </p:cNvCxnSpPr>
          <p:nvPr/>
        </p:nvCxnSpPr>
        <p:spPr bwMode="auto">
          <a:xfrm>
            <a:off x="9169429" y="1878600"/>
            <a:ext cx="285715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66" name="Rectangle 23"/>
          <p:cNvSpPr>
            <a:spLocks noChangeArrowheads="1"/>
          </p:cNvSpPr>
          <p:nvPr/>
        </p:nvSpPr>
        <p:spPr bwMode="auto">
          <a:xfrm>
            <a:off x="9083707" y="1385329"/>
            <a:ext cx="425818" cy="28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95"/>
              </a:spcAft>
            </a:pPr>
            <a:r>
              <a:rPr lang="ru-RU" sz="1200" dirty="0" smtClean="0">
                <a:latin typeface="Calibri" pitchFamily="34" charset="0"/>
                <a:cs typeface="Arial" pitchFamily="34" charset="0"/>
              </a:rPr>
              <a:t>t</a:t>
            </a:r>
            <a:r>
              <a:rPr lang="ru-RU" sz="1200" dirty="0">
                <a:latin typeface="Calibri" pitchFamily="34" charset="0"/>
                <a:cs typeface="Arial" pitchFamily="34" charset="0"/>
              </a:rPr>
              <a:t>3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642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575205" y="4366119"/>
            <a:ext cx="5358645" cy="14498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97984" y="4373084"/>
            <a:ext cx="5313590" cy="7320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00091" tIns="50044" rIns="100091" bIns="50044" rtlCol="0">
            <a:spAutoFit/>
          </a:bodyPr>
          <a:lstStyle/>
          <a:p>
            <a:pPr algn="ctr"/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АС ОМВКР</a:t>
            </a:r>
          </a:p>
          <a:p>
            <a:pPr algn="ctr"/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3444" y="4965335"/>
            <a:ext cx="5198245" cy="793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00091" tIns="50044" rIns="100091" bIns="50044" rtlCol="0">
            <a:spAutoFit/>
          </a:bodyPr>
          <a:lstStyle/>
          <a:p>
            <a:endParaRPr lang="ru-RU" sz="1500" dirty="0" smtClean="0"/>
          </a:p>
          <a:p>
            <a:pPr algn="ctr"/>
            <a:r>
              <a:rPr lang="ru-RU" sz="1500" b="1" dirty="0" smtClean="0">
                <a:solidFill>
                  <a:schemeClr val="tx2"/>
                </a:solidFill>
              </a:rPr>
              <a:t>Аналитический блок АС ОМВКР</a:t>
            </a:r>
          </a:p>
          <a:p>
            <a:endParaRPr lang="ru-RU" sz="15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615777" y="4406101"/>
            <a:ext cx="4231461" cy="11844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5903217" y="1629177"/>
            <a:ext cx="5818031" cy="1871501"/>
            <a:chOff x="1643074" y="500042"/>
            <a:chExt cx="6143668" cy="1795461"/>
          </a:xfrm>
        </p:grpSpPr>
        <p:pic>
          <p:nvPicPr>
            <p:cNvPr id="11" name="Рисунок 10"/>
            <p:cNvPicPr/>
            <p:nvPr/>
          </p:nvPicPr>
          <p:blipFill>
            <a:blip r:embed="rId2" cstate="print"/>
            <a:srcRect l="19565" t="35693" r="25603" b="53221"/>
            <a:stretch>
              <a:fillRect/>
            </a:stretch>
          </p:blipFill>
          <p:spPr bwMode="auto">
            <a:xfrm>
              <a:off x="1643074" y="1714488"/>
              <a:ext cx="6143668" cy="58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2" cstate="print"/>
            <a:srcRect l="18927" t="8430" r="26241" b="67034"/>
            <a:stretch>
              <a:fillRect/>
            </a:stretch>
          </p:blipFill>
          <p:spPr bwMode="auto">
            <a:xfrm>
              <a:off x="1643074" y="500042"/>
              <a:ext cx="6143668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Стрелка углом 12"/>
          <p:cNvSpPr/>
          <p:nvPr/>
        </p:nvSpPr>
        <p:spPr>
          <a:xfrm rot="16200000" flipH="1">
            <a:off x="3577546" y="1897178"/>
            <a:ext cx="1673946" cy="3263936"/>
          </a:xfrm>
          <a:prstGeom prst="bentArrow">
            <a:avLst>
              <a:gd name="adj1" fmla="val 15105"/>
              <a:gd name="adj2" fmla="val 24651"/>
              <a:gd name="adj3" fmla="val 25000"/>
              <a:gd name="adj4" fmla="val 292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45394" y="1383307"/>
            <a:ext cx="3047625" cy="331898"/>
          </a:xfrm>
          <a:prstGeom prst="rect">
            <a:avLst/>
          </a:prstGeom>
          <a:noFill/>
        </p:spPr>
        <p:txBody>
          <a:bodyPr wrap="square" lIns="100091" tIns="50044" rIns="100091" bIns="50044" rtlCol="0">
            <a:spAutoFit/>
          </a:bodyPr>
          <a:lstStyle/>
          <a:p>
            <a:pPr algn="ctr"/>
            <a:r>
              <a:rPr lang="ru-RU" sz="15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</a:rPr>
              <a:t>Эталонная вертушка</a:t>
            </a:r>
            <a:endParaRPr lang="ru-RU" sz="15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8333849" y="3501232"/>
            <a:ext cx="735564" cy="1771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35318" y="1429069"/>
            <a:ext cx="4799908" cy="1024395"/>
          </a:xfrm>
          <a:prstGeom prst="rect">
            <a:avLst/>
          </a:prstGeom>
          <a:noFill/>
        </p:spPr>
        <p:txBody>
          <a:bodyPr wrap="square" lIns="100091" tIns="50044" rIns="100091" bIns="50044" rtlCol="0">
            <a:spAutoFit/>
          </a:bodyPr>
          <a:lstStyle/>
          <a:p>
            <a:pPr algn="ctr"/>
            <a:r>
              <a:rPr lang="ru-RU" sz="1500" dirty="0" smtClean="0"/>
              <a:t>Для  эталонной вертушки для каждого вагона до разгрузки в бункер  определены:  вес руды,  </a:t>
            </a:r>
            <a:r>
              <a:rPr lang="ru-RU" sz="1500" dirty="0"/>
              <a:t>содержание полезного </a:t>
            </a:r>
            <a:r>
              <a:rPr lang="ru-RU" sz="1500" dirty="0" smtClean="0"/>
              <a:t>компонента, рудник, количество вагонов </a:t>
            </a:r>
            <a:r>
              <a:rPr lang="ru-RU" sz="1500" dirty="0"/>
              <a:t>и </a:t>
            </a:r>
            <a:r>
              <a:rPr lang="ru-RU" sz="1500" dirty="0" smtClean="0"/>
              <a:t>прочее  </a:t>
            </a:r>
            <a:endParaRPr lang="ru-RU" sz="1500" dirty="0"/>
          </a:p>
        </p:txBody>
      </p:sp>
      <p:sp>
        <p:nvSpPr>
          <p:cNvPr id="17" name="TextBox 16"/>
          <p:cNvSpPr txBox="1"/>
          <p:nvPr/>
        </p:nvSpPr>
        <p:spPr>
          <a:xfrm>
            <a:off x="8398731" y="3358359"/>
            <a:ext cx="612506" cy="1514864"/>
          </a:xfrm>
          <a:prstGeom prst="rect">
            <a:avLst/>
          </a:prstGeom>
          <a:noFill/>
        </p:spPr>
        <p:txBody>
          <a:bodyPr vert="vert270" wrap="square" lIns="100091" tIns="50044" rIns="100091" bIns="50044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500" b="1" dirty="0" smtClean="0">
                <a:solidFill>
                  <a:schemeClr val="bg1"/>
                </a:solidFill>
                <a:latin typeface="+mj-lt"/>
              </a:rPr>
              <a:t>Данные мониторинга</a:t>
            </a:r>
            <a:endParaRPr lang="ru-RU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7237" y="2660878"/>
            <a:ext cx="2773310" cy="331898"/>
          </a:xfrm>
          <a:prstGeom prst="rect">
            <a:avLst/>
          </a:prstGeom>
          <a:noFill/>
        </p:spPr>
        <p:txBody>
          <a:bodyPr wrap="square" lIns="100091" tIns="50044" rIns="100091" bIns="50044" rtlCol="0">
            <a:spAutoFit/>
          </a:bodyPr>
          <a:lstStyle/>
          <a:p>
            <a:r>
              <a:rPr lang="ru-RU" sz="1500" b="1" dirty="0" smtClean="0">
                <a:solidFill>
                  <a:schemeClr val="bg1"/>
                </a:solidFill>
              </a:rPr>
              <a:t>Эталонные данные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4" y="4"/>
            <a:ext cx="12190413" cy="643091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rtlCol="0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 </a:t>
            </a:r>
            <a:endParaRPr lang="ru-RU" sz="1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" y="643073"/>
            <a:ext cx="12190413" cy="716619"/>
          </a:xfrm>
          <a:prstGeom prst="rect">
            <a:avLst/>
          </a:prstGeom>
          <a:solidFill>
            <a:schemeClr val="tx1"/>
          </a:solidFill>
        </p:spPr>
        <p:txBody>
          <a:bodyPr wrap="square" lIns="100091" tIns="50044" rIns="100091" bIns="50044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Уточнение методических и научно-технических решений по </a:t>
            </a:r>
            <a:r>
              <a:rPr lang="ru-RU" b="1" dirty="0" smtClean="0">
                <a:solidFill>
                  <a:schemeClr val="bg1"/>
                </a:solidFill>
              </a:rPr>
              <a:t>созданию АС ОМКВР. Корректировка параметров  модели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0688" y="4477026"/>
            <a:ext cx="4114572" cy="10243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00091" tIns="50044" rIns="100091" bIns="50044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/>
                </a:solidFill>
              </a:rPr>
              <a:t>Корректировки параметров   аналитического блока  АС ОМВКР</a:t>
            </a:r>
          </a:p>
          <a:p>
            <a:pPr algn="ctr"/>
            <a:r>
              <a:rPr lang="ru-RU" sz="1500" b="1" dirty="0" smtClean="0">
                <a:solidFill>
                  <a:schemeClr val="tx2"/>
                </a:solidFill>
              </a:rPr>
              <a:t>с </a:t>
            </a:r>
            <a:r>
              <a:rPr lang="ru-RU" sz="1500" b="1" dirty="0">
                <a:solidFill>
                  <a:schemeClr val="tx2"/>
                </a:solidFill>
              </a:rPr>
              <a:t>использованием имитационной модели  процессов на объектах мониторинга </a:t>
            </a:r>
          </a:p>
        </p:txBody>
      </p:sp>
      <p:sp>
        <p:nvSpPr>
          <p:cNvPr id="22" name="Развернутая стрелка 21"/>
          <p:cNvSpPr/>
          <p:nvPr/>
        </p:nvSpPr>
        <p:spPr>
          <a:xfrm flipV="1">
            <a:off x="2447276" y="5475929"/>
            <a:ext cx="8159844" cy="785818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37287" y="5945269"/>
            <a:ext cx="6905852" cy="378064"/>
          </a:xfrm>
          <a:prstGeom prst="rect">
            <a:avLst/>
          </a:prstGeom>
          <a:noFill/>
        </p:spPr>
        <p:txBody>
          <a:bodyPr wrap="square" lIns="100091" tIns="50044" rIns="100091" bIns="50044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Скорректированные параметры аналитического блока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64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13101319"/>
              </p:ext>
            </p:extLst>
          </p:nvPr>
        </p:nvGraphicFramePr>
        <p:xfrm>
          <a:off x="1103304" y="1197033"/>
          <a:ext cx="9868308" cy="4565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8001"/>
                <a:gridCol w="1988656"/>
                <a:gridCol w="1388923"/>
                <a:gridCol w="1292830"/>
                <a:gridCol w="1635631"/>
                <a:gridCol w="1634267"/>
              </a:tblGrid>
              <a:tr h="3677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Параметры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u="sng" dirty="0">
                          <a:effectLst/>
                          <a:hlinkClick r:id="rId2"/>
                        </a:rPr>
                        <a:t>Приборы с рентгеновской трубкой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         </a:t>
                      </a:r>
                      <a:r>
                        <a:rPr lang="ru-RU" sz="1000" u="sng" dirty="0">
                          <a:effectLst/>
                          <a:hlinkClick r:id="rId2"/>
                        </a:rPr>
                        <a:t>Радиоизотопные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/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  Лазерные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  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Нейтронные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/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Оптические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</a:tr>
              <a:tr h="367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Анализируемые элементы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от Al до U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от Mg до U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от C до U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от C до U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от H до Mt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</a:tr>
              <a:tr h="718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Диапазон значений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температуры окружающего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воздуха,</a:t>
                      </a:r>
                      <a:r>
                        <a:rPr lang="ru-RU" sz="1000" baseline="30000" dirty="0">
                          <a:effectLst/>
                        </a:rPr>
                        <a:t>o</a:t>
                      </a:r>
                      <a:r>
                        <a:rPr lang="ru-RU" sz="1000" dirty="0">
                          <a:effectLst/>
                        </a:rPr>
                        <a:t>C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-20 до +45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-30 до +50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-20 до +45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-30 до +50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</a:tr>
              <a:tr h="893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Габариты, мм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890x275x240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 Датчик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150х140х300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Шкаф питания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300х250х170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1500x800x1300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 2103х1690х1575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Осветительный блок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2000x2000x1000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Шкаф с электроникой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1300х800х200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1421" marR="11421" marT="8569" marB="8569" anchor="ctr"/>
                </a:tc>
              </a:tr>
              <a:tr h="718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Вес, кг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45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Датчик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5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Шкаф питания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6,5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450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 от 2721 до 4081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180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</a:tr>
              <a:tr h="342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Площадь/объем анализа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Поверхность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Объем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Поверхность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Объем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Поверхность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</a:tr>
              <a:tr h="421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Пределы обнаружения и точность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   Для всех поточных анализаторов - до 100ppm (0,01%), меняются в зависимости от элементов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Опасность для здоровья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персонала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есть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маловероятна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нет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есть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нет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</a:tr>
              <a:tr h="367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Частота анализа, проб/мин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непрерывно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непрерывно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3-20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 1,возможно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непрерывно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1421" marR="11421" marT="8569" marB="85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20 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1421" marR="11421" marT="8569" marB="8569" anchor="ctr"/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4989" y="702675"/>
            <a:ext cx="12178579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ru-RU" sz="1800" b="1" dirty="0" smtClean="0"/>
              <a:t>Обоснование выбора анализаторов</a:t>
            </a:r>
            <a:endParaRPr lang="ru-RU" sz="18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52750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482" t="11572" r="17644" b="9250"/>
          <a:stretch/>
        </p:blipFill>
        <p:spPr bwMode="auto">
          <a:xfrm>
            <a:off x="719309" y="1072793"/>
            <a:ext cx="10214950" cy="542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4989" y="702675"/>
            <a:ext cx="12178579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ru-RU" sz="1800" b="1" dirty="0" smtClean="0"/>
              <a:t>Проект ТО.  Структурная схема КТС</a:t>
            </a:r>
            <a:endParaRPr lang="ru-RU" sz="18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25523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9" y="1197031"/>
            <a:ext cx="8790669" cy="360123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34989" y="702675"/>
            <a:ext cx="12178579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ru-RU" sz="1800" b="1" dirty="0" smtClean="0"/>
              <a:t>Проект ТО. КИП</a:t>
            </a:r>
            <a:endParaRPr lang="ru-RU" sz="18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" y="-18506"/>
            <a:ext cx="12190413" cy="714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/>
          </a:p>
        </p:txBody>
      </p:sp>
      <p:sp>
        <p:nvSpPr>
          <p:cNvPr id="6" name="Полилиния 5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71" t="23568" r="24451" b="17532"/>
          <a:stretch/>
        </p:blipFill>
        <p:spPr bwMode="auto">
          <a:xfrm>
            <a:off x="5615216" y="2997651"/>
            <a:ext cx="6548822" cy="3673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углом 2"/>
          <p:cNvSpPr/>
          <p:nvPr/>
        </p:nvSpPr>
        <p:spPr>
          <a:xfrm rot="10800000" flipH="1">
            <a:off x="1199305" y="3141697"/>
            <a:ext cx="4415917" cy="2376814"/>
          </a:xfrm>
          <a:prstGeom prst="bentArrow">
            <a:avLst>
              <a:gd name="adj1" fmla="val 8528"/>
              <a:gd name="adj2" fmla="val 9526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316273"/>
      </p:ext>
    </p:extLst>
  </p:cSld>
  <p:clrMapOvr>
    <a:masterClrMapping/>
  </p:clrMapOvr>
  <p:transition advTm="6896">
    <p:pull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4989" y="702675"/>
            <a:ext cx="12178579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ru-RU" sz="1800" b="1" dirty="0" smtClean="0"/>
              <a:t>Проект ТО. Шкафы</a:t>
            </a:r>
            <a:endParaRPr lang="ru-RU" sz="18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19" t="10232" r="15746" b="6081"/>
          <a:stretch/>
        </p:blipFill>
        <p:spPr>
          <a:xfrm>
            <a:off x="5039228" y="1211542"/>
            <a:ext cx="6932815" cy="337065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33" t="11490" r="16360" b="5231"/>
          <a:stretch/>
        </p:blipFill>
        <p:spPr bwMode="auto">
          <a:xfrm>
            <a:off x="431317" y="2061329"/>
            <a:ext cx="6423374" cy="341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8461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854211" y="3247652"/>
            <a:ext cx="4386110" cy="14255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 descr="C:\Users\Admin\Desktop\P_ST70_XX_04796i.jpg"/>
          <p:cNvPicPr/>
          <p:nvPr/>
        </p:nvPicPr>
        <p:blipFill>
          <a:blip r:embed="rId2" cstate="print"/>
          <a:srcRect t="33174"/>
          <a:stretch>
            <a:fillRect/>
          </a:stretch>
        </p:blipFill>
        <p:spPr bwMode="auto">
          <a:xfrm>
            <a:off x="5261432" y="3362515"/>
            <a:ext cx="1793756" cy="1012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WordArt 23"/>
          <p:cNvSpPr>
            <a:spLocks noChangeArrowheads="1" noChangeShapeType="1" noTextEdit="1"/>
          </p:cNvSpPr>
          <p:nvPr/>
        </p:nvSpPr>
        <p:spPr bwMode="auto">
          <a:xfrm>
            <a:off x="5556593" y="4321418"/>
            <a:ext cx="1306605" cy="255647"/>
          </a:xfrm>
          <a:prstGeom prst="rect">
            <a:avLst/>
          </a:prstGeom>
        </p:spPr>
        <p:txBody>
          <a:bodyPr wrap="none" lIns="100091" tIns="50044" rIns="100091" bIns="5004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28398" dir="1593903" algn="ctr" rotWithShape="0">
                    <a:srgbClr val="868686"/>
                  </a:outerShdw>
                </a:effectLst>
                <a:latin typeface="Arial Black"/>
              </a:rPr>
              <a:t>DATABASE</a:t>
            </a:r>
            <a:endParaRPr lang="ru-RU" sz="39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28398" dir="1593903" algn="ctr" rotWithShape="0">
                  <a:srgbClr val="868686"/>
                </a:outerShdw>
              </a:effectLst>
              <a:latin typeface="Arial Black"/>
            </a:endParaRPr>
          </a:p>
        </p:txBody>
      </p:sp>
      <p:sp>
        <p:nvSpPr>
          <p:cNvPr id="37" name="WordArt 11"/>
          <p:cNvSpPr>
            <a:spLocks noChangeArrowheads="1" noChangeShapeType="1" noTextEdit="1"/>
          </p:cNvSpPr>
          <p:nvPr/>
        </p:nvSpPr>
        <p:spPr bwMode="auto">
          <a:xfrm>
            <a:off x="5807213" y="3701843"/>
            <a:ext cx="515629" cy="166726"/>
          </a:xfrm>
          <a:prstGeom prst="rect">
            <a:avLst/>
          </a:prstGeom>
        </p:spPr>
        <p:txBody>
          <a:bodyPr wrap="none" lIns="100091" tIns="50044" rIns="100091" bIns="5004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28398" dir="1593903" algn="ctr" rotWithShape="0">
                    <a:srgbClr val="868686"/>
                  </a:outerShdw>
                </a:effectLst>
                <a:latin typeface="Arial Black"/>
              </a:rPr>
              <a:t>PLC</a:t>
            </a:r>
            <a:endParaRPr lang="ru-RU" sz="39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28398" dir="1593903" algn="ctr" rotWithShape="0">
                  <a:srgbClr val="868686"/>
                </a:outerShdw>
              </a:effectLst>
              <a:latin typeface="Arial Black"/>
            </a:endParaRPr>
          </a:p>
        </p:txBody>
      </p:sp>
      <p:pic>
        <p:nvPicPr>
          <p:cNvPr id="4" name="Рисунок 3" descr="C:\Users\Admin\Desktop\P_PM10_XX_00015I.JPG"/>
          <p:cNvPicPr/>
          <p:nvPr/>
        </p:nvPicPr>
        <p:blipFill>
          <a:blip r:embed="rId3" cstate="print"/>
          <a:srcRect t="45833"/>
          <a:stretch>
            <a:fillRect/>
          </a:stretch>
        </p:blipFill>
        <p:spPr bwMode="auto">
          <a:xfrm>
            <a:off x="1583298" y="3608872"/>
            <a:ext cx="1823967" cy="67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P_PM10_XX_00015I.JPG"/>
          <p:cNvPicPr/>
          <p:nvPr/>
        </p:nvPicPr>
        <p:blipFill>
          <a:blip r:embed="rId3" cstate="print"/>
          <a:srcRect t="45833"/>
          <a:stretch>
            <a:fillRect/>
          </a:stretch>
        </p:blipFill>
        <p:spPr bwMode="auto">
          <a:xfrm>
            <a:off x="8687157" y="3581847"/>
            <a:ext cx="1802445" cy="70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Картинки по запросу АРМ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7431" y="1229792"/>
            <a:ext cx="2476895" cy="111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WordArt 11"/>
          <p:cNvSpPr>
            <a:spLocks noChangeArrowheads="1" noChangeShapeType="1" noTextEdit="1"/>
          </p:cNvSpPr>
          <p:nvPr/>
        </p:nvSpPr>
        <p:spPr bwMode="auto">
          <a:xfrm>
            <a:off x="5638789" y="1785715"/>
            <a:ext cx="1094174" cy="166726"/>
          </a:xfrm>
          <a:prstGeom prst="rect">
            <a:avLst/>
          </a:prstGeom>
        </p:spPr>
        <p:txBody>
          <a:bodyPr wrap="none" lIns="100091" tIns="50044" rIns="100091" bIns="5004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28398" dir="1593903" algn="ctr" rotWithShape="0">
                    <a:srgbClr val="868686"/>
                  </a:outerShdw>
                </a:effectLst>
                <a:latin typeface="Arial Black"/>
              </a:rPr>
              <a:t>АРМ</a:t>
            </a:r>
            <a:endParaRPr lang="ru-RU" sz="39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28398" dir="1593903" algn="ctr" rotWithShape="0">
                  <a:srgbClr val="868686"/>
                </a:outerShdw>
              </a:effectLst>
              <a:latin typeface="Arial Black"/>
            </a:endParaRPr>
          </a:p>
        </p:txBody>
      </p:sp>
      <p:sp>
        <p:nvSpPr>
          <p:cNvPr id="25" name="AutoShape 19"/>
          <p:cNvSpPr>
            <a:spLocks noChangeArrowheads="1"/>
          </p:cNvSpPr>
          <p:nvPr/>
        </p:nvSpPr>
        <p:spPr bwMode="auto">
          <a:xfrm>
            <a:off x="5542831" y="2707374"/>
            <a:ext cx="510248" cy="681143"/>
          </a:xfrm>
          <a:prstGeom prst="upArrow">
            <a:avLst>
              <a:gd name="adj1" fmla="val 50000"/>
              <a:gd name="adj2" fmla="val 50728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 vert="eaVert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7" name="AutoShape 21"/>
          <p:cNvSpPr>
            <a:spLocks noChangeArrowheads="1"/>
          </p:cNvSpPr>
          <p:nvPr/>
        </p:nvSpPr>
        <p:spPr bwMode="auto">
          <a:xfrm rot="10800000">
            <a:off x="6156863" y="2752882"/>
            <a:ext cx="483530" cy="676916"/>
          </a:xfrm>
          <a:prstGeom prst="upArrow">
            <a:avLst>
              <a:gd name="adj1" fmla="val 50000"/>
              <a:gd name="adj2" fmla="val 50647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 vert="eaVert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4" name="Рисунок 33" descr="C:\Users\Admin\Desktop\P_PM10_XX_00015I.JPG"/>
          <p:cNvPicPr/>
          <p:nvPr/>
        </p:nvPicPr>
        <p:blipFill>
          <a:blip r:embed="rId3" cstate="print"/>
          <a:srcRect t="45833"/>
          <a:stretch>
            <a:fillRect/>
          </a:stretch>
        </p:blipFill>
        <p:spPr bwMode="auto">
          <a:xfrm>
            <a:off x="5215505" y="4991409"/>
            <a:ext cx="1735943" cy="702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 34"/>
          <p:cNvSpPr/>
          <p:nvPr/>
        </p:nvSpPr>
        <p:spPr>
          <a:xfrm>
            <a:off x="775058" y="4333634"/>
            <a:ext cx="3136772" cy="762785"/>
          </a:xfrm>
          <a:prstGeom prst="rect">
            <a:avLst/>
          </a:prstGeom>
          <a:noFill/>
        </p:spPr>
        <p:txBody>
          <a:bodyPr wrap="square" lIns="100091" tIns="50044" rIns="100091" bIns="5004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Данные  о рудопотоках</a:t>
            </a:r>
          </a:p>
          <a:p>
            <a:pPr algn="ctr"/>
            <a:r>
              <a:rPr lang="ru-RU" sz="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после дробления</a:t>
            </a:r>
          </a:p>
          <a:p>
            <a:pPr algn="ctr"/>
            <a:r>
              <a:rPr lang="ru-RU" sz="1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 в 10 секунд</a:t>
            </a:r>
            <a:endParaRPr lang="ru-RU" sz="13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415275" y="5828102"/>
            <a:ext cx="3263982" cy="516564"/>
          </a:xfrm>
          <a:prstGeom prst="rect">
            <a:avLst/>
          </a:prstGeom>
          <a:noFill/>
        </p:spPr>
        <p:txBody>
          <a:bodyPr wrap="square" lIns="100091" tIns="50044" rIns="100091" bIns="5004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Хронология разгрузки</a:t>
            </a:r>
          </a:p>
          <a:p>
            <a:pPr algn="ctr"/>
            <a:r>
              <a:rPr lang="ru-RU" sz="1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ru-RU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аз а секунду</a:t>
            </a:r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111176" y="4149863"/>
            <a:ext cx="3706417" cy="762785"/>
          </a:xfrm>
          <a:prstGeom prst="rect">
            <a:avLst/>
          </a:prstGeom>
          <a:noFill/>
        </p:spPr>
        <p:txBody>
          <a:bodyPr wrap="square" lIns="100091" tIns="50044" rIns="100091" bIns="5004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Ситуационная информация</a:t>
            </a:r>
          </a:p>
          <a:p>
            <a:pPr algn="ctr"/>
            <a:r>
              <a:rPr lang="ru-RU" sz="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 зоне разгрузки</a:t>
            </a:r>
          </a:p>
          <a:p>
            <a:pPr algn="ctr"/>
            <a:r>
              <a:rPr lang="ru-RU" sz="1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1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 событию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483970" y="2260996"/>
            <a:ext cx="3263982" cy="531953"/>
          </a:xfrm>
          <a:prstGeom prst="rect">
            <a:avLst/>
          </a:prstGeom>
          <a:noFill/>
        </p:spPr>
        <p:txBody>
          <a:bodyPr wrap="square" lIns="100091" tIns="50044" rIns="100091" bIns="5004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Контроль разгрузки</a:t>
            </a:r>
          </a:p>
          <a:p>
            <a:pPr algn="ctr"/>
            <a:r>
              <a:rPr lang="ru-RU" sz="1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1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 запросу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3106" y="651294"/>
            <a:ext cx="12190413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ru-RU" sz="1800" b="1" dirty="0" smtClean="0"/>
              <a:t>Информационное обеспечение. Схема сбора данных для анализа</a:t>
            </a:r>
            <a:endParaRPr lang="ru-RU" sz="1800" dirty="0"/>
          </a:p>
        </p:txBody>
      </p:sp>
      <p:sp>
        <p:nvSpPr>
          <p:cNvPr id="42" name="Полилиния 41"/>
          <p:cNvSpPr/>
          <p:nvPr/>
        </p:nvSpPr>
        <p:spPr>
          <a:xfrm>
            <a:off x="11834" y="8224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sp>
        <p:nvSpPr>
          <p:cNvPr id="102" name="AutoShape 21"/>
          <p:cNvSpPr>
            <a:spLocks noChangeArrowheads="1"/>
          </p:cNvSpPr>
          <p:nvPr/>
        </p:nvSpPr>
        <p:spPr bwMode="auto">
          <a:xfrm>
            <a:off x="5892675" y="4572621"/>
            <a:ext cx="483530" cy="676916"/>
          </a:xfrm>
          <a:prstGeom prst="upArrow">
            <a:avLst>
              <a:gd name="adj1" fmla="val 50000"/>
              <a:gd name="adj2" fmla="val 50647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 vert="eaVert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" name="AutoShape 21"/>
          <p:cNvSpPr>
            <a:spLocks noChangeArrowheads="1"/>
          </p:cNvSpPr>
          <p:nvPr/>
        </p:nvSpPr>
        <p:spPr bwMode="auto">
          <a:xfrm rot="5400000">
            <a:off x="3435224" y="3494122"/>
            <a:ext cx="362779" cy="902229"/>
          </a:xfrm>
          <a:prstGeom prst="upArrow">
            <a:avLst>
              <a:gd name="adj1" fmla="val 50000"/>
              <a:gd name="adj2" fmla="val 50647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 vert="eaVert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4" name="AutoShape 21"/>
          <p:cNvSpPr>
            <a:spLocks noChangeArrowheads="1"/>
          </p:cNvSpPr>
          <p:nvPr/>
        </p:nvSpPr>
        <p:spPr bwMode="auto">
          <a:xfrm rot="16200000">
            <a:off x="8353537" y="3432119"/>
            <a:ext cx="362779" cy="902229"/>
          </a:xfrm>
          <a:prstGeom prst="upArrow">
            <a:avLst>
              <a:gd name="adj1" fmla="val 50000"/>
              <a:gd name="adj2" fmla="val 50647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 vert="eaVert" wrap="square" lIns="100091" tIns="50044" rIns="100091" bIns="50044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6" name="WordArt 11"/>
          <p:cNvSpPr>
            <a:spLocks noChangeArrowheads="1" noChangeShapeType="1" noTextEdit="1"/>
          </p:cNvSpPr>
          <p:nvPr/>
        </p:nvSpPr>
        <p:spPr bwMode="auto">
          <a:xfrm>
            <a:off x="9448750" y="3435751"/>
            <a:ext cx="515629" cy="166726"/>
          </a:xfrm>
          <a:prstGeom prst="rect">
            <a:avLst/>
          </a:prstGeom>
        </p:spPr>
        <p:txBody>
          <a:bodyPr wrap="none" lIns="100091" tIns="50044" rIns="100091" bIns="5004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28398" dir="1593903" algn="ctr" rotWithShape="0">
                    <a:srgbClr val="868686"/>
                  </a:outerShdw>
                </a:effectLst>
                <a:latin typeface="Arial Black"/>
              </a:rPr>
              <a:t>УСО</a:t>
            </a:r>
            <a:endParaRPr lang="ru-RU" sz="39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28398" dir="1593903" algn="ctr" rotWithShape="0">
                  <a:srgbClr val="868686"/>
                </a:outerShdw>
              </a:effectLst>
              <a:latin typeface="Arial Black"/>
            </a:endParaRPr>
          </a:p>
        </p:txBody>
      </p:sp>
      <p:sp>
        <p:nvSpPr>
          <p:cNvPr id="108" name="WordArt 11"/>
          <p:cNvSpPr>
            <a:spLocks noChangeArrowheads="1" noChangeShapeType="1" noTextEdit="1"/>
          </p:cNvSpPr>
          <p:nvPr/>
        </p:nvSpPr>
        <p:spPr bwMode="auto">
          <a:xfrm>
            <a:off x="2184998" y="3446566"/>
            <a:ext cx="515629" cy="166726"/>
          </a:xfrm>
          <a:prstGeom prst="rect">
            <a:avLst/>
          </a:prstGeom>
        </p:spPr>
        <p:txBody>
          <a:bodyPr wrap="none" lIns="100091" tIns="50044" rIns="100091" bIns="5004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28398" dir="1593903" algn="ctr" rotWithShape="0">
                    <a:srgbClr val="868686"/>
                  </a:outerShdw>
                </a:effectLst>
                <a:latin typeface="Arial Black"/>
              </a:rPr>
              <a:t>УСО</a:t>
            </a:r>
            <a:endParaRPr lang="ru-RU" sz="39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28398" dir="1593903" algn="ctr" rotWithShape="0">
                  <a:srgbClr val="868686"/>
                </a:outerShdw>
              </a:effectLst>
              <a:latin typeface="Arial Black"/>
            </a:endParaRPr>
          </a:p>
        </p:txBody>
      </p:sp>
      <p:sp>
        <p:nvSpPr>
          <p:cNvPr id="109" name="WordArt 11"/>
          <p:cNvSpPr>
            <a:spLocks noChangeArrowheads="1" noChangeShapeType="1" noTextEdit="1"/>
          </p:cNvSpPr>
          <p:nvPr/>
        </p:nvSpPr>
        <p:spPr bwMode="auto">
          <a:xfrm>
            <a:off x="6948435" y="5249538"/>
            <a:ext cx="515629" cy="166726"/>
          </a:xfrm>
          <a:prstGeom prst="rect">
            <a:avLst/>
          </a:prstGeom>
        </p:spPr>
        <p:txBody>
          <a:bodyPr wrap="none" lIns="100091" tIns="50044" rIns="100091" bIns="5004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28398" dir="1593903" algn="ctr" rotWithShape="0">
                    <a:srgbClr val="868686"/>
                  </a:outerShdw>
                </a:effectLst>
                <a:latin typeface="Arial Black"/>
              </a:rPr>
              <a:t>УСО</a:t>
            </a:r>
            <a:endParaRPr lang="ru-RU" sz="39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28398" dir="1593903" algn="ctr" rotWithShape="0">
                  <a:srgbClr val="868686"/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648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Группа 78"/>
          <p:cNvGrpSpPr/>
          <p:nvPr/>
        </p:nvGrpSpPr>
        <p:grpSpPr>
          <a:xfrm>
            <a:off x="496562" y="1159056"/>
            <a:ext cx="11039789" cy="4815257"/>
            <a:chOff x="0" y="0"/>
            <a:chExt cx="8911597" cy="5164092"/>
          </a:xfrm>
        </p:grpSpPr>
        <p:cxnSp>
          <p:nvCxnSpPr>
            <p:cNvPr id="80" name="Соединительная линия уступом 79"/>
            <p:cNvCxnSpPr/>
            <p:nvPr/>
          </p:nvCxnSpPr>
          <p:spPr>
            <a:xfrm rot="16200000" flipV="1">
              <a:off x="5807947" y="1808703"/>
              <a:ext cx="2280285" cy="370840"/>
            </a:xfrm>
            <a:prstGeom prst="bentConnector3">
              <a:avLst>
                <a:gd name="adj1" fmla="val 20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Группа 80"/>
            <p:cNvGrpSpPr/>
            <p:nvPr/>
          </p:nvGrpSpPr>
          <p:grpSpPr>
            <a:xfrm>
              <a:off x="0" y="0"/>
              <a:ext cx="8911597" cy="5164092"/>
              <a:chOff x="0" y="0"/>
              <a:chExt cx="8911597" cy="5164092"/>
            </a:xfrm>
          </p:grpSpPr>
          <p:cxnSp>
            <p:nvCxnSpPr>
              <p:cNvPr id="82" name="Прямая соединительная линия 81"/>
              <p:cNvCxnSpPr/>
              <p:nvPr/>
            </p:nvCxnSpPr>
            <p:spPr>
              <a:xfrm>
                <a:off x="6752492" y="854110"/>
                <a:ext cx="25105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Соединительная линия уступом 82"/>
              <p:cNvCxnSpPr/>
              <p:nvPr/>
            </p:nvCxnSpPr>
            <p:spPr>
              <a:xfrm rot="16200000" flipV="1">
                <a:off x="6250075" y="3647551"/>
                <a:ext cx="1422177" cy="396297"/>
              </a:xfrm>
              <a:prstGeom prst="bentConnector3">
                <a:avLst>
                  <a:gd name="adj1" fmla="val -886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Группа 83"/>
              <p:cNvGrpSpPr/>
              <p:nvPr/>
            </p:nvGrpSpPr>
            <p:grpSpPr>
              <a:xfrm>
                <a:off x="0" y="0"/>
                <a:ext cx="8911597" cy="5164092"/>
                <a:chOff x="0" y="0"/>
                <a:chExt cx="8911597" cy="5164092"/>
              </a:xfrm>
            </p:grpSpPr>
            <p:grpSp>
              <p:nvGrpSpPr>
                <p:cNvPr id="85" name="Группа 84"/>
                <p:cNvGrpSpPr/>
                <p:nvPr/>
              </p:nvGrpSpPr>
              <p:grpSpPr>
                <a:xfrm>
                  <a:off x="903207" y="50242"/>
                  <a:ext cx="1758315" cy="1245234"/>
                  <a:chOff x="0" y="0"/>
                  <a:chExt cx="1758315" cy="1245368"/>
                </a:xfrm>
              </p:grpSpPr>
              <p:sp>
                <p:nvSpPr>
                  <p:cNvPr id="118" name="Поле 2"/>
                  <p:cNvSpPr txBox="1"/>
                  <p:nvPr/>
                </p:nvSpPr>
                <p:spPr>
                  <a:xfrm>
                    <a:off x="0" y="0"/>
                    <a:ext cx="1758315" cy="49212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95"/>
                      </a:spcAft>
                    </a:pPr>
                    <a:r>
                      <a:rPr lang="en-US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DB_</a:t>
                    </a:r>
                    <a:r>
                      <a:rPr lang="ru-RU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ПУТЬ</a:t>
                    </a:r>
                    <a:endParaRPr lang="ru-RU" sz="1200" dirty="0"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19" name="Поле 3"/>
                  <p:cNvSpPr txBox="1"/>
                  <p:nvPr/>
                </p:nvSpPr>
                <p:spPr>
                  <a:xfrm>
                    <a:off x="0" y="502418"/>
                    <a:ext cx="1758315" cy="74295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пути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склада</a:t>
                    </a:r>
                  </a:p>
                </p:txBody>
              </p:sp>
            </p:grpSp>
            <p:grpSp>
              <p:nvGrpSpPr>
                <p:cNvPr id="86" name="Группа 85"/>
                <p:cNvGrpSpPr/>
                <p:nvPr/>
              </p:nvGrpSpPr>
              <p:grpSpPr>
                <a:xfrm>
                  <a:off x="903207" y="2301073"/>
                  <a:ext cx="1758315" cy="1245234"/>
                  <a:chOff x="0" y="0"/>
                  <a:chExt cx="1758315" cy="1245368"/>
                </a:xfrm>
              </p:grpSpPr>
              <p:sp>
                <p:nvSpPr>
                  <p:cNvPr id="116" name="Поле 6"/>
                  <p:cNvSpPr txBox="1"/>
                  <p:nvPr/>
                </p:nvSpPr>
                <p:spPr>
                  <a:xfrm>
                    <a:off x="0" y="0"/>
                    <a:ext cx="1758315" cy="49212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95"/>
                      </a:spcAft>
                    </a:pPr>
                    <a:r>
                      <a:rPr lang="en-US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DB_</a:t>
                    </a:r>
                    <a:r>
                      <a:rPr lang="ru-RU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СКЛАД</a:t>
                    </a:r>
                    <a:endParaRPr lang="ru-RU" sz="1200" dirty="0"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17" name="Поле 7"/>
                  <p:cNvSpPr txBox="1"/>
                  <p:nvPr/>
                </p:nvSpPr>
                <p:spPr>
                  <a:xfrm>
                    <a:off x="0" y="502418"/>
                    <a:ext cx="1758315" cy="74295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склада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Скорость дробления</a:t>
                    </a:r>
                  </a:p>
                </p:txBody>
              </p:sp>
            </p:grpSp>
            <p:grpSp>
              <p:nvGrpSpPr>
                <p:cNvPr id="87" name="Группа 86"/>
                <p:cNvGrpSpPr/>
                <p:nvPr/>
              </p:nvGrpSpPr>
              <p:grpSpPr>
                <a:xfrm>
                  <a:off x="4229212" y="40194"/>
                  <a:ext cx="1758315" cy="1245234"/>
                  <a:chOff x="0" y="0"/>
                  <a:chExt cx="1758315" cy="1245368"/>
                </a:xfrm>
              </p:grpSpPr>
              <p:sp>
                <p:nvSpPr>
                  <p:cNvPr id="114" name="Поле 9"/>
                  <p:cNvSpPr txBox="1"/>
                  <p:nvPr/>
                </p:nvSpPr>
                <p:spPr>
                  <a:xfrm>
                    <a:off x="0" y="0"/>
                    <a:ext cx="1758315" cy="49212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95"/>
                      </a:spcAft>
                    </a:pPr>
                    <a:r>
                      <a:rPr lang="en-US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DB_</a:t>
                    </a:r>
                    <a:r>
                      <a:rPr lang="ru-RU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ВЕРТУШКА</a:t>
                    </a:r>
                    <a:endParaRPr lang="ru-RU" sz="1200" dirty="0"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15" name="Поле 10"/>
                  <p:cNvSpPr txBox="1"/>
                  <p:nvPr/>
                </p:nvSpPr>
                <p:spPr>
                  <a:xfrm>
                    <a:off x="0" y="502418"/>
                    <a:ext cx="1758315" cy="74295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вертушки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склада</a:t>
                    </a:r>
                  </a:p>
                </p:txBody>
              </p:sp>
            </p:grpSp>
            <p:cxnSp>
              <p:nvCxnSpPr>
                <p:cNvPr id="88" name="Соединительная линия уступом 87"/>
                <p:cNvCxnSpPr/>
                <p:nvPr/>
              </p:nvCxnSpPr>
              <p:spPr>
                <a:xfrm rot="5400000">
                  <a:off x="2068816" y="1537398"/>
                  <a:ext cx="1998981" cy="788085"/>
                </a:xfrm>
                <a:prstGeom prst="bentConnector3">
                  <a:avLst>
                    <a:gd name="adj1" fmla="val 99765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Соединительная линия уступом 88"/>
                <p:cNvCxnSpPr/>
                <p:nvPr/>
              </p:nvCxnSpPr>
              <p:spPr>
                <a:xfrm>
                  <a:off x="2691814" y="854110"/>
                  <a:ext cx="1537335" cy="12700"/>
                </a:xfrm>
                <a:prstGeom prst="bentConnector3">
                  <a:avLst>
                    <a:gd name="adj1" fmla="val 5000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Соединительная линия уступом 89"/>
                <p:cNvCxnSpPr/>
                <p:nvPr/>
              </p:nvCxnSpPr>
              <p:spPr>
                <a:xfrm flipV="1">
                  <a:off x="2691814" y="602902"/>
                  <a:ext cx="1537398" cy="80440"/>
                </a:xfrm>
                <a:prstGeom prst="bentConnector3">
                  <a:avLst>
                    <a:gd name="adj1" fmla="val 5000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1" name="Группа 90"/>
                <p:cNvGrpSpPr/>
                <p:nvPr/>
              </p:nvGrpSpPr>
              <p:grpSpPr>
                <a:xfrm>
                  <a:off x="7002557" y="0"/>
                  <a:ext cx="1758315" cy="1245234"/>
                  <a:chOff x="0" y="0"/>
                  <a:chExt cx="1758315" cy="1245368"/>
                </a:xfrm>
              </p:grpSpPr>
              <p:sp>
                <p:nvSpPr>
                  <p:cNvPr id="112" name="Поле 16"/>
                  <p:cNvSpPr txBox="1"/>
                  <p:nvPr/>
                </p:nvSpPr>
                <p:spPr>
                  <a:xfrm>
                    <a:off x="0" y="0"/>
                    <a:ext cx="1758315" cy="49212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95"/>
                      </a:spcAft>
                    </a:pPr>
                    <a:r>
                      <a:rPr lang="en-US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DB_</a:t>
                    </a:r>
                    <a:r>
                      <a:rPr lang="ru-RU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СВАЛ</a:t>
                    </a:r>
                    <a:endParaRPr lang="ru-RU" sz="1200" dirty="0"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13" name="Поле 17"/>
                  <p:cNvSpPr txBox="1"/>
                  <p:nvPr/>
                </p:nvSpPr>
                <p:spPr>
                  <a:xfrm>
                    <a:off x="0" y="502418"/>
                    <a:ext cx="1758315" cy="74295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вертушки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вагона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 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 </a:t>
                    </a:r>
                  </a:p>
                </p:txBody>
              </p:sp>
            </p:grpSp>
            <p:cxnSp>
              <p:nvCxnSpPr>
                <p:cNvPr id="92" name="Соединительная линия уступом 91"/>
                <p:cNvCxnSpPr/>
                <p:nvPr/>
              </p:nvCxnSpPr>
              <p:spPr>
                <a:xfrm flipV="1">
                  <a:off x="5987673" y="602902"/>
                  <a:ext cx="1014884" cy="79864"/>
                </a:xfrm>
                <a:prstGeom prst="bentConnector3">
                  <a:avLst>
                    <a:gd name="adj1" fmla="val 5000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3" name="Группа 92"/>
                <p:cNvGrpSpPr/>
                <p:nvPr/>
              </p:nvGrpSpPr>
              <p:grpSpPr>
                <a:xfrm>
                  <a:off x="7153282" y="2280976"/>
                  <a:ext cx="1758315" cy="1245234"/>
                  <a:chOff x="0" y="0"/>
                  <a:chExt cx="1758315" cy="1245368"/>
                </a:xfrm>
              </p:grpSpPr>
              <p:sp>
                <p:nvSpPr>
                  <p:cNvPr id="110" name="Поле 20"/>
                  <p:cNvSpPr txBox="1"/>
                  <p:nvPr/>
                </p:nvSpPr>
                <p:spPr>
                  <a:xfrm>
                    <a:off x="0" y="0"/>
                    <a:ext cx="1758315" cy="49212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95"/>
                      </a:spcAft>
                    </a:pPr>
                    <a:r>
                      <a:rPr lang="en-US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DB_</a:t>
                    </a:r>
                    <a:r>
                      <a:rPr lang="ru-RU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ВАГОН</a:t>
                    </a:r>
                    <a:endParaRPr lang="ru-RU" sz="1200" dirty="0"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11" name="Поле 21"/>
                  <p:cNvSpPr txBox="1"/>
                  <p:nvPr/>
                </p:nvSpPr>
                <p:spPr>
                  <a:xfrm>
                    <a:off x="0" y="502418"/>
                    <a:ext cx="1758315" cy="74295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вертушки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вагона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 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 </a:t>
                    </a:r>
                  </a:p>
                </p:txBody>
              </p:sp>
            </p:grpSp>
            <p:grpSp>
              <p:nvGrpSpPr>
                <p:cNvPr id="94" name="Группа 93"/>
                <p:cNvGrpSpPr/>
                <p:nvPr/>
              </p:nvGrpSpPr>
              <p:grpSpPr>
                <a:xfrm>
                  <a:off x="7153282" y="3918858"/>
                  <a:ext cx="1758315" cy="1245234"/>
                  <a:chOff x="0" y="0"/>
                  <a:chExt cx="1758315" cy="1245368"/>
                </a:xfrm>
              </p:grpSpPr>
              <p:sp>
                <p:nvSpPr>
                  <p:cNvPr id="108" name="Поле 25"/>
                  <p:cNvSpPr txBox="1"/>
                  <p:nvPr/>
                </p:nvSpPr>
                <p:spPr>
                  <a:xfrm>
                    <a:off x="0" y="0"/>
                    <a:ext cx="1758315" cy="49212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95"/>
                      </a:spcAft>
                    </a:pPr>
                    <a:r>
                      <a:rPr lang="en-US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DB_</a:t>
                    </a:r>
                    <a:r>
                      <a:rPr lang="ru-RU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ВЕСЫ</a:t>
                    </a:r>
                    <a:endParaRPr lang="ru-RU" sz="1200" dirty="0"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09" name="Поле 26"/>
                  <p:cNvSpPr txBox="1"/>
                  <p:nvPr/>
                </p:nvSpPr>
                <p:spPr>
                  <a:xfrm>
                    <a:off x="0" y="502418"/>
                    <a:ext cx="1758315" cy="74295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вагона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ВЕС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 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 </a:t>
                    </a:r>
                  </a:p>
                </p:txBody>
              </p:sp>
            </p:grpSp>
            <p:grpSp>
              <p:nvGrpSpPr>
                <p:cNvPr id="95" name="Группа 94"/>
                <p:cNvGrpSpPr/>
                <p:nvPr/>
              </p:nvGrpSpPr>
              <p:grpSpPr>
                <a:xfrm>
                  <a:off x="4229212" y="3918858"/>
                  <a:ext cx="1758315" cy="1245234"/>
                  <a:chOff x="0" y="0"/>
                  <a:chExt cx="1758315" cy="1245368"/>
                </a:xfrm>
              </p:grpSpPr>
              <p:sp>
                <p:nvSpPr>
                  <p:cNvPr id="106" name="Поле 30"/>
                  <p:cNvSpPr txBox="1"/>
                  <p:nvPr/>
                </p:nvSpPr>
                <p:spPr>
                  <a:xfrm>
                    <a:off x="0" y="0"/>
                    <a:ext cx="1758315" cy="49212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95"/>
                      </a:spcAft>
                    </a:pPr>
                    <a:r>
                      <a:rPr lang="en-US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DB_</a:t>
                    </a:r>
                    <a:r>
                      <a:rPr lang="ru-RU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БУНКЕР</a:t>
                    </a:r>
                    <a:endParaRPr lang="ru-RU" sz="1200" dirty="0"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07" name="Поле 31"/>
                  <p:cNvSpPr txBox="1"/>
                  <p:nvPr/>
                </p:nvSpPr>
                <p:spPr>
                  <a:xfrm>
                    <a:off x="0" y="502418"/>
                    <a:ext cx="1758315" cy="74295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вагона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 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 </a:t>
                    </a:r>
                  </a:p>
                </p:txBody>
              </p:sp>
            </p:grpSp>
            <p:cxnSp>
              <p:nvCxnSpPr>
                <p:cNvPr id="96" name="Прямая соединительная линия 95"/>
                <p:cNvCxnSpPr/>
                <p:nvPr/>
              </p:nvCxnSpPr>
              <p:spPr>
                <a:xfrm>
                  <a:off x="5987673" y="4561952"/>
                  <a:ext cx="77402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Овал 96"/>
                <p:cNvSpPr/>
                <p:nvPr/>
              </p:nvSpPr>
              <p:spPr>
                <a:xfrm>
                  <a:off x="3425344" y="844062"/>
                  <a:ext cx="76835" cy="800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8" name="Овал 97"/>
                <p:cNvSpPr/>
                <p:nvPr/>
              </p:nvSpPr>
              <p:spPr>
                <a:xfrm>
                  <a:off x="6751348" y="4531807"/>
                  <a:ext cx="76835" cy="800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9" name="Овал 98"/>
                <p:cNvSpPr/>
                <p:nvPr/>
              </p:nvSpPr>
              <p:spPr>
                <a:xfrm>
                  <a:off x="6731251" y="3084844"/>
                  <a:ext cx="90170" cy="9017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 dirty="0"/>
                </a:p>
              </p:txBody>
            </p:sp>
            <p:grpSp>
              <p:nvGrpSpPr>
                <p:cNvPr id="100" name="Группа 99"/>
                <p:cNvGrpSpPr/>
                <p:nvPr/>
              </p:nvGrpSpPr>
              <p:grpSpPr>
                <a:xfrm>
                  <a:off x="4259357" y="1929284"/>
                  <a:ext cx="1758315" cy="1597687"/>
                  <a:chOff x="0" y="0"/>
                  <a:chExt cx="1758315" cy="1245368"/>
                </a:xfrm>
              </p:grpSpPr>
              <p:sp>
                <p:nvSpPr>
                  <p:cNvPr id="104" name="Поле 38"/>
                  <p:cNvSpPr txBox="1"/>
                  <p:nvPr/>
                </p:nvSpPr>
                <p:spPr>
                  <a:xfrm>
                    <a:off x="0" y="0"/>
                    <a:ext cx="1758315" cy="49212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95"/>
                      </a:spcAft>
                    </a:pPr>
                    <a:r>
                      <a:rPr lang="en-US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DB_</a:t>
                    </a:r>
                    <a:r>
                      <a:rPr lang="ru-RU" sz="1800" b="1" dirty="0">
                        <a:ln w="445" cap="flat" cmpd="sng" algn="ctr">
                          <a:solidFill>
                            <a:srgbClr val="1D7DEE">
                              <a:alpha val="55000"/>
                            </a:srgb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effectLst>
                          <a:outerShdw blurRad="101600" dist="76200" dir="5400000" sx="0" sy="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outerShdw>
                        </a:effectLst>
                        <a:ea typeface="Calibri"/>
                        <a:cs typeface="Times New Roman"/>
                      </a:rPr>
                      <a:t>СВОДКА</a:t>
                    </a:r>
                    <a:endParaRPr lang="ru-RU" sz="1200" dirty="0"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05" name="Поле 39"/>
                  <p:cNvSpPr txBox="1"/>
                  <p:nvPr/>
                </p:nvSpPr>
                <p:spPr>
                  <a:xfrm>
                    <a:off x="0" y="502418"/>
                    <a:ext cx="1758315" cy="74295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solidFill>
                      <a:prstClr val="black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вагона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вертушки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склада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Номер пути 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 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 </a:t>
                    </a:r>
                  </a:p>
                  <a:p>
                    <a:pPr>
                      <a:lnSpc>
                        <a:spcPct val="115000"/>
                      </a:lnSpc>
                    </a:pPr>
                    <a:r>
                      <a:rPr lang="ru-RU" sz="1200" dirty="0">
                        <a:ea typeface="Calibri"/>
                        <a:cs typeface="Times New Roman"/>
                      </a:rPr>
                      <a:t> </a:t>
                    </a:r>
                  </a:p>
                </p:txBody>
              </p:sp>
            </p:grpSp>
            <p:cxnSp>
              <p:nvCxnSpPr>
                <p:cNvPr id="101" name="Соединительная линия уступом 100"/>
                <p:cNvCxnSpPr/>
                <p:nvPr/>
              </p:nvCxnSpPr>
              <p:spPr>
                <a:xfrm>
                  <a:off x="6017818" y="2873829"/>
                  <a:ext cx="743853" cy="260959"/>
                </a:xfrm>
                <a:prstGeom prst="bentConnector3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Соединительная линия уступом 101"/>
                <p:cNvCxnSpPr/>
                <p:nvPr/>
              </p:nvCxnSpPr>
              <p:spPr>
                <a:xfrm flipV="1">
                  <a:off x="8904" y="3305908"/>
                  <a:ext cx="4219645" cy="1636394"/>
                </a:xfrm>
                <a:prstGeom prst="bentConnector3">
                  <a:avLst>
                    <a:gd name="adj1" fmla="val 82861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Соединительная линия уступом 102"/>
                <p:cNvCxnSpPr/>
                <p:nvPr/>
              </p:nvCxnSpPr>
              <p:spPr>
                <a:xfrm rot="5400000" flipH="1" flipV="1">
                  <a:off x="-1679219" y="2371412"/>
                  <a:ext cx="4258946" cy="900507"/>
                </a:xfrm>
                <a:prstGeom prst="bentConnector3">
                  <a:avLst>
                    <a:gd name="adj1" fmla="val 99782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0" name="Скругленный прямоугольник 119"/>
          <p:cNvSpPr/>
          <p:nvPr/>
        </p:nvSpPr>
        <p:spPr>
          <a:xfrm>
            <a:off x="11839" y="702675"/>
            <a:ext cx="12178579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kk-KZ" sz="1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Информационное обеспечение. Логическая схема базы данных  контроллерной станции</a:t>
            </a:r>
            <a:endParaRPr lang="ru-RU" sz="18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1" name="Полилиния 120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254089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5986" y="6249847"/>
            <a:ext cx="2539669" cy="457306"/>
          </a:xfrm>
        </p:spPr>
        <p:txBody>
          <a:bodyPr/>
          <a:lstStyle/>
          <a:p>
            <a:pPr>
              <a:defRPr/>
            </a:pPr>
            <a:fld id="{76126C02-7B18-4599-BF49-FCFCFC2D806C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6023" y="1629181"/>
            <a:ext cx="11523830" cy="4878294"/>
          </a:xfrm>
          <a:prstGeom prst="rect">
            <a:avLst/>
          </a:prstGeom>
        </p:spPr>
        <p:txBody>
          <a:bodyPr vert="horz" lIns="100091" tIns="50044" rIns="100091" bIns="50044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 smtClean="0"/>
              <a:t>	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Применяемые на практике технологии оперативного измерения качества перерабатываемой руды ориентированы на мелкофракционные рудопотоки и используются при однопоточной схеме поступления руд на обогащение. 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Однако, однопоточная схема поступления руд на обогащение не обеспечивает максимальной загрузки оборудования обогатительных фабрик.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многопоточной схеме поступления руд на обогащение, мелкофракционные рудопотоки получаются после дробления, когда уже трудно в рудопотоке различить какая руда поступила из какого рудника. 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Таким образом, существует проблема: до дробления трудно оперативно измерить качество руды из карьеров, а после дробления трудно различить какая руда из какого рудника. 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 проблема для оперативного мониторинга входных рудопотоков при многопоточной схеме поступления руд на обогащение до сих пор не решена.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61418" y="1246110"/>
            <a:ext cx="10554446" cy="42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091" tIns="50044" rIns="100091" bIns="50044" anchor="ctr">
            <a:spAutoFit/>
          </a:bodyPr>
          <a:lstStyle/>
          <a:p>
            <a:pPr algn="ctr"/>
            <a:endParaRPr lang="en-US" altLang="ko-KR" sz="2100" b="1" dirty="0" smtClean="0">
              <a:solidFill>
                <a:schemeClr val="tx2"/>
              </a:solidFill>
              <a:ea typeface="굴림" charset="-127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839" y="700537"/>
            <a:ext cx="12178579" cy="366511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9406" tIns="50044" rIns="0" bIns="50044" anchor="ctr"/>
          <a:lstStyle/>
          <a:p>
            <a:pPr algn="ctr"/>
            <a:r>
              <a:rPr lang="ru-RU" altLang="ko-KR" sz="1800" b="1" dirty="0">
                <a:solidFill>
                  <a:schemeClr val="bg1"/>
                </a:solidFill>
                <a:ea typeface="굴림" charset="-127"/>
              </a:rPr>
              <a:t>ПРОБЛЕМА: ЭФФЕКТИВНОСТЬ УПРАВЛЕНИЯ МНОГОПОТОЧНОЙ </a:t>
            </a:r>
            <a:r>
              <a:rPr lang="ru-RU" altLang="ko-KR" sz="1800" b="1" dirty="0" smtClean="0">
                <a:solidFill>
                  <a:schemeClr val="bg1"/>
                </a:solidFill>
                <a:ea typeface="굴림" charset="-127"/>
              </a:rPr>
              <a:t>СИСТЕМОЙ </a:t>
            </a:r>
            <a:r>
              <a:rPr lang="ru-RU" altLang="ko-KR" sz="1800" b="1" dirty="0">
                <a:solidFill>
                  <a:schemeClr val="bg1"/>
                </a:solidFill>
                <a:ea typeface="굴림" charset="-127"/>
              </a:rPr>
              <a:t>ОБОГАЩЕНИЯ РУД</a:t>
            </a:r>
            <a:endParaRPr lang="en-US" altLang="ko-KR" sz="1800" b="1" dirty="0">
              <a:solidFill>
                <a:schemeClr val="bg1"/>
              </a:solidFill>
              <a:ea typeface="굴림" charset="-127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производства</a:t>
            </a:r>
            <a:endParaRPr lang="ru-RU" sz="1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001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44086437"/>
              </p:ext>
            </p:extLst>
          </p:nvPr>
        </p:nvGraphicFramePr>
        <p:xfrm>
          <a:off x="247936" y="1243018"/>
          <a:ext cx="11714304" cy="5257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4765"/>
                <a:gridCol w="3743721"/>
                <a:gridCol w="2446765"/>
                <a:gridCol w="2000004"/>
                <a:gridCol w="1619049"/>
              </a:tblGrid>
              <a:tr h="64931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Номера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DB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Характеристика </a:t>
                      </a:r>
                      <a:r>
                        <a:rPr lang="ru-RU" sz="1600" dirty="0" smtClean="0">
                          <a:effectLst/>
                        </a:rPr>
                        <a:t>рудопотока /</a:t>
                      </a:r>
                    </a:p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effectLst/>
                        </a:rPr>
                        <a:t> ситуационная информация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Частота фиксации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ru-RU" sz="1600" dirty="0">
                          <a:effectLst/>
                        </a:rPr>
                        <a:t>расчета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</a:rPr>
                        <a:t>Длительность хранения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effectLst/>
                        </a:rPr>
                        <a:t>Примечние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</a:tr>
              <a:tr h="88920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DB</a:t>
                      </a:r>
                      <a:r>
                        <a:rPr lang="ru-RU" sz="1400" dirty="0">
                          <a:effectLst/>
                        </a:rPr>
                        <a:t>51 – </a:t>
                      </a:r>
                      <a:r>
                        <a:rPr lang="en-US" sz="1400" dirty="0">
                          <a:effectLst/>
                        </a:rPr>
                        <a:t>DB</a:t>
                      </a:r>
                      <a:r>
                        <a:rPr lang="ru-RU" sz="1400" dirty="0">
                          <a:effectLst/>
                        </a:rPr>
                        <a:t>58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мгновенное значение веса  и качества с датчиков на конвейере</a:t>
                      </a:r>
                      <a:endParaRPr lang="ru-RU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секунда</a:t>
                      </a:r>
                      <a:endParaRPr lang="ru-RU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две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смены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</a:rPr>
                        <a:t>один </a:t>
                      </a:r>
                      <a:r>
                        <a:rPr lang="en-US" sz="1400" b="0" dirty="0" smtClean="0">
                          <a:effectLst/>
                        </a:rPr>
                        <a:t>DB</a:t>
                      </a:r>
                      <a:endParaRPr lang="ru-RU" sz="1400" b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  для каждого показателя каждой очереди</a:t>
                      </a:r>
                    </a:p>
                  </a:txBody>
                  <a:tcPr marL="89512" marR="89512" marT="0" marB="0" anchor="ctr"/>
                </a:tc>
              </a:tr>
              <a:tr h="1121522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DB</a:t>
                      </a:r>
                      <a:r>
                        <a:rPr lang="ru-RU" sz="1400" dirty="0" smtClean="0">
                          <a:effectLst/>
                        </a:rPr>
                        <a:t>14</a:t>
                      </a:r>
                      <a:r>
                        <a:rPr lang="en-US" sz="1400" dirty="0" smtClean="0">
                          <a:effectLst/>
                        </a:rPr>
                        <a:t>0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– </a:t>
                      </a:r>
                      <a:r>
                        <a:rPr lang="en-US" sz="1400" dirty="0" smtClean="0">
                          <a:effectLst/>
                        </a:rPr>
                        <a:t>DB</a:t>
                      </a:r>
                      <a:r>
                        <a:rPr lang="ru-RU" sz="1400" dirty="0" smtClean="0">
                          <a:effectLst/>
                        </a:rPr>
                        <a:t>14</a:t>
                      </a:r>
                      <a:r>
                        <a:rPr lang="en-US" sz="1400" dirty="0" smtClean="0">
                          <a:effectLst/>
                        </a:rPr>
                        <a:t>1</a:t>
                      </a:r>
                      <a:r>
                        <a:rPr lang="ru-RU" sz="1400" dirty="0" smtClean="0">
                          <a:effectLst/>
                        </a:rPr>
                        <a:t>,</a:t>
                      </a:r>
                    </a:p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DB146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– DB149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моменты входа/выхода вертушки на разгрузку, моменты движения/останова вертушки, моменты свала вагона</a:t>
                      </a:r>
                      <a:endParaRPr lang="ru-RU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секунда</a:t>
                      </a:r>
                      <a:endParaRPr lang="ru-RU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две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смены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</a:rPr>
                        <a:t>один </a:t>
                      </a:r>
                      <a:r>
                        <a:rPr lang="en-US" sz="1400" b="0" dirty="0" smtClean="0">
                          <a:effectLst/>
                        </a:rPr>
                        <a:t>DB</a:t>
                      </a:r>
                      <a:endParaRPr lang="ru-RU" sz="1400" b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  для каждого показателя</a:t>
                      </a:r>
                    </a:p>
                  </a:txBody>
                  <a:tcPr marL="89512" marR="89512" marT="0" marB="0" anchor="ctr"/>
                </a:tc>
              </a:tr>
              <a:tr h="1121522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DB301 – DB1091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средневзвешенное  значение  </a:t>
                      </a:r>
                      <a:r>
                        <a:rPr lang="ru-RU" sz="1400" b="0" dirty="0" smtClean="0">
                          <a:effectLst/>
                        </a:rPr>
                        <a:t>веса  и качества </a:t>
                      </a:r>
                      <a:r>
                        <a:rPr lang="ru-RU" sz="1400" dirty="0" smtClean="0">
                          <a:effectLst/>
                        </a:rPr>
                        <a:t>по каждому вагону разгруженной вертушки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секунда на интервале  времени разгрузки </a:t>
                      </a:r>
                      <a:r>
                        <a:rPr lang="ru-RU" sz="1400" dirty="0">
                          <a:effectLst/>
                        </a:rPr>
                        <a:t>вертушки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две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смены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</a:rPr>
                        <a:t>количество  </a:t>
                      </a:r>
                      <a:r>
                        <a:rPr lang="en-US" sz="1400" dirty="0">
                          <a:effectLst/>
                        </a:rPr>
                        <a:t>DB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задано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kk-KZ" sz="1400" dirty="0" smtClean="0">
                          <a:effectLst/>
                        </a:rPr>
                        <a:t>исходя </a:t>
                      </a:r>
                      <a:r>
                        <a:rPr lang="kk-KZ" sz="1400" dirty="0">
                          <a:effectLst/>
                        </a:rPr>
                        <a:t>из </a:t>
                      </a:r>
                      <a:r>
                        <a:rPr lang="kk-KZ" sz="1400" dirty="0" smtClean="0">
                          <a:effectLst/>
                        </a:rPr>
                        <a:t>максимального количества десяти- вагонных вертушек, </a:t>
                      </a:r>
                      <a:r>
                        <a:rPr lang="ru-RU" sz="1400" dirty="0" smtClean="0">
                          <a:effectLst/>
                        </a:rPr>
                        <a:t>разгружаемых  </a:t>
                      </a:r>
                      <a:r>
                        <a:rPr lang="ru-RU" sz="1400" dirty="0">
                          <a:effectLst/>
                        </a:rPr>
                        <a:t>за две смены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47569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DB301 – DB1091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средневзвешенное  значение  </a:t>
                      </a:r>
                      <a:r>
                        <a:rPr lang="ru-RU" sz="1400" b="0" dirty="0" smtClean="0">
                          <a:effectLst/>
                        </a:rPr>
                        <a:t>веса  и качества </a:t>
                      </a:r>
                      <a:r>
                        <a:rPr lang="ru-RU" sz="1400" dirty="0" smtClean="0">
                          <a:effectLst/>
                        </a:rPr>
                        <a:t>по  каждой вертушке разгруженной в один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 бункер (очередь)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ежесекундный </a:t>
                      </a:r>
                      <a:r>
                        <a:rPr lang="ru-RU" sz="1400" dirty="0">
                          <a:effectLst/>
                        </a:rPr>
                        <a:t>расчет в течение времени разгрузки вертушки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две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смены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12" marR="8951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1834" y="702675"/>
            <a:ext cx="12152202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kk-KZ" sz="1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Информационное обеспечение.  Функциональное назначение   </a:t>
            </a: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DB</a:t>
            </a:r>
            <a:r>
              <a:rPr lang="kk-KZ" sz="1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контроллерной станции</a:t>
            </a:r>
            <a:endParaRPr lang="ru-RU" sz="18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153044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26287490"/>
              </p:ext>
            </p:extLst>
          </p:nvPr>
        </p:nvGraphicFramePr>
        <p:xfrm>
          <a:off x="380911" y="928891"/>
          <a:ext cx="11523830" cy="5728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1702"/>
                <a:gridCol w="3808724"/>
                <a:gridCol w="3613404"/>
              </a:tblGrid>
              <a:tr h="5728307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05" marR="121905" marT="45730" marB="457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121905" marR="121905" marT="45730" marB="4573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121905" marR="121905" marT="45730" marB="457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4897938" y="1422841"/>
            <a:ext cx="2911560" cy="699411"/>
            <a:chOff x="1043605" y="836712"/>
            <a:chExt cx="1800203" cy="723955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>
                  <a:latin typeface="+mj-lt"/>
                  <a:ea typeface="Calibri"/>
                  <a:cs typeface="Times New Roman"/>
                </a:rPr>
                <a:t>№ </a:t>
              </a:r>
              <a:r>
                <a:rPr lang="en-US" sz="1500" dirty="0">
                  <a:latin typeface="+mj-lt"/>
                  <a:ea typeface="Calibri"/>
                  <a:cs typeface="Times New Roman"/>
                </a:rPr>
                <a:t>DB</a:t>
              </a:r>
              <a:r>
                <a:rPr lang="ru-RU" sz="1500" dirty="0">
                  <a:latin typeface="+mj-lt"/>
                  <a:ea typeface="Calibri"/>
                  <a:cs typeface="Times New Roman"/>
                </a:rPr>
                <a:t> </a:t>
              </a:r>
              <a:r>
                <a:rPr lang="ru-RU" sz="1500" dirty="0" smtClean="0">
                  <a:latin typeface="+mj-lt"/>
                </a:rPr>
                <a:t>след-го вагона =5</a:t>
              </a:r>
              <a:r>
                <a:rPr lang="en-US" sz="1500" dirty="0" smtClean="0">
                  <a:latin typeface="+mj-lt"/>
                </a:rPr>
                <a:t> </a:t>
              </a:r>
              <a:r>
                <a:rPr lang="ru-RU" sz="1500" dirty="0" smtClean="0">
                  <a:ea typeface="Calibri"/>
                  <a:cs typeface="Times New Roman"/>
                </a:rPr>
                <a:t>№ </a:t>
              </a:r>
              <a:r>
                <a:rPr lang="en-US" sz="1500" dirty="0" smtClean="0">
                  <a:ea typeface="Calibri"/>
                  <a:cs typeface="Times New Roman"/>
                </a:rPr>
                <a:t>DB</a:t>
              </a:r>
              <a:r>
                <a:rPr lang="ru-RU" sz="1500" dirty="0" smtClean="0">
                  <a:ea typeface="Calibri"/>
                  <a:cs typeface="Times New Roman"/>
                </a:rPr>
                <a:t> пр</a:t>
              </a:r>
              <a:r>
                <a:rPr lang="ru-RU" sz="1500" dirty="0" smtClean="0"/>
                <a:t>ед-го вагона</a:t>
              </a:r>
              <a:r>
                <a:rPr lang="ru-RU" sz="1500" dirty="0" smtClean="0">
                  <a:latin typeface="+mj-lt"/>
                </a:rPr>
                <a:t> </a:t>
              </a:r>
              <a:r>
                <a:rPr lang="en-US" sz="1500" dirty="0" smtClean="0">
                  <a:latin typeface="+mj-lt"/>
                </a:rPr>
                <a:t>=0</a:t>
              </a:r>
              <a:endParaRPr lang="ru-RU" sz="1500" dirty="0">
                <a:latin typeface="+mj-lt"/>
                <a:ea typeface="Calibri"/>
                <a:cs typeface="Times New Roman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>
                  <a:ea typeface="Calibri"/>
                  <a:cs typeface="Times New Roman"/>
                </a:rPr>
                <a:t>DB</a:t>
              </a:r>
              <a:r>
                <a:rPr lang="ru-RU" sz="1800" dirty="0">
                  <a:ea typeface="Calibri"/>
                  <a:cs typeface="Times New Roman"/>
                </a:rPr>
                <a:t>3 </a:t>
              </a:r>
              <a:r>
                <a:rPr lang="ru-RU" sz="1800" dirty="0" smtClean="0"/>
                <a:t>Вагон </a:t>
              </a:r>
              <a:r>
                <a:rPr lang="ru-RU" sz="1800" dirty="0" smtClean="0">
                  <a:ea typeface="Calibri"/>
                  <a:cs typeface="Times New Roman"/>
                </a:rPr>
                <a:t>№</a:t>
              </a:r>
              <a:r>
                <a:rPr lang="ru-RU" sz="1800" dirty="0">
                  <a:ea typeface="Calibri"/>
                  <a:cs typeface="Times New Roman"/>
                </a:rPr>
                <a:t>1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90732" y="1455030"/>
            <a:ext cx="2911560" cy="699411"/>
            <a:chOff x="1043605" y="836712"/>
            <a:chExt cx="1800203" cy="723955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>
                  <a:latin typeface="Calibri"/>
                  <a:ea typeface="Calibri"/>
                  <a:cs typeface="Times New Roman"/>
                </a:rPr>
                <a:t>№ </a:t>
              </a:r>
              <a:r>
                <a:rPr lang="en-US" sz="1500" dirty="0">
                  <a:latin typeface="Calibri"/>
                  <a:ea typeface="Calibri"/>
                  <a:cs typeface="Times New Roman"/>
                </a:rPr>
                <a:t>DB</a:t>
              </a:r>
              <a:r>
                <a:rPr lang="ru-RU" sz="1500" dirty="0">
                  <a:latin typeface="Calibri"/>
                  <a:ea typeface="Calibri"/>
                  <a:cs typeface="Times New Roman"/>
                </a:rPr>
                <a:t> предыдущей вертушки = 0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>
                  <a:ea typeface="Calibri"/>
                  <a:cs typeface="Times New Roman"/>
                </a:rPr>
                <a:t>DB</a:t>
              </a:r>
              <a:r>
                <a:rPr lang="ru-RU" sz="1800" dirty="0">
                  <a:ea typeface="Calibri"/>
                  <a:cs typeface="Times New Roman"/>
                </a:rPr>
                <a:t>3 Вертушка №1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971601" y="2460059"/>
            <a:ext cx="2911560" cy="699411"/>
            <a:chOff x="1043605" y="836712"/>
            <a:chExt cx="1800203" cy="723955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>
                  <a:latin typeface="Calibri"/>
                  <a:ea typeface="Calibri"/>
                  <a:cs typeface="Times New Roman"/>
                </a:rPr>
                <a:t>№ </a:t>
              </a:r>
              <a:r>
                <a:rPr lang="en-US" sz="1500" dirty="0">
                  <a:latin typeface="Calibri"/>
                  <a:ea typeface="Calibri"/>
                  <a:cs typeface="Times New Roman"/>
                </a:rPr>
                <a:t>DB</a:t>
              </a:r>
              <a:r>
                <a:rPr lang="ru-RU" sz="1500" dirty="0">
                  <a:latin typeface="Calibri"/>
                  <a:ea typeface="Calibri"/>
                  <a:cs typeface="Times New Roman"/>
                </a:rPr>
                <a:t> предыдущей вертушки = </a:t>
              </a:r>
              <a:r>
                <a:rPr lang="ru-RU" sz="1500" dirty="0" smtClean="0">
                  <a:latin typeface="Calibri"/>
                  <a:ea typeface="Calibri"/>
                  <a:cs typeface="Times New Roman"/>
                </a:rPr>
                <a:t>3</a:t>
              </a:r>
              <a:endParaRPr lang="ru-RU" sz="15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 smtClean="0">
                  <a:ea typeface="Calibri"/>
                  <a:cs typeface="Times New Roman"/>
                </a:rPr>
                <a:t>DB</a:t>
              </a:r>
              <a:r>
                <a:rPr lang="ru-RU" sz="1800" dirty="0" smtClean="0">
                  <a:ea typeface="Calibri"/>
                  <a:cs typeface="Times New Roman"/>
                </a:rPr>
                <a:t>5 </a:t>
              </a:r>
              <a:r>
                <a:rPr lang="ru-RU" sz="1800" dirty="0">
                  <a:ea typeface="Calibri"/>
                  <a:cs typeface="Times New Roman"/>
                </a:rPr>
                <a:t>Вертушка </a:t>
              </a:r>
              <a:r>
                <a:rPr lang="ru-RU" sz="1800" dirty="0" smtClean="0">
                  <a:ea typeface="Calibri"/>
                  <a:cs typeface="Times New Roman"/>
                </a:rPr>
                <a:t>№2</a:t>
              </a:r>
              <a:endParaRPr lang="ru-RU" sz="1800" dirty="0">
                <a:ea typeface="Calibri"/>
                <a:cs typeface="Times New Roman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971603" y="3467708"/>
            <a:ext cx="2911560" cy="699411"/>
            <a:chOff x="1043605" y="836712"/>
            <a:chExt cx="1800203" cy="723955"/>
          </a:xfrm>
        </p:grpSpPr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>
                  <a:latin typeface="Calibri"/>
                  <a:ea typeface="Calibri"/>
                  <a:cs typeface="Times New Roman"/>
                </a:rPr>
                <a:t>№ </a:t>
              </a:r>
              <a:r>
                <a:rPr lang="en-US" sz="1500" dirty="0">
                  <a:latin typeface="Calibri"/>
                  <a:ea typeface="Calibri"/>
                  <a:cs typeface="Times New Roman"/>
                </a:rPr>
                <a:t>DB</a:t>
              </a:r>
              <a:r>
                <a:rPr lang="ru-RU" sz="1500" dirty="0">
                  <a:latin typeface="Calibri"/>
                  <a:ea typeface="Calibri"/>
                  <a:cs typeface="Times New Roman"/>
                </a:rPr>
                <a:t> предыдущей вертушки = </a:t>
              </a:r>
              <a:r>
                <a:rPr lang="ru-RU" sz="1500" dirty="0" smtClean="0">
                  <a:latin typeface="Calibri"/>
                  <a:ea typeface="Calibri"/>
                  <a:cs typeface="Times New Roman"/>
                </a:rPr>
                <a:t>5</a:t>
              </a:r>
              <a:endParaRPr lang="ru-RU" sz="15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 smtClean="0">
                  <a:ea typeface="Calibri"/>
                  <a:cs typeface="Times New Roman"/>
                </a:rPr>
                <a:t>DB</a:t>
              </a:r>
              <a:r>
                <a:rPr lang="ru-RU" sz="1800" dirty="0" smtClean="0">
                  <a:ea typeface="Calibri"/>
                  <a:cs typeface="Times New Roman"/>
                </a:rPr>
                <a:t>6 </a:t>
              </a:r>
              <a:r>
                <a:rPr lang="ru-RU" sz="1800" dirty="0">
                  <a:ea typeface="Calibri"/>
                  <a:cs typeface="Times New Roman"/>
                </a:rPr>
                <a:t>Вертушка </a:t>
              </a:r>
              <a:r>
                <a:rPr lang="ru-RU" sz="1800" dirty="0" smtClean="0">
                  <a:ea typeface="Calibri"/>
                  <a:cs typeface="Times New Roman"/>
                </a:rPr>
                <a:t>№3</a:t>
              </a:r>
              <a:endParaRPr lang="ru-RU" sz="1800" dirty="0">
                <a:ea typeface="Calibri"/>
                <a:cs typeface="Times New Roman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906476" y="4938972"/>
            <a:ext cx="2911560" cy="699411"/>
            <a:chOff x="1043605" y="836712"/>
            <a:chExt cx="1800203" cy="723955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>
                  <a:latin typeface="Calibri"/>
                  <a:ea typeface="Calibri"/>
                  <a:cs typeface="Times New Roman"/>
                </a:rPr>
                <a:t>№ </a:t>
              </a:r>
              <a:r>
                <a:rPr lang="en-US" sz="1500" dirty="0">
                  <a:latin typeface="Calibri"/>
                  <a:ea typeface="Calibri"/>
                  <a:cs typeface="Times New Roman"/>
                </a:rPr>
                <a:t>DB</a:t>
              </a:r>
              <a:r>
                <a:rPr lang="ru-RU" sz="1500" dirty="0">
                  <a:latin typeface="Calibri"/>
                  <a:ea typeface="Calibri"/>
                  <a:cs typeface="Times New Roman"/>
                </a:rPr>
                <a:t> предыдущей вертушки = </a:t>
              </a:r>
              <a:r>
                <a:rPr lang="en-US" sz="1500" dirty="0" smtClean="0">
                  <a:latin typeface="Calibri"/>
                  <a:ea typeface="Calibri"/>
                  <a:cs typeface="Times New Roman"/>
                </a:rPr>
                <a:t>{k}</a:t>
              </a:r>
              <a:endParaRPr lang="ru-RU" sz="15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 smtClean="0">
                  <a:ea typeface="Calibri"/>
                  <a:cs typeface="Times New Roman"/>
                </a:rPr>
                <a:t>DB{N}</a:t>
              </a:r>
              <a:r>
                <a:rPr lang="ru-RU" sz="1800" dirty="0" smtClean="0">
                  <a:ea typeface="Calibri"/>
                  <a:cs typeface="Times New Roman"/>
                </a:rPr>
                <a:t> </a:t>
              </a:r>
              <a:r>
                <a:rPr lang="ru-RU" sz="1800" dirty="0">
                  <a:ea typeface="Calibri"/>
                  <a:cs typeface="Times New Roman"/>
                </a:rPr>
                <a:t>Вертушка </a:t>
              </a:r>
              <a:r>
                <a:rPr lang="ru-RU" sz="1800" dirty="0" smtClean="0">
                  <a:ea typeface="Calibri"/>
                  <a:cs typeface="Times New Roman"/>
                </a:rPr>
                <a:t>№</a:t>
              </a:r>
              <a:r>
                <a:rPr lang="en-US" sz="1800" dirty="0" smtClean="0">
                  <a:ea typeface="Calibri"/>
                  <a:cs typeface="Times New Roman"/>
                </a:rPr>
                <a:t>S</a:t>
              </a:r>
              <a:endParaRPr lang="ru-RU" sz="1800" dirty="0">
                <a:ea typeface="Calibri"/>
                <a:cs typeface="Times New Roman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79691" y="5947317"/>
            <a:ext cx="2911560" cy="699411"/>
            <a:chOff x="1043605" y="836712"/>
            <a:chExt cx="1800203" cy="723955"/>
          </a:xfrm>
        </p:grpSpPr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>
                  <a:latin typeface="Calibri"/>
                  <a:ea typeface="Calibri"/>
                  <a:cs typeface="Times New Roman"/>
                </a:rPr>
                <a:t>№ </a:t>
              </a:r>
              <a:r>
                <a:rPr lang="en-US" sz="1500" dirty="0">
                  <a:latin typeface="Calibri"/>
                  <a:ea typeface="Calibri"/>
                  <a:cs typeface="Times New Roman"/>
                </a:rPr>
                <a:t>DB</a:t>
              </a:r>
              <a:r>
                <a:rPr lang="ru-RU" sz="1500" dirty="0">
                  <a:latin typeface="Calibri"/>
                  <a:ea typeface="Calibri"/>
                  <a:cs typeface="Times New Roman"/>
                </a:rPr>
                <a:t> предыдущей вертушки = </a:t>
              </a:r>
              <a:r>
                <a:rPr lang="en-US" sz="1500" dirty="0" smtClean="0">
                  <a:latin typeface="Calibri"/>
                  <a:ea typeface="Calibri"/>
                  <a:cs typeface="Times New Roman"/>
                </a:rPr>
                <a:t>{N}</a:t>
              </a:r>
              <a:endParaRPr lang="ru-RU" sz="15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 smtClean="0">
                  <a:ea typeface="Calibri"/>
                  <a:cs typeface="Times New Roman"/>
                </a:rPr>
                <a:t>DB{M}</a:t>
              </a:r>
              <a:r>
                <a:rPr lang="ru-RU" sz="1800" dirty="0" smtClean="0">
                  <a:ea typeface="Calibri"/>
                  <a:cs typeface="Times New Roman"/>
                </a:rPr>
                <a:t> </a:t>
              </a:r>
              <a:r>
                <a:rPr lang="ru-RU" sz="1800" dirty="0">
                  <a:ea typeface="Calibri"/>
                  <a:cs typeface="Times New Roman"/>
                </a:rPr>
                <a:t>Вертушка </a:t>
              </a:r>
              <a:r>
                <a:rPr lang="ru-RU" sz="1800" dirty="0" smtClean="0">
                  <a:ea typeface="Calibri"/>
                  <a:cs typeface="Times New Roman"/>
                </a:rPr>
                <a:t>№</a:t>
              </a:r>
              <a:r>
                <a:rPr lang="en-US" sz="1800" dirty="0" smtClean="0">
                  <a:ea typeface="Calibri"/>
                  <a:cs typeface="Times New Roman"/>
                </a:rPr>
                <a:t>S+1</a:t>
              </a:r>
              <a:endParaRPr lang="ru-RU" sz="1800" dirty="0">
                <a:ea typeface="Calibri"/>
                <a:cs typeface="Times New Roman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897934" y="2473007"/>
            <a:ext cx="2911560" cy="699411"/>
            <a:chOff x="1043605" y="836712"/>
            <a:chExt cx="1800203" cy="723955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>
                  <a:ea typeface="Calibri"/>
                  <a:cs typeface="Times New Roman"/>
                </a:rPr>
                <a:t>№ </a:t>
              </a:r>
              <a:r>
                <a:rPr lang="en-US" sz="1500" dirty="0" smtClean="0">
                  <a:ea typeface="Calibri"/>
                  <a:cs typeface="Times New Roman"/>
                </a:rPr>
                <a:t>DB</a:t>
              </a:r>
              <a:r>
                <a:rPr lang="ru-RU" sz="1500" dirty="0" smtClean="0">
                  <a:ea typeface="Calibri"/>
                  <a:cs typeface="Times New Roman"/>
                </a:rPr>
                <a:t> </a:t>
              </a:r>
              <a:r>
                <a:rPr lang="ru-RU" sz="1500" dirty="0" smtClean="0"/>
                <a:t>след-го вагона =</a:t>
              </a:r>
              <a:r>
                <a:rPr lang="en-US" sz="1500" dirty="0" smtClean="0"/>
                <a:t>6 </a:t>
              </a:r>
              <a:r>
                <a:rPr lang="ru-RU" sz="1500" dirty="0" smtClean="0">
                  <a:ea typeface="Calibri"/>
                  <a:cs typeface="Times New Roman"/>
                </a:rPr>
                <a:t>№ </a:t>
              </a:r>
              <a:r>
                <a:rPr lang="en-US" sz="1500" dirty="0" smtClean="0">
                  <a:ea typeface="Calibri"/>
                  <a:cs typeface="Times New Roman"/>
                </a:rPr>
                <a:t>DB</a:t>
              </a:r>
              <a:r>
                <a:rPr lang="ru-RU" sz="1500" dirty="0" smtClean="0">
                  <a:ea typeface="Calibri"/>
                  <a:cs typeface="Times New Roman"/>
                </a:rPr>
                <a:t> пр</a:t>
              </a:r>
              <a:r>
                <a:rPr lang="ru-RU" sz="1500" dirty="0" smtClean="0"/>
                <a:t>ед-го вагона </a:t>
              </a:r>
              <a:r>
                <a:rPr lang="en-US" sz="1500" dirty="0" smtClean="0"/>
                <a:t>=3</a:t>
              </a:r>
              <a:endParaRPr lang="ru-RU" sz="1500" dirty="0" smtClean="0">
                <a:ea typeface="Calibri"/>
                <a:cs typeface="Times New Roman"/>
              </a:endParaRPr>
            </a:p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endParaRPr lang="ru-RU" sz="15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 smtClean="0">
                  <a:ea typeface="Calibri"/>
                  <a:cs typeface="Times New Roman"/>
                </a:rPr>
                <a:t>DB</a:t>
              </a:r>
              <a:r>
                <a:rPr lang="en-US" sz="1800" dirty="0">
                  <a:ea typeface="Calibri"/>
                  <a:cs typeface="Times New Roman"/>
                </a:rPr>
                <a:t>5</a:t>
              </a:r>
              <a:r>
                <a:rPr lang="ru-RU" sz="1800" dirty="0" smtClean="0">
                  <a:ea typeface="Calibri"/>
                  <a:cs typeface="Times New Roman"/>
                </a:rPr>
                <a:t> </a:t>
              </a:r>
              <a:r>
                <a:rPr lang="ru-RU" sz="1800" dirty="0" smtClean="0"/>
                <a:t>Вагон </a:t>
              </a:r>
              <a:r>
                <a:rPr lang="ru-RU" sz="1800" dirty="0" smtClean="0">
                  <a:ea typeface="Calibri"/>
                  <a:cs typeface="Times New Roman"/>
                </a:rPr>
                <a:t>№</a:t>
              </a:r>
              <a:r>
                <a:rPr lang="en-US" sz="1800" dirty="0" smtClean="0">
                  <a:ea typeface="Calibri"/>
                  <a:cs typeface="Times New Roman"/>
                </a:rPr>
                <a:t>2</a:t>
              </a:r>
              <a:endParaRPr lang="ru-RU" sz="1800" dirty="0">
                <a:ea typeface="Calibri"/>
                <a:cs typeface="Times New Roman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873673" y="3474984"/>
            <a:ext cx="2911560" cy="699411"/>
            <a:chOff x="1043605" y="836712"/>
            <a:chExt cx="1800203" cy="723955"/>
          </a:xfrm>
        </p:grpSpPr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>
                  <a:ea typeface="Calibri"/>
                  <a:cs typeface="Times New Roman"/>
                </a:rPr>
                <a:t>№ </a:t>
              </a:r>
              <a:r>
                <a:rPr lang="en-US" sz="1500" dirty="0" smtClean="0">
                  <a:ea typeface="Calibri"/>
                  <a:cs typeface="Times New Roman"/>
                </a:rPr>
                <a:t>DB</a:t>
              </a:r>
              <a:r>
                <a:rPr lang="ru-RU" sz="1500" dirty="0" smtClean="0">
                  <a:ea typeface="Calibri"/>
                  <a:cs typeface="Times New Roman"/>
                </a:rPr>
                <a:t> </a:t>
              </a:r>
              <a:r>
                <a:rPr lang="ru-RU" sz="1500" dirty="0" smtClean="0"/>
                <a:t>след-го вагона =</a:t>
              </a:r>
              <a:r>
                <a:rPr lang="en-US" sz="1500" dirty="0" smtClean="0"/>
                <a:t>{K} </a:t>
              </a:r>
              <a:r>
                <a:rPr lang="ru-RU" sz="1500" dirty="0" smtClean="0">
                  <a:ea typeface="Calibri"/>
                  <a:cs typeface="Times New Roman"/>
                </a:rPr>
                <a:t>№ </a:t>
              </a:r>
              <a:r>
                <a:rPr lang="en-US" sz="1500" dirty="0" smtClean="0">
                  <a:ea typeface="Calibri"/>
                  <a:cs typeface="Times New Roman"/>
                </a:rPr>
                <a:t>DB</a:t>
              </a:r>
              <a:r>
                <a:rPr lang="ru-RU" sz="1500" dirty="0" smtClean="0">
                  <a:ea typeface="Calibri"/>
                  <a:cs typeface="Times New Roman"/>
                </a:rPr>
                <a:t> пр</a:t>
              </a:r>
              <a:r>
                <a:rPr lang="ru-RU" sz="1500" dirty="0" smtClean="0"/>
                <a:t>ед-го вагона </a:t>
              </a:r>
              <a:r>
                <a:rPr lang="en-US" sz="1500" dirty="0" smtClean="0"/>
                <a:t>=</a:t>
              </a:r>
              <a:r>
                <a:rPr lang="ru-RU" sz="1500" dirty="0" smtClean="0"/>
                <a:t>5</a:t>
              </a:r>
              <a:endParaRPr lang="ru-RU" sz="1500" dirty="0" smtClean="0">
                <a:ea typeface="Calibri"/>
                <a:cs typeface="Times New Roman"/>
              </a:endParaRPr>
            </a:p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endParaRPr lang="ru-RU" sz="15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 smtClean="0">
                  <a:ea typeface="Calibri"/>
                  <a:cs typeface="Times New Roman"/>
                </a:rPr>
                <a:t>DB6</a:t>
              </a:r>
              <a:r>
                <a:rPr lang="ru-RU" sz="1800" dirty="0" smtClean="0">
                  <a:ea typeface="Calibri"/>
                  <a:cs typeface="Times New Roman"/>
                </a:rPr>
                <a:t> </a:t>
              </a:r>
              <a:r>
                <a:rPr lang="ru-RU" sz="1800" dirty="0" smtClean="0"/>
                <a:t>Вагон </a:t>
              </a:r>
              <a:r>
                <a:rPr lang="ru-RU" sz="1800" dirty="0" smtClean="0">
                  <a:ea typeface="Calibri"/>
                  <a:cs typeface="Times New Roman"/>
                </a:rPr>
                <a:t>№</a:t>
              </a:r>
              <a:r>
                <a:rPr lang="en-US" sz="1800" dirty="0" smtClean="0">
                  <a:ea typeface="Calibri"/>
                  <a:cs typeface="Times New Roman"/>
                </a:rPr>
                <a:t>3</a:t>
              </a:r>
              <a:endParaRPr lang="ru-RU" sz="1800" dirty="0">
                <a:ea typeface="Calibri"/>
                <a:cs typeface="Times New Roman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813355" y="4932313"/>
            <a:ext cx="2911560" cy="699411"/>
            <a:chOff x="1043605" y="836712"/>
            <a:chExt cx="1800203" cy="723955"/>
          </a:xfrm>
        </p:grpSpPr>
        <p:sp>
          <p:nvSpPr>
            <p:cNvPr id="30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0000" tIns="45720" rIns="9000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>
                  <a:ea typeface="Calibri"/>
                  <a:cs typeface="Times New Roman"/>
                </a:rPr>
                <a:t>№ </a:t>
              </a:r>
              <a:r>
                <a:rPr lang="en-US" sz="1500" dirty="0" smtClean="0">
                  <a:ea typeface="Calibri"/>
                  <a:cs typeface="Times New Roman"/>
                </a:rPr>
                <a:t>DB</a:t>
              </a:r>
              <a:r>
                <a:rPr lang="ru-RU" sz="1500" dirty="0" smtClean="0">
                  <a:ea typeface="Calibri"/>
                  <a:cs typeface="Times New Roman"/>
                </a:rPr>
                <a:t> </a:t>
              </a:r>
              <a:r>
                <a:rPr lang="ru-RU" sz="1500" dirty="0" smtClean="0"/>
                <a:t>след-го вагона =</a:t>
              </a:r>
              <a:r>
                <a:rPr lang="en-US" sz="1500" dirty="0" smtClean="0"/>
                <a:t>{M} </a:t>
              </a:r>
              <a:r>
                <a:rPr lang="ru-RU" sz="1500" dirty="0" smtClean="0">
                  <a:ea typeface="Calibri"/>
                  <a:cs typeface="Times New Roman"/>
                </a:rPr>
                <a:t>№ </a:t>
              </a:r>
              <a:r>
                <a:rPr lang="en-US" sz="1500" dirty="0" smtClean="0">
                  <a:ea typeface="Calibri"/>
                  <a:cs typeface="Times New Roman"/>
                </a:rPr>
                <a:t>DB</a:t>
              </a:r>
              <a:r>
                <a:rPr lang="ru-RU" sz="1500" dirty="0" smtClean="0">
                  <a:ea typeface="Calibri"/>
                  <a:cs typeface="Times New Roman"/>
                </a:rPr>
                <a:t> </a:t>
              </a:r>
              <a:r>
                <a:rPr lang="kk-KZ" sz="1500" dirty="0" smtClean="0">
                  <a:ea typeface="Calibri"/>
                  <a:cs typeface="Times New Roman"/>
                </a:rPr>
                <a:t>пр</a:t>
              </a:r>
              <a:r>
                <a:rPr lang="ru-RU" sz="1500" dirty="0" smtClean="0"/>
                <a:t>ед-го вагона </a:t>
              </a:r>
              <a:r>
                <a:rPr lang="en-US" sz="1500" dirty="0" smtClean="0"/>
                <a:t>={J}</a:t>
              </a:r>
              <a:endParaRPr lang="ru-RU" sz="1500" dirty="0" smtClean="0">
                <a:ea typeface="Calibri"/>
                <a:cs typeface="Times New Roman"/>
              </a:endParaRPr>
            </a:p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endParaRPr lang="ru-RU" sz="15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 smtClean="0">
                  <a:ea typeface="Calibri"/>
                  <a:cs typeface="Times New Roman"/>
                </a:rPr>
                <a:t>DB{N}</a:t>
              </a:r>
              <a:r>
                <a:rPr lang="ru-RU" sz="1800" dirty="0" smtClean="0">
                  <a:ea typeface="Calibri"/>
                  <a:cs typeface="Times New Roman"/>
                </a:rPr>
                <a:t> </a:t>
              </a:r>
              <a:r>
                <a:rPr lang="ru-RU" sz="1800" dirty="0" smtClean="0"/>
                <a:t>Вагон </a:t>
              </a:r>
              <a:r>
                <a:rPr lang="ru-RU" sz="1800" dirty="0" smtClean="0">
                  <a:ea typeface="Calibri"/>
                  <a:cs typeface="Times New Roman"/>
                </a:rPr>
                <a:t>№</a:t>
              </a:r>
              <a:r>
                <a:rPr lang="en-US" sz="1800" dirty="0" smtClean="0">
                  <a:ea typeface="Calibri"/>
                  <a:cs typeface="Times New Roman"/>
                </a:rPr>
                <a:t>S</a:t>
              </a:r>
              <a:endParaRPr lang="ru-RU" sz="1800" dirty="0">
                <a:ea typeface="Calibri"/>
                <a:cs typeface="Times New Roman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833549" y="5964270"/>
            <a:ext cx="2911560" cy="699411"/>
            <a:chOff x="1043605" y="836712"/>
            <a:chExt cx="1800203" cy="723955"/>
          </a:xfrm>
        </p:grpSpPr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>
                  <a:ea typeface="Calibri"/>
                  <a:cs typeface="Times New Roman"/>
                </a:rPr>
                <a:t>№ </a:t>
              </a:r>
              <a:r>
                <a:rPr lang="en-US" sz="1500" dirty="0" smtClean="0">
                  <a:ea typeface="Calibri"/>
                  <a:cs typeface="Times New Roman"/>
                </a:rPr>
                <a:t>DB</a:t>
              </a:r>
              <a:r>
                <a:rPr lang="ru-RU" sz="1500" dirty="0" smtClean="0">
                  <a:ea typeface="Calibri"/>
                  <a:cs typeface="Times New Roman"/>
                </a:rPr>
                <a:t> </a:t>
              </a:r>
              <a:r>
                <a:rPr lang="ru-RU" sz="1500" dirty="0" smtClean="0"/>
                <a:t>след-го вагона =</a:t>
              </a:r>
              <a:r>
                <a:rPr lang="en-US" sz="1500" dirty="0" smtClean="0"/>
                <a:t>0 </a:t>
              </a:r>
              <a:r>
                <a:rPr lang="ru-RU" sz="1500" dirty="0" smtClean="0">
                  <a:ea typeface="Calibri"/>
                  <a:cs typeface="Times New Roman"/>
                </a:rPr>
                <a:t>№ </a:t>
              </a:r>
              <a:r>
                <a:rPr lang="en-US" sz="1500" dirty="0" smtClean="0">
                  <a:ea typeface="Calibri"/>
                  <a:cs typeface="Times New Roman"/>
                </a:rPr>
                <a:t>DB</a:t>
              </a:r>
              <a:r>
                <a:rPr lang="ru-RU" sz="1500" dirty="0" smtClean="0">
                  <a:ea typeface="Calibri"/>
                  <a:cs typeface="Times New Roman"/>
                </a:rPr>
                <a:t> пр</a:t>
              </a:r>
              <a:r>
                <a:rPr lang="ru-RU" sz="1500" dirty="0" smtClean="0"/>
                <a:t>ед-го вагона </a:t>
              </a:r>
              <a:r>
                <a:rPr lang="en-US" sz="1500" dirty="0" smtClean="0"/>
                <a:t>={N}</a:t>
              </a:r>
              <a:endParaRPr lang="ru-RU" sz="1500" dirty="0" smtClean="0">
                <a:ea typeface="Calibri"/>
                <a:cs typeface="Times New Roman"/>
              </a:endParaRPr>
            </a:p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endParaRPr lang="ru-RU" sz="15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 smtClean="0">
                  <a:ea typeface="Calibri"/>
                  <a:cs typeface="Times New Roman"/>
                </a:rPr>
                <a:t>DB{M}</a:t>
              </a:r>
              <a:r>
                <a:rPr lang="ru-RU" sz="1800" dirty="0" smtClean="0">
                  <a:ea typeface="Calibri"/>
                  <a:cs typeface="Times New Roman"/>
                </a:rPr>
                <a:t> </a:t>
              </a:r>
              <a:r>
                <a:rPr lang="ru-RU" sz="1800" dirty="0" smtClean="0"/>
                <a:t>Вагон </a:t>
              </a:r>
              <a:r>
                <a:rPr lang="ru-RU" sz="1800" dirty="0" smtClean="0">
                  <a:ea typeface="Calibri"/>
                  <a:cs typeface="Times New Roman"/>
                </a:rPr>
                <a:t>№</a:t>
              </a:r>
              <a:r>
                <a:rPr lang="en-US" sz="1800" dirty="0" smtClean="0">
                  <a:ea typeface="Calibri"/>
                  <a:cs typeface="Times New Roman"/>
                </a:rPr>
                <a:t>S+</a:t>
              </a:r>
              <a:r>
                <a:rPr lang="ru-RU" sz="1800" dirty="0" smtClean="0">
                  <a:ea typeface="Calibri"/>
                  <a:cs typeface="Times New Roman"/>
                </a:rPr>
                <a:t>1</a:t>
              </a:r>
              <a:endParaRPr lang="ru-RU" sz="1800" dirty="0">
                <a:ea typeface="Calibri"/>
                <a:cs typeface="Times New Roman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707469" y="1429146"/>
            <a:ext cx="2911560" cy="699411"/>
            <a:chOff x="1043605" y="836712"/>
            <a:chExt cx="1800203" cy="723955"/>
          </a:xfrm>
        </p:grpSpPr>
        <p:sp>
          <p:nvSpPr>
            <p:cNvPr id="36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/>
                <a:t>№ </a:t>
              </a:r>
              <a:r>
                <a:rPr lang="en-US" sz="1500" dirty="0" smtClean="0"/>
                <a:t>DB</a:t>
              </a:r>
              <a:r>
                <a:rPr lang="ru-RU" sz="1500" dirty="0" smtClean="0"/>
                <a:t> след-го вагона вертушки=5</a:t>
              </a:r>
              <a:endParaRPr lang="ru-RU" sz="15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>
                  <a:ea typeface="Calibri"/>
                  <a:cs typeface="Times New Roman"/>
                </a:rPr>
                <a:t>DB</a:t>
              </a:r>
              <a:r>
                <a:rPr lang="ru-RU" sz="1800" dirty="0">
                  <a:ea typeface="Calibri"/>
                  <a:cs typeface="Times New Roman"/>
                </a:rPr>
                <a:t>3 </a:t>
              </a:r>
              <a:r>
                <a:rPr lang="ru-RU" sz="1800" dirty="0" smtClean="0"/>
                <a:t>Вагон </a:t>
              </a:r>
              <a:r>
                <a:rPr lang="ru-RU" sz="1800" dirty="0" smtClean="0">
                  <a:ea typeface="Calibri"/>
                  <a:cs typeface="Times New Roman"/>
                </a:rPr>
                <a:t>№</a:t>
              </a:r>
              <a:r>
                <a:rPr lang="ru-RU" sz="1800" dirty="0">
                  <a:ea typeface="Calibri"/>
                  <a:cs typeface="Times New Roman"/>
                </a:rPr>
                <a:t>1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8707465" y="2479312"/>
            <a:ext cx="2911560" cy="699411"/>
            <a:chOff x="1043605" y="836712"/>
            <a:chExt cx="1800203" cy="723955"/>
          </a:xfrm>
        </p:grpSpPr>
        <p:sp>
          <p:nvSpPr>
            <p:cNvPr id="39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/>
                <a:t>№ </a:t>
              </a:r>
              <a:r>
                <a:rPr lang="en-US" sz="1500" dirty="0" smtClean="0"/>
                <a:t>DB</a:t>
              </a:r>
              <a:r>
                <a:rPr lang="ru-RU" sz="1500" dirty="0" smtClean="0"/>
                <a:t> след-го вагона вертушки=</a:t>
              </a:r>
              <a:r>
                <a:rPr lang="en-US" sz="1500" dirty="0" smtClean="0"/>
                <a:t>7</a:t>
              </a:r>
              <a:endParaRPr lang="ru-RU" sz="15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 smtClean="0">
                  <a:ea typeface="Calibri"/>
                  <a:cs typeface="Times New Roman"/>
                </a:rPr>
                <a:t>DB4</a:t>
              </a:r>
              <a:r>
                <a:rPr lang="ru-RU" sz="1800" dirty="0" smtClean="0">
                  <a:ea typeface="Calibri"/>
                  <a:cs typeface="Times New Roman"/>
                </a:rPr>
                <a:t> </a:t>
              </a:r>
              <a:r>
                <a:rPr lang="ru-RU" sz="1800" dirty="0" smtClean="0"/>
                <a:t>Вагон </a:t>
              </a:r>
              <a:r>
                <a:rPr lang="ru-RU" sz="1800" dirty="0" smtClean="0">
                  <a:ea typeface="Calibri"/>
                  <a:cs typeface="Times New Roman"/>
                </a:rPr>
                <a:t>№</a:t>
              </a:r>
              <a:r>
                <a:rPr lang="ru-RU" sz="1800" dirty="0">
                  <a:ea typeface="Calibri"/>
                  <a:cs typeface="Times New Roman"/>
                </a:rPr>
                <a:t>1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8683204" y="3481289"/>
            <a:ext cx="2911560" cy="699411"/>
            <a:chOff x="1043605" y="836712"/>
            <a:chExt cx="1800203" cy="723955"/>
          </a:xfrm>
        </p:grpSpPr>
        <p:sp>
          <p:nvSpPr>
            <p:cNvPr id="42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/>
                <a:t>№ </a:t>
              </a:r>
              <a:r>
                <a:rPr lang="en-US" sz="1500" dirty="0" smtClean="0"/>
                <a:t>DB</a:t>
              </a:r>
              <a:r>
                <a:rPr lang="ru-RU" sz="1500" dirty="0" smtClean="0"/>
                <a:t> след-го вагона вертушки=</a:t>
              </a:r>
              <a:r>
                <a:rPr lang="en-US" sz="1500" dirty="0" smtClean="0"/>
                <a:t>{K}</a:t>
              </a:r>
              <a:endParaRPr lang="ru-RU" sz="15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 smtClean="0">
                  <a:ea typeface="Calibri"/>
                  <a:cs typeface="Times New Roman"/>
                </a:rPr>
                <a:t>DB7</a:t>
              </a:r>
              <a:r>
                <a:rPr lang="ru-RU" sz="1800" dirty="0" smtClean="0">
                  <a:ea typeface="Calibri"/>
                  <a:cs typeface="Times New Roman"/>
                </a:rPr>
                <a:t> </a:t>
              </a:r>
              <a:r>
                <a:rPr lang="ru-RU" sz="1800" dirty="0" smtClean="0"/>
                <a:t>Вагон </a:t>
              </a:r>
              <a:r>
                <a:rPr lang="ru-RU" sz="1800" dirty="0" smtClean="0">
                  <a:ea typeface="Calibri"/>
                  <a:cs typeface="Times New Roman"/>
                </a:rPr>
                <a:t>№</a:t>
              </a:r>
              <a:r>
                <a:rPr lang="ru-RU" sz="1800" dirty="0">
                  <a:ea typeface="Calibri"/>
                  <a:cs typeface="Times New Roman"/>
                </a:rPr>
                <a:t>1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8643085" y="4946236"/>
            <a:ext cx="2911560" cy="699411"/>
            <a:chOff x="1043605" y="836712"/>
            <a:chExt cx="1800203" cy="723955"/>
          </a:xfrm>
        </p:grpSpPr>
        <p:sp>
          <p:nvSpPr>
            <p:cNvPr id="45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/>
                <a:t>№ </a:t>
              </a:r>
              <a:r>
                <a:rPr lang="en-US" sz="1500" dirty="0" smtClean="0"/>
                <a:t>DB</a:t>
              </a:r>
              <a:r>
                <a:rPr lang="ru-RU" sz="1500" dirty="0" smtClean="0"/>
                <a:t> след-го вагона вертушки=</a:t>
              </a:r>
              <a:r>
                <a:rPr lang="en-US" sz="1500" dirty="0" smtClean="0"/>
                <a:t>{M}</a:t>
              </a:r>
              <a:endParaRPr lang="ru-RU" sz="15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 smtClean="0">
                  <a:ea typeface="Calibri"/>
                  <a:cs typeface="Times New Roman"/>
                </a:rPr>
                <a:t>DB{N}</a:t>
              </a:r>
              <a:r>
                <a:rPr lang="ru-RU" sz="1800" dirty="0" smtClean="0">
                  <a:ea typeface="Calibri"/>
                  <a:cs typeface="Times New Roman"/>
                </a:rPr>
                <a:t> </a:t>
              </a:r>
              <a:r>
                <a:rPr lang="ru-RU" sz="1800" dirty="0" smtClean="0"/>
                <a:t>Вагон </a:t>
              </a:r>
              <a:r>
                <a:rPr lang="ru-RU" sz="1800" dirty="0" smtClean="0">
                  <a:ea typeface="Calibri"/>
                  <a:cs typeface="Times New Roman"/>
                </a:rPr>
                <a:t>№</a:t>
              </a:r>
              <a:r>
                <a:rPr lang="en-US" sz="1800" dirty="0" smtClean="0">
                  <a:ea typeface="Calibri"/>
                  <a:cs typeface="Times New Roman"/>
                </a:rPr>
                <a:t>{S}</a:t>
              </a:r>
              <a:endParaRPr lang="ru-RU" sz="1800" dirty="0">
                <a:ea typeface="Calibri"/>
                <a:cs typeface="Times New Roman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8643079" y="5966701"/>
            <a:ext cx="2911560" cy="699411"/>
            <a:chOff x="1043605" y="836712"/>
            <a:chExt cx="1800203" cy="723955"/>
          </a:xfrm>
        </p:grpSpPr>
        <p:sp>
          <p:nvSpPr>
            <p:cNvPr id="48" name="Rectangle 3"/>
            <p:cNvSpPr>
              <a:spLocks noChangeArrowheads="1"/>
            </p:cNvSpPr>
            <p:nvPr/>
          </p:nvSpPr>
          <p:spPr bwMode="auto">
            <a:xfrm rot="10800000" flipV="1">
              <a:off x="1043605" y="1088740"/>
              <a:ext cx="1800201" cy="47192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ts val="1314"/>
                </a:lnSpc>
                <a:spcBef>
                  <a:spcPts val="657"/>
                </a:spcBef>
                <a:spcAft>
                  <a:spcPts val="1095"/>
                </a:spcAft>
              </a:pPr>
              <a:r>
                <a:rPr lang="ru-RU" sz="1500" dirty="0" smtClean="0"/>
                <a:t>№ </a:t>
              </a:r>
              <a:r>
                <a:rPr lang="en-US" sz="1500" dirty="0" smtClean="0"/>
                <a:t>DB</a:t>
              </a:r>
              <a:r>
                <a:rPr lang="ru-RU" sz="1500" dirty="0" smtClean="0"/>
                <a:t> след-го вагона вертушки=</a:t>
              </a:r>
              <a:r>
                <a:rPr lang="en-US" sz="1500" dirty="0" smtClean="0"/>
                <a:t>0</a:t>
              </a:r>
              <a:endParaRPr lang="ru-RU" sz="15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1043608" y="836712"/>
              <a:ext cx="1800200" cy="252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14"/>
                </a:lnSpc>
                <a:spcAft>
                  <a:spcPts val="1095"/>
                </a:spcAft>
              </a:pPr>
              <a:r>
                <a:rPr lang="en-US" sz="1800" dirty="0" smtClean="0">
                  <a:ea typeface="Calibri"/>
                  <a:cs typeface="Times New Roman"/>
                </a:rPr>
                <a:t>DB{M}</a:t>
              </a:r>
              <a:r>
                <a:rPr lang="ru-RU" sz="1800" dirty="0" smtClean="0">
                  <a:ea typeface="Calibri"/>
                  <a:cs typeface="Times New Roman"/>
                </a:rPr>
                <a:t> </a:t>
              </a:r>
              <a:r>
                <a:rPr lang="ru-RU" sz="1800" dirty="0" smtClean="0"/>
                <a:t>Вагон </a:t>
              </a:r>
              <a:r>
                <a:rPr lang="ru-RU" sz="1800" dirty="0" smtClean="0">
                  <a:ea typeface="Calibri"/>
                  <a:cs typeface="Times New Roman"/>
                </a:rPr>
                <a:t>№</a:t>
              </a:r>
              <a:r>
                <a:rPr lang="en-US" sz="1800" dirty="0" smtClean="0">
                  <a:ea typeface="Calibri"/>
                  <a:cs typeface="Times New Roman"/>
                </a:rPr>
                <a:t>S+</a:t>
              </a:r>
              <a:r>
                <a:rPr lang="ru-RU" sz="1800" dirty="0" smtClean="0">
                  <a:ea typeface="Calibri"/>
                  <a:cs typeface="Times New Roman"/>
                </a:rPr>
                <a:t>1</a:t>
              </a:r>
              <a:endParaRPr lang="ru-RU" sz="1800" dirty="0">
                <a:ea typeface="Calibri"/>
                <a:cs typeface="Times New Roman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61868" y="4358709"/>
            <a:ext cx="3325780" cy="408842"/>
          </a:xfrm>
          <a:prstGeom prst="rect">
            <a:avLst/>
          </a:prstGeom>
          <a:noFill/>
        </p:spPr>
        <p:txBody>
          <a:bodyPr wrap="square" lIns="100091" tIns="50044" rIns="100091" bIns="50044" rtlCol="0">
            <a:spAutoFit/>
          </a:bodyPr>
          <a:lstStyle/>
          <a:p>
            <a:r>
              <a:rPr lang="ru-RU" dirty="0" smtClean="0"/>
              <a:t>…………………………...........</a:t>
            </a:r>
            <a:endParaRPr lang="ru-RU" dirty="0"/>
          </a:p>
        </p:txBody>
      </p:sp>
      <p:sp>
        <p:nvSpPr>
          <p:cNvPr id="51" name="Развернутая стрелка 50"/>
          <p:cNvSpPr/>
          <p:nvPr/>
        </p:nvSpPr>
        <p:spPr>
          <a:xfrm rot="16200000">
            <a:off x="188595" y="2116449"/>
            <a:ext cx="1310750" cy="239995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2" name="Развернутая стрелка 51"/>
          <p:cNvSpPr/>
          <p:nvPr/>
        </p:nvSpPr>
        <p:spPr>
          <a:xfrm rot="16200000" flipV="1">
            <a:off x="3341874" y="3129651"/>
            <a:ext cx="1310747" cy="209999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1834" y="571618"/>
            <a:ext cx="12152202" cy="287512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kk-KZ" sz="1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Информационное обеспечение. </a:t>
            </a:r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Связные списки блоков данных (</a:t>
            </a: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DB)</a:t>
            </a:r>
            <a:endParaRPr lang="ru-RU" sz="18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11834" y="17017"/>
            <a:ext cx="12152202" cy="535675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sp>
        <p:nvSpPr>
          <p:cNvPr id="55" name="Развернутая стрелка 54"/>
          <p:cNvSpPr/>
          <p:nvPr/>
        </p:nvSpPr>
        <p:spPr>
          <a:xfrm rot="16200000" flipV="1">
            <a:off x="3477668" y="4904893"/>
            <a:ext cx="896653" cy="233000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6" name="Развернутая стрелка 55"/>
          <p:cNvSpPr/>
          <p:nvPr/>
        </p:nvSpPr>
        <p:spPr>
          <a:xfrm rot="16200000">
            <a:off x="358554" y="3935830"/>
            <a:ext cx="966225" cy="239969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7" name="Развернутая стрелка 56"/>
          <p:cNvSpPr/>
          <p:nvPr/>
        </p:nvSpPr>
        <p:spPr>
          <a:xfrm rot="16200000">
            <a:off x="119752" y="5581192"/>
            <a:ext cx="1310750" cy="239995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74194" y="4331494"/>
            <a:ext cx="3325780" cy="408842"/>
          </a:xfrm>
          <a:prstGeom prst="rect">
            <a:avLst/>
          </a:prstGeom>
          <a:noFill/>
        </p:spPr>
        <p:txBody>
          <a:bodyPr wrap="square" lIns="100091" tIns="50044" rIns="100091" bIns="50044" rtlCol="0">
            <a:spAutoFit/>
          </a:bodyPr>
          <a:lstStyle/>
          <a:p>
            <a:r>
              <a:rPr lang="ru-RU" dirty="0" smtClean="0"/>
              <a:t>…………………………...........</a:t>
            </a:r>
            <a:endParaRPr lang="ru-RU" dirty="0"/>
          </a:p>
        </p:txBody>
      </p:sp>
      <p:sp>
        <p:nvSpPr>
          <p:cNvPr id="59" name="Развернутая стрелка 58"/>
          <p:cNvSpPr/>
          <p:nvPr/>
        </p:nvSpPr>
        <p:spPr>
          <a:xfrm rot="5400000" flipV="1">
            <a:off x="4366851" y="2054327"/>
            <a:ext cx="827639" cy="236199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0" name="Развернутая стрелка 59"/>
          <p:cNvSpPr/>
          <p:nvPr/>
        </p:nvSpPr>
        <p:spPr>
          <a:xfrm rot="5400000" flipV="1">
            <a:off x="4327181" y="3126658"/>
            <a:ext cx="827639" cy="235169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Развернутая стрелка 60"/>
          <p:cNvSpPr/>
          <p:nvPr/>
        </p:nvSpPr>
        <p:spPr>
          <a:xfrm rot="5400000" flipV="1">
            <a:off x="4345354" y="4092512"/>
            <a:ext cx="758625" cy="235169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2" name="Развернутая стрелка 61"/>
          <p:cNvSpPr/>
          <p:nvPr/>
        </p:nvSpPr>
        <p:spPr>
          <a:xfrm rot="5400000" flipV="1">
            <a:off x="4275166" y="5556113"/>
            <a:ext cx="827639" cy="235169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3" name="Развернутая стрелка 62"/>
          <p:cNvSpPr/>
          <p:nvPr/>
        </p:nvSpPr>
        <p:spPr>
          <a:xfrm rot="16200000" flipV="1">
            <a:off x="7266390" y="2165491"/>
            <a:ext cx="1310747" cy="209999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Развернутая стрелка 63"/>
          <p:cNvSpPr/>
          <p:nvPr/>
        </p:nvSpPr>
        <p:spPr>
          <a:xfrm rot="16200000" flipV="1">
            <a:off x="7380100" y="4846433"/>
            <a:ext cx="896653" cy="233000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5" name="Развернутая стрелка 64"/>
          <p:cNvSpPr/>
          <p:nvPr/>
        </p:nvSpPr>
        <p:spPr>
          <a:xfrm rot="16200000" flipV="1">
            <a:off x="7298107" y="3127453"/>
            <a:ext cx="1310747" cy="287963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" name="Развернутая стрелка 65"/>
          <p:cNvSpPr/>
          <p:nvPr/>
        </p:nvSpPr>
        <p:spPr>
          <a:xfrm rot="16200000" flipV="1">
            <a:off x="7257919" y="5577530"/>
            <a:ext cx="1310747" cy="287963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531221" y="4333925"/>
            <a:ext cx="3230543" cy="408842"/>
          </a:xfrm>
          <a:prstGeom prst="rect">
            <a:avLst/>
          </a:prstGeom>
          <a:noFill/>
        </p:spPr>
        <p:txBody>
          <a:bodyPr wrap="square" lIns="100091" tIns="50044" rIns="100091" bIns="50044" rtlCol="0">
            <a:spAutoFit/>
          </a:bodyPr>
          <a:lstStyle/>
          <a:p>
            <a:r>
              <a:rPr lang="ru-RU" dirty="0" smtClean="0"/>
              <a:t>…………………………..........</a:t>
            </a:r>
            <a:endParaRPr lang="ru-RU" dirty="0"/>
          </a:p>
        </p:txBody>
      </p:sp>
      <p:sp>
        <p:nvSpPr>
          <p:cNvPr id="68" name="Развернутая стрелка 67"/>
          <p:cNvSpPr/>
          <p:nvPr/>
        </p:nvSpPr>
        <p:spPr>
          <a:xfrm rot="5400000" flipV="1">
            <a:off x="8162987" y="2086334"/>
            <a:ext cx="827639" cy="236199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9" name="Развернутая стрелка 68"/>
          <p:cNvSpPr/>
          <p:nvPr/>
        </p:nvSpPr>
        <p:spPr>
          <a:xfrm rot="5400000" flipV="1">
            <a:off x="8140263" y="3128571"/>
            <a:ext cx="827639" cy="236199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0" name="Развернутая стрелка 69"/>
          <p:cNvSpPr/>
          <p:nvPr/>
        </p:nvSpPr>
        <p:spPr>
          <a:xfrm rot="5400000" flipV="1">
            <a:off x="8203237" y="4110531"/>
            <a:ext cx="729503" cy="235169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1" name="Развернутая стрелка 70"/>
          <p:cNvSpPr/>
          <p:nvPr/>
        </p:nvSpPr>
        <p:spPr>
          <a:xfrm rot="5400000" flipV="1">
            <a:off x="8113472" y="5558030"/>
            <a:ext cx="827639" cy="236199"/>
          </a:xfrm>
          <a:prstGeom prst="uturnArrow">
            <a:avLst>
              <a:gd name="adj1" fmla="val 3437"/>
              <a:gd name="adj2" fmla="val 11822"/>
              <a:gd name="adj3" fmla="val 2260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6150" y="1000345"/>
            <a:ext cx="4000007" cy="333425"/>
          </a:xfrm>
          <a:prstGeom prst="rect">
            <a:avLst/>
          </a:prstGeom>
          <a:noFill/>
          <a:ln>
            <a:noFill/>
          </a:ln>
        </p:spPr>
        <p:txBody>
          <a:bodyPr wrap="square" lIns="100091" tIns="0" rIns="100091" bIns="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1314"/>
              </a:lnSpc>
            </a:pPr>
            <a:r>
              <a:rPr lang="ru-RU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Связный список </a:t>
            </a:r>
          </a:p>
          <a:p>
            <a:pPr algn="ctr">
              <a:lnSpc>
                <a:spcPts val="1314"/>
              </a:lnSpc>
            </a:pPr>
            <a:r>
              <a:rPr lang="ru-RU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«Вертушки»</a:t>
            </a: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380919" y="1000345"/>
            <a:ext cx="4000007" cy="333425"/>
          </a:xfrm>
          <a:prstGeom prst="rect">
            <a:avLst/>
          </a:prstGeom>
          <a:noFill/>
          <a:ln>
            <a:noFill/>
          </a:ln>
        </p:spPr>
        <p:txBody>
          <a:bodyPr wrap="square" lIns="100091" tIns="0" rIns="100091" bIns="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1314"/>
              </a:lnSpc>
            </a:pPr>
            <a:r>
              <a:rPr lang="ru-RU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Связный список </a:t>
            </a:r>
          </a:p>
          <a:p>
            <a:pPr algn="ctr">
              <a:lnSpc>
                <a:spcPts val="1314"/>
              </a:lnSpc>
            </a:pPr>
            <a:r>
              <a:rPr lang="ru-RU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«Вагоны очереди»</a:t>
            </a: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49212" y="1000345"/>
            <a:ext cx="4000007" cy="333425"/>
          </a:xfrm>
          <a:prstGeom prst="rect">
            <a:avLst/>
          </a:prstGeom>
          <a:noFill/>
          <a:ln>
            <a:noFill/>
          </a:ln>
        </p:spPr>
        <p:txBody>
          <a:bodyPr wrap="square" lIns="100091" tIns="0" rIns="100091" bIns="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1314"/>
              </a:lnSpc>
            </a:pPr>
            <a:r>
              <a:rPr lang="ru-RU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Связный список </a:t>
            </a:r>
          </a:p>
          <a:p>
            <a:pPr algn="ctr">
              <a:lnSpc>
                <a:spcPts val="1314"/>
              </a:lnSpc>
            </a:pPr>
            <a:r>
              <a:rPr lang="ru-RU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«Вагоны вертушки»</a:t>
            </a: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41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03178" y="152440"/>
            <a:ext cx="202202" cy="40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091" tIns="50044" rIns="100091" bIns="50044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" name="Group 1"/>
          <p:cNvGrpSpPr>
            <a:grpSpLocks noChangeAspect="1"/>
          </p:cNvGrpSpPr>
          <p:nvPr/>
        </p:nvGrpSpPr>
        <p:grpSpPr bwMode="auto">
          <a:xfrm>
            <a:off x="815310" y="1197031"/>
            <a:ext cx="10751795" cy="5249451"/>
            <a:chOff x="329" y="1080"/>
            <a:chExt cx="16087" cy="9285"/>
          </a:xfrm>
        </p:grpSpPr>
        <p:sp>
          <p:nvSpPr>
            <p:cNvPr id="6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9" y="1080"/>
              <a:ext cx="16087" cy="928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576" y="1203"/>
              <a:ext cx="3419" cy="617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4000" tIns="10800" rIns="18000" bIns="1080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b="1" u="sng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DB «Путь»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1. № пути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2. № DB последней вошедшей вертушки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3. </a:t>
              </a:r>
              <a:r>
                <a:rPr lang="ru-RU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Момент  </a:t>
              </a: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Команд</a:t>
              </a:r>
              <a:r>
                <a:rPr lang="ru-RU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ы</a:t>
              </a: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 на ввод данных по вертушке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4. </a:t>
              </a:r>
              <a:r>
                <a:rPr lang="ru-RU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Момент </a:t>
              </a: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Команд</a:t>
              </a:r>
              <a:r>
                <a:rPr lang="ru-RU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ы</a:t>
              </a: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 на объединение вертушек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5. </a:t>
              </a:r>
              <a:r>
                <a:rPr lang="ru-RU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Момент </a:t>
              </a: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Команда на разделение вертушки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6. № вертушки (для команд)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7. № электровоза (для команд)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8. № склада (для команд)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9. Вес вертушки заявленный (для команд)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10. № вертушки для объединения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11. Количество вагонов в первой вертушке при разделении одной вертушки на две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ru-RU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536" y="4252"/>
              <a:ext cx="3685" cy="6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4000" tIns="10800" rIns="18000" bIns="1080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b="1" u="sng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DB «</a:t>
              </a:r>
              <a:r>
                <a:rPr lang="en-US" altLang="ru-RU" sz="1100" b="1" u="sng" dirty="0" err="1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Вагон</a:t>
              </a:r>
              <a:r>
                <a:rPr lang="en-US" altLang="ru-RU" sz="1100" b="1" u="sng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»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1. Тип (обмоторенный / обычный)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2. Заявленная масса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3. Содержание Fe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4. Время свала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5. Время начала выхода из бункера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6. Время конца выхода из бункера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7. Время начала прохода весов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8. Время конца прохода через весы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9. </a:t>
              </a:r>
              <a:r>
                <a:rPr lang="ru-RU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Ссылка </a:t>
              </a: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DB вертушки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10. Номер вагона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11. </a:t>
              </a:r>
              <a:r>
                <a:rPr lang="ru-RU" altLang="ru-RU" sz="1100" dirty="0">
                  <a:solidFill>
                    <a:prstClr val="black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Ссылка </a:t>
              </a: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DB след. вагона вертушки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12.</a:t>
              </a:r>
              <a:r>
                <a:rPr lang="ru-RU" altLang="ru-RU" sz="1100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 Ссылка </a:t>
              </a: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DB след. сваленного вагона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13. </a:t>
              </a:r>
              <a:r>
                <a:rPr lang="ru-RU" altLang="ru-RU" sz="1100" dirty="0">
                  <a:solidFill>
                    <a:prstClr val="black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Ссылка </a:t>
              </a: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DB пред. сваленного вагона</a:t>
              </a:r>
              <a:endParaRPr lang="en-US" altLang="ru-RU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4536" y="1188"/>
              <a:ext cx="3685" cy="28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36000" tIns="10800" rIns="18000" bIns="1080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b="1" u="sng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DB «</a:t>
              </a:r>
              <a:r>
                <a:rPr lang="en-US" altLang="ru-RU" sz="1100" b="1" u="sng" dirty="0" err="1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Бункер</a:t>
              </a:r>
              <a:r>
                <a:rPr lang="en-US" altLang="ru-RU" sz="1100" b="1" u="sng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»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1. Емкость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2. Текущая масса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3. Коэфф. коррекции производительности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4. Производительность на выходе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5. DB первого вагона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6. DB последнего вагона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ru-RU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8501" y="4871"/>
              <a:ext cx="3665" cy="39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4000" tIns="10800" rIns="18000" bIns="1080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b="1" u="sng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DB «</a:t>
              </a:r>
              <a:r>
                <a:rPr lang="en-US" altLang="ru-RU" sz="1100" b="1" u="sng" dirty="0" err="1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Весы</a:t>
              </a:r>
              <a:r>
                <a:rPr lang="en-US" altLang="ru-RU" sz="1100" b="1" u="sng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»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1. Текущий вес без нуля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2. Текущий вес с учетом нуля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3. Ноль весов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4. Суммарный вес текущего потока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5. </a:t>
              </a:r>
              <a:r>
                <a:rPr lang="ru-RU" altLang="ru-RU" sz="1100" dirty="0">
                  <a:solidFill>
                    <a:prstClr val="black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Ссылка </a:t>
              </a: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DB текущего вагона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6. Время начала потока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7. Время конца потока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8. Флаг конца потока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9. Магнитная восприимчивость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ru-RU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12510" y="1234"/>
              <a:ext cx="3906" cy="6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4000" tIns="10800" rIns="18000" bIns="1080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tabLst>
                  <a:tab pos="125172" algn="l"/>
                </a:tabLst>
              </a:pPr>
              <a:r>
                <a:rPr lang="en-US" altLang="ru-RU" sz="1100" b="1" dirty="0" smtClean="0">
                  <a:ea typeface="Times New Roman" pitchFamily="18" charset="0"/>
                </a:rPr>
                <a:t>DB «Сводка»</a:t>
              </a:r>
              <a:endParaRPr lang="en-US" altLang="ru-RU" sz="700" dirty="0" smtClean="0"/>
            </a:p>
            <a:p>
              <a:pPr algn="just" eaLnBrk="0" hangingPunct="0">
                <a:tabLst>
                  <a:tab pos="125172" algn="l"/>
                </a:tabLst>
              </a:pPr>
              <a:r>
                <a:rPr lang="en-US" altLang="ru-RU" sz="1100" dirty="0" smtClean="0">
                  <a:ea typeface="Times New Roman" pitchFamily="18" charset="0"/>
                </a:rPr>
                <a:t>1. П</a:t>
              </a:r>
              <a:r>
                <a:rPr lang="en-US" altLang="ru-RU" sz="1100" dirty="0" smtClean="0">
                  <a:ea typeface="MS Mincho" pitchFamily="49" charset="-128"/>
                </a:rPr>
                <a:t>орядковый номер строки сводки</a:t>
              </a:r>
              <a:endParaRPr lang="en-US" altLang="ru-RU" sz="700" dirty="0" smtClean="0"/>
            </a:p>
            <a:p>
              <a:pPr algn="just" eaLnBrk="0" hangingPunct="0">
                <a:tabLst>
                  <a:tab pos="125172" algn="l"/>
                </a:tabLst>
              </a:pPr>
              <a:r>
                <a:rPr lang="en-US" altLang="ru-RU" sz="1100" dirty="0" smtClean="0">
                  <a:ea typeface="MS Mincho" pitchFamily="49" charset="-128"/>
                </a:rPr>
                <a:t>2. Время подачи вертушки на бункерный путь </a:t>
              </a:r>
              <a:endParaRPr lang="en-US" altLang="ru-RU" sz="700" dirty="0" smtClean="0"/>
            </a:p>
            <a:p>
              <a:pPr algn="just" eaLnBrk="0" hangingPunct="0">
                <a:tabLst>
                  <a:tab pos="125172" algn="l"/>
                </a:tabLst>
              </a:pPr>
              <a:r>
                <a:rPr lang="en-US" altLang="ru-RU" sz="1100" dirty="0" smtClean="0">
                  <a:ea typeface="MS Mincho" pitchFamily="49" charset="-128"/>
                </a:rPr>
                <a:t>3. Время выхода вертушки с бункерного пути </a:t>
              </a:r>
              <a:endParaRPr lang="en-US" altLang="ru-RU" sz="700" dirty="0" smtClean="0"/>
            </a:p>
            <a:p>
              <a:pPr algn="just" eaLnBrk="0" hangingPunct="0">
                <a:tabLst>
                  <a:tab pos="125172" algn="l"/>
                </a:tabLst>
              </a:pPr>
              <a:r>
                <a:rPr lang="en-US" altLang="ru-RU" sz="1100" dirty="0" smtClean="0">
                  <a:ea typeface="MS Mincho" pitchFamily="49" charset="-128"/>
                </a:rPr>
                <a:t>4. Номер электровоза</a:t>
              </a:r>
              <a:endParaRPr lang="en-US" altLang="ru-RU" sz="700" dirty="0" smtClean="0"/>
            </a:p>
            <a:p>
              <a:pPr algn="just" eaLnBrk="0" hangingPunct="0">
                <a:tabLst>
                  <a:tab pos="125172" algn="l"/>
                </a:tabLst>
              </a:pPr>
              <a:r>
                <a:rPr lang="en-US" altLang="ru-RU" sz="1100" dirty="0" smtClean="0">
                  <a:ea typeface="MS Mincho" pitchFamily="49" charset="-128"/>
                </a:rPr>
                <a:t>5. Номер склада, с которого загружена вертушка</a:t>
              </a:r>
              <a:endParaRPr lang="en-US" altLang="ru-RU" sz="700" dirty="0" smtClean="0"/>
            </a:p>
            <a:p>
              <a:pPr algn="just" eaLnBrk="0" hangingPunct="0">
                <a:tabLst>
                  <a:tab pos="125172" algn="l"/>
                </a:tabLst>
              </a:pPr>
              <a:r>
                <a:rPr lang="en-US" altLang="ru-RU" sz="1100" dirty="0" smtClean="0">
                  <a:ea typeface="MS Mincho" pitchFamily="49" charset="-128"/>
                </a:rPr>
                <a:t>6. Вес вертушки заявленный (введенный оператором ККД)</a:t>
              </a:r>
              <a:endParaRPr lang="en-US" altLang="ru-RU" sz="700" dirty="0" smtClean="0"/>
            </a:p>
            <a:p>
              <a:pPr algn="just" eaLnBrk="0" hangingPunct="0">
                <a:tabLst>
                  <a:tab pos="125172" algn="l"/>
                </a:tabLst>
              </a:pPr>
              <a:r>
                <a:rPr lang="en-US" altLang="ru-RU" sz="1100" dirty="0" smtClean="0">
                  <a:ea typeface="MS Mincho" pitchFamily="49" charset="-128"/>
                </a:rPr>
                <a:t>7. Вес вертушки, реально принятый на фабричный передел </a:t>
              </a:r>
              <a:endParaRPr lang="en-US" altLang="ru-RU" sz="700" dirty="0" smtClean="0"/>
            </a:p>
            <a:p>
              <a:pPr algn="just" eaLnBrk="0" hangingPunct="0">
                <a:tabLst>
                  <a:tab pos="125172" algn="l"/>
                </a:tabLst>
              </a:pPr>
              <a:r>
                <a:rPr lang="en-US" altLang="ru-RU" sz="1100" dirty="0" smtClean="0">
                  <a:ea typeface="MS Mincho" pitchFamily="49" charset="-128"/>
                </a:rPr>
                <a:t>8. Средне взвешенное содержание железа в руде вертушки</a:t>
              </a:r>
              <a:endParaRPr lang="en-US" altLang="ru-RU" sz="700" dirty="0" smtClean="0"/>
            </a:p>
            <a:p>
              <a:pPr algn="just" eaLnBrk="0" hangingPunct="0">
                <a:tabLst>
                  <a:tab pos="125172" algn="l"/>
                </a:tabLst>
              </a:pPr>
              <a:r>
                <a:rPr lang="en-US" altLang="ru-RU" sz="1100" dirty="0" smtClean="0">
                  <a:ea typeface="MS Mincho" pitchFamily="49" charset="-128"/>
                </a:rPr>
                <a:t>9. Количество выгруженных вагонов</a:t>
              </a:r>
              <a:endParaRPr lang="en-US" altLang="ru-RU" sz="700" dirty="0" smtClean="0"/>
            </a:p>
            <a:p>
              <a:pPr algn="just" eaLnBrk="0" hangingPunct="0">
                <a:tabLst>
                  <a:tab pos="125172" algn="l"/>
                </a:tabLst>
              </a:pPr>
              <a:r>
                <a:rPr lang="en-US" altLang="ru-RU" sz="1100" dirty="0" smtClean="0">
                  <a:ea typeface="MS Mincho" pitchFamily="49" charset="-128"/>
                </a:rPr>
                <a:t>10. Номер бункерного пути, на котором находится </a:t>
              </a:r>
              <a:r>
                <a:rPr lang="en-US" altLang="ru-RU" sz="1100" dirty="0" err="1" smtClean="0">
                  <a:ea typeface="MS Mincho" pitchFamily="49" charset="-128"/>
                </a:rPr>
                <a:t>вертушка</a:t>
              </a:r>
              <a:endParaRPr lang="en-US" altLang="ru-RU" sz="700" dirty="0" smtClean="0"/>
            </a:p>
            <a:p>
              <a:pPr eaLnBrk="0" hangingPunct="0">
                <a:tabLst>
                  <a:tab pos="125172" algn="l"/>
                </a:tabLst>
              </a:pPr>
              <a:endParaRPr lang="en-US" altLang="ru-RU" dirty="0" smtClean="0"/>
            </a:p>
          </p:txBody>
        </p:sp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8673" y="1871"/>
              <a:ext cx="3645" cy="18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54000" tIns="10800" rIns="18000" bIns="1080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b="1" u="sng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DB «Склад»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1. Номер склада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2. Формула Коэффициент «А»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3. Формула Коэффициент «B»</a:t>
              </a:r>
              <a:endParaRPr lang="en-US" altLang="ru-RU" sz="700" dirty="0" smtClean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1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4. Скорость прохождения руды через дробилку</a:t>
              </a:r>
              <a:endParaRPr lang="en-US" altLang="ru-RU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11834" y="571618"/>
            <a:ext cx="12152202" cy="287512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Структура таблиц  базы данных</a:t>
            </a:r>
            <a:endParaRPr lang="ru-RU" sz="18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11834" y="17017"/>
            <a:ext cx="12152202" cy="535675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87813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1836" y="571616"/>
            <a:ext cx="12152202" cy="287512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8791" tIns="54397" rIns="108791" bIns="54397" anchor="ctr"/>
          <a:lstStyle/>
          <a:p>
            <a:pPr algn="ctr"/>
            <a:r>
              <a:rPr lang="kk-KZ" sz="19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Техническое обеспечение</a:t>
            </a:r>
            <a:endParaRPr lang="ru-RU" sz="19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1836" y="17014"/>
            <a:ext cx="12152202" cy="535675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9817" tIns="110064" rIns="110064" bIns="110064" numCol="1" spcCol="1512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4644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0368" y="4222069"/>
            <a:ext cx="4735458" cy="24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4264" y="859127"/>
            <a:ext cx="4991905" cy="170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19" t="10232" r="15746" b="6081"/>
          <a:stretch/>
        </p:blipFill>
        <p:spPr>
          <a:xfrm>
            <a:off x="398747" y="859124"/>
            <a:ext cx="4653356" cy="1842242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33" t="11490" r="16360" b="5231"/>
          <a:stretch/>
        </p:blipFill>
        <p:spPr bwMode="auto">
          <a:xfrm>
            <a:off x="666671" y="1520649"/>
            <a:ext cx="4311416" cy="229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82" t="11572" r="17644" b="9250"/>
          <a:stretch/>
        </p:blipFill>
        <p:spPr bwMode="auto">
          <a:xfrm>
            <a:off x="5423219" y="1197033"/>
            <a:ext cx="6172927" cy="252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325" y="3357773"/>
            <a:ext cx="4872198" cy="25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3802" y="2997646"/>
            <a:ext cx="4867296" cy="261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302" y="4442850"/>
            <a:ext cx="5155456" cy="233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7294"/>
              </p:ext>
            </p:extLst>
          </p:nvPr>
        </p:nvGraphicFramePr>
        <p:xfrm>
          <a:off x="6104446" y="1511415"/>
          <a:ext cx="3062597" cy="6731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1789"/>
                <a:gridCol w="2018656"/>
                <a:gridCol w="642152"/>
              </a:tblGrid>
              <a:tr h="210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Лист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Наименование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Примечание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Ведомость документов проекта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 1-ом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105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Общие данные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Схема структурная КТС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 1-ом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Схема интерфейсных соединений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 1-ом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Шкаф ПК. Схема питания электрическая принципиальная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 1-ом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Шкаф ПК. Схема подключения внешних проводок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 1-ом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Шкаф ПЛК Схема питания электрическая принципиальная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 1-ом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ПЛК. Схема подключения внешних проводок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 1-ом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Шкаф УСО. Схема питания электрическая принципиальная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во 2-ом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Шкаф УСО. Ввод аналоговых сигналов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во 2-ом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105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Схема электрическая принципиальная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11.1-11.3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Шкаф УСО. Ввод дискретных сигналов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во 2-ом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105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Схема электрическая принципиальная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12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Шкаф УСО. Вывод аналоговых сигналов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во 2-ом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105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Схема электрическая принципиальная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13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УСО. Вывод дискретных сигналов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во 2-ом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105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Схема электрическая принципиальная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14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Шкаф УСО. Схема подключения внешних проводок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во 2-ом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15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Шкаф УСО МВ-5. Схема питания электрическая принципиальная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во 2-ом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16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Шкаф УСО МВ-5. Вывод аналоговых сигналов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во 2-ом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17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УСО МВ-5. Схема подключения внешних проводок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во 2-ом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18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Схема соединения внешних проводок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во 2-ом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Схема прокладки оптических кабелей </a:t>
                      </a:r>
                      <a:r>
                        <a:rPr lang="en-US" sz="600">
                          <a:effectLst/>
                        </a:rPr>
                        <a:t>Profibus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во 2-ом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31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20.1-20.4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Кабельный журнал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во 2-ом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3372" y="1500971"/>
            <a:ext cx="3025886" cy="466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9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1834" y="571618"/>
            <a:ext cx="12152202" cy="287512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kk-KZ" sz="1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Математическое обеспечение</a:t>
            </a:r>
            <a:endParaRPr lang="ru-RU" sz="18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1834" y="17017"/>
            <a:ext cx="12152202" cy="535675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71984" y="1102171"/>
            <a:ext cx="8266626" cy="5256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/>
          <p:cNvPicPr/>
          <p:nvPr/>
        </p:nvPicPr>
        <p:blipFill>
          <a:blip r:embed="rId3"/>
          <a:srcRect l="29810" t="30636" r="18805" b="11333"/>
          <a:stretch>
            <a:fillRect/>
          </a:stretch>
        </p:blipFill>
        <p:spPr bwMode="auto">
          <a:xfrm>
            <a:off x="2821786" y="1177913"/>
            <a:ext cx="2557878" cy="359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 rotWithShape="1">
          <a:blip r:embed="rId4"/>
          <a:srcRect l="42537" t="51291" r="41861" b="8490"/>
          <a:stretch/>
        </p:blipFill>
        <p:spPr bwMode="auto">
          <a:xfrm>
            <a:off x="2214384" y="2783530"/>
            <a:ext cx="2644588" cy="34968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4"/>
          <a:srcRect l="75342" t="51428" r="9309" b="8926"/>
          <a:stretch/>
        </p:blipFill>
        <p:spPr bwMode="auto">
          <a:xfrm>
            <a:off x="4858969" y="1534216"/>
            <a:ext cx="2601788" cy="3446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4"/>
          <a:srcRect l="59008" t="51642" r="25573" b="9040"/>
          <a:stretch/>
        </p:blipFill>
        <p:spPr bwMode="auto">
          <a:xfrm>
            <a:off x="6800815" y="1246184"/>
            <a:ext cx="2613568" cy="3418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5"/>
          <a:srcRect l="74711" t="50826" r="9424" b="9464"/>
          <a:stretch/>
        </p:blipFill>
        <p:spPr bwMode="auto">
          <a:xfrm>
            <a:off x="7646323" y="1665163"/>
            <a:ext cx="2480954" cy="3106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5"/>
          <a:srcRect l="74711" t="17348" r="9424" b="50425"/>
          <a:stretch/>
        </p:blipFill>
        <p:spPr bwMode="auto">
          <a:xfrm>
            <a:off x="7421677" y="3051177"/>
            <a:ext cx="2404040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919" y="2770233"/>
            <a:ext cx="2465514" cy="347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47" y="2695515"/>
            <a:ext cx="2452510" cy="345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2849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84542" y="1052736"/>
            <a:ext cx="8496944" cy="5112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ru-RU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56" y="1105157"/>
            <a:ext cx="2929956" cy="421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903" y="1321555"/>
            <a:ext cx="3119501" cy="436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56" y="1105157"/>
            <a:ext cx="2697834" cy="381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94" y="2304668"/>
            <a:ext cx="2633662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077" y="1321555"/>
            <a:ext cx="2664296" cy="378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818" y="2060848"/>
            <a:ext cx="2613117" cy="385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1834" y="571618"/>
            <a:ext cx="12152202" cy="287512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kk-KZ" sz="1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Прикладное программное обеспечение</a:t>
            </a:r>
            <a:endParaRPr lang="ru-RU" sz="18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11834" y="17017"/>
            <a:ext cx="12152202" cy="535675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4" y="4"/>
            <a:ext cx="12190413" cy="643091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rtlCol="0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78848">
              <a:lnSpc>
                <a:spcPct val="90000"/>
              </a:lnSpc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  <a:endParaRPr lang="ru-RU" sz="1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" y="2"/>
            <a:ext cx="1327445" cy="33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0091" tIns="50044" rIns="100091" bIns="50044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" y="643070"/>
            <a:ext cx="12190413" cy="408842"/>
          </a:xfrm>
          <a:prstGeom prst="rect">
            <a:avLst/>
          </a:prstGeom>
          <a:solidFill>
            <a:schemeClr val="tx1"/>
          </a:solidFill>
        </p:spPr>
        <p:txBody>
          <a:bodyPr wrap="square" lIns="100091" tIns="50044" rIns="100091" bIns="50044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Основные  направления  работ  по созданию АС </a:t>
            </a:r>
            <a:r>
              <a:rPr lang="ru-RU" b="1" dirty="0" smtClean="0">
                <a:solidFill>
                  <a:schemeClr val="bg1"/>
                </a:solidFill>
              </a:rPr>
              <a:t>ОМКВР </a:t>
            </a:r>
            <a:r>
              <a:rPr lang="ru-RU" b="1" dirty="0" smtClean="0">
                <a:solidFill>
                  <a:schemeClr val="bg1"/>
                </a:solidFill>
              </a:rPr>
              <a:t>во 2-ом полугодии 2017 года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10066084"/>
              </p:ext>
            </p:extLst>
          </p:nvPr>
        </p:nvGraphicFramePr>
        <p:xfrm>
          <a:off x="1199301" y="1397324"/>
          <a:ext cx="9907060" cy="948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7060"/>
              </a:tblGrid>
              <a:tr h="9481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ое полугодие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Работы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первого полугодия 2017 года выполнены  в соответствии с планом реализации подпроекта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30" marB="45730"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99301" y="2804378"/>
            <a:ext cx="9907060" cy="2858182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ое полугодие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 второго полугодия 2017 года планируются к выполнению  в соответствии с планом реализации подпроекта и включают: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Завершение проектных работ по: ТО; МО; прикладному ПО АС ОМВКР.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-Комплектация и монтаж шкафных конструкций.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Комплектация системной программной платформы.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Автономная наладка контроллерных станций и АРМов полигонных условиях ТОО 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TST-16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</p:spTree>
    <p:extLst>
      <p:ext uri="{BB962C8B-B14F-4D97-AF65-F5344CB8AC3E}">
        <p14:creationId xmlns="" xmlns:p14="http://schemas.microsoft.com/office/powerpoint/2010/main" val="427640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1836" y="1080604"/>
            <a:ext cx="12190413" cy="4653979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/>
            <a:r>
              <a:rPr lang="ru-RU" sz="1900" b="1" dirty="0" smtClean="0"/>
              <a:t>  </a:t>
            </a:r>
            <a:endParaRPr lang="ru-RU" sz="19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-18510"/>
            <a:ext cx="12190413" cy="714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11836" y="-27391"/>
            <a:ext cx="12152202" cy="1107995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9981" tIns="110125" rIns="110125" bIns="110125" numCol="1" spcCol="1512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4661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9318" y="2133350"/>
            <a:ext cx="11615778" cy="32338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marL="956219" algn="ctr"/>
            <a:r>
              <a:rPr lang="ru-RU" sz="3800" b="1" dirty="0">
                <a:solidFill>
                  <a:schemeClr val="bg1"/>
                </a:solidFill>
              </a:rPr>
              <a:t>Контактная </a:t>
            </a:r>
            <a:r>
              <a:rPr lang="ru-RU" sz="3800" b="1" dirty="0" smtClean="0">
                <a:solidFill>
                  <a:schemeClr val="bg1"/>
                </a:solidFill>
              </a:rPr>
              <a:t>информация</a:t>
            </a:r>
          </a:p>
          <a:p>
            <a:pPr marL="956219"/>
            <a:r>
              <a:rPr lang="ru-RU" sz="2900" b="1" dirty="0" smtClean="0">
                <a:solidFill>
                  <a:schemeClr val="bg1"/>
                </a:solidFill>
              </a:rPr>
              <a:t> </a:t>
            </a:r>
          </a:p>
          <a:p>
            <a:pPr marL="956219"/>
            <a:r>
              <a:rPr lang="ru-RU" sz="2900" dirty="0" smtClean="0">
                <a:solidFill>
                  <a:schemeClr val="bg1"/>
                </a:solidFill>
              </a:rPr>
              <a:t>г. Алматы, 050000, ул. Амангельды, 40/112, ТОО «</a:t>
            </a:r>
            <a:r>
              <a:rPr lang="en-US" sz="2900" dirty="0" smtClean="0">
                <a:solidFill>
                  <a:schemeClr val="bg1"/>
                </a:solidFill>
              </a:rPr>
              <a:t>TST-16</a:t>
            </a:r>
            <a:r>
              <a:rPr lang="ru-RU" sz="2900" dirty="0" smtClean="0">
                <a:solidFill>
                  <a:schemeClr val="bg1"/>
                </a:solidFill>
              </a:rPr>
              <a:t>»</a:t>
            </a:r>
          </a:p>
          <a:p>
            <a:pPr marL="956219"/>
            <a:r>
              <a:rPr lang="ru-RU" sz="2900" dirty="0" smtClean="0">
                <a:solidFill>
                  <a:schemeClr val="bg1"/>
                </a:solidFill>
              </a:rPr>
              <a:t>Тел. 8-727-279-61-85</a:t>
            </a:r>
            <a:r>
              <a:rPr lang="en-US" sz="2900" dirty="0" smtClean="0">
                <a:solidFill>
                  <a:schemeClr val="bg1"/>
                </a:solidFill>
              </a:rPr>
              <a:t>, 8-701-406-0328</a:t>
            </a:r>
            <a:endParaRPr lang="ru-RU" sz="2900" dirty="0" smtClean="0">
              <a:solidFill>
                <a:schemeClr val="bg1"/>
              </a:solidFill>
            </a:endParaRPr>
          </a:p>
          <a:p>
            <a:pPr marL="956219"/>
            <a:r>
              <a:rPr lang="en-US" sz="2900" dirty="0" smtClean="0">
                <a:solidFill>
                  <a:schemeClr val="bg1"/>
                </a:solidFill>
              </a:rPr>
              <a:t>E-mail: gsns2016com.va@gmail.com</a:t>
            </a:r>
            <a:endParaRPr lang="ru-RU" sz="2900" dirty="0" smtClean="0">
              <a:solidFill>
                <a:schemeClr val="bg1"/>
              </a:solidFill>
            </a:endParaRPr>
          </a:p>
          <a:p>
            <a:pPr marL="956219"/>
            <a:endParaRPr lang="ru-RU" sz="2900" dirty="0" smtClean="0">
              <a:solidFill>
                <a:schemeClr val="bg1"/>
              </a:solidFill>
            </a:endParaRPr>
          </a:p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36" y="5734583"/>
            <a:ext cx="12190413" cy="1310242"/>
          </a:xfrm>
          <a:prstGeom prst="rect">
            <a:avLst/>
          </a:prstGeom>
          <a:solidFill>
            <a:schemeClr val="accent3"/>
          </a:solidFill>
        </p:spPr>
        <p:txBody>
          <a:bodyPr wrap="square" lIns="108850" tIns="54425" rIns="108850" bIns="54425">
            <a:spAutoFit/>
          </a:bodyPr>
          <a:lstStyle/>
          <a:p>
            <a:endParaRPr lang="ru-RU" sz="2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cap="all" spc="119" dirty="0" smtClean="0">
                <a:latin typeface="Times New Roman" pitchFamily="18" charset="0"/>
                <a:cs typeface="Times New Roman" pitchFamily="18" charset="0"/>
              </a:rPr>
              <a:t>Товарищество с ограниченной ответственностью </a:t>
            </a:r>
            <a:r>
              <a:rPr lang="ru-RU" b="1" spc="119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spc="119" dirty="0" smtClean="0">
                <a:latin typeface="Times New Roman" pitchFamily="18" charset="0"/>
                <a:cs typeface="Times New Roman" pitchFamily="18" charset="0"/>
              </a:rPr>
              <a:t>TST-16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472623"/>
      </p:ext>
    </p:extLst>
  </p:cSld>
  <p:clrMapOvr>
    <a:masterClrMapping/>
  </p:clrMapOvr>
  <p:transition advTm="11593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839" y="764886"/>
            <a:ext cx="12178579" cy="366511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9406" tIns="50044" rIns="0" bIns="50044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ПРЕДЛАГАЕМАЯ </a:t>
            </a:r>
            <a:r>
              <a:rPr lang="ru-RU" sz="1800" b="1" dirty="0" smtClean="0">
                <a:solidFill>
                  <a:schemeClr val="bg1"/>
                </a:solidFill>
              </a:rPr>
              <a:t>ТЕХНОЛОГИЯ</a:t>
            </a:r>
            <a:endParaRPr lang="ru-RU" sz="1500" b="1" u="sng" dirty="0">
              <a:solidFill>
                <a:schemeClr val="bg1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производства</a:t>
            </a:r>
            <a:endParaRPr lang="ru-RU" sz="1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8797" y="1773232"/>
            <a:ext cx="11664663" cy="3809773"/>
          </a:xfrm>
          <a:prstGeom prst="rect">
            <a:avLst/>
          </a:prstGeom>
        </p:spPr>
        <p:txBody>
          <a:bodyPr wrap="square" lIns="100091" tIns="50044" rIns="100091" bIns="50044">
            <a:spAutoFit/>
          </a:bodyPr>
          <a:lstStyle/>
          <a:p>
            <a:r>
              <a:rPr lang="ru-RU" dirty="0" smtClean="0"/>
              <a:t>	</a:t>
            </a:r>
            <a:r>
              <a:rPr lang="en-US" dirty="0" smtClean="0"/>
              <a:t>- </a:t>
            </a:r>
            <a:r>
              <a:rPr lang="ru-RU" dirty="0" smtClean="0">
                <a:solidFill>
                  <a:srgbClr val="002060"/>
                </a:solidFill>
              </a:rPr>
              <a:t>Суть технологии заключается в учете </a:t>
            </a:r>
            <a:r>
              <a:rPr lang="ru-RU" b="1" dirty="0" smtClean="0">
                <a:solidFill>
                  <a:srgbClr val="002060"/>
                </a:solidFill>
              </a:rPr>
              <a:t>темпоральной зависимости дискретных потоков вагонов руд из разных карьеров в смешанном выходном потоке </a:t>
            </a:r>
            <a:r>
              <a:rPr lang="ru-RU" dirty="0" smtClean="0">
                <a:solidFill>
                  <a:srgbClr val="002060"/>
                </a:solidFill>
              </a:rPr>
              <a:t>дробильного отделения. 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- </a:t>
            </a:r>
            <a:r>
              <a:rPr lang="ru-RU" dirty="0" smtClean="0">
                <a:solidFill>
                  <a:srgbClr val="002060"/>
                </a:solidFill>
              </a:rPr>
              <a:t>Осуществляется </a:t>
            </a:r>
            <a:r>
              <a:rPr lang="ru-RU" b="1" dirty="0" smtClean="0">
                <a:solidFill>
                  <a:srgbClr val="002060"/>
                </a:solidFill>
              </a:rPr>
              <a:t>измерение качества мелкофракционного рудопотока  </a:t>
            </a:r>
            <a:r>
              <a:rPr lang="ru-RU" dirty="0" smtClean="0">
                <a:solidFill>
                  <a:srgbClr val="002060"/>
                </a:solidFill>
              </a:rPr>
              <a:t>дробильного отделения. 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- </a:t>
            </a:r>
            <a:r>
              <a:rPr lang="ru-RU" dirty="0" smtClean="0">
                <a:solidFill>
                  <a:srgbClr val="002060"/>
                </a:solidFill>
              </a:rPr>
              <a:t>Затем производится </a:t>
            </a:r>
            <a:r>
              <a:rPr lang="ru-RU" b="1" dirty="0" smtClean="0">
                <a:solidFill>
                  <a:srgbClr val="002060"/>
                </a:solidFill>
              </a:rPr>
              <a:t>обратное по времени (темпоральное) проецирование измеренного качества руды на дискретные потоки вагонов</a:t>
            </a:r>
            <a:r>
              <a:rPr lang="ru-RU" dirty="0" smtClean="0">
                <a:solidFill>
                  <a:srgbClr val="002060"/>
                </a:solidFill>
              </a:rPr>
              <a:t> из карьеров. 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- </a:t>
            </a:r>
            <a:r>
              <a:rPr lang="ru-RU" dirty="0" smtClean="0">
                <a:solidFill>
                  <a:srgbClr val="002060"/>
                </a:solidFill>
              </a:rPr>
              <a:t>Таким образом, осуществляется </a:t>
            </a:r>
            <a:r>
              <a:rPr lang="ru-RU" b="1" dirty="0" smtClean="0">
                <a:solidFill>
                  <a:srgbClr val="002060"/>
                </a:solidFill>
              </a:rPr>
              <a:t>оперативное, в реальном времени, определение качества руды вагонов</a:t>
            </a:r>
            <a:r>
              <a:rPr lang="ru-RU" dirty="0" smtClean="0">
                <a:solidFill>
                  <a:srgbClr val="002060"/>
                </a:solidFill>
              </a:rPr>
              <a:t> из конкретных карьеров. </a:t>
            </a:r>
          </a:p>
          <a:p>
            <a:pPr indent="500688">
              <a:buAutoNum type="arabicPeriod"/>
            </a:pPr>
            <a:endParaRPr lang="en-US" sz="2100" b="1" dirty="0" smtClean="0">
              <a:solidFill>
                <a:srgbClr val="003399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42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01" t="21776" r="23489" b="13412"/>
          <a:stretch/>
        </p:blipFill>
        <p:spPr bwMode="auto">
          <a:xfrm>
            <a:off x="1103306" y="1629179"/>
            <a:ext cx="9695814" cy="471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59282" y="5806611"/>
            <a:ext cx="2271352" cy="378064"/>
          </a:xfrm>
          <a:prstGeom prst="rect">
            <a:avLst/>
          </a:prstGeom>
          <a:noFill/>
        </p:spPr>
        <p:txBody>
          <a:bodyPr wrap="square" lIns="100091" tIns="50044" rIns="100091" bIns="50044">
            <a:spAutoFit/>
          </a:bodyPr>
          <a:lstStyle/>
          <a:p>
            <a:pPr algn="ctr"/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Конвейер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43184" y="5717809"/>
            <a:ext cx="2271352" cy="378064"/>
          </a:xfrm>
          <a:prstGeom prst="rect">
            <a:avLst/>
          </a:prstGeom>
          <a:noFill/>
        </p:spPr>
        <p:txBody>
          <a:bodyPr wrap="square" lIns="100091" tIns="50044" rIns="100091" bIns="50044">
            <a:spAutoFit/>
          </a:bodyPr>
          <a:lstStyle/>
          <a:p>
            <a:pPr algn="ctr"/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Конвейер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839" y="881311"/>
            <a:ext cx="12178579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ru-RU" sz="1800" b="1" cap="all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Объекты мониторинга</a:t>
            </a:r>
            <a:endParaRPr lang="ru-RU" sz="1800" b="1" cap="all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390812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8835" y="764881"/>
            <a:ext cx="12152202" cy="43214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endParaRPr lang="ru-RU" sz="21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Прием  руды рудников </a:t>
            </a:r>
            <a:r>
              <a:rPr lang="ru-RU" sz="21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lang="ru-RU" sz="21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ОФ. Позиционирование  </a:t>
            </a:r>
            <a:r>
              <a:rPr lang="ru-RU" sz="21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составов в зоне разгрузки</a:t>
            </a:r>
            <a:endParaRPr lang="ru-RU" sz="2100" dirty="0"/>
          </a:p>
          <a:p>
            <a:pPr algn="ctr"/>
            <a:endParaRPr lang="ru-RU" sz="21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14250" y="5073254"/>
            <a:ext cx="10285733" cy="408842"/>
          </a:xfrm>
          <a:prstGeom prst="rect">
            <a:avLst/>
          </a:prstGeom>
        </p:spPr>
        <p:txBody>
          <a:bodyPr wrap="square" lIns="100091" tIns="50044" rIns="100091" bIns="50044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" y="-18506"/>
            <a:ext cx="12190413" cy="714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/>
          </a:p>
        </p:txBody>
      </p:sp>
      <p:sp>
        <p:nvSpPr>
          <p:cNvPr id="10" name="Полилиния 9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производства</a:t>
            </a:r>
            <a:endParaRPr lang="ru-RU" sz="1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  <p:pic>
        <p:nvPicPr>
          <p:cNvPr id="15" name="Для презентации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 cstate="print"/>
          <a:srcRect r="9430"/>
          <a:stretch/>
        </p:blipFill>
        <p:spPr>
          <a:xfrm>
            <a:off x="742151" y="1989305"/>
            <a:ext cx="10440958" cy="31690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87333" y="4919326"/>
            <a:ext cx="622124" cy="331898"/>
          </a:xfrm>
          <a:prstGeom prst="rect">
            <a:avLst/>
          </a:prstGeom>
          <a:noFill/>
        </p:spPr>
        <p:txBody>
          <a:bodyPr wrap="none" lIns="100091" tIns="50044" rIns="100091" bIns="50044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Весы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56187" y="4327368"/>
            <a:ext cx="1582994" cy="331898"/>
          </a:xfrm>
          <a:prstGeom prst="rect">
            <a:avLst/>
          </a:prstGeom>
          <a:noFill/>
        </p:spPr>
        <p:txBody>
          <a:bodyPr wrap="square" lIns="100091" tIns="50044" rIns="100091" bIns="50044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Анализатор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60235" y="4171955"/>
            <a:ext cx="1582994" cy="331898"/>
          </a:xfrm>
          <a:prstGeom prst="rect">
            <a:avLst/>
          </a:prstGeom>
          <a:noFill/>
        </p:spPr>
        <p:txBody>
          <a:bodyPr wrap="square" lIns="100091" tIns="50044" rIns="100091" bIns="50044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Анализатор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79375" y="4917836"/>
            <a:ext cx="622124" cy="331898"/>
          </a:xfrm>
          <a:prstGeom prst="rect">
            <a:avLst/>
          </a:prstGeom>
          <a:noFill/>
        </p:spPr>
        <p:txBody>
          <a:bodyPr wrap="none" lIns="100091" tIns="50044" rIns="100091" bIns="50044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Весы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316273"/>
      </p:ext>
    </p:extLst>
  </p:cSld>
  <p:clrMapOvr>
    <a:masterClrMapping/>
  </p:clrMapOvr>
  <p:transition advTm="114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Для презентации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 cstate="print"/>
          <a:srcRect t="66877" r="52365"/>
          <a:stretch/>
        </p:blipFill>
        <p:spPr>
          <a:xfrm>
            <a:off x="1669354" y="3919845"/>
            <a:ext cx="4812062" cy="1223360"/>
          </a:xfrm>
          <a:prstGeom prst="rect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4" name="Рисунок 3"/>
          <p:cNvPicPr/>
          <p:nvPr/>
        </p:nvPicPr>
        <p:blipFill>
          <a:blip r:embed="rId4" cstate="print"/>
          <a:srcRect l="5607" t="9907" r="5763" b="9907"/>
          <a:stretch>
            <a:fillRect/>
          </a:stretch>
        </p:blipFill>
        <p:spPr>
          <a:xfrm>
            <a:off x="3259803" y="2397474"/>
            <a:ext cx="6371089" cy="2056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Семафор движения и семафор разгрузки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87160" y="1845253"/>
            <a:ext cx="2399956" cy="1105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опрокид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69358" y="1845251"/>
            <a:ext cx="2355769" cy="1076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1834" y="702675"/>
            <a:ext cx="12152202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Прием  руды рудников на ОФ. Разгрузка в бункера мельниц</a:t>
            </a:r>
            <a:endParaRPr lang="ru-RU" sz="2100" dirty="0"/>
          </a:p>
        </p:txBody>
      </p:sp>
      <p:sp>
        <p:nvSpPr>
          <p:cNvPr id="9" name="Полилиния 8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производства</a:t>
            </a:r>
            <a:endParaRPr lang="ru-RU" sz="1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25126" y="4870158"/>
            <a:ext cx="622124" cy="331898"/>
          </a:xfrm>
          <a:prstGeom prst="rect">
            <a:avLst/>
          </a:prstGeom>
          <a:noFill/>
        </p:spPr>
        <p:txBody>
          <a:bodyPr wrap="none" lIns="100091" tIns="50044" rIns="100091" bIns="50044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Весы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59282" y="3842194"/>
            <a:ext cx="1582994" cy="331898"/>
          </a:xfrm>
          <a:prstGeom prst="rect">
            <a:avLst/>
          </a:prstGeom>
          <a:noFill/>
        </p:spPr>
        <p:txBody>
          <a:bodyPr wrap="square" lIns="100091" tIns="50044" rIns="100091" bIns="50044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Анализатор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89919" y="4453836"/>
            <a:ext cx="1582994" cy="331898"/>
          </a:xfrm>
          <a:prstGeom prst="rect">
            <a:avLst/>
          </a:prstGeom>
          <a:noFill/>
        </p:spPr>
        <p:txBody>
          <a:bodyPr wrap="square" lIns="100091" tIns="50044" rIns="100091" bIns="50044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Анализатор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78877" y="4607760"/>
            <a:ext cx="622124" cy="331898"/>
          </a:xfrm>
          <a:prstGeom prst="rect">
            <a:avLst/>
          </a:prstGeom>
          <a:noFill/>
        </p:spPr>
        <p:txBody>
          <a:bodyPr wrap="none" lIns="100091" tIns="50044" rIns="100091" bIns="50044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Весы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69355" y="1557154"/>
            <a:ext cx="2217897" cy="331898"/>
          </a:xfrm>
          <a:prstGeom prst="rect">
            <a:avLst/>
          </a:prstGeom>
          <a:noFill/>
        </p:spPr>
        <p:txBody>
          <a:bodyPr wrap="square" lIns="100091" tIns="50044" rIns="100091" bIns="50044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Свал в бункер 1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778190" y="1565953"/>
            <a:ext cx="2217897" cy="331898"/>
          </a:xfrm>
          <a:prstGeom prst="rect">
            <a:avLst/>
          </a:prstGeom>
          <a:noFill/>
        </p:spPr>
        <p:txBody>
          <a:bodyPr wrap="square" lIns="100091" tIns="50044" rIns="100091" bIns="50044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Свал в бункер 2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348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5" y="1341082"/>
            <a:ext cx="11856659" cy="283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" name="Rectangle 4"/>
          <p:cNvSpPr>
            <a:spLocks noChangeArrowheads="1"/>
          </p:cNvSpPr>
          <p:nvPr/>
        </p:nvSpPr>
        <p:spPr bwMode="auto">
          <a:xfrm>
            <a:off x="3308278" y="4894680"/>
            <a:ext cx="4960456" cy="9330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002060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>
              <a:defRPr/>
            </a:pPr>
            <a:r>
              <a:rPr lang="ru-RU" b="1" dirty="0">
                <a:latin typeface="Arial Narrow" pitchFamily="34" charset="0"/>
                <a:cs typeface="Times New Roman" pitchFamily="18" charset="0"/>
              </a:rPr>
              <a:t>Блок </a:t>
            </a:r>
            <a:r>
              <a:rPr lang="ru-RU" b="1" dirty="0" smtClean="0">
                <a:latin typeface="Arial Narrow" pitchFamily="34" charset="0"/>
                <a:cs typeface="Times New Roman" pitchFamily="18" charset="0"/>
              </a:rPr>
              <a:t>аналитики разделения</a:t>
            </a:r>
          </a:p>
          <a:p>
            <a:pPr algn="ctr">
              <a:spcAft>
                <a:spcPts val="1095"/>
              </a:spcAft>
              <a:defRPr/>
            </a:pPr>
            <a:r>
              <a:rPr lang="ru-RU" sz="1800" dirty="0" smtClean="0">
                <a:latin typeface="Arial Narrow" pitchFamily="34" charset="0"/>
                <a:cs typeface="Times New Roman" pitchFamily="18" charset="0"/>
              </a:rPr>
              <a:t>потока </a:t>
            </a:r>
            <a:r>
              <a:rPr lang="ru-RU" sz="1800" dirty="0">
                <a:latin typeface="Arial Narrow" pitchFamily="34" charset="0"/>
                <a:cs typeface="Times New Roman" pitchFamily="18" charset="0"/>
              </a:rPr>
              <a:t>смеси руд после </a:t>
            </a:r>
            <a:r>
              <a:rPr lang="ru-RU" sz="1800" dirty="0" smtClean="0">
                <a:latin typeface="Arial Narrow" pitchFamily="34" charset="0"/>
                <a:cs typeface="Times New Roman" pitchFamily="18" charset="0"/>
              </a:rPr>
              <a:t>дробления </a:t>
            </a:r>
            <a:r>
              <a:rPr lang="ru-RU" sz="1800" dirty="0">
                <a:latin typeface="Arial Narrow" pitchFamily="34" charset="0"/>
                <a:cs typeface="Times New Roman" pitchFamily="18" charset="0"/>
              </a:rPr>
              <a:t>по принадлежности к рудовозам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39160" y="3429794"/>
            <a:ext cx="2304749" cy="863800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091" tIns="50044" rIns="100091" bIns="50044" anchor="ctr"/>
          <a:lstStyle/>
          <a:p>
            <a:pPr algn="ctr">
              <a:spcAft>
                <a:spcPts val="1095"/>
              </a:spcAft>
              <a:defRPr/>
            </a:pPr>
            <a:r>
              <a:rPr lang="ru-RU" sz="1800" dirty="0">
                <a:latin typeface="Arial Narrow" pitchFamily="34" charset="0"/>
                <a:cs typeface="Arial" pitchFamily="34" charset="0"/>
              </a:rPr>
              <a:t>Хронология прибытия рудовозов на ОФ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944955" y="4231668"/>
            <a:ext cx="3551304" cy="503353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091" tIns="50044" rIns="100091" bIns="50044" anchor="ctr"/>
          <a:lstStyle/>
          <a:p>
            <a:pPr algn="ctr">
              <a:spcAft>
                <a:spcPts val="1095"/>
              </a:spcAft>
              <a:defRPr/>
            </a:pPr>
            <a:r>
              <a:rPr lang="ru-RU" sz="1800" dirty="0">
                <a:latin typeface="Arial Narrow" pitchFamily="34" charset="0"/>
                <a:cs typeface="Arial" pitchFamily="34" charset="0"/>
              </a:rPr>
              <a:t>Контроль качества и динамики рудопотока </a:t>
            </a:r>
            <a:r>
              <a:rPr lang="ru-RU" sz="1800" dirty="0" smtClean="0">
                <a:latin typeface="Arial Narrow" pitchFamily="34" charset="0"/>
                <a:cs typeface="Arial" pitchFamily="34" charset="0"/>
              </a:rPr>
              <a:t>после </a:t>
            </a:r>
            <a:r>
              <a:rPr lang="ru-RU" sz="1800" dirty="0">
                <a:latin typeface="Arial Narrow" pitchFamily="34" charset="0"/>
                <a:cs typeface="Times New Roman" pitchFamily="18" charset="0"/>
              </a:rPr>
              <a:t>дробления</a:t>
            </a:r>
            <a:endParaRPr lang="ru-RU" sz="18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3951304" y="6006909"/>
            <a:ext cx="3561886" cy="635147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091" tIns="50044" rIns="100091" bIns="50044" anchor="ctr"/>
          <a:lstStyle/>
          <a:p>
            <a:pPr algn="ctr">
              <a:spcAft>
                <a:spcPts val="1095"/>
              </a:spcAft>
              <a:defRPr/>
            </a:pPr>
            <a:r>
              <a:rPr lang="ru-RU" sz="1800" dirty="0">
                <a:latin typeface="Arial Narrow" pitchFamily="34" charset="0"/>
                <a:cs typeface="Arial" pitchFamily="34" charset="0"/>
              </a:rPr>
              <a:t>Блок учета качества и объема руды принятой на </a:t>
            </a:r>
            <a:r>
              <a:rPr lang="ru-RU" sz="1800" dirty="0">
                <a:latin typeface="Arial Narrow" pitchFamily="34" charset="0"/>
                <a:cs typeface="Times New Roman" pitchFamily="18" charset="0"/>
              </a:rPr>
              <a:t>дробления</a:t>
            </a:r>
            <a:endParaRPr lang="ru-RU" sz="18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92" name="Rectangle 5"/>
          <p:cNvSpPr>
            <a:spLocks noChangeArrowheads="1"/>
          </p:cNvSpPr>
          <p:nvPr/>
        </p:nvSpPr>
        <p:spPr bwMode="auto">
          <a:xfrm>
            <a:off x="8878261" y="4245959"/>
            <a:ext cx="3073000" cy="649438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091" tIns="50044" rIns="100091" bIns="50044" anchor="ctr"/>
          <a:lstStyle/>
          <a:p>
            <a:pPr algn="ctr">
              <a:spcAft>
                <a:spcPts val="1095"/>
              </a:spcAft>
              <a:defRPr/>
            </a:pPr>
            <a:r>
              <a:rPr lang="ru-RU" sz="1800" dirty="0">
                <a:latin typeface="Arial Narrow" pitchFamily="34" charset="0"/>
                <a:cs typeface="Arial" pitchFamily="34" charset="0"/>
              </a:rPr>
              <a:t>Темпоральная модель движения в зоне разгрузки</a:t>
            </a:r>
          </a:p>
        </p:txBody>
      </p:sp>
      <p:sp>
        <p:nvSpPr>
          <p:cNvPr id="93" name="Rectangle 5"/>
          <p:cNvSpPr>
            <a:spLocks noChangeArrowheads="1"/>
          </p:cNvSpPr>
          <p:nvPr/>
        </p:nvSpPr>
        <p:spPr bwMode="auto">
          <a:xfrm>
            <a:off x="8878261" y="5163747"/>
            <a:ext cx="3073000" cy="603390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091" tIns="50044" rIns="100091" bIns="50044" anchor="ctr"/>
          <a:lstStyle/>
          <a:p>
            <a:pPr algn="ctr">
              <a:spcAft>
                <a:spcPts val="1095"/>
              </a:spcAft>
              <a:defRPr/>
            </a:pPr>
            <a:r>
              <a:rPr lang="ru-RU" sz="1800" dirty="0">
                <a:latin typeface="Arial Narrow" pitchFamily="34" charset="0"/>
                <a:cs typeface="Arial" pitchFamily="34" charset="0"/>
              </a:rPr>
              <a:t>Темпоральная модель работы ПТС </a:t>
            </a:r>
            <a:r>
              <a:rPr lang="ru-RU" sz="1800" dirty="0">
                <a:latin typeface="Arial Narrow" pitchFamily="34" charset="0"/>
                <a:cs typeface="Times New Roman" pitchFamily="18" charset="0"/>
              </a:rPr>
              <a:t>дробления</a:t>
            </a:r>
            <a:endParaRPr lang="ru-RU" sz="18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94" name="Rectangle 5"/>
          <p:cNvSpPr>
            <a:spLocks noChangeArrowheads="1"/>
          </p:cNvSpPr>
          <p:nvPr/>
        </p:nvSpPr>
        <p:spPr bwMode="auto">
          <a:xfrm>
            <a:off x="8878261" y="6014848"/>
            <a:ext cx="3073000" cy="608154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091" tIns="50044" rIns="100091" bIns="50044" anchor="ctr"/>
          <a:lstStyle/>
          <a:p>
            <a:pPr algn="ctr">
              <a:spcAft>
                <a:spcPts val="1095"/>
              </a:spcAft>
              <a:defRPr/>
            </a:pPr>
            <a:r>
              <a:rPr lang="ru-RU" sz="1800" dirty="0">
                <a:latin typeface="Arial Narrow" pitchFamily="34" charset="0"/>
                <a:cs typeface="Arial" pitchFamily="34" charset="0"/>
              </a:rPr>
              <a:t>Технологическая схема объекта мониторинга</a:t>
            </a:r>
          </a:p>
        </p:txBody>
      </p:sp>
      <p:sp>
        <p:nvSpPr>
          <p:cNvPr id="95" name="Rectangle 5"/>
          <p:cNvSpPr>
            <a:spLocks noChangeArrowheads="1"/>
          </p:cNvSpPr>
          <p:nvPr/>
        </p:nvSpPr>
        <p:spPr bwMode="auto">
          <a:xfrm>
            <a:off x="8878261" y="3429799"/>
            <a:ext cx="3073000" cy="571633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091" tIns="50044" rIns="100091" bIns="50044" anchor="ctr"/>
          <a:lstStyle/>
          <a:p>
            <a:pPr algn="ctr">
              <a:spcAft>
                <a:spcPts val="1095"/>
              </a:spcAft>
              <a:defRPr/>
            </a:pPr>
            <a:r>
              <a:rPr lang="ru-RU" sz="1800" dirty="0">
                <a:latin typeface="Arial Narrow" pitchFamily="34" charset="0"/>
                <a:cs typeface="Arial" pitchFamily="34" charset="0"/>
              </a:rPr>
              <a:t>Хронология движения</a:t>
            </a:r>
            <a:r>
              <a:rPr lang="en-US" sz="1800" dirty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 Narrow" pitchFamily="34" charset="0"/>
                <a:cs typeface="Arial" pitchFamily="34" charset="0"/>
              </a:rPr>
              <a:t>в зоне разгрузки</a:t>
            </a:r>
          </a:p>
        </p:txBody>
      </p:sp>
      <p:cxnSp>
        <p:nvCxnSpPr>
          <p:cNvPr id="133" name="Прямая со стрелкой 132"/>
          <p:cNvCxnSpPr/>
          <p:nvPr/>
        </p:nvCxnSpPr>
        <p:spPr>
          <a:xfrm>
            <a:off x="8698375" y="1918145"/>
            <a:ext cx="1572479" cy="1511650"/>
          </a:xfrm>
          <a:prstGeom prst="straightConnector1">
            <a:avLst/>
          </a:prstGeom>
          <a:ln w="31750">
            <a:solidFill>
              <a:srgbClr val="00B05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4533845" y="1341084"/>
            <a:ext cx="2080343" cy="408842"/>
          </a:xfrm>
          <a:prstGeom prst="rect">
            <a:avLst/>
          </a:prstGeom>
          <a:noFill/>
        </p:spPr>
        <p:txBody>
          <a:bodyPr wrap="none" lIns="100091" tIns="50044" rIns="100091" bIns="50044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64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Зона </a:t>
            </a:r>
            <a:r>
              <a:rPr lang="ru-RU" b="1" spc="164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разгрузки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655821" y="1341084"/>
            <a:ext cx="1232612" cy="408842"/>
          </a:xfrm>
          <a:prstGeom prst="rect">
            <a:avLst/>
          </a:prstGeom>
          <a:noFill/>
        </p:spPr>
        <p:txBody>
          <a:bodyPr wrap="none" lIns="100091" tIns="50044" rIns="100091" bIns="50044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64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Рудники</a:t>
            </a:r>
          </a:p>
        </p:txBody>
      </p:sp>
      <p:cxnSp>
        <p:nvCxnSpPr>
          <p:cNvPr id="197" name="Прямая со стрелкой 196"/>
          <p:cNvCxnSpPr>
            <a:endCxn id="27652" idx="0"/>
          </p:cNvCxnSpPr>
          <p:nvPr/>
        </p:nvCxnSpPr>
        <p:spPr>
          <a:xfrm flipH="1">
            <a:off x="1390470" y="2043592"/>
            <a:ext cx="2399988" cy="1386208"/>
          </a:xfrm>
          <a:prstGeom prst="straightConnector1">
            <a:avLst/>
          </a:prstGeom>
          <a:ln w="31750">
            <a:solidFill>
              <a:srgbClr val="00B05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Прямая со стрелкой 201"/>
          <p:cNvCxnSpPr/>
          <p:nvPr/>
        </p:nvCxnSpPr>
        <p:spPr>
          <a:xfrm flipH="1">
            <a:off x="1775656" y="2639038"/>
            <a:ext cx="1398934" cy="790758"/>
          </a:xfrm>
          <a:prstGeom prst="straightConnector1">
            <a:avLst/>
          </a:prstGeom>
          <a:ln w="31750">
            <a:solidFill>
              <a:srgbClr val="00B05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Прямая со стрелкой 217"/>
          <p:cNvCxnSpPr>
            <a:stCxn id="27651" idx="2"/>
          </p:cNvCxnSpPr>
          <p:nvPr/>
        </p:nvCxnSpPr>
        <p:spPr>
          <a:xfrm>
            <a:off x="5720607" y="4735022"/>
            <a:ext cx="6349" cy="160375"/>
          </a:xfrm>
          <a:prstGeom prst="straightConnector1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Прямая со стрелкой 220"/>
          <p:cNvCxnSpPr/>
          <p:nvPr/>
        </p:nvCxnSpPr>
        <p:spPr>
          <a:xfrm>
            <a:off x="1367189" y="5230436"/>
            <a:ext cx="1879355" cy="0"/>
          </a:xfrm>
          <a:prstGeom prst="straightConnector1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Прямая со стрелкой 224"/>
          <p:cNvCxnSpPr>
            <a:endCxn id="27659" idx="0"/>
          </p:cNvCxnSpPr>
          <p:nvPr/>
        </p:nvCxnSpPr>
        <p:spPr>
          <a:xfrm>
            <a:off x="5726956" y="5827474"/>
            <a:ext cx="6350" cy="179430"/>
          </a:xfrm>
          <a:prstGeom prst="straightConnector1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Прямая со стрелкой 230"/>
          <p:cNvCxnSpPr>
            <a:stCxn id="27659" idx="1"/>
          </p:cNvCxnSpPr>
          <p:nvPr/>
        </p:nvCxnSpPr>
        <p:spPr>
          <a:xfrm flipH="1">
            <a:off x="3013743" y="6324477"/>
            <a:ext cx="937561" cy="0"/>
          </a:xfrm>
          <a:prstGeom prst="straightConnector1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Прямая со стрелкой 274"/>
          <p:cNvCxnSpPr/>
          <p:nvPr/>
        </p:nvCxnSpPr>
        <p:spPr>
          <a:xfrm>
            <a:off x="6311078" y="3575879"/>
            <a:ext cx="0" cy="670080"/>
          </a:xfrm>
          <a:prstGeom prst="straightConnector1">
            <a:avLst/>
          </a:prstGeom>
          <a:ln w="31750">
            <a:solidFill>
              <a:srgbClr val="00B05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Прямая со стрелкой 278"/>
          <p:cNvCxnSpPr/>
          <p:nvPr/>
        </p:nvCxnSpPr>
        <p:spPr>
          <a:xfrm>
            <a:off x="5039128" y="3960143"/>
            <a:ext cx="0" cy="285816"/>
          </a:xfrm>
          <a:prstGeom prst="straightConnector1">
            <a:avLst/>
          </a:prstGeom>
          <a:ln w="31750">
            <a:solidFill>
              <a:srgbClr val="00B05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/>
          <p:cNvSpPr txBox="1"/>
          <p:nvPr/>
        </p:nvSpPr>
        <p:spPr>
          <a:xfrm>
            <a:off x="6383205" y="3575356"/>
            <a:ext cx="1162656" cy="301120"/>
          </a:xfrm>
          <a:prstGeom prst="rect">
            <a:avLst/>
          </a:prstGeom>
          <a:noFill/>
        </p:spPr>
        <p:txBody>
          <a:bodyPr wrap="none" lIns="100091" tIns="50044" rIns="100091" bIns="50044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300" spc="164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Анализатор</a:t>
            </a:r>
          </a:p>
        </p:txBody>
      </p:sp>
      <p:sp>
        <p:nvSpPr>
          <p:cNvPr id="307" name="TextBox 306"/>
          <p:cNvSpPr txBox="1"/>
          <p:nvPr/>
        </p:nvSpPr>
        <p:spPr>
          <a:xfrm>
            <a:off x="5173322" y="3887844"/>
            <a:ext cx="660724" cy="301120"/>
          </a:xfrm>
          <a:prstGeom prst="rect">
            <a:avLst/>
          </a:prstGeom>
          <a:noFill/>
        </p:spPr>
        <p:txBody>
          <a:bodyPr wrap="none" lIns="100091" tIns="50044" rIns="100091" bIns="50044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300" spc="164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Весы</a:t>
            </a:r>
          </a:p>
        </p:txBody>
      </p:sp>
      <p:cxnSp>
        <p:nvCxnSpPr>
          <p:cNvPr id="352" name="Прямая соединительная линия 351"/>
          <p:cNvCxnSpPr>
            <a:stCxn id="27652" idx="2"/>
          </p:cNvCxnSpPr>
          <p:nvPr/>
        </p:nvCxnSpPr>
        <p:spPr>
          <a:xfrm>
            <a:off x="1390470" y="4293594"/>
            <a:ext cx="0" cy="936842"/>
          </a:xfrm>
          <a:prstGeom prst="line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Прямая соединительная линия 410"/>
          <p:cNvCxnSpPr/>
          <p:nvPr/>
        </p:nvCxnSpPr>
        <p:spPr>
          <a:xfrm>
            <a:off x="8507892" y="3715615"/>
            <a:ext cx="0" cy="2613630"/>
          </a:xfrm>
          <a:prstGeom prst="line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Прямая соединительная линия 414"/>
          <p:cNvCxnSpPr/>
          <p:nvPr/>
        </p:nvCxnSpPr>
        <p:spPr>
          <a:xfrm>
            <a:off x="8524825" y="6301306"/>
            <a:ext cx="349205" cy="0"/>
          </a:xfrm>
          <a:prstGeom prst="line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Прямая соединительная линия 416"/>
          <p:cNvCxnSpPr/>
          <p:nvPr/>
        </p:nvCxnSpPr>
        <p:spPr>
          <a:xfrm>
            <a:off x="8529059" y="5478143"/>
            <a:ext cx="349205" cy="0"/>
          </a:xfrm>
          <a:prstGeom prst="line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Прямая соединительная линия 417"/>
          <p:cNvCxnSpPr/>
          <p:nvPr/>
        </p:nvCxnSpPr>
        <p:spPr>
          <a:xfrm>
            <a:off x="8507900" y="4569883"/>
            <a:ext cx="351321" cy="0"/>
          </a:xfrm>
          <a:prstGeom prst="line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Прямая соединительная линия 418"/>
          <p:cNvCxnSpPr/>
          <p:nvPr/>
        </p:nvCxnSpPr>
        <p:spPr>
          <a:xfrm>
            <a:off x="8529059" y="3725784"/>
            <a:ext cx="349205" cy="0"/>
          </a:xfrm>
          <a:prstGeom prst="line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Прямая со стрелкой 422"/>
          <p:cNvCxnSpPr/>
          <p:nvPr/>
        </p:nvCxnSpPr>
        <p:spPr>
          <a:xfrm flipH="1">
            <a:off x="8207365" y="5349527"/>
            <a:ext cx="321691" cy="0"/>
          </a:xfrm>
          <a:prstGeom prst="straightConnector1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Прямоугольник с одним вырезанным углом 369"/>
          <p:cNvSpPr/>
          <p:nvPr/>
        </p:nvSpPr>
        <p:spPr>
          <a:xfrm>
            <a:off x="334396" y="5465444"/>
            <a:ext cx="2715331" cy="1149617"/>
          </a:xfrm>
          <a:prstGeom prst="snip1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091" tIns="50044" rIns="100091" bIns="50044" anchor="ctr"/>
          <a:lstStyle/>
          <a:p>
            <a:pPr algn="ctr">
              <a:spcAft>
                <a:spcPts val="1095"/>
              </a:spcAft>
              <a:defRPr/>
            </a:pPr>
            <a:r>
              <a:rPr lang="ru-RU" sz="1800" dirty="0">
                <a:latin typeface="Arial Narrow" pitchFamily="34" charset="0"/>
                <a:cs typeface="Arial" pitchFamily="34" charset="0"/>
              </a:rPr>
              <a:t>Сводка  </a:t>
            </a:r>
            <a:r>
              <a:rPr lang="ru-RU" sz="1800" dirty="0" smtClean="0">
                <a:latin typeface="Arial Narrow" pitchFamily="34" charset="0"/>
                <a:cs typeface="Arial" pitchFamily="34" charset="0"/>
              </a:rPr>
              <a:t>результатов оперативного мониторинга входных рудопотоков ОФ</a:t>
            </a:r>
            <a:endParaRPr lang="ru-RU" sz="18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1839" y="881311"/>
            <a:ext cx="12178579" cy="35727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0091" tIns="50044" rIns="100091" bIns="50044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Структурная схема сбора информации и формирования  оперативного отчета мониторинга </a:t>
            </a:r>
            <a:endParaRPr lang="ru-RU" sz="18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" y="-18506"/>
            <a:ext cx="12190413" cy="714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91" tIns="50044" rIns="100091" bIns="50044" rtlCol="0" anchor="ctr"/>
          <a:lstStyle/>
          <a:p>
            <a:pPr algn="ctr"/>
            <a:endParaRPr lang="ru-RU" dirty="0"/>
          </a:p>
        </p:txBody>
      </p:sp>
      <p:sp>
        <p:nvSpPr>
          <p:cNvPr id="37" name="Полилиния 36"/>
          <p:cNvSpPr/>
          <p:nvPr/>
        </p:nvSpPr>
        <p:spPr>
          <a:xfrm>
            <a:off x="11834" y="17010"/>
            <a:ext cx="12152202" cy="643066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841" tIns="101265" rIns="101265" bIns="101265" numCol="1" spcCol="138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788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sz="1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161032431"/>
      </p:ext>
    </p:extLst>
  </p:cSld>
  <p:clrMapOvr>
    <a:masterClrMapping/>
  </p:clrMapOvr>
  <p:transition advTm="649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836" y="571615"/>
            <a:ext cx="12152202" cy="297670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8810" tIns="54406" rIns="108810" bIns="54406" anchor="ctr"/>
          <a:lstStyle/>
          <a:p>
            <a:pPr algn="ctr"/>
            <a:r>
              <a:rPr lang="kk-KZ" sz="19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sz="1900" b="1" dirty="0" err="1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хема</a:t>
            </a:r>
            <a:r>
              <a:rPr lang="kk-KZ" sz="19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анализа в блоке аналитики АС ОМКВР</a:t>
            </a:r>
            <a:endParaRPr lang="ru-RU" sz="19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1836" y="17011"/>
            <a:ext cx="12152202" cy="554602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9871" tIns="110085" rIns="110085" bIns="110085" numCol="1" spcCol="1512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465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система оперативного мониторинга качества входных рудопотоков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горно-обогатительного 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производства</a:t>
            </a:r>
          </a:p>
        </p:txBody>
      </p:sp>
      <p:grpSp>
        <p:nvGrpSpPr>
          <p:cNvPr id="132" name="Group 215"/>
          <p:cNvGrpSpPr>
            <a:grpSpLocks/>
          </p:cNvGrpSpPr>
          <p:nvPr/>
        </p:nvGrpSpPr>
        <p:grpSpPr bwMode="auto">
          <a:xfrm>
            <a:off x="1028569" y="1011187"/>
            <a:ext cx="10495222" cy="5575942"/>
            <a:chOff x="1215" y="960"/>
            <a:chExt cx="12330" cy="9947"/>
          </a:xfrm>
        </p:grpSpPr>
        <p:sp>
          <p:nvSpPr>
            <p:cNvPr id="133" name="Text Box 216"/>
            <p:cNvSpPr txBox="1">
              <a:spLocks noChangeArrowheads="1"/>
            </p:cNvSpPr>
            <p:nvPr/>
          </p:nvSpPr>
          <p:spPr bwMode="auto">
            <a:xfrm>
              <a:off x="3683" y="9812"/>
              <a:ext cx="6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Пауза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134" name="AutoShape 217"/>
            <p:cNvCxnSpPr>
              <a:cxnSpLocks noChangeShapeType="1"/>
            </p:cNvCxnSpPr>
            <p:nvPr/>
          </p:nvCxnSpPr>
          <p:spPr bwMode="auto">
            <a:xfrm>
              <a:off x="5589" y="1275"/>
              <a:ext cx="0" cy="2599"/>
            </a:xfrm>
            <a:prstGeom prst="straightConnector1">
              <a:avLst/>
            </a:prstGeom>
            <a:noFill/>
            <a:ln w="1587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sp>
          <p:nvSpPr>
            <p:cNvPr id="157" name="Rectangle 218"/>
            <p:cNvSpPr>
              <a:spLocks noChangeArrowheads="1"/>
            </p:cNvSpPr>
            <p:nvPr/>
          </p:nvSpPr>
          <p:spPr bwMode="auto">
            <a:xfrm>
              <a:off x="1215" y="3796"/>
              <a:ext cx="11835" cy="5960"/>
            </a:xfrm>
            <a:prstGeom prst="rect">
              <a:avLst/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sp>
          <p:nvSpPr>
            <p:cNvPr id="158" name="AutoShape 219"/>
            <p:cNvSpPr>
              <a:spLocks noChangeArrowheads="1"/>
            </p:cNvSpPr>
            <p:nvPr/>
          </p:nvSpPr>
          <p:spPr bwMode="auto">
            <a:xfrm>
              <a:off x="3275" y="1764"/>
              <a:ext cx="1743" cy="556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chemeClr val="accent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6000" tIns="0" rIns="0" bIns="0" numCol="1" anchor="ctr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200"/>
                </a:lnSpc>
                <a:spcBef>
                  <a:spcPct val="0"/>
                </a:spcBef>
              </a:pPr>
              <a:r>
                <a:rPr lang="ru-RU" sz="1200" dirty="0" smtClean="0">
                  <a:latin typeface="Cambria" pitchFamily="18" charset="0"/>
                </a:rPr>
                <a:t>Время между вертушками </a:t>
              </a:r>
              <a:endParaRPr lang="ru-RU" sz="1200" dirty="0" smtClean="0">
                <a:latin typeface="Arial" pitchFamily="34" charset="0"/>
              </a:endParaRPr>
            </a:p>
          </p:txBody>
        </p:sp>
        <p:sp>
          <p:nvSpPr>
            <p:cNvPr id="159" name="AutoShape 220"/>
            <p:cNvSpPr>
              <a:spLocks noChangeArrowheads="1"/>
            </p:cNvSpPr>
            <p:nvPr/>
          </p:nvSpPr>
          <p:spPr bwMode="auto">
            <a:xfrm>
              <a:off x="3275" y="2604"/>
              <a:ext cx="2259" cy="730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chemeClr val="accent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6000" tIns="36000" rIns="0" bIns="0" numCol="1" anchor="ctr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200"/>
                </a:lnSpc>
                <a:spcBef>
                  <a:spcPct val="0"/>
                </a:spcBef>
              </a:pPr>
              <a:r>
                <a:rPr lang="ru-RU" sz="1200" dirty="0" smtClean="0">
                  <a:latin typeface="Cambria" pitchFamily="18" charset="0"/>
                </a:rPr>
                <a:t>Формирование количества вагонов в вертушке</a:t>
              </a:r>
              <a:endParaRPr lang="ru-RU" sz="1200" dirty="0" smtClean="0">
                <a:latin typeface="Arial" pitchFamily="34" charset="0"/>
              </a:endParaRPr>
            </a:p>
          </p:txBody>
        </p:sp>
        <p:sp>
          <p:nvSpPr>
            <p:cNvPr id="160" name="AutoShape 221"/>
            <p:cNvSpPr>
              <a:spLocks noChangeArrowheads="1"/>
            </p:cNvSpPr>
            <p:nvPr/>
          </p:nvSpPr>
          <p:spPr bwMode="auto">
            <a:xfrm>
              <a:off x="3249" y="7332"/>
              <a:ext cx="2058" cy="855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chemeClr val="accent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6000" tIns="0" rIns="0" bIns="0" numCol="1" anchor="ctr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300" dirty="0" smtClean="0">
                  <a:latin typeface="Cambria" pitchFamily="18" charset="0"/>
                </a:rPr>
                <a:t>Подсчет количества сваленных вагонов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167" name="AutoShape 222"/>
            <p:cNvSpPr>
              <a:spLocks noChangeArrowheads="1"/>
            </p:cNvSpPr>
            <p:nvPr/>
          </p:nvSpPr>
          <p:spPr bwMode="auto">
            <a:xfrm>
              <a:off x="3249" y="10052"/>
              <a:ext cx="2058" cy="505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chemeClr val="accent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6000" tIns="36000" rIns="0" bIns="0" numCol="1" anchor="ctr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mbria" pitchFamily="18" charset="0"/>
                </a:rPr>
                <a:t>Задержка на выход вертушки </a:t>
              </a:r>
              <a:endParaRPr lang="ru-RU" sz="1200" dirty="0" smtClean="0">
                <a:latin typeface="Arial" pitchFamily="34" charset="0"/>
              </a:endParaRPr>
            </a:p>
          </p:txBody>
        </p:sp>
        <p:sp>
          <p:nvSpPr>
            <p:cNvPr id="170" name="AutoShape 223"/>
            <p:cNvSpPr>
              <a:spLocks noChangeArrowheads="1"/>
            </p:cNvSpPr>
            <p:nvPr/>
          </p:nvSpPr>
          <p:spPr bwMode="auto">
            <a:xfrm>
              <a:off x="1335" y="5235"/>
              <a:ext cx="1365" cy="2852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chemeClr val="accent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6000" tIns="0" rIns="0" bIns="0" numCol="1" anchor="ctr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300" dirty="0" smtClean="0">
                  <a:latin typeface="Cambria" pitchFamily="18" charset="0"/>
                </a:rPr>
                <a:t>Количество повторений равно сгенери-рованному количеству вагонов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173" name="AutoShape 224"/>
            <p:cNvSpPr>
              <a:spLocks noChangeArrowheads="1"/>
            </p:cNvSpPr>
            <p:nvPr/>
          </p:nvSpPr>
          <p:spPr bwMode="auto">
            <a:xfrm>
              <a:off x="5902" y="4111"/>
              <a:ext cx="2418" cy="722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chemeClr val="accent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6000" tIns="36000" rIns="0" bIns="0" numCol="1" anchor="ctr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mbria" pitchFamily="18" charset="0"/>
                </a:rPr>
                <a:t>Задержка на выдачу сигнала «Движение на пути»</a:t>
              </a:r>
              <a:endParaRPr lang="ru-RU" sz="1200" dirty="0" smtClean="0">
                <a:latin typeface="Arial" pitchFamily="34" charset="0"/>
              </a:endParaRPr>
            </a:p>
          </p:txBody>
        </p:sp>
        <p:sp>
          <p:nvSpPr>
            <p:cNvPr id="176" name="AutoShape 225"/>
            <p:cNvSpPr>
              <a:spLocks noChangeArrowheads="1"/>
            </p:cNvSpPr>
            <p:nvPr/>
          </p:nvSpPr>
          <p:spPr bwMode="auto">
            <a:xfrm>
              <a:off x="5902" y="5266"/>
              <a:ext cx="2418" cy="790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chemeClr val="accent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6000" tIns="36000" rIns="0" bIns="0" numCol="1" anchor="ctr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100"/>
                </a:lnSpc>
                <a:spcBef>
                  <a:spcPct val="0"/>
                </a:spcBef>
              </a:pPr>
              <a:r>
                <a:rPr lang="ru-RU" sz="1200" dirty="0" smtClean="0">
                  <a:latin typeface="Cambria" pitchFamily="18" charset="0"/>
                </a:rPr>
                <a:t>Длительность позиционирования вагона над бункером</a:t>
              </a:r>
              <a:endParaRPr lang="ru-RU" sz="1200" dirty="0" smtClean="0">
                <a:latin typeface="Arial" pitchFamily="34" charset="0"/>
              </a:endParaRPr>
            </a:p>
          </p:txBody>
        </p:sp>
        <p:sp>
          <p:nvSpPr>
            <p:cNvPr id="179" name="AutoShape 226"/>
            <p:cNvSpPr>
              <a:spLocks noChangeArrowheads="1"/>
            </p:cNvSpPr>
            <p:nvPr/>
          </p:nvSpPr>
          <p:spPr bwMode="auto">
            <a:xfrm>
              <a:off x="5902" y="6409"/>
              <a:ext cx="2133" cy="611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chemeClr val="accent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6000" tIns="0" rIns="0" bIns="0" numCol="1" anchor="ctr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mbria" pitchFamily="18" charset="0"/>
                </a:rPr>
                <a:t>Задержка на подачу команды на свал</a:t>
              </a:r>
              <a:endParaRPr lang="ru-RU" sz="1200" dirty="0" smtClean="0">
                <a:latin typeface="Arial" pitchFamily="34" charset="0"/>
              </a:endParaRPr>
            </a:p>
          </p:txBody>
        </p:sp>
        <p:sp>
          <p:nvSpPr>
            <p:cNvPr id="182" name="AutoShape 227"/>
            <p:cNvSpPr>
              <a:spLocks noChangeArrowheads="1"/>
            </p:cNvSpPr>
            <p:nvPr/>
          </p:nvSpPr>
          <p:spPr bwMode="auto">
            <a:xfrm>
              <a:off x="5902" y="7383"/>
              <a:ext cx="2133" cy="489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chemeClr val="accent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6000" tIns="36000" rIns="0" bIns="0" numCol="1" anchor="ctr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mbria" pitchFamily="18" charset="0"/>
                </a:rPr>
                <a:t>Задержка сигнала ответного</a:t>
              </a:r>
              <a:endParaRPr lang="ru-RU" sz="1200" dirty="0" smtClean="0">
                <a:latin typeface="Arial" pitchFamily="34" charset="0"/>
              </a:endParaRPr>
            </a:p>
          </p:txBody>
        </p:sp>
        <p:sp>
          <p:nvSpPr>
            <p:cNvPr id="262" name="AutoShape 228"/>
            <p:cNvSpPr>
              <a:spLocks noChangeArrowheads="1"/>
            </p:cNvSpPr>
            <p:nvPr/>
          </p:nvSpPr>
          <p:spPr bwMode="auto">
            <a:xfrm>
              <a:off x="5902" y="8244"/>
              <a:ext cx="2133" cy="543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chemeClr val="accent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6000" tIns="0" rIns="0" bIns="0" numCol="1" anchor="ctr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mbria" pitchFamily="18" charset="0"/>
                </a:rPr>
                <a:t>Длительность разгрузки вагона</a:t>
              </a:r>
              <a:endParaRPr lang="ru-RU" sz="1200" dirty="0" smtClean="0">
                <a:latin typeface="Arial" pitchFamily="34" charset="0"/>
              </a:endParaRPr>
            </a:p>
          </p:txBody>
        </p:sp>
        <p:sp>
          <p:nvSpPr>
            <p:cNvPr id="263" name="AutoShape 229"/>
            <p:cNvSpPr>
              <a:spLocks noChangeArrowheads="1"/>
            </p:cNvSpPr>
            <p:nvPr/>
          </p:nvSpPr>
          <p:spPr bwMode="auto">
            <a:xfrm>
              <a:off x="5902" y="9191"/>
              <a:ext cx="2133" cy="454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chemeClr val="accent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6000" tIns="36000" rIns="0" bIns="0" numCol="1" anchor="ctr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100"/>
                </a:lnSpc>
                <a:spcBef>
                  <a:spcPct val="0"/>
                </a:spcBef>
              </a:pPr>
              <a:r>
                <a:rPr lang="ru-RU" sz="1200" dirty="0" smtClean="0">
                  <a:latin typeface="Cambria" pitchFamily="18" charset="0"/>
                </a:rPr>
                <a:t>Задержка снятия команды на свал. </a:t>
              </a:r>
              <a:endParaRPr lang="ru-RU" sz="1200" dirty="0" smtClean="0">
                <a:latin typeface="Arial" pitchFamily="34" charset="0"/>
              </a:endParaRPr>
            </a:p>
          </p:txBody>
        </p:sp>
        <p:sp>
          <p:nvSpPr>
            <p:cNvPr id="264" name="AutoShape 230"/>
            <p:cNvSpPr>
              <a:spLocks noChangeArrowheads="1"/>
            </p:cNvSpPr>
            <p:nvPr/>
          </p:nvSpPr>
          <p:spPr bwMode="auto">
            <a:xfrm>
              <a:off x="10215" y="7302"/>
              <a:ext cx="2070" cy="490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chemeClr val="accent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6000" tIns="0" rIns="0" bIns="0" numCol="1" anchor="ctr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100" dirty="0" smtClean="0">
                  <a:latin typeface="Cambria" pitchFamily="18" charset="0"/>
                </a:rPr>
                <a:t>Выбор очереди для свала</a:t>
              </a:r>
              <a:endParaRPr lang="ru-RU" sz="1100" dirty="0" smtClean="0">
                <a:latin typeface="Arial" pitchFamily="34" charset="0"/>
              </a:endParaRPr>
            </a:p>
          </p:txBody>
        </p:sp>
        <p:sp>
          <p:nvSpPr>
            <p:cNvPr id="265" name="AutoShape 231"/>
            <p:cNvSpPr>
              <a:spLocks noChangeArrowheads="1"/>
            </p:cNvSpPr>
            <p:nvPr/>
          </p:nvSpPr>
          <p:spPr bwMode="auto">
            <a:xfrm>
              <a:off x="10230" y="8206"/>
              <a:ext cx="2070" cy="477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chemeClr val="accent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6000" tIns="0" rIns="0" bIns="0" numCol="1" anchor="ctr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200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100" dirty="0" smtClean="0">
                  <a:latin typeface="Cambria" pitchFamily="18" charset="0"/>
                </a:rPr>
                <a:t>Выбор очереди для свала</a:t>
              </a:r>
              <a:endParaRPr lang="ru-RU" sz="1100" dirty="0" smtClean="0">
                <a:latin typeface="Arial" pitchFamily="34" charset="0"/>
              </a:endParaRPr>
            </a:p>
          </p:txBody>
        </p:sp>
        <p:cxnSp>
          <p:nvCxnSpPr>
            <p:cNvPr id="266" name="AutoShape 232"/>
            <p:cNvCxnSpPr>
              <a:cxnSpLocks noChangeShapeType="1"/>
            </p:cNvCxnSpPr>
            <p:nvPr/>
          </p:nvCxnSpPr>
          <p:spPr bwMode="auto">
            <a:xfrm>
              <a:off x="3075" y="1275"/>
              <a:ext cx="0" cy="255"/>
            </a:xfrm>
            <a:prstGeom prst="straightConnector1">
              <a:avLst/>
            </a:prstGeom>
            <a:noFill/>
            <a:ln w="1587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sp>
          <p:nvSpPr>
            <p:cNvPr id="267" name="Rectangle 233"/>
            <p:cNvSpPr>
              <a:spLocks noChangeArrowheads="1"/>
            </p:cNvSpPr>
            <p:nvPr/>
          </p:nvSpPr>
          <p:spPr bwMode="auto">
            <a:xfrm>
              <a:off x="2835" y="1530"/>
              <a:ext cx="240" cy="93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sp>
          <p:nvSpPr>
            <p:cNvPr id="268" name="Rectangle 234"/>
            <p:cNvSpPr>
              <a:spLocks noChangeArrowheads="1"/>
            </p:cNvSpPr>
            <p:nvPr/>
          </p:nvSpPr>
          <p:spPr bwMode="auto">
            <a:xfrm>
              <a:off x="3003" y="1692"/>
              <a:ext cx="143" cy="330"/>
            </a:xfrm>
            <a:prstGeom prst="rect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sp>
          <p:nvSpPr>
            <p:cNvPr id="269" name="Rectangle 235"/>
            <p:cNvSpPr>
              <a:spLocks noChangeArrowheads="1"/>
            </p:cNvSpPr>
            <p:nvPr/>
          </p:nvSpPr>
          <p:spPr bwMode="auto">
            <a:xfrm>
              <a:off x="3003" y="2541"/>
              <a:ext cx="143" cy="330"/>
            </a:xfrm>
            <a:prstGeom prst="rect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sp>
          <p:nvSpPr>
            <p:cNvPr id="270" name="Rectangle 236"/>
            <p:cNvSpPr>
              <a:spLocks noChangeArrowheads="1"/>
            </p:cNvSpPr>
            <p:nvPr/>
          </p:nvSpPr>
          <p:spPr bwMode="auto">
            <a:xfrm>
              <a:off x="3003" y="6585"/>
              <a:ext cx="143" cy="2060"/>
            </a:xfrm>
            <a:prstGeom prst="rect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sp>
          <p:nvSpPr>
            <p:cNvPr id="271" name="Rectangle 237"/>
            <p:cNvSpPr>
              <a:spLocks noChangeArrowheads="1"/>
            </p:cNvSpPr>
            <p:nvPr/>
          </p:nvSpPr>
          <p:spPr bwMode="auto">
            <a:xfrm>
              <a:off x="3003" y="9981"/>
              <a:ext cx="143" cy="330"/>
            </a:xfrm>
            <a:prstGeom prst="rect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grpSp>
          <p:nvGrpSpPr>
            <p:cNvPr id="272" name="Group 238"/>
            <p:cNvGrpSpPr>
              <a:grpSpLocks/>
            </p:cNvGrpSpPr>
            <p:nvPr/>
          </p:nvGrpSpPr>
          <p:grpSpPr bwMode="auto">
            <a:xfrm>
              <a:off x="3075" y="1530"/>
              <a:ext cx="443" cy="169"/>
              <a:chOff x="3075" y="1530"/>
              <a:chExt cx="443" cy="169"/>
            </a:xfrm>
          </p:grpSpPr>
          <p:cxnSp>
            <p:nvCxnSpPr>
              <p:cNvPr id="374" name="AutoShape 239"/>
              <p:cNvCxnSpPr>
                <a:cxnSpLocks noChangeShapeType="1"/>
              </p:cNvCxnSpPr>
              <p:nvPr/>
            </p:nvCxnSpPr>
            <p:spPr bwMode="auto">
              <a:xfrm>
                <a:off x="3075" y="1530"/>
                <a:ext cx="44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75" name="AutoShape 240"/>
              <p:cNvCxnSpPr>
                <a:cxnSpLocks noChangeShapeType="1"/>
              </p:cNvCxnSpPr>
              <p:nvPr/>
            </p:nvCxnSpPr>
            <p:spPr bwMode="auto">
              <a:xfrm>
                <a:off x="3518" y="1530"/>
                <a:ext cx="0" cy="1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76" name="AutoShape 241"/>
              <p:cNvCxnSpPr>
                <a:cxnSpLocks noChangeShapeType="1"/>
              </p:cNvCxnSpPr>
              <p:nvPr/>
            </p:nvCxnSpPr>
            <p:spPr bwMode="auto">
              <a:xfrm flipH="1">
                <a:off x="3146" y="1699"/>
                <a:ext cx="37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273" name="Group 242"/>
            <p:cNvGrpSpPr>
              <a:grpSpLocks/>
            </p:cNvGrpSpPr>
            <p:nvPr/>
          </p:nvGrpSpPr>
          <p:grpSpPr bwMode="auto">
            <a:xfrm>
              <a:off x="3067" y="2379"/>
              <a:ext cx="443" cy="169"/>
              <a:chOff x="3075" y="1530"/>
              <a:chExt cx="443" cy="169"/>
            </a:xfrm>
          </p:grpSpPr>
          <p:cxnSp>
            <p:nvCxnSpPr>
              <p:cNvPr id="371" name="AutoShape 243"/>
              <p:cNvCxnSpPr>
                <a:cxnSpLocks noChangeShapeType="1"/>
              </p:cNvCxnSpPr>
              <p:nvPr/>
            </p:nvCxnSpPr>
            <p:spPr bwMode="auto">
              <a:xfrm>
                <a:off x="3075" y="1530"/>
                <a:ext cx="44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72" name="AutoShape 244"/>
              <p:cNvCxnSpPr>
                <a:cxnSpLocks noChangeShapeType="1"/>
              </p:cNvCxnSpPr>
              <p:nvPr/>
            </p:nvCxnSpPr>
            <p:spPr bwMode="auto">
              <a:xfrm>
                <a:off x="3518" y="1530"/>
                <a:ext cx="0" cy="1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73" name="AutoShape 245"/>
              <p:cNvCxnSpPr>
                <a:cxnSpLocks noChangeShapeType="1"/>
              </p:cNvCxnSpPr>
              <p:nvPr/>
            </p:nvCxnSpPr>
            <p:spPr bwMode="auto">
              <a:xfrm flipH="1">
                <a:off x="3146" y="1699"/>
                <a:ext cx="37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274" name="Group 246"/>
            <p:cNvGrpSpPr>
              <a:grpSpLocks/>
            </p:cNvGrpSpPr>
            <p:nvPr/>
          </p:nvGrpSpPr>
          <p:grpSpPr bwMode="auto">
            <a:xfrm>
              <a:off x="3067" y="6416"/>
              <a:ext cx="443" cy="169"/>
              <a:chOff x="3075" y="1530"/>
              <a:chExt cx="443" cy="169"/>
            </a:xfrm>
          </p:grpSpPr>
          <p:cxnSp>
            <p:nvCxnSpPr>
              <p:cNvPr id="368" name="AutoShape 247"/>
              <p:cNvCxnSpPr>
                <a:cxnSpLocks noChangeShapeType="1"/>
              </p:cNvCxnSpPr>
              <p:nvPr/>
            </p:nvCxnSpPr>
            <p:spPr bwMode="auto">
              <a:xfrm>
                <a:off x="3075" y="1530"/>
                <a:ext cx="44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69" name="AutoShape 248"/>
              <p:cNvCxnSpPr>
                <a:cxnSpLocks noChangeShapeType="1"/>
              </p:cNvCxnSpPr>
              <p:nvPr/>
            </p:nvCxnSpPr>
            <p:spPr bwMode="auto">
              <a:xfrm>
                <a:off x="3518" y="1530"/>
                <a:ext cx="0" cy="1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70" name="AutoShape 249"/>
              <p:cNvCxnSpPr>
                <a:cxnSpLocks noChangeShapeType="1"/>
              </p:cNvCxnSpPr>
              <p:nvPr/>
            </p:nvCxnSpPr>
            <p:spPr bwMode="auto">
              <a:xfrm flipH="1">
                <a:off x="3146" y="1699"/>
                <a:ext cx="37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275" name="Group 250"/>
            <p:cNvGrpSpPr>
              <a:grpSpLocks/>
            </p:cNvGrpSpPr>
            <p:nvPr/>
          </p:nvGrpSpPr>
          <p:grpSpPr bwMode="auto">
            <a:xfrm>
              <a:off x="3067" y="9810"/>
              <a:ext cx="443" cy="171"/>
              <a:chOff x="3075" y="1572"/>
              <a:chExt cx="443" cy="171"/>
            </a:xfrm>
          </p:grpSpPr>
          <p:cxnSp>
            <p:nvCxnSpPr>
              <p:cNvPr id="365" name="AutoShape 251"/>
              <p:cNvCxnSpPr>
                <a:cxnSpLocks noChangeShapeType="1"/>
              </p:cNvCxnSpPr>
              <p:nvPr/>
            </p:nvCxnSpPr>
            <p:spPr bwMode="auto">
              <a:xfrm>
                <a:off x="3075" y="1572"/>
                <a:ext cx="44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66" name="AutoShape 252"/>
              <p:cNvCxnSpPr>
                <a:cxnSpLocks noChangeShapeType="1"/>
              </p:cNvCxnSpPr>
              <p:nvPr/>
            </p:nvCxnSpPr>
            <p:spPr bwMode="auto">
              <a:xfrm>
                <a:off x="3518" y="1572"/>
                <a:ext cx="0" cy="1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67" name="AutoShape 253"/>
              <p:cNvCxnSpPr>
                <a:cxnSpLocks noChangeShapeType="1"/>
              </p:cNvCxnSpPr>
              <p:nvPr/>
            </p:nvCxnSpPr>
            <p:spPr bwMode="auto">
              <a:xfrm flipH="1">
                <a:off x="3146" y="1743"/>
                <a:ext cx="37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76" name="AutoShape 254"/>
            <p:cNvCxnSpPr>
              <a:cxnSpLocks noChangeShapeType="1"/>
            </p:cNvCxnSpPr>
            <p:nvPr/>
          </p:nvCxnSpPr>
          <p:spPr bwMode="auto">
            <a:xfrm>
              <a:off x="3523" y="1587"/>
              <a:ext cx="176" cy="17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cxnSp>
          <p:nvCxnSpPr>
            <p:cNvPr id="277" name="AutoShape 255"/>
            <p:cNvCxnSpPr>
              <a:cxnSpLocks noChangeShapeType="1"/>
            </p:cNvCxnSpPr>
            <p:nvPr/>
          </p:nvCxnSpPr>
          <p:spPr bwMode="auto">
            <a:xfrm>
              <a:off x="3507" y="2420"/>
              <a:ext cx="176" cy="17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cxnSp>
          <p:nvCxnSpPr>
            <p:cNvPr id="278" name="AutoShape 256"/>
            <p:cNvCxnSpPr>
              <a:cxnSpLocks noChangeShapeType="1"/>
            </p:cNvCxnSpPr>
            <p:nvPr/>
          </p:nvCxnSpPr>
          <p:spPr bwMode="auto">
            <a:xfrm>
              <a:off x="3323" y="6585"/>
              <a:ext cx="547" cy="74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cxnSp>
          <p:nvCxnSpPr>
            <p:cNvPr id="279" name="AutoShape 257"/>
            <p:cNvCxnSpPr>
              <a:cxnSpLocks noChangeShapeType="1"/>
            </p:cNvCxnSpPr>
            <p:nvPr/>
          </p:nvCxnSpPr>
          <p:spPr bwMode="auto">
            <a:xfrm>
              <a:off x="3523" y="9893"/>
              <a:ext cx="176" cy="17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sp>
          <p:nvSpPr>
            <p:cNvPr id="280" name="Rectangle 258"/>
            <p:cNvSpPr>
              <a:spLocks noChangeArrowheads="1"/>
            </p:cNvSpPr>
            <p:nvPr/>
          </p:nvSpPr>
          <p:spPr bwMode="auto">
            <a:xfrm>
              <a:off x="5461" y="3649"/>
              <a:ext cx="240" cy="72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sp>
          <p:nvSpPr>
            <p:cNvPr id="281" name="Rectangle 259"/>
            <p:cNvSpPr>
              <a:spLocks noChangeArrowheads="1"/>
            </p:cNvSpPr>
            <p:nvPr/>
          </p:nvSpPr>
          <p:spPr bwMode="auto">
            <a:xfrm>
              <a:off x="5635" y="4030"/>
              <a:ext cx="143" cy="330"/>
            </a:xfrm>
            <a:prstGeom prst="rect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grpSp>
          <p:nvGrpSpPr>
            <p:cNvPr id="282" name="Group 260"/>
            <p:cNvGrpSpPr>
              <a:grpSpLocks/>
            </p:cNvGrpSpPr>
            <p:nvPr/>
          </p:nvGrpSpPr>
          <p:grpSpPr bwMode="auto">
            <a:xfrm>
              <a:off x="5707" y="3868"/>
              <a:ext cx="443" cy="169"/>
              <a:chOff x="3075" y="1530"/>
              <a:chExt cx="443" cy="169"/>
            </a:xfrm>
          </p:grpSpPr>
          <p:cxnSp>
            <p:nvCxnSpPr>
              <p:cNvPr id="362" name="AutoShape 261"/>
              <p:cNvCxnSpPr>
                <a:cxnSpLocks noChangeShapeType="1"/>
              </p:cNvCxnSpPr>
              <p:nvPr/>
            </p:nvCxnSpPr>
            <p:spPr bwMode="auto">
              <a:xfrm>
                <a:off x="3075" y="1530"/>
                <a:ext cx="44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63" name="AutoShape 262"/>
              <p:cNvCxnSpPr>
                <a:cxnSpLocks noChangeShapeType="1"/>
              </p:cNvCxnSpPr>
              <p:nvPr/>
            </p:nvCxnSpPr>
            <p:spPr bwMode="auto">
              <a:xfrm>
                <a:off x="3518" y="1530"/>
                <a:ext cx="0" cy="1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64" name="AutoShape 263"/>
              <p:cNvCxnSpPr>
                <a:cxnSpLocks noChangeShapeType="1"/>
              </p:cNvCxnSpPr>
              <p:nvPr/>
            </p:nvCxnSpPr>
            <p:spPr bwMode="auto">
              <a:xfrm flipH="1">
                <a:off x="3146" y="1699"/>
                <a:ext cx="37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3" name="AutoShape 264"/>
            <p:cNvCxnSpPr>
              <a:cxnSpLocks noChangeShapeType="1"/>
            </p:cNvCxnSpPr>
            <p:nvPr/>
          </p:nvCxnSpPr>
          <p:spPr bwMode="auto">
            <a:xfrm>
              <a:off x="6155" y="3925"/>
              <a:ext cx="176" cy="17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sp>
          <p:nvSpPr>
            <p:cNvPr id="284" name="Rectangle 265"/>
            <p:cNvSpPr>
              <a:spLocks noChangeArrowheads="1"/>
            </p:cNvSpPr>
            <p:nvPr/>
          </p:nvSpPr>
          <p:spPr bwMode="auto">
            <a:xfrm>
              <a:off x="5635" y="5178"/>
              <a:ext cx="143" cy="330"/>
            </a:xfrm>
            <a:prstGeom prst="rect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grpSp>
          <p:nvGrpSpPr>
            <p:cNvPr id="285" name="Group 266"/>
            <p:cNvGrpSpPr>
              <a:grpSpLocks/>
            </p:cNvGrpSpPr>
            <p:nvPr/>
          </p:nvGrpSpPr>
          <p:grpSpPr bwMode="auto">
            <a:xfrm>
              <a:off x="5707" y="5016"/>
              <a:ext cx="443" cy="169"/>
              <a:chOff x="3075" y="1530"/>
              <a:chExt cx="443" cy="169"/>
            </a:xfrm>
          </p:grpSpPr>
          <p:cxnSp>
            <p:nvCxnSpPr>
              <p:cNvPr id="359" name="AutoShape 267"/>
              <p:cNvCxnSpPr>
                <a:cxnSpLocks noChangeShapeType="1"/>
              </p:cNvCxnSpPr>
              <p:nvPr/>
            </p:nvCxnSpPr>
            <p:spPr bwMode="auto">
              <a:xfrm>
                <a:off x="3075" y="1530"/>
                <a:ext cx="44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60" name="AutoShape 268"/>
              <p:cNvCxnSpPr>
                <a:cxnSpLocks noChangeShapeType="1"/>
              </p:cNvCxnSpPr>
              <p:nvPr/>
            </p:nvCxnSpPr>
            <p:spPr bwMode="auto">
              <a:xfrm>
                <a:off x="3518" y="1530"/>
                <a:ext cx="0" cy="1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61" name="AutoShape 269"/>
              <p:cNvCxnSpPr>
                <a:cxnSpLocks noChangeShapeType="1"/>
              </p:cNvCxnSpPr>
              <p:nvPr/>
            </p:nvCxnSpPr>
            <p:spPr bwMode="auto">
              <a:xfrm flipH="1">
                <a:off x="3146" y="1699"/>
                <a:ext cx="37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6" name="AutoShape 270"/>
            <p:cNvCxnSpPr>
              <a:cxnSpLocks noChangeShapeType="1"/>
            </p:cNvCxnSpPr>
            <p:nvPr/>
          </p:nvCxnSpPr>
          <p:spPr bwMode="auto">
            <a:xfrm>
              <a:off x="6155" y="5073"/>
              <a:ext cx="176" cy="17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sp>
          <p:nvSpPr>
            <p:cNvPr id="287" name="Rectangle 271"/>
            <p:cNvSpPr>
              <a:spLocks noChangeArrowheads="1"/>
            </p:cNvSpPr>
            <p:nvPr/>
          </p:nvSpPr>
          <p:spPr bwMode="auto">
            <a:xfrm>
              <a:off x="5635" y="6337"/>
              <a:ext cx="143" cy="330"/>
            </a:xfrm>
            <a:prstGeom prst="rect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grpSp>
          <p:nvGrpSpPr>
            <p:cNvPr id="288" name="Group 272"/>
            <p:cNvGrpSpPr>
              <a:grpSpLocks/>
            </p:cNvGrpSpPr>
            <p:nvPr/>
          </p:nvGrpSpPr>
          <p:grpSpPr bwMode="auto">
            <a:xfrm>
              <a:off x="5707" y="6175"/>
              <a:ext cx="443" cy="169"/>
              <a:chOff x="3075" y="1530"/>
              <a:chExt cx="443" cy="169"/>
            </a:xfrm>
          </p:grpSpPr>
          <p:cxnSp>
            <p:nvCxnSpPr>
              <p:cNvPr id="356" name="AutoShape 273"/>
              <p:cNvCxnSpPr>
                <a:cxnSpLocks noChangeShapeType="1"/>
              </p:cNvCxnSpPr>
              <p:nvPr/>
            </p:nvCxnSpPr>
            <p:spPr bwMode="auto">
              <a:xfrm>
                <a:off x="3075" y="1530"/>
                <a:ext cx="44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7" name="AutoShape 274"/>
              <p:cNvCxnSpPr>
                <a:cxnSpLocks noChangeShapeType="1"/>
              </p:cNvCxnSpPr>
              <p:nvPr/>
            </p:nvCxnSpPr>
            <p:spPr bwMode="auto">
              <a:xfrm>
                <a:off x="3518" y="1530"/>
                <a:ext cx="0" cy="1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8" name="AutoShape 275"/>
              <p:cNvCxnSpPr>
                <a:cxnSpLocks noChangeShapeType="1"/>
              </p:cNvCxnSpPr>
              <p:nvPr/>
            </p:nvCxnSpPr>
            <p:spPr bwMode="auto">
              <a:xfrm flipH="1">
                <a:off x="3146" y="1699"/>
                <a:ext cx="37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9" name="AutoShape 276"/>
            <p:cNvCxnSpPr>
              <a:cxnSpLocks noChangeShapeType="1"/>
            </p:cNvCxnSpPr>
            <p:nvPr/>
          </p:nvCxnSpPr>
          <p:spPr bwMode="auto">
            <a:xfrm>
              <a:off x="6155" y="6232"/>
              <a:ext cx="176" cy="17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sp>
          <p:nvSpPr>
            <p:cNvPr id="290" name="Rectangle 277"/>
            <p:cNvSpPr>
              <a:spLocks noChangeArrowheads="1"/>
            </p:cNvSpPr>
            <p:nvPr/>
          </p:nvSpPr>
          <p:spPr bwMode="auto">
            <a:xfrm>
              <a:off x="5627" y="7322"/>
              <a:ext cx="143" cy="330"/>
            </a:xfrm>
            <a:prstGeom prst="rect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grpSp>
          <p:nvGrpSpPr>
            <p:cNvPr id="291" name="Group 278"/>
            <p:cNvGrpSpPr>
              <a:grpSpLocks/>
            </p:cNvGrpSpPr>
            <p:nvPr/>
          </p:nvGrpSpPr>
          <p:grpSpPr bwMode="auto">
            <a:xfrm>
              <a:off x="5699" y="7160"/>
              <a:ext cx="443" cy="169"/>
              <a:chOff x="3075" y="1530"/>
              <a:chExt cx="443" cy="169"/>
            </a:xfrm>
          </p:grpSpPr>
          <p:cxnSp>
            <p:nvCxnSpPr>
              <p:cNvPr id="353" name="AutoShape 279"/>
              <p:cNvCxnSpPr>
                <a:cxnSpLocks noChangeShapeType="1"/>
              </p:cNvCxnSpPr>
              <p:nvPr/>
            </p:nvCxnSpPr>
            <p:spPr bwMode="auto">
              <a:xfrm>
                <a:off x="3075" y="1530"/>
                <a:ext cx="44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4" name="AutoShape 280"/>
              <p:cNvCxnSpPr>
                <a:cxnSpLocks noChangeShapeType="1"/>
              </p:cNvCxnSpPr>
              <p:nvPr/>
            </p:nvCxnSpPr>
            <p:spPr bwMode="auto">
              <a:xfrm>
                <a:off x="3518" y="1530"/>
                <a:ext cx="0" cy="1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5" name="AutoShape 281"/>
              <p:cNvCxnSpPr>
                <a:cxnSpLocks noChangeShapeType="1"/>
              </p:cNvCxnSpPr>
              <p:nvPr/>
            </p:nvCxnSpPr>
            <p:spPr bwMode="auto">
              <a:xfrm flipH="1">
                <a:off x="3146" y="1699"/>
                <a:ext cx="37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92" name="AutoShape 282"/>
            <p:cNvCxnSpPr>
              <a:cxnSpLocks noChangeShapeType="1"/>
            </p:cNvCxnSpPr>
            <p:nvPr/>
          </p:nvCxnSpPr>
          <p:spPr bwMode="auto">
            <a:xfrm>
              <a:off x="6147" y="7217"/>
              <a:ext cx="176" cy="17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sp>
          <p:nvSpPr>
            <p:cNvPr id="293" name="Rectangle 283"/>
            <p:cNvSpPr>
              <a:spLocks noChangeArrowheads="1"/>
            </p:cNvSpPr>
            <p:nvPr/>
          </p:nvSpPr>
          <p:spPr bwMode="auto">
            <a:xfrm>
              <a:off x="5619" y="8180"/>
              <a:ext cx="143" cy="330"/>
            </a:xfrm>
            <a:prstGeom prst="rect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grpSp>
          <p:nvGrpSpPr>
            <p:cNvPr id="294" name="Group 284"/>
            <p:cNvGrpSpPr>
              <a:grpSpLocks/>
            </p:cNvGrpSpPr>
            <p:nvPr/>
          </p:nvGrpSpPr>
          <p:grpSpPr bwMode="auto">
            <a:xfrm>
              <a:off x="5691" y="8018"/>
              <a:ext cx="443" cy="169"/>
              <a:chOff x="3075" y="1530"/>
              <a:chExt cx="443" cy="169"/>
            </a:xfrm>
          </p:grpSpPr>
          <p:cxnSp>
            <p:nvCxnSpPr>
              <p:cNvPr id="350" name="AutoShape 285"/>
              <p:cNvCxnSpPr>
                <a:cxnSpLocks noChangeShapeType="1"/>
              </p:cNvCxnSpPr>
              <p:nvPr/>
            </p:nvCxnSpPr>
            <p:spPr bwMode="auto">
              <a:xfrm>
                <a:off x="3075" y="1530"/>
                <a:ext cx="44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1" name="AutoShape 286"/>
              <p:cNvCxnSpPr>
                <a:cxnSpLocks noChangeShapeType="1"/>
              </p:cNvCxnSpPr>
              <p:nvPr/>
            </p:nvCxnSpPr>
            <p:spPr bwMode="auto">
              <a:xfrm>
                <a:off x="3518" y="1530"/>
                <a:ext cx="0" cy="1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2" name="AutoShape 287"/>
              <p:cNvCxnSpPr>
                <a:cxnSpLocks noChangeShapeType="1"/>
              </p:cNvCxnSpPr>
              <p:nvPr/>
            </p:nvCxnSpPr>
            <p:spPr bwMode="auto">
              <a:xfrm flipH="1">
                <a:off x="3146" y="1699"/>
                <a:ext cx="37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95" name="AutoShape 288"/>
            <p:cNvCxnSpPr>
              <a:cxnSpLocks noChangeShapeType="1"/>
            </p:cNvCxnSpPr>
            <p:nvPr/>
          </p:nvCxnSpPr>
          <p:spPr bwMode="auto">
            <a:xfrm>
              <a:off x="6139" y="8075"/>
              <a:ext cx="176" cy="17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sp>
          <p:nvSpPr>
            <p:cNvPr id="296" name="Rectangle 289"/>
            <p:cNvSpPr>
              <a:spLocks noChangeArrowheads="1"/>
            </p:cNvSpPr>
            <p:nvPr/>
          </p:nvSpPr>
          <p:spPr bwMode="auto">
            <a:xfrm>
              <a:off x="5627" y="9129"/>
              <a:ext cx="143" cy="330"/>
            </a:xfrm>
            <a:prstGeom prst="rect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grpSp>
          <p:nvGrpSpPr>
            <p:cNvPr id="297" name="Group 290"/>
            <p:cNvGrpSpPr>
              <a:grpSpLocks/>
            </p:cNvGrpSpPr>
            <p:nvPr/>
          </p:nvGrpSpPr>
          <p:grpSpPr bwMode="auto">
            <a:xfrm>
              <a:off x="5699" y="8965"/>
              <a:ext cx="443" cy="169"/>
              <a:chOff x="3075" y="1530"/>
              <a:chExt cx="443" cy="169"/>
            </a:xfrm>
          </p:grpSpPr>
          <p:cxnSp>
            <p:nvCxnSpPr>
              <p:cNvPr id="347" name="AutoShape 291"/>
              <p:cNvCxnSpPr>
                <a:cxnSpLocks noChangeShapeType="1"/>
              </p:cNvCxnSpPr>
              <p:nvPr/>
            </p:nvCxnSpPr>
            <p:spPr bwMode="auto">
              <a:xfrm>
                <a:off x="3075" y="1530"/>
                <a:ext cx="44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48" name="AutoShape 292"/>
              <p:cNvCxnSpPr>
                <a:cxnSpLocks noChangeShapeType="1"/>
              </p:cNvCxnSpPr>
              <p:nvPr/>
            </p:nvCxnSpPr>
            <p:spPr bwMode="auto">
              <a:xfrm>
                <a:off x="3518" y="1530"/>
                <a:ext cx="0" cy="1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49" name="AutoShape 293"/>
              <p:cNvCxnSpPr>
                <a:cxnSpLocks noChangeShapeType="1"/>
              </p:cNvCxnSpPr>
              <p:nvPr/>
            </p:nvCxnSpPr>
            <p:spPr bwMode="auto">
              <a:xfrm flipH="1">
                <a:off x="3146" y="1699"/>
                <a:ext cx="37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98" name="AutoShape 294"/>
            <p:cNvCxnSpPr>
              <a:cxnSpLocks noChangeShapeType="1"/>
            </p:cNvCxnSpPr>
            <p:nvPr/>
          </p:nvCxnSpPr>
          <p:spPr bwMode="auto">
            <a:xfrm>
              <a:off x="6147" y="9022"/>
              <a:ext cx="176" cy="17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sp>
          <p:nvSpPr>
            <p:cNvPr id="299" name="Rectangle 295"/>
            <p:cNvSpPr>
              <a:spLocks noChangeArrowheads="1"/>
            </p:cNvSpPr>
            <p:nvPr/>
          </p:nvSpPr>
          <p:spPr bwMode="auto">
            <a:xfrm>
              <a:off x="9586" y="7055"/>
              <a:ext cx="240" cy="28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cxnSp>
          <p:nvCxnSpPr>
            <p:cNvPr id="300" name="AutoShape 296"/>
            <p:cNvCxnSpPr>
              <a:cxnSpLocks noChangeShapeType="1"/>
            </p:cNvCxnSpPr>
            <p:nvPr/>
          </p:nvCxnSpPr>
          <p:spPr bwMode="auto">
            <a:xfrm>
              <a:off x="9699" y="1260"/>
              <a:ext cx="0" cy="5769"/>
            </a:xfrm>
            <a:prstGeom prst="straightConnector1">
              <a:avLst/>
            </a:prstGeom>
            <a:noFill/>
            <a:ln w="1587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sp>
          <p:nvSpPr>
            <p:cNvPr id="301" name="Rectangle 297"/>
            <p:cNvSpPr>
              <a:spLocks noChangeArrowheads="1"/>
            </p:cNvSpPr>
            <p:nvPr/>
          </p:nvSpPr>
          <p:spPr bwMode="auto">
            <a:xfrm>
              <a:off x="12691" y="3634"/>
              <a:ext cx="240" cy="72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309"/>
                </a:lnSpc>
              </a:pPr>
              <a:endParaRPr lang="ru-RU" dirty="0"/>
            </a:p>
          </p:txBody>
        </p:sp>
        <p:cxnSp>
          <p:nvCxnSpPr>
            <p:cNvPr id="302" name="AutoShape 298"/>
            <p:cNvCxnSpPr>
              <a:cxnSpLocks noChangeShapeType="1"/>
            </p:cNvCxnSpPr>
            <p:nvPr/>
          </p:nvCxnSpPr>
          <p:spPr bwMode="auto">
            <a:xfrm>
              <a:off x="12810" y="1260"/>
              <a:ext cx="0" cy="2329"/>
            </a:xfrm>
            <a:prstGeom prst="straightConnector1">
              <a:avLst/>
            </a:prstGeom>
            <a:noFill/>
            <a:ln w="1587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cxnSp>
          <p:nvCxnSpPr>
            <p:cNvPr id="303" name="AutoShape 299"/>
            <p:cNvCxnSpPr>
              <a:cxnSpLocks noChangeShapeType="1"/>
            </p:cNvCxnSpPr>
            <p:nvPr/>
          </p:nvCxnSpPr>
          <p:spPr bwMode="auto">
            <a:xfrm>
              <a:off x="3075" y="3669"/>
              <a:ext cx="238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04" name="Text Box 300"/>
            <p:cNvSpPr txBox="1">
              <a:spLocks noChangeArrowheads="1"/>
            </p:cNvSpPr>
            <p:nvPr/>
          </p:nvSpPr>
          <p:spPr bwMode="auto">
            <a:xfrm>
              <a:off x="3699" y="2375"/>
              <a:ext cx="18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Количество вагонов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05" name="Text Box 301"/>
            <p:cNvSpPr txBox="1">
              <a:spLocks noChangeArrowheads="1"/>
            </p:cNvSpPr>
            <p:nvPr/>
          </p:nvSpPr>
          <p:spPr bwMode="auto">
            <a:xfrm>
              <a:off x="3714" y="1505"/>
              <a:ext cx="6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Пауза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06" name="Text Box 302"/>
            <p:cNvSpPr txBox="1">
              <a:spLocks noChangeArrowheads="1"/>
            </p:cNvSpPr>
            <p:nvPr/>
          </p:nvSpPr>
          <p:spPr bwMode="auto">
            <a:xfrm>
              <a:off x="3279" y="3425"/>
              <a:ext cx="18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Занятость пути = 1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307" name="AutoShape 303"/>
            <p:cNvCxnSpPr>
              <a:cxnSpLocks noChangeShapeType="1"/>
            </p:cNvCxnSpPr>
            <p:nvPr/>
          </p:nvCxnSpPr>
          <p:spPr bwMode="auto">
            <a:xfrm>
              <a:off x="3075" y="5829"/>
              <a:ext cx="239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08" name="Text Box 304"/>
            <p:cNvSpPr txBox="1">
              <a:spLocks noChangeArrowheads="1"/>
            </p:cNvSpPr>
            <p:nvPr/>
          </p:nvSpPr>
          <p:spPr bwMode="auto">
            <a:xfrm>
              <a:off x="3279" y="5585"/>
              <a:ext cx="18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Команда на свал = 1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09" name="Text Box 305"/>
            <p:cNvSpPr txBox="1">
              <a:spLocks noChangeArrowheads="1"/>
            </p:cNvSpPr>
            <p:nvPr/>
          </p:nvSpPr>
          <p:spPr bwMode="auto">
            <a:xfrm>
              <a:off x="6504" y="3861"/>
              <a:ext cx="6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Пауза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10" name="Text Box 306"/>
            <p:cNvSpPr txBox="1">
              <a:spLocks noChangeArrowheads="1"/>
            </p:cNvSpPr>
            <p:nvPr/>
          </p:nvSpPr>
          <p:spPr bwMode="auto">
            <a:xfrm>
              <a:off x="6504" y="4956"/>
              <a:ext cx="6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Пауза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11" name="Text Box 307"/>
            <p:cNvSpPr txBox="1">
              <a:spLocks noChangeArrowheads="1"/>
            </p:cNvSpPr>
            <p:nvPr/>
          </p:nvSpPr>
          <p:spPr bwMode="auto">
            <a:xfrm>
              <a:off x="6504" y="6115"/>
              <a:ext cx="6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Пауза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12" name="Text Box 308"/>
            <p:cNvSpPr txBox="1">
              <a:spLocks noChangeArrowheads="1"/>
            </p:cNvSpPr>
            <p:nvPr/>
          </p:nvSpPr>
          <p:spPr bwMode="auto">
            <a:xfrm>
              <a:off x="6519" y="7100"/>
              <a:ext cx="6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Пауза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13" name="Text Box 309"/>
            <p:cNvSpPr txBox="1">
              <a:spLocks noChangeArrowheads="1"/>
            </p:cNvSpPr>
            <p:nvPr/>
          </p:nvSpPr>
          <p:spPr bwMode="auto">
            <a:xfrm>
              <a:off x="6504" y="7951"/>
              <a:ext cx="6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Пауза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14" name="Text Box 310"/>
            <p:cNvSpPr txBox="1">
              <a:spLocks noChangeArrowheads="1"/>
            </p:cNvSpPr>
            <p:nvPr/>
          </p:nvSpPr>
          <p:spPr bwMode="auto">
            <a:xfrm>
              <a:off x="6504" y="8859"/>
              <a:ext cx="6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Пауза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15" name="Rectangle 311"/>
            <p:cNvSpPr>
              <a:spLocks noChangeArrowheads="1"/>
            </p:cNvSpPr>
            <p:nvPr/>
          </p:nvSpPr>
          <p:spPr bwMode="auto">
            <a:xfrm>
              <a:off x="1988" y="960"/>
              <a:ext cx="2167" cy="346"/>
            </a:xfrm>
            <a:prstGeom prst="rect">
              <a:avLst/>
            </a:prstGeom>
            <a:gradFill rotWithShape="1">
              <a:gsLst>
                <a:gs pos="0">
                  <a:srgbClr val="DBE5F1">
                    <a:gamma/>
                    <a:shade val="46275"/>
                    <a:invGamma/>
                  </a:srgbClr>
                </a:gs>
                <a:gs pos="50000">
                  <a:srgbClr val="DBE5F1"/>
                </a:gs>
                <a:gs pos="100000">
                  <a:srgbClr val="DBE5F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17365D"/>
              </a:solidFill>
              <a:miter lim="800000"/>
              <a:headEnd/>
              <a:tailEnd/>
            </a:ln>
          </p:spPr>
          <p:txBody>
            <a:bodyPr vert="horz" wrap="square" lIns="18000" tIns="45720" rIns="1800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300" dirty="0" smtClean="0">
                  <a:latin typeface="Cambria" pitchFamily="18" charset="0"/>
                </a:rPr>
                <a:t>Блок «Вертушка»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16" name="Rectangle 312"/>
            <p:cNvSpPr>
              <a:spLocks noChangeArrowheads="1"/>
            </p:cNvSpPr>
            <p:nvPr/>
          </p:nvSpPr>
          <p:spPr bwMode="auto">
            <a:xfrm>
              <a:off x="4631" y="960"/>
              <a:ext cx="2002" cy="346"/>
            </a:xfrm>
            <a:prstGeom prst="rect">
              <a:avLst/>
            </a:prstGeom>
            <a:gradFill rotWithShape="1">
              <a:gsLst>
                <a:gs pos="0">
                  <a:srgbClr val="DBE5F1">
                    <a:gamma/>
                    <a:shade val="46275"/>
                    <a:invGamma/>
                  </a:srgbClr>
                </a:gs>
                <a:gs pos="50000">
                  <a:srgbClr val="DBE5F1"/>
                </a:gs>
                <a:gs pos="100000">
                  <a:srgbClr val="DBE5F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17365D"/>
              </a:solidFill>
              <a:miter lim="800000"/>
              <a:headEnd/>
              <a:tailEnd/>
            </a:ln>
          </p:spPr>
          <p:txBody>
            <a:bodyPr vert="horz" wrap="square" lIns="18000" tIns="45720" rIns="1800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300" dirty="0" smtClean="0">
                  <a:latin typeface="Cambria" pitchFamily="18" charset="0"/>
                </a:rPr>
                <a:t>Блок «Свал»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17" name="Rectangle 313"/>
            <p:cNvSpPr>
              <a:spLocks noChangeArrowheads="1"/>
            </p:cNvSpPr>
            <p:nvPr/>
          </p:nvSpPr>
          <p:spPr bwMode="auto">
            <a:xfrm>
              <a:off x="8340" y="960"/>
              <a:ext cx="2115" cy="346"/>
            </a:xfrm>
            <a:prstGeom prst="rect">
              <a:avLst/>
            </a:prstGeom>
            <a:gradFill rotWithShape="1">
              <a:gsLst>
                <a:gs pos="0">
                  <a:srgbClr val="DBE5F1">
                    <a:gamma/>
                    <a:shade val="46275"/>
                    <a:invGamma/>
                  </a:srgbClr>
                </a:gs>
                <a:gs pos="50000">
                  <a:srgbClr val="DBE5F1"/>
                </a:gs>
                <a:gs pos="100000">
                  <a:srgbClr val="DBE5F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17365D"/>
              </a:solidFill>
              <a:miter lim="800000"/>
              <a:headEnd/>
              <a:tailEnd/>
            </a:ln>
          </p:spPr>
          <p:txBody>
            <a:bodyPr vert="horz" wrap="square" lIns="18000" tIns="45720" rIns="1800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300" dirty="0" smtClean="0">
                  <a:latin typeface="Cambria" pitchFamily="18" charset="0"/>
                </a:rPr>
                <a:t>Блок «Очередь»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18" name="Rectangle 314"/>
            <p:cNvSpPr>
              <a:spLocks noChangeArrowheads="1"/>
            </p:cNvSpPr>
            <p:nvPr/>
          </p:nvSpPr>
          <p:spPr bwMode="auto">
            <a:xfrm>
              <a:off x="11153" y="973"/>
              <a:ext cx="2392" cy="346"/>
            </a:xfrm>
            <a:prstGeom prst="rect">
              <a:avLst/>
            </a:prstGeom>
            <a:gradFill rotWithShape="1">
              <a:gsLst>
                <a:gs pos="0">
                  <a:srgbClr val="DBE5F1">
                    <a:gamma/>
                    <a:shade val="46275"/>
                    <a:invGamma/>
                  </a:srgbClr>
                </a:gs>
                <a:gs pos="50000">
                  <a:srgbClr val="DBE5F1"/>
                </a:gs>
                <a:gs pos="100000">
                  <a:srgbClr val="DBE5F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17365D"/>
              </a:solidFill>
              <a:miter lim="800000"/>
              <a:headEnd/>
              <a:tailEnd/>
            </a:ln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300" dirty="0" smtClean="0">
                  <a:latin typeface="Cambria" pitchFamily="18" charset="0"/>
                </a:rPr>
                <a:t>Блок «Внешнее ПО»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319" name="AutoShape 315"/>
            <p:cNvCxnSpPr>
              <a:cxnSpLocks noChangeShapeType="1"/>
            </p:cNvCxnSpPr>
            <p:nvPr/>
          </p:nvCxnSpPr>
          <p:spPr bwMode="auto">
            <a:xfrm flipV="1">
              <a:off x="5691" y="3654"/>
              <a:ext cx="7000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20" name="Text Box 316"/>
            <p:cNvSpPr txBox="1">
              <a:spLocks noChangeArrowheads="1"/>
            </p:cNvSpPr>
            <p:nvPr/>
          </p:nvSpPr>
          <p:spPr bwMode="auto">
            <a:xfrm>
              <a:off x="10895" y="3395"/>
              <a:ext cx="18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Занятость пути = 1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321" name="AutoShape 317"/>
            <p:cNvCxnSpPr>
              <a:cxnSpLocks noChangeShapeType="1"/>
            </p:cNvCxnSpPr>
            <p:nvPr/>
          </p:nvCxnSpPr>
          <p:spPr bwMode="auto">
            <a:xfrm>
              <a:off x="5715" y="4914"/>
              <a:ext cx="697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22" name="Text Box 318"/>
            <p:cNvSpPr txBox="1">
              <a:spLocks noChangeArrowheads="1"/>
            </p:cNvSpPr>
            <p:nvPr/>
          </p:nvSpPr>
          <p:spPr bwMode="auto">
            <a:xfrm>
              <a:off x="10568" y="4640"/>
              <a:ext cx="2024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Движение на пути  = 1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323" name="AutoShape 319"/>
            <p:cNvCxnSpPr>
              <a:cxnSpLocks noChangeShapeType="1"/>
            </p:cNvCxnSpPr>
            <p:nvPr/>
          </p:nvCxnSpPr>
          <p:spPr bwMode="auto">
            <a:xfrm flipV="1">
              <a:off x="5715" y="6040"/>
              <a:ext cx="6976" cy="2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24" name="Text Box 320"/>
            <p:cNvSpPr txBox="1">
              <a:spLocks noChangeArrowheads="1"/>
            </p:cNvSpPr>
            <p:nvPr/>
          </p:nvSpPr>
          <p:spPr bwMode="auto">
            <a:xfrm>
              <a:off x="10636" y="5740"/>
              <a:ext cx="1918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Движение на пути = 0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325" name="AutoShape 321"/>
            <p:cNvCxnSpPr>
              <a:cxnSpLocks noChangeShapeType="1"/>
            </p:cNvCxnSpPr>
            <p:nvPr/>
          </p:nvCxnSpPr>
          <p:spPr bwMode="auto">
            <a:xfrm flipV="1">
              <a:off x="5700" y="7059"/>
              <a:ext cx="3886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26" name="Text Box 322"/>
            <p:cNvSpPr txBox="1">
              <a:spLocks noChangeArrowheads="1"/>
            </p:cNvSpPr>
            <p:nvPr/>
          </p:nvSpPr>
          <p:spPr bwMode="auto">
            <a:xfrm>
              <a:off x="8169" y="6585"/>
              <a:ext cx="1151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Команда на свал = 1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327" name="AutoShape 323"/>
            <p:cNvCxnSpPr>
              <a:cxnSpLocks noChangeShapeType="1"/>
            </p:cNvCxnSpPr>
            <p:nvPr/>
          </p:nvCxnSpPr>
          <p:spPr bwMode="auto">
            <a:xfrm flipV="1">
              <a:off x="5700" y="7914"/>
              <a:ext cx="3886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28" name="Text Box 324"/>
            <p:cNvSpPr txBox="1">
              <a:spLocks noChangeArrowheads="1"/>
            </p:cNvSpPr>
            <p:nvPr/>
          </p:nvSpPr>
          <p:spPr bwMode="auto">
            <a:xfrm>
              <a:off x="8139" y="7655"/>
              <a:ext cx="1181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Опрокид = 1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329" name="AutoShape 325"/>
            <p:cNvCxnSpPr>
              <a:cxnSpLocks noChangeShapeType="1"/>
            </p:cNvCxnSpPr>
            <p:nvPr/>
          </p:nvCxnSpPr>
          <p:spPr bwMode="auto">
            <a:xfrm flipV="1">
              <a:off x="5700" y="8859"/>
              <a:ext cx="3886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30" name="Text Box 326"/>
            <p:cNvSpPr txBox="1">
              <a:spLocks noChangeArrowheads="1"/>
            </p:cNvSpPr>
            <p:nvPr/>
          </p:nvSpPr>
          <p:spPr bwMode="auto">
            <a:xfrm>
              <a:off x="3568" y="6416"/>
              <a:ext cx="1685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Счетчик вагонов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331" name="AutoShape 327"/>
            <p:cNvCxnSpPr>
              <a:cxnSpLocks noChangeShapeType="1"/>
            </p:cNvCxnSpPr>
            <p:nvPr/>
          </p:nvCxnSpPr>
          <p:spPr bwMode="auto">
            <a:xfrm>
              <a:off x="3075" y="10824"/>
              <a:ext cx="238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32" name="Text Box 328"/>
            <p:cNvSpPr txBox="1">
              <a:spLocks noChangeArrowheads="1"/>
            </p:cNvSpPr>
            <p:nvPr/>
          </p:nvSpPr>
          <p:spPr bwMode="auto">
            <a:xfrm>
              <a:off x="3279" y="10580"/>
              <a:ext cx="18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Занятость пути = 0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33" name="Text Box 329"/>
            <p:cNvSpPr txBox="1">
              <a:spLocks noChangeArrowheads="1"/>
            </p:cNvSpPr>
            <p:nvPr/>
          </p:nvSpPr>
          <p:spPr bwMode="auto">
            <a:xfrm>
              <a:off x="8139" y="8540"/>
              <a:ext cx="1181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Опрокид = 0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34" name="Text Box 330"/>
            <p:cNvSpPr txBox="1">
              <a:spLocks noChangeArrowheads="1"/>
            </p:cNvSpPr>
            <p:nvPr/>
          </p:nvSpPr>
          <p:spPr bwMode="auto">
            <a:xfrm>
              <a:off x="8169" y="9271"/>
              <a:ext cx="115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071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Команда на свал = 0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335" name="AutoShape 331"/>
            <p:cNvCxnSpPr>
              <a:cxnSpLocks noChangeShapeType="1"/>
            </p:cNvCxnSpPr>
            <p:nvPr/>
          </p:nvCxnSpPr>
          <p:spPr bwMode="auto">
            <a:xfrm flipV="1">
              <a:off x="5700" y="9669"/>
              <a:ext cx="3886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36" name="Text Box 332"/>
            <p:cNvSpPr txBox="1">
              <a:spLocks noChangeArrowheads="1"/>
            </p:cNvSpPr>
            <p:nvPr/>
          </p:nvSpPr>
          <p:spPr bwMode="auto">
            <a:xfrm>
              <a:off x="9837" y="6870"/>
              <a:ext cx="2806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Очередь Х. Команда на свал = 1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337" name="AutoShape 333"/>
            <p:cNvCxnSpPr>
              <a:cxnSpLocks noChangeShapeType="1"/>
            </p:cNvCxnSpPr>
            <p:nvPr/>
          </p:nvCxnSpPr>
          <p:spPr bwMode="auto">
            <a:xfrm flipV="1">
              <a:off x="9825" y="7179"/>
              <a:ext cx="2866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38" name="Text Box 334"/>
            <p:cNvSpPr txBox="1">
              <a:spLocks noChangeArrowheads="1"/>
            </p:cNvSpPr>
            <p:nvPr/>
          </p:nvSpPr>
          <p:spPr bwMode="auto">
            <a:xfrm>
              <a:off x="10497" y="7907"/>
              <a:ext cx="21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Очередь Х. Опрокид = 1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339" name="AutoShape 335"/>
            <p:cNvCxnSpPr>
              <a:cxnSpLocks noChangeShapeType="1"/>
            </p:cNvCxnSpPr>
            <p:nvPr/>
          </p:nvCxnSpPr>
          <p:spPr bwMode="auto">
            <a:xfrm flipV="1">
              <a:off x="9825" y="8139"/>
              <a:ext cx="2866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40" name="Text Box 336"/>
            <p:cNvSpPr txBox="1">
              <a:spLocks noChangeArrowheads="1"/>
            </p:cNvSpPr>
            <p:nvPr/>
          </p:nvSpPr>
          <p:spPr bwMode="auto">
            <a:xfrm>
              <a:off x="9837" y="9375"/>
              <a:ext cx="2806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Очередь Х. Команда на свал = 0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341" name="AutoShape 337"/>
            <p:cNvCxnSpPr>
              <a:cxnSpLocks noChangeShapeType="1"/>
            </p:cNvCxnSpPr>
            <p:nvPr/>
          </p:nvCxnSpPr>
          <p:spPr bwMode="auto">
            <a:xfrm flipV="1">
              <a:off x="9825" y="9626"/>
              <a:ext cx="2866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42" name="Text Box 338"/>
            <p:cNvSpPr txBox="1">
              <a:spLocks noChangeArrowheads="1"/>
            </p:cNvSpPr>
            <p:nvPr/>
          </p:nvSpPr>
          <p:spPr bwMode="auto">
            <a:xfrm>
              <a:off x="9852" y="8745"/>
              <a:ext cx="2686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r"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Очередь Х. Опрокид = </a:t>
              </a:r>
              <a:r>
                <a:rPr lang="en-US" sz="1200" dirty="0" smtClean="0">
                  <a:latin typeface="Times New Roman" pitchFamily="18" charset="0"/>
                </a:rPr>
                <a:t>0</a:t>
              </a:r>
              <a:endParaRPr lang="ru-RU" sz="2100" dirty="0" smtClean="0">
                <a:latin typeface="Arial" pitchFamily="34" charset="0"/>
              </a:endParaRPr>
            </a:p>
          </p:txBody>
        </p:sp>
        <p:cxnSp>
          <p:nvCxnSpPr>
            <p:cNvPr id="343" name="AutoShape 339"/>
            <p:cNvCxnSpPr>
              <a:cxnSpLocks noChangeShapeType="1"/>
            </p:cNvCxnSpPr>
            <p:nvPr/>
          </p:nvCxnSpPr>
          <p:spPr bwMode="auto">
            <a:xfrm flipV="1">
              <a:off x="9840" y="9054"/>
              <a:ext cx="2866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44" name="AutoShape 340"/>
            <p:cNvCxnSpPr>
              <a:cxnSpLocks noChangeShapeType="1"/>
            </p:cNvCxnSpPr>
            <p:nvPr/>
          </p:nvCxnSpPr>
          <p:spPr bwMode="auto">
            <a:xfrm flipV="1">
              <a:off x="5721" y="10749"/>
              <a:ext cx="7000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45" name="Text Box 341"/>
            <p:cNvSpPr txBox="1">
              <a:spLocks noChangeArrowheads="1"/>
            </p:cNvSpPr>
            <p:nvPr/>
          </p:nvSpPr>
          <p:spPr bwMode="auto">
            <a:xfrm>
              <a:off x="10344" y="10490"/>
              <a:ext cx="18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dirty="0" smtClean="0">
                  <a:latin typeface="Calibri" pitchFamily="34" charset="0"/>
                </a:rPr>
                <a:t>Занятость пути = 0</a:t>
              </a:r>
              <a:endParaRPr lang="ru-RU" sz="2100" dirty="0" smtClean="0">
                <a:latin typeface="Arial" pitchFamily="34" charset="0"/>
              </a:endParaRPr>
            </a:p>
          </p:txBody>
        </p:sp>
        <p:sp>
          <p:nvSpPr>
            <p:cNvPr id="346" name="Text Box 342"/>
            <p:cNvSpPr txBox="1">
              <a:spLocks noChangeArrowheads="1"/>
            </p:cNvSpPr>
            <p:nvPr/>
          </p:nvSpPr>
          <p:spPr bwMode="auto">
            <a:xfrm>
              <a:off x="1269" y="3846"/>
              <a:ext cx="1033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0" bIns="0" numCol="1" anchor="t" anchorCtr="0" compatLnSpc="1">
              <a:prstTxWarp prst="textNoShape">
                <a:avLst/>
              </a:prstTxWarp>
            </a:bodyPr>
            <a:lstStyle/>
            <a:p>
              <a:pPr defTabSz="1088364" fontAlgn="base">
                <a:lnSpc>
                  <a:spcPts val="1309"/>
                </a:lnSpc>
                <a:spcBef>
                  <a:spcPct val="0"/>
                </a:spcBef>
                <a:spcAft>
                  <a:spcPts val="1190"/>
                </a:spcAft>
              </a:pPr>
              <a:r>
                <a:rPr lang="ru-RU" sz="1200" b="1" dirty="0" smtClean="0">
                  <a:latin typeface="Calibri" pitchFamily="34" charset="0"/>
                </a:rPr>
                <a:t>Цикл </a:t>
              </a:r>
              <a:r>
                <a:rPr lang="en-US" sz="1200" b="1" dirty="0" smtClean="0">
                  <a:latin typeface="Calibri" pitchFamily="34" charset="0"/>
                </a:rPr>
                <a:t>[0,n]</a:t>
              </a:r>
              <a:endParaRPr lang="ru-RU" sz="2100" dirty="0" smtClean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37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21704</TotalTime>
  <Words>4349</Words>
  <Application>Microsoft Office PowerPoint</Application>
  <PresentationFormat>Произвольный</PresentationFormat>
  <Paragraphs>966</Paragraphs>
  <Slides>37</Slides>
  <Notes>8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  <vt:variant>
        <vt:lpstr>Произвольные показы</vt:lpstr>
      </vt:variant>
      <vt:variant>
        <vt:i4>1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Автоматизированная система оперативного мониторинга качества входных рудопотоков горно-обогатительного  производства</vt:lpstr>
      <vt:lpstr>Автоматизированная система оперативного мониторинга качества входных рудопотоков горно-обогатительного  производства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Произвольный показ 1русский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Тимур</dc:creator>
  <cp:lastModifiedBy>ЖШ</cp:lastModifiedBy>
  <cp:revision>231</cp:revision>
  <cp:lastPrinted>2016-08-24T06:58:29Z</cp:lastPrinted>
  <dcterms:created xsi:type="dcterms:W3CDTF">2015-03-02T12:12:23Z</dcterms:created>
  <dcterms:modified xsi:type="dcterms:W3CDTF">2017-11-09T08:27:32Z</dcterms:modified>
</cp:coreProperties>
</file>