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09" r:id="rId2"/>
    <p:sldId id="283" r:id="rId3"/>
    <p:sldId id="263" r:id="rId4"/>
    <p:sldId id="259" r:id="rId5"/>
    <p:sldId id="291" r:id="rId6"/>
    <p:sldId id="284" r:id="rId7"/>
    <p:sldId id="292" r:id="rId8"/>
    <p:sldId id="268" r:id="rId9"/>
    <p:sldId id="315" r:id="rId10"/>
    <p:sldId id="319" r:id="rId11"/>
    <p:sldId id="282" r:id="rId12"/>
    <p:sldId id="317" r:id="rId13"/>
    <p:sldId id="286" r:id="rId14"/>
    <p:sldId id="290" r:id="rId15"/>
    <p:sldId id="295" r:id="rId16"/>
    <p:sldId id="298" r:id="rId17"/>
    <p:sldId id="299" r:id="rId18"/>
    <p:sldId id="288" r:id="rId19"/>
    <p:sldId id="305" r:id="rId20"/>
    <p:sldId id="306" r:id="rId21"/>
    <p:sldId id="308" r:id="rId22"/>
    <p:sldId id="303" r:id="rId23"/>
    <p:sldId id="307" r:id="rId24"/>
    <p:sldId id="294" r:id="rId25"/>
    <p:sldId id="293" r:id="rId26"/>
    <p:sldId id="257" r:id="rId27"/>
    <p:sldId id="289" r:id="rId28"/>
    <p:sldId id="285" r:id="rId29"/>
    <p:sldId id="287" r:id="rId30"/>
    <p:sldId id="300" r:id="rId31"/>
    <p:sldId id="301" r:id="rId32"/>
    <p:sldId id="311" r:id="rId33"/>
    <p:sldId id="313" r:id="rId34"/>
    <p:sldId id="302" r:id="rId35"/>
    <p:sldId id="314" r:id="rId36"/>
    <p:sldId id="312" r:id="rId37"/>
    <p:sldId id="318" r:id="rId38"/>
  </p:sldIdLst>
  <p:sldSz cx="12190413" cy="6859588"/>
  <p:notesSz cx="6858000" cy="9947275"/>
  <p:custShowLst>
    <p:custShow name="Произвольный показ 1русский" id="0">
      <p:sldLst/>
    </p:custShow>
  </p:custShowLst>
  <p:defaultTextStyle>
    <a:defPPr>
      <a:defRPr lang="ru-RU"/>
    </a:defPPr>
    <a:lvl1pPr marL="0" algn="l" defTabSz="1088433" rtl="0" eaLnBrk="1" latinLnBrk="0" hangingPunct="1">
      <a:defRPr sz="2100" kern="1200">
        <a:solidFill>
          <a:schemeClr val="tx1"/>
        </a:solidFill>
        <a:latin typeface="+mn-lt"/>
        <a:ea typeface="+mn-ea"/>
        <a:cs typeface="+mn-cs"/>
      </a:defRPr>
    </a:lvl1pPr>
    <a:lvl2pPr marL="544216" algn="l" defTabSz="1088433" rtl="0" eaLnBrk="1" latinLnBrk="0" hangingPunct="1">
      <a:defRPr sz="2100" kern="1200">
        <a:solidFill>
          <a:schemeClr val="tx1"/>
        </a:solidFill>
        <a:latin typeface="+mn-lt"/>
        <a:ea typeface="+mn-ea"/>
        <a:cs typeface="+mn-cs"/>
      </a:defRPr>
    </a:lvl2pPr>
    <a:lvl3pPr marL="1088433" algn="l" defTabSz="1088433" rtl="0" eaLnBrk="1" latinLnBrk="0" hangingPunct="1">
      <a:defRPr sz="2100" kern="1200">
        <a:solidFill>
          <a:schemeClr val="tx1"/>
        </a:solidFill>
        <a:latin typeface="+mn-lt"/>
        <a:ea typeface="+mn-ea"/>
        <a:cs typeface="+mn-cs"/>
      </a:defRPr>
    </a:lvl3pPr>
    <a:lvl4pPr marL="1632649" algn="l" defTabSz="1088433" rtl="0" eaLnBrk="1" latinLnBrk="0" hangingPunct="1">
      <a:defRPr sz="2100" kern="1200">
        <a:solidFill>
          <a:schemeClr val="tx1"/>
        </a:solidFill>
        <a:latin typeface="+mn-lt"/>
        <a:ea typeface="+mn-ea"/>
        <a:cs typeface="+mn-cs"/>
      </a:defRPr>
    </a:lvl4pPr>
    <a:lvl5pPr marL="2176864" algn="l" defTabSz="1088433" rtl="0" eaLnBrk="1" latinLnBrk="0" hangingPunct="1">
      <a:defRPr sz="2100" kern="1200">
        <a:solidFill>
          <a:schemeClr val="tx1"/>
        </a:solidFill>
        <a:latin typeface="+mn-lt"/>
        <a:ea typeface="+mn-ea"/>
        <a:cs typeface="+mn-cs"/>
      </a:defRPr>
    </a:lvl5pPr>
    <a:lvl6pPr marL="2721079" algn="l" defTabSz="1088433" rtl="0" eaLnBrk="1" latinLnBrk="0" hangingPunct="1">
      <a:defRPr sz="2100" kern="1200">
        <a:solidFill>
          <a:schemeClr val="tx1"/>
        </a:solidFill>
        <a:latin typeface="+mn-lt"/>
        <a:ea typeface="+mn-ea"/>
        <a:cs typeface="+mn-cs"/>
      </a:defRPr>
    </a:lvl6pPr>
    <a:lvl7pPr marL="3265296" algn="l" defTabSz="1088433" rtl="0" eaLnBrk="1" latinLnBrk="0" hangingPunct="1">
      <a:defRPr sz="2100" kern="1200">
        <a:solidFill>
          <a:schemeClr val="tx1"/>
        </a:solidFill>
        <a:latin typeface="+mn-lt"/>
        <a:ea typeface="+mn-ea"/>
        <a:cs typeface="+mn-cs"/>
      </a:defRPr>
    </a:lvl7pPr>
    <a:lvl8pPr marL="3809512" algn="l" defTabSz="1088433" rtl="0" eaLnBrk="1" latinLnBrk="0" hangingPunct="1">
      <a:defRPr sz="2100" kern="1200">
        <a:solidFill>
          <a:schemeClr val="tx1"/>
        </a:solidFill>
        <a:latin typeface="+mn-lt"/>
        <a:ea typeface="+mn-ea"/>
        <a:cs typeface="+mn-cs"/>
      </a:defRPr>
    </a:lvl8pPr>
    <a:lvl9pPr marL="4353728" algn="l" defTabSz="1088433"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8F8F8"/>
    <a:srgbClr val="FF0000"/>
    <a:srgbClr val="D2E1B5"/>
    <a:srgbClr val="72A4AE"/>
    <a:srgbClr val="30805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9822" autoAdjust="0"/>
    <p:restoredTop sz="94660"/>
  </p:normalViewPr>
  <p:slideViewPr>
    <p:cSldViewPr>
      <p:cViewPr>
        <p:scale>
          <a:sx n="100" d="100"/>
          <a:sy n="100" d="100"/>
        </p:scale>
        <p:origin x="-558" y="-156"/>
      </p:cViewPr>
      <p:guideLst>
        <p:guide orient="horz" pos="2161"/>
        <p:guide pos="384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1"/>
            <a:ext cx="2971800" cy="497363"/>
          </a:xfrm>
          <a:prstGeom prst="rect">
            <a:avLst/>
          </a:prstGeom>
        </p:spPr>
        <p:txBody>
          <a:bodyPr vert="horz" lIns="92583" tIns="46292" rIns="92583" bIns="46292" rtlCol="0"/>
          <a:lstStyle>
            <a:lvl1pPr algn="l">
              <a:defRPr sz="1200"/>
            </a:lvl1pPr>
          </a:lstStyle>
          <a:p>
            <a:endParaRPr lang="ru-RU" dirty="0"/>
          </a:p>
        </p:txBody>
      </p:sp>
      <p:sp>
        <p:nvSpPr>
          <p:cNvPr id="3" name="Дата 2"/>
          <p:cNvSpPr>
            <a:spLocks noGrp="1"/>
          </p:cNvSpPr>
          <p:nvPr>
            <p:ph type="dt" idx="1"/>
          </p:nvPr>
        </p:nvSpPr>
        <p:spPr>
          <a:xfrm>
            <a:off x="3884613" y="1"/>
            <a:ext cx="2971800" cy="497363"/>
          </a:xfrm>
          <a:prstGeom prst="rect">
            <a:avLst/>
          </a:prstGeom>
        </p:spPr>
        <p:txBody>
          <a:bodyPr vert="horz" lIns="92583" tIns="46292" rIns="92583" bIns="46292" rtlCol="0"/>
          <a:lstStyle>
            <a:lvl1pPr algn="r">
              <a:defRPr sz="1200"/>
            </a:lvl1pPr>
          </a:lstStyle>
          <a:p>
            <a:fld id="{47C4D4EA-44CD-490E-A6ED-B0B6E3942149}" type="datetimeFigureOut">
              <a:rPr lang="ru-RU" smtClean="0"/>
              <a:pPr/>
              <a:t>09.11.2017</a:t>
            </a:fld>
            <a:endParaRPr lang="ru-RU" dirty="0"/>
          </a:p>
        </p:txBody>
      </p:sp>
      <p:sp>
        <p:nvSpPr>
          <p:cNvPr id="4" name="Образ слайда 3"/>
          <p:cNvSpPr>
            <a:spLocks noGrp="1" noRot="1" noChangeAspect="1"/>
          </p:cNvSpPr>
          <p:nvPr>
            <p:ph type="sldImg" idx="2"/>
          </p:nvPr>
        </p:nvSpPr>
        <p:spPr>
          <a:xfrm>
            <a:off x="115888" y="746125"/>
            <a:ext cx="6626225" cy="3729038"/>
          </a:xfrm>
          <a:prstGeom prst="rect">
            <a:avLst/>
          </a:prstGeom>
          <a:noFill/>
          <a:ln w="12700">
            <a:solidFill>
              <a:prstClr val="black"/>
            </a:solidFill>
          </a:ln>
        </p:spPr>
        <p:txBody>
          <a:bodyPr vert="horz" lIns="92583" tIns="46292" rIns="92583" bIns="46292" rtlCol="0" anchor="ctr"/>
          <a:lstStyle/>
          <a:p>
            <a:endParaRPr lang="ru-RU" dirty="0"/>
          </a:p>
        </p:txBody>
      </p:sp>
      <p:sp>
        <p:nvSpPr>
          <p:cNvPr id="5" name="Заметки 4"/>
          <p:cNvSpPr>
            <a:spLocks noGrp="1"/>
          </p:cNvSpPr>
          <p:nvPr>
            <p:ph type="body" sz="quarter" idx="3"/>
          </p:nvPr>
        </p:nvSpPr>
        <p:spPr>
          <a:xfrm>
            <a:off x="685800" y="4724957"/>
            <a:ext cx="5486400" cy="4476273"/>
          </a:xfrm>
          <a:prstGeom prst="rect">
            <a:avLst/>
          </a:prstGeom>
        </p:spPr>
        <p:txBody>
          <a:bodyPr vert="horz" lIns="92583" tIns="46292" rIns="92583" bIns="46292"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8186"/>
            <a:ext cx="2971800" cy="497363"/>
          </a:xfrm>
          <a:prstGeom prst="rect">
            <a:avLst/>
          </a:prstGeom>
        </p:spPr>
        <p:txBody>
          <a:bodyPr vert="horz" lIns="92583" tIns="46292" rIns="92583" bIns="46292"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9448186"/>
            <a:ext cx="2971800" cy="497363"/>
          </a:xfrm>
          <a:prstGeom prst="rect">
            <a:avLst/>
          </a:prstGeom>
        </p:spPr>
        <p:txBody>
          <a:bodyPr vert="horz" lIns="92583" tIns="46292" rIns="92583" bIns="46292" rtlCol="0" anchor="b"/>
          <a:lstStyle>
            <a:lvl1pPr algn="r">
              <a:defRPr sz="1200"/>
            </a:lvl1pPr>
          </a:lstStyle>
          <a:p>
            <a:fld id="{214C947E-7C2D-4A79-894F-2593BCDCE89E}" type="slidenum">
              <a:rPr lang="ru-RU" smtClean="0"/>
              <a:pPr/>
              <a:t>‹#›</a:t>
            </a:fld>
            <a:endParaRPr lang="ru-RU" dirty="0"/>
          </a:p>
        </p:txBody>
      </p:sp>
    </p:spTree>
    <p:extLst>
      <p:ext uri="{BB962C8B-B14F-4D97-AF65-F5344CB8AC3E}">
        <p14:creationId xmlns="" xmlns:p14="http://schemas.microsoft.com/office/powerpoint/2010/main" val="888355627"/>
      </p:ext>
    </p:extLst>
  </p:cSld>
  <p:clrMap bg1="lt1" tx1="dk1" bg2="lt2" tx2="dk2" accent1="accent1" accent2="accent2" accent3="accent3" accent4="accent4" accent5="accent5" accent6="accent6" hlink="hlink" folHlink="folHlink"/>
  <p:notesStyle>
    <a:lvl1pPr marL="0" algn="l" defTabSz="1088433" rtl="0" eaLnBrk="1" latinLnBrk="0" hangingPunct="1">
      <a:defRPr sz="1400" kern="1200">
        <a:solidFill>
          <a:schemeClr val="tx1"/>
        </a:solidFill>
        <a:latin typeface="+mn-lt"/>
        <a:ea typeface="+mn-ea"/>
        <a:cs typeface="+mn-cs"/>
      </a:defRPr>
    </a:lvl1pPr>
    <a:lvl2pPr marL="544216" algn="l" defTabSz="1088433" rtl="0" eaLnBrk="1" latinLnBrk="0" hangingPunct="1">
      <a:defRPr sz="1400" kern="1200">
        <a:solidFill>
          <a:schemeClr val="tx1"/>
        </a:solidFill>
        <a:latin typeface="+mn-lt"/>
        <a:ea typeface="+mn-ea"/>
        <a:cs typeface="+mn-cs"/>
      </a:defRPr>
    </a:lvl2pPr>
    <a:lvl3pPr marL="1088433" algn="l" defTabSz="1088433" rtl="0" eaLnBrk="1" latinLnBrk="0" hangingPunct="1">
      <a:defRPr sz="1400" kern="1200">
        <a:solidFill>
          <a:schemeClr val="tx1"/>
        </a:solidFill>
        <a:latin typeface="+mn-lt"/>
        <a:ea typeface="+mn-ea"/>
        <a:cs typeface="+mn-cs"/>
      </a:defRPr>
    </a:lvl3pPr>
    <a:lvl4pPr marL="1632649" algn="l" defTabSz="1088433" rtl="0" eaLnBrk="1" latinLnBrk="0" hangingPunct="1">
      <a:defRPr sz="1400" kern="1200">
        <a:solidFill>
          <a:schemeClr val="tx1"/>
        </a:solidFill>
        <a:latin typeface="+mn-lt"/>
        <a:ea typeface="+mn-ea"/>
        <a:cs typeface="+mn-cs"/>
      </a:defRPr>
    </a:lvl4pPr>
    <a:lvl5pPr marL="2176864" algn="l" defTabSz="1088433" rtl="0" eaLnBrk="1" latinLnBrk="0" hangingPunct="1">
      <a:defRPr sz="1400" kern="1200">
        <a:solidFill>
          <a:schemeClr val="tx1"/>
        </a:solidFill>
        <a:latin typeface="+mn-lt"/>
        <a:ea typeface="+mn-ea"/>
        <a:cs typeface="+mn-cs"/>
      </a:defRPr>
    </a:lvl5pPr>
    <a:lvl6pPr marL="2721079" algn="l" defTabSz="1088433" rtl="0" eaLnBrk="1" latinLnBrk="0" hangingPunct="1">
      <a:defRPr sz="1400" kern="1200">
        <a:solidFill>
          <a:schemeClr val="tx1"/>
        </a:solidFill>
        <a:latin typeface="+mn-lt"/>
        <a:ea typeface="+mn-ea"/>
        <a:cs typeface="+mn-cs"/>
      </a:defRPr>
    </a:lvl6pPr>
    <a:lvl7pPr marL="3265296" algn="l" defTabSz="1088433" rtl="0" eaLnBrk="1" latinLnBrk="0" hangingPunct="1">
      <a:defRPr sz="1400" kern="1200">
        <a:solidFill>
          <a:schemeClr val="tx1"/>
        </a:solidFill>
        <a:latin typeface="+mn-lt"/>
        <a:ea typeface="+mn-ea"/>
        <a:cs typeface="+mn-cs"/>
      </a:defRPr>
    </a:lvl7pPr>
    <a:lvl8pPr marL="3809512" algn="l" defTabSz="1088433" rtl="0" eaLnBrk="1" latinLnBrk="0" hangingPunct="1">
      <a:defRPr sz="1400" kern="1200">
        <a:solidFill>
          <a:schemeClr val="tx1"/>
        </a:solidFill>
        <a:latin typeface="+mn-lt"/>
        <a:ea typeface="+mn-ea"/>
        <a:cs typeface="+mn-cs"/>
      </a:defRPr>
    </a:lvl8pPr>
    <a:lvl9pPr marL="4353728" algn="l" defTabSz="1088433" rtl="0" eaLnBrk="1" latinLnBrk="0" hangingPunct="1">
      <a:defRPr sz="1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5888" y="746125"/>
            <a:ext cx="6626225" cy="3729038"/>
          </a:xfrm>
        </p:spPr>
      </p:sp>
      <p:sp>
        <p:nvSpPr>
          <p:cNvPr id="3" name="Заметки 2"/>
          <p:cNvSpPr>
            <a:spLocks noGrp="1"/>
          </p:cNvSpPr>
          <p:nvPr>
            <p:ph type="body" idx="1"/>
          </p:nvPr>
        </p:nvSpPr>
        <p:spPr/>
        <p:txBody>
          <a:bodyPr>
            <a:normAutofit/>
          </a:bodyPr>
          <a:lstStyle/>
          <a:p>
            <a:r>
              <a:rPr lang="ru-RU" dirty="0" smtClean="0"/>
              <a:t>Рисунок 4</a:t>
            </a:r>
            <a:endParaRPr lang="ru-RU" dirty="0"/>
          </a:p>
        </p:txBody>
      </p:sp>
      <p:sp>
        <p:nvSpPr>
          <p:cNvPr id="4" name="Номер слайда 3"/>
          <p:cNvSpPr>
            <a:spLocks noGrp="1"/>
          </p:cNvSpPr>
          <p:nvPr>
            <p:ph type="sldNum" sz="quarter" idx="10"/>
          </p:nvPr>
        </p:nvSpPr>
        <p:spPr/>
        <p:txBody>
          <a:bodyPr/>
          <a:lstStyle/>
          <a:p>
            <a:fld id="{214C947E-7C2D-4A79-894F-2593BCDCE89E}" type="slidenum">
              <a:rPr lang="ru-RU" smtClean="0"/>
              <a:pPr/>
              <a:t>2</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5888" y="746125"/>
            <a:ext cx="6626225" cy="3729038"/>
          </a:xfrm>
        </p:spPr>
      </p:sp>
      <p:sp>
        <p:nvSpPr>
          <p:cNvPr id="3" name="Заметки 2"/>
          <p:cNvSpPr>
            <a:spLocks noGrp="1"/>
          </p:cNvSpPr>
          <p:nvPr>
            <p:ph type="body" idx="1"/>
          </p:nvPr>
        </p:nvSpPr>
        <p:spPr/>
        <p:txBody>
          <a:bodyPr>
            <a:normAutofit/>
          </a:bodyPr>
          <a:lstStyle/>
          <a:p>
            <a:r>
              <a:rPr lang="ru-RU" dirty="0" smtClean="0"/>
              <a:t>Рисунок 4</a:t>
            </a:r>
            <a:endParaRPr lang="ru-RU" dirty="0"/>
          </a:p>
        </p:txBody>
      </p:sp>
      <p:sp>
        <p:nvSpPr>
          <p:cNvPr id="4" name="Номер слайда 3"/>
          <p:cNvSpPr>
            <a:spLocks noGrp="1"/>
          </p:cNvSpPr>
          <p:nvPr>
            <p:ph type="sldNum" sz="quarter" idx="10"/>
          </p:nvPr>
        </p:nvSpPr>
        <p:spPr/>
        <p:txBody>
          <a:bodyPr/>
          <a:lstStyle/>
          <a:p>
            <a:fld id="{214C947E-7C2D-4A79-894F-2593BCDCE89E}" type="slidenum">
              <a:rPr lang="ru-RU" smtClean="0"/>
              <a:pPr/>
              <a:t>3</a:t>
            </a:fld>
            <a:endParaRPr lang="ru-RU"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5888" y="746125"/>
            <a:ext cx="6626225" cy="3729038"/>
          </a:xfrm>
        </p:spPr>
      </p:sp>
      <p:sp>
        <p:nvSpPr>
          <p:cNvPr id="3" name="Заметки 2"/>
          <p:cNvSpPr>
            <a:spLocks noGrp="1"/>
          </p:cNvSpPr>
          <p:nvPr>
            <p:ph type="body" idx="1"/>
          </p:nvPr>
        </p:nvSpPr>
        <p:spPr/>
        <p:txBody>
          <a:bodyPr>
            <a:normAutofit/>
          </a:bodyPr>
          <a:lstStyle/>
          <a:p>
            <a:r>
              <a:rPr lang="ru-RU" dirty="0" smtClean="0"/>
              <a:t>Рисунок 4</a:t>
            </a:r>
            <a:endParaRPr lang="ru-RU" dirty="0"/>
          </a:p>
        </p:txBody>
      </p:sp>
      <p:sp>
        <p:nvSpPr>
          <p:cNvPr id="4" name="Номер слайда 3"/>
          <p:cNvSpPr>
            <a:spLocks noGrp="1"/>
          </p:cNvSpPr>
          <p:nvPr>
            <p:ph type="sldNum" sz="quarter" idx="10"/>
          </p:nvPr>
        </p:nvSpPr>
        <p:spPr/>
        <p:txBody>
          <a:bodyPr/>
          <a:lstStyle/>
          <a:p>
            <a:fld id="{214C947E-7C2D-4A79-894F-2593BCDCE89E}" type="slidenum">
              <a:rPr lang="ru-RU" smtClean="0"/>
              <a:pPr/>
              <a:t>4</a:t>
            </a:fld>
            <a:endParaRPr lang="ru-RU"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5888" y="746125"/>
            <a:ext cx="6626225" cy="3729038"/>
          </a:xfrm>
        </p:spPr>
      </p:sp>
      <p:sp>
        <p:nvSpPr>
          <p:cNvPr id="3" name="Заметки 2"/>
          <p:cNvSpPr>
            <a:spLocks noGrp="1"/>
          </p:cNvSpPr>
          <p:nvPr>
            <p:ph type="body" idx="1"/>
          </p:nvPr>
        </p:nvSpPr>
        <p:spPr/>
        <p:txBody>
          <a:bodyPr>
            <a:normAutofit/>
          </a:bodyPr>
          <a:lstStyle/>
          <a:p>
            <a:r>
              <a:rPr lang="ru-RU" dirty="0" smtClean="0"/>
              <a:t>Рисунок 4</a:t>
            </a:r>
            <a:endParaRPr lang="ru-RU" dirty="0"/>
          </a:p>
        </p:txBody>
      </p:sp>
      <p:sp>
        <p:nvSpPr>
          <p:cNvPr id="4" name="Номер слайда 3"/>
          <p:cNvSpPr>
            <a:spLocks noGrp="1"/>
          </p:cNvSpPr>
          <p:nvPr>
            <p:ph type="sldNum" sz="quarter" idx="10"/>
          </p:nvPr>
        </p:nvSpPr>
        <p:spPr/>
        <p:txBody>
          <a:bodyPr/>
          <a:lstStyle/>
          <a:p>
            <a:fld id="{214C947E-7C2D-4A79-894F-2593BCDCE89E}" type="slidenum">
              <a:rPr lang="ru-RU" smtClean="0"/>
              <a:pPr/>
              <a:t>6</a:t>
            </a:fld>
            <a:endParaRPr lang="ru-RU"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p:cNvSpPr>
            <a:spLocks noGrp="1" noRot="1" noChangeAspect="1" noTextEdit="1"/>
          </p:cNvSpPr>
          <p:nvPr>
            <p:ph type="sldImg"/>
          </p:nvPr>
        </p:nvSpPr>
        <p:spPr bwMode="auto">
          <a:xfrm>
            <a:off x="115888" y="746125"/>
            <a:ext cx="6626225" cy="372903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1507" name="Заметки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ru-RU" dirty="0" smtClean="0"/>
              <a:t>Рисунок 4</a:t>
            </a:r>
          </a:p>
        </p:txBody>
      </p:sp>
      <p:sp>
        <p:nvSpPr>
          <p:cNvPr id="21508"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2237" indent="-289322">
              <a:defRPr>
                <a:solidFill>
                  <a:schemeClr val="tx1"/>
                </a:solidFill>
                <a:latin typeface="Calibri" pitchFamily="34" charset="0"/>
              </a:defRPr>
            </a:lvl2pPr>
            <a:lvl3pPr marL="1157288" indent="-231458">
              <a:defRPr>
                <a:solidFill>
                  <a:schemeClr val="tx1"/>
                </a:solidFill>
                <a:latin typeface="Calibri" pitchFamily="34" charset="0"/>
              </a:defRPr>
            </a:lvl3pPr>
            <a:lvl4pPr marL="1620203" indent="-231458">
              <a:defRPr>
                <a:solidFill>
                  <a:schemeClr val="tx1"/>
                </a:solidFill>
                <a:latin typeface="Calibri" pitchFamily="34" charset="0"/>
              </a:defRPr>
            </a:lvl4pPr>
            <a:lvl5pPr marL="2083118" indent="-231458">
              <a:defRPr>
                <a:solidFill>
                  <a:schemeClr val="tx1"/>
                </a:solidFill>
                <a:latin typeface="Calibri" pitchFamily="34" charset="0"/>
              </a:defRPr>
            </a:lvl5pPr>
            <a:lvl6pPr marL="2546033" indent="-231458" fontAlgn="base">
              <a:spcBef>
                <a:spcPct val="0"/>
              </a:spcBef>
              <a:spcAft>
                <a:spcPct val="0"/>
              </a:spcAft>
              <a:defRPr>
                <a:solidFill>
                  <a:schemeClr val="tx1"/>
                </a:solidFill>
                <a:latin typeface="Calibri" pitchFamily="34" charset="0"/>
              </a:defRPr>
            </a:lvl6pPr>
            <a:lvl7pPr marL="3008948" indent="-231458" fontAlgn="base">
              <a:spcBef>
                <a:spcPct val="0"/>
              </a:spcBef>
              <a:spcAft>
                <a:spcPct val="0"/>
              </a:spcAft>
              <a:defRPr>
                <a:solidFill>
                  <a:schemeClr val="tx1"/>
                </a:solidFill>
                <a:latin typeface="Calibri" pitchFamily="34" charset="0"/>
              </a:defRPr>
            </a:lvl7pPr>
            <a:lvl8pPr marL="3471863" indent="-231458" fontAlgn="base">
              <a:spcBef>
                <a:spcPct val="0"/>
              </a:spcBef>
              <a:spcAft>
                <a:spcPct val="0"/>
              </a:spcAft>
              <a:defRPr>
                <a:solidFill>
                  <a:schemeClr val="tx1"/>
                </a:solidFill>
                <a:latin typeface="Calibri" pitchFamily="34" charset="0"/>
              </a:defRPr>
            </a:lvl8pPr>
            <a:lvl9pPr marL="3934778" indent="-231458"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C817247E-184B-46E6-B173-57D7B1A318CA}" type="slidenum">
              <a:rPr lang="ru-RU"/>
              <a:pPr fontAlgn="base">
                <a:spcBef>
                  <a:spcPct val="0"/>
                </a:spcBef>
                <a:spcAft>
                  <a:spcPct val="0"/>
                </a:spcAft>
              </a:pPr>
              <a:t>8</a:t>
            </a:fld>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5888" y="746125"/>
            <a:ext cx="6626225" cy="3729038"/>
          </a:xfrm>
        </p:spPr>
      </p:sp>
      <p:sp>
        <p:nvSpPr>
          <p:cNvPr id="3" name="Заметки 2"/>
          <p:cNvSpPr>
            <a:spLocks noGrp="1"/>
          </p:cNvSpPr>
          <p:nvPr>
            <p:ph type="body" idx="1"/>
          </p:nvPr>
        </p:nvSpPr>
        <p:spPr/>
        <p:txBody>
          <a:bodyPr/>
          <a:lstStyle/>
          <a:p>
            <a:r>
              <a:rPr lang="kk-KZ" dirty="0" smtClean="0"/>
              <a:t>ПО МАТЕРИАЛАМ </a:t>
            </a:r>
            <a:r>
              <a:rPr lang="en-US" smtClean="0"/>
              <a:t>TECHIN2B</a:t>
            </a:r>
            <a:endParaRPr lang="ru-RU" dirty="0"/>
          </a:p>
        </p:txBody>
      </p:sp>
      <p:sp>
        <p:nvSpPr>
          <p:cNvPr id="4" name="Номер слайда 3"/>
          <p:cNvSpPr>
            <a:spLocks noGrp="1"/>
          </p:cNvSpPr>
          <p:nvPr>
            <p:ph type="sldNum" sz="quarter" idx="10"/>
          </p:nvPr>
        </p:nvSpPr>
        <p:spPr/>
        <p:txBody>
          <a:bodyPr/>
          <a:lstStyle/>
          <a:p>
            <a:fld id="{39074961-3D33-457B-A246-3CAE73EF4756}" type="slidenum">
              <a:rPr lang="ru-RU" smtClean="0"/>
              <a:pPr/>
              <a:t>12</a:t>
            </a:fld>
            <a:endParaRPr lang="ru-RU"/>
          </a:p>
        </p:txBody>
      </p:sp>
    </p:spTree>
    <p:extLst>
      <p:ext uri="{BB962C8B-B14F-4D97-AF65-F5344CB8AC3E}">
        <p14:creationId xmlns="" xmlns:p14="http://schemas.microsoft.com/office/powerpoint/2010/main" val="4119385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5888" y="746125"/>
            <a:ext cx="6626225" cy="3729038"/>
          </a:xfrm>
        </p:spPr>
      </p:sp>
      <p:sp>
        <p:nvSpPr>
          <p:cNvPr id="3" name="Заметки 2"/>
          <p:cNvSpPr>
            <a:spLocks noGrp="1"/>
          </p:cNvSpPr>
          <p:nvPr>
            <p:ph type="body" idx="1"/>
          </p:nvPr>
        </p:nvSpPr>
        <p:spPr/>
        <p:txBody>
          <a:bodyPr>
            <a:normAutofit/>
          </a:bodyPr>
          <a:lstStyle/>
          <a:p>
            <a:r>
              <a:rPr lang="ru-RU" dirty="0" smtClean="0"/>
              <a:t>РИСУНОК 2</a:t>
            </a:r>
            <a:endParaRPr lang="ru-RU" dirty="0"/>
          </a:p>
        </p:txBody>
      </p:sp>
      <p:sp>
        <p:nvSpPr>
          <p:cNvPr id="4" name="Номер слайда 3"/>
          <p:cNvSpPr>
            <a:spLocks noGrp="1"/>
          </p:cNvSpPr>
          <p:nvPr>
            <p:ph type="sldNum" sz="quarter" idx="10"/>
          </p:nvPr>
        </p:nvSpPr>
        <p:spPr/>
        <p:txBody>
          <a:bodyPr/>
          <a:lstStyle/>
          <a:p>
            <a:fld id="{214C947E-7C2D-4A79-894F-2593BCDCE89E}" type="slidenum">
              <a:rPr lang="ru-RU" smtClean="0"/>
              <a:pPr/>
              <a:t>26</a:t>
            </a:fld>
            <a:endParaRPr lang="ru-RU"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5888" y="746125"/>
            <a:ext cx="6626225" cy="3729038"/>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14C947E-7C2D-4A79-894F-2593BCDCE89E}" type="slidenum">
              <a:rPr lang="ru-RU" smtClean="0"/>
              <a:pPr/>
              <a:t>34</a:t>
            </a:fld>
            <a:endParaRPr lang="ru-RU" dirty="0"/>
          </a:p>
        </p:txBody>
      </p:sp>
    </p:spTree>
    <p:extLst>
      <p:ext uri="{BB962C8B-B14F-4D97-AF65-F5344CB8AC3E}">
        <p14:creationId xmlns="" xmlns:p14="http://schemas.microsoft.com/office/powerpoint/2010/main" val="960238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281" y="2130920"/>
            <a:ext cx="10361851" cy="147036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544216" indent="0" algn="ctr">
              <a:buNone/>
              <a:defRPr>
                <a:solidFill>
                  <a:schemeClr val="tx1">
                    <a:tint val="75000"/>
                  </a:schemeClr>
                </a:solidFill>
              </a:defRPr>
            </a:lvl2pPr>
            <a:lvl3pPr marL="1088433" indent="0" algn="ctr">
              <a:buNone/>
              <a:defRPr>
                <a:solidFill>
                  <a:schemeClr val="tx1">
                    <a:tint val="75000"/>
                  </a:schemeClr>
                </a:solidFill>
              </a:defRPr>
            </a:lvl3pPr>
            <a:lvl4pPr marL="1632649" indent="0" algn="ctr">
              <a:buNone/>
              <a:defRPr>
                <a:solidFill>
                  <a:schemeClr val="tx1">
                    <a:tint val="75000"/>
                  </a:schemeClr>
                </a:solidFill>
              </a:defRPr>
            </a:lvl4pPr>
            <a:lvl5pPr marL="2176864" indent="0" algn="ctr">
              <a:buNone/>
              <a:defRPr>
                <a:solidFill>
                  <a:schemeClr val="tx1">
                    <a:tint val="75000"/>
                  </a:schemeClr>
                </a:solidFill>
              </a:defRPr>
            </a:lvl5pPr>
            <a:lvl6pPr marL="2721079" indent="0" algn="ctr">
              <a:buNone/>
              <a:defRPr>
                <a:solidFill>
                  <a:schemeClr val="tx1">
                    <a:tint val="75000"/>
                  </a:schemeClr>
                </a:solidFill>
              </a:defRPr>
            </a:lvl6pPr>
            <a:lvl7pPr marL="3265296" indent="0" algn="ctr">
              <a:buNone/>
              <a:defRPr>
                <a:solidFill>
                  <a:schemeClr val="tx1">
                    <a:tint val="75000"/>
                  </a:schemeClr>
                </a:solidFill>
              </a:defRPr>
            </a:lvl7pPr>
            <a:lvl8pPr marL="3809512" indent="0" algn="ctr">
              <a:buNone/>
              <a:defRPr>
                <a:solidFill>
                  <a:schemeClr val="tx1">
                    <a:tint val="75000"/>
                  </a:schemeClr>
                </a:solidFill>
              </a:defRPr>
            </a:lvl8pPr>
            <a:lvl9pPr marL="4353728"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60D8D9F-1EBC-44FB-9FC8-D4704640DC57}" type="datetimeFigureOut">
              <a:rPr lang="ru-RU" smtClean="0"/>
              <a:pPr/>
              <a:t>09.11.2017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632769-6CBF-42B7-BCC1-FF0DAC32BD4B}" type="slidenum">
              <a:rPr lang="ru-RU" smtClean="0"/>
              <a:pPr/>
              <a:t>‹#›</a:t>
            </a:fld>
            <a:endParaRPr lang="ru-RU" dirty="0"/>
          </a:p>
        </p:txBody>
      </p:sp>
    </p:spTree>
    <p:extLst>
      <p:ext uri="{BB962C8B-B14F-4D97-AF65-F5344CB8AC3E}">
        <p14:creationId xmlns="" xmlns:p14="http://schemas.microsoft.com/office/powerpoint/2010/main" val="1887064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60D8D9F-1EBC-44FB-9FC8-D4704640DC57}" type="datetimeFigureOut">
              <a:rPr lang="ru-RU" smtClean="0"/>
              <a:pPr/>
              <a:t>09.11.2017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632769-6CBF-42B7-BCC1-FF0DAC32BD4B}" type="slidenum">
              <a:rPr lang="ru-RU" smtClean="0"/>
              <a:pPr/>
              <a:t>‹#›</a:t>
            </a:fld>
            <a:endParaRPr lang="ru-RU" dirty="0"/>
          </a:p>
        </p:txBody>
      </p:sp>
    </p:spTree>
    <p:extLst>
      <p:ext uri="{BB962C8B-B14F-4D97-AF65-F5344CB8AC3E}">
        <p14:creationId xmlns="" xmlns:p14="http://schemas.microsoft.com/office/powerpoint/2010/main" val="702473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8049" y="274702"/>
            <a:ext cx="2742843" cy="585288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522" y="274702"/>
            <a:ext cx="8025355" cy="585288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60D8D9F-1EBC-44FB-9FC8-D4704640DC57}" type="datetimeFigureOut">
              <a:rPr lang="ru-RU" smtClean="0"/>
              <a:pPr/>
              <a:t>09.11.2017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632769-6CBF-42B7-BCC1-FF0DAC32BD4B}" type="slidenum">
              <a:rPr lang="ru-RU" smtClean="0"/>
              <a:pPr/>
              <a:t>‹#›</a:t>
            </a:fld>
            <a:endParaRPr lang="ru-RU" dirty="0"/>
          </a:p>
        </p:txBody>
      </p:sp>
    </p:spTree>
    <p:extLst>
      <p:ext uri="{BB962C8B-B14F-4D97-AF65-F5344CB8AC3E}">
        <p14:creationId xmlns="" xmlns:p14="http://schemas.microsoft.com/office/powerpoint/2010/main" val="1993484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60D8D9F-1EBC-44FB-9FC8-D4704640DC57}" type="datetimeFigureOut">
              <a:rPr lang="ru-RU" smtClean="0"/>
              <a:pPr/>
              <a:t>09.11.2017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632769-6CBF-42B7-BCC1-FF0DAC32BD4B}" type="slidenum">
              <a:rPr lang="ru-RU" smtClean="0"/>
              <a:pPr/>
              <a:t>‹#›</a:t>
            </a:fld>
            <a:endParaRPr lang="ru-RU" dirty="0"/>
          </a:p>
        </p:txBody>
      </p:sp>
    </p:spTree>
    <p:extLst>
      <p:ext uri="{BB962C8B-B14F-4D97-AF65-F5344CB8AC3E}">
        <p14:creationId xmlns="" xmlns:p14="http://schemas.microsoft.com/office/powerpoint/2010/main" val="2525033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2960" y="4407921"/>
            <a:ext cx="10361851" cy="1362390"/>
          </a:xfrm>
        </p:spPr>
        <p:txBody>
          <a:bodyPr anchor="t"/>
          <a:lstStyle>
            <a:lvl1pPr algn="l">
              <a:defRPr sz="4800" b="1" cap="all"/>
            </a:lvl1pPr>
          </a:lstStyle>
          <a:p>
            <a:r>
              <a:rPr lang="ru-RU" smtClean="0"/>
              <a:t>Образец заголовка</a:t>
            </a:r>
            <a:endParaRPr lang="ru-RU"/>
          </a:p>
        </p:txBody>
      </p:sp>
      <p:sp>
        <p:nvSpPr>
          <p:cNvPr id="3" name="Текст 2"/>
          <p:cNvSpPr>
            <a:spLocks noGrp="1"/>
          </p:cNvSpPr>
          <p:nvPr>
            <p:ph type="body" idx="1"/>
          </p:nvPr>
        </p:nvSpPr>
        <p:spPr>
          <a:xfrm>
            <a:off x="962960" y="2907388"/>
            <a:ext cx="10361851" cy="1500534"/>
          </a:xfrm>
        </p:spPr>
        <p:txBody>
          <a:bodyPr anchor="b"/>
          <a:lstStyle>
            <a:lvl1pPr marL="0" indent="0">
              <a:buNone/>
              <a:defRPr sz="2400">
                <a:solidFill>
                  <a:schemeClr val="tx1">
                    <a:tint val="75000"/>
                  </a:schemeClr>
                </a:solidFill>
              </a:defRPr>
            </a:lvl1pPr>
            <a:lvl2pPr marL="544216" indent="0">
              <a:buNone/>
              <a:defRPr sz="2100">
                <a:solidFill>
                  <a:schemeClr val="tx1">
                    <a:tint val="75000"/>
                  </a:schemeClr>
                </a:solidFill>
              </a:defRPr>
            </a:lvl2pPr>
            <a:lvl3pPr marL="1088433" indent="0">
              <a:buNone/>
              <a:defRPr sz="1900">
                <a:solidFill>
                  <a:schemeClr val="tx1">
                    <a:tint val="75000"/>
                  </a:schemeClr>
                </a:solidFill>
              </a:defRPr>
            </a:lvl3pPr>
            <a:lvl4pPr marL="1632649" indent="0">
              <a:buNone/>
              <a:defRPr sz="1700">
                <a:solidFill>
                  <a:schemeClr val="tx1">
                    <a:tint val="75000"/>
                  </a:schemeClr>
                </a:solidFill>
              </a:defRPr>
            </a:lvl4pPr>
            <a:lvl5pPr marL="2176864" indent="0">
              <a:buNone/>
              <a:defRPr sz="1700">
                <a:solidFill>
                  <a:schemeClr val="tx1">
                    <a:tint val="75000"/>
                  </a:schemeClr>
                </a:solidFill>
              </a:defRPr>
            </a:lvl5pPr>
            <a:lvl6pPr marL="2721079" indent="0">
              <a:buNone/>
              <a:defRPr sz="1700">
                <a:solidFill>
                  <a:schemeClr val="tx1">
                    <a:tint val="75000"/>
                  </a:schemeClr>
                </a:solidFill>
              </a:defRPr>
            </a:lvl6pPr>
            <a:lvl7pPr marL="3265296" indent="0">
              <a:buNone/>
              <a:defRPr sz="1700">
                <a:solidFill>
                  <a:schemeClr val="tx1">
                    <a:tint val="75000"/>
                  </a:schemeClr>
                </a:solidFill>
              </a:defRPr>
            </a:lvl7pPr>
            <a:lvl8pPr marL="3809512" indent="0">
              <a:buNone/>
              <a:defRPr sz="1700">
                <a:solidFill>
                  <a:schemeClr val="tx1">
                    <a:tint val="75000"/>
                  </a:schemeClr>
                </a:solidFill>
              </a:defRPr>
            </a:lvl8pPr>
            <a:lvl9pPr marL="4353728" indent="0">
              <a:buNone/>
              <a:defRPr sz="17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60D8D9F-1EBC-44FB-9FC8-D4704640DC57}" type="datetimeFigureOut">
              <a:rPr lang="ru-RU" smtClean="0"/>
              <a:pPr/>
              <a:t>09.11.2017</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F9632769-6CBF-42B7-BCC1-FF0DAC32BD4B}" type="slidenum">
              <a:rPr lang="ru-RU" smtClean="0"/>
              <a:pPr/>
              <a:t>‹#›</a:t>
            </a:fld>
            <a:endParaRPr lang="ru-RU" dirty="0"/>
          </a:p>
        </p:txBody>
      </p:sp>
    </p:spTree>
    <p:extLst>
      <p:ext uri="{BB962C8B-B14F-4D97-AF65-F5344CB8AC3E}">
        <p14:creationId xmlns="" xmlns:p14="http://schemas.microsoft.com/office/powerpoint/2010/main" val="3120358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09522" y="1600572"/>
            <a:ext cx="538409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96793" y="1600572"/>
            <a:ext cx="5384099" cy="4527011"/>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60D8D9F-1EBC-44FB-9FC8-D4704640DC57}" type="datetimeFigureOut">
              <a:rPr lang="ru-RU" smtClean="0"/>
              <a:pPr/>
              <a:t>09.11.2017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9632769-6CBF-42B7-BCC1-FF0DAC32BD4B}" type="slidenum">
              <a:rPr lang="ru-RU" smtClean="0"/>
              <a:pPr/>
              <a:t>‹#›</a:t>
            </a:fld>
            <a:endParaRPr lang="ru-RU" dirty="0"/>
          </a:p>
        </p:txBody>
      </p:sp>
    </p:spTree>
    <p:extLst>
      <p:ext uri="{BB962C8B-B14F-4D97-AF65-F5344CB8AC3E}">
        <p14:creationId xmlns="" xmlns:p14="http://schemas.microsoft.com/office/powerpoint/2010/main" val="1448178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521" y="1535469"/>
            <a:ext cx="5386216" cy="639910"/>
          </a:xfrm>
        </p:spPr>
        <p:txBody>
          <a:bodyPr anchor="b"/>
          <a:lstStyle>
            <a:lvl1pPr marL="0" indent="0">
              <a:buNone/>
              <a:defRPr sz="2900" b="1"/>
            </a:lvl1pPr>
            <a:lvl2pPr marL="544216" indent="0">
              <a:buNone/>
              <a:defRPr sz="2400" b="1"/>
            </a:lvl2pPr>
            <a:lvl3pPr marL="1088433" indent="0">
              <a:buNone/>
              <a:defRPr sz="2100" b="1"/>
            </a:lvl3pPr>
            <a:lvl4pPr marL="1632649" indent="0">
              <a:buNone/>
              <a:defRPr sz="1900" b="1"/>
            </a:lvl4pPr>
            <a:lvl5pPr marL="2176864" indent="0">
              <a:buNone/>
              <a:defRPr sz="1900" b="1"/>
            </a:lvl5pPr>
            <a:lvl6pPr marL="2721079" indent="0">
              <a:buNone/>
              <a:defRPr sz="1900" b="1"/>
            </a:lvl6pPr>
            <a:lvl7pPr marL="3265296" indent="0">
              <a:buNone/>
              <a:defRPr sz="1900" b="1"/>
            </a:lvl7pPr>
            <a:lvl8pPr marL="3809512" indent="0">
              <a:buNone/>
              <a:defRPr sz="1900" b="1"/>
            </a:lvl8pPr>
            <a:lvl9pPr marL="4353728" indent="0">
              <a:buNone/>
              <a:defRPr sz="1900" b="1"/>
            </a:lvl9pPr>
          </a:lstStyle>
          <a:p>
            <a:pPr lvl="0"/>
            <a:r>
              <a:rPr lang="ru-RU" smtClean="0"/>
              <a:t>Образец текста</a:t>
            </a:r>
          </a:p>
        </p:txBody>
      </p:sp>
      <p:sp>
        <p:nvSpPr>
          <p:cNvPr id="4" name="Объект 3"/>
          <p:cNvSpPr>
            <a:spLocks noGrp="1"/>
          </p:cNvSpPr>
          <p:nvPr>
            <p:ph sz="half" idx="2"/>
          </p:nvPr>
        </p:nvSpPr>
        <p:spPr>
          <a:xfrm>
            <a:off x="609521" y="2175380"/>
            <a:ext cx="538621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2561" y="1535469"/>
            <a:ext cx="5388332" cy="639910"/>
          </a:xfrm>
        </p:spPr>
        <p:txBody>
          <a:bodyPr anchor="b"/>
          <a:lstStyle>
            <a:lvl1pPr marL="0" indent="0">
              <a:buNone/>
              <a:defRPr sz="2900" b="1"/>
            </a:lvl1pPr>
            <a:lvl2pPr marL="544216" indent="0">
              <a:buNone/>
              <a:defRPr sz="2400" b="1"/>
            </a:lvl2pPr>
            <a:lvl3pPr marL="1088433" indent="0">
              <a:buNone/>
              <a:defRPr sz="2100" b="1"/>
            </a:lvl3pPr>
            <a:lvl4pPr marL="1632649" indent="0">
              <a:buNone/>
              <a:defRPr sz="1900" b="1"/>
            </a:lvl4pPr>
            <a:lvl5pPr marL="2176864" indent="0">
              <a:buNone/>
              <a:defRPr sz="1900" b="1"/>
            </a:lvl5pPr>
            <a:lvl6pPr marL="2721079" indent="0">
              <a:buNone/>
              <a:defRPr sz="1900" b="1"/>
            </a:lvl6pPr>
            <a:lvl7pPr marL="3265296" indent="0">
              <a:buNone/>
              <a:defRPr sz="1900" b="1"/>
            </a:lvl7pPr>
            <a:lvl8pPr marL="3809512" indent="0">
              <a:buNone/>
              <a:defRPr sz="1900" b="1"/>
            </a:lvl8pPr>
            <a:lvl9pPr marL="4353728" indent="0">
              <a:buNone/>
              <a:defRPr sz="1900" b="1"/>
            </a:lvl9pPr>
          </a:lstStyle>
          <a:p>
            <a:pPr lvl="0"/>
            <a:r>
              <a:rPr lang="ru-RU" smtClean="0"/>
              <a:t>Образец текста</a:t>
            </a:r>
          </a:p>
        </p:txBody>
      </p:sp>
      <p:sp>
        <p:nvSpPr>
          <p:cNvPr id="6" name="Объект 5"/>
          <p:cNvSpPr>
            <a:spLocks noGrp="1"/>
          </p:cNvSpPr>
          <p:nvPr>
            <p:ph sz="quarter" idx="4"/>
          </p:nvPr>
        </p:nvSpPr>
        <p:spPr>
          <a:xfrm>
            <a:off x="6192561" y="2175380"/>
            <a:ext cx="5388332"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60D8D9F-1EBC-44FB-9FC8-D4704640DC57}" type="datetimeFigureOut">
              <a:rPr lang="ru-RU" smtClean="0"/>
              <a:pPr/>
              <a:t>09.11.2017</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F9632769-6CBF-42B7-BCC1-FF0DAC32BD4B}" type="slidenum">
              <a:rPr lang="ru-RU" smtClean="0"/>
              <a:pPr/>
              <a:t>‹#›</a:t>
            </a:fld>
            <a:endParaRPr lang="ru-RU" dirty="0"/>
          </a:p>
        </p:txBody>
      </p:sp>
    </p:spTree>
    <p:extLst>
      <p:ext uri="{BB962C8B-B14F-4D97-AF65-F5344CB8AC3E}">
        <p14:creationId xmlns="" xmlns:p14="http://schemas.microsoft.com/office/powerpoint/2010/main" val="4132322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60D8D9F-1EBC-44FB-9FC8-D4704640DC57}" type="datetimeFigureOut">
              <a:rPr lang="ru-RU" smtClean="0"/>
              <a:pPr/>
              <a:t>09.11.2017</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F9632769-6CBF-42B7-BCC1-FF0DAC32BD4B}" type="slidenum">
              <a:rPr lang="ru-RU" smtClean="0"/>
              <a:pPr/>
              <a:t>‹#›</a:t>
            </a:fld>
            <a:endParaRPr lang="ru-RU" dirty="0"/>
          </a:p>
        </p:txBody>
      </p:sp>
    </p:spTree>
    <p:extLst>
      <p:ext uri="{BB962C8B-B14F-4D97-AF65-F5344CB8AC3E}">
        <p14:creationId xmlns="" xmlns:p14="http://schemas.microsoft.com/office/powerpoint/2010/main" val="2943482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60D8D9F-1EBC-44FB-9FC8-D4704640DC57}" type="datetimeFigureOut">
              <a:rPr lang="ru-RU" smtClean="0"/>
              <a:pPr/>
              <a:t>09.11.2017</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F9632769-6CBF-42B7-BCC1-FF0DAC32BD4B}" type="slidenum">
              <a:rPr lang="ru-RU" smtClean="0"/>
              <a:pPr/>
              <a:t>‹#›</a:t>
            </a:fld>
            <a:endParaRPr lang="ru-RU" dirty="0"/>
          </a:p>
        </p:txBody>
      </p:sp>
    </p:spTree>
    <p:extLst>
      <p:ext uri="{BB962C8B-B14F-4D97-AF65-F5344CB8AC3E}">
        <p14:creationId xmlns="" xmlns:p14="http://schemas.microsoft.com/office/powerpoint/2010/main" val="486947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21" y="273113"/>
            <a:ext cx="4010562" cy="1162319"/>
          </a:xfrm>
        </p:spPr>
        <p:txBody>
          <a:bodyPr anchor="b"/>
          <a:lstStyle>
            <a:lvl1pPr algn="l">
              <a:defRPr sz="2400" b="1"/>
            </a:lvl1pPr>
          </a:lstStyle>
          <a:p>
            <a:r>
              <a:rPr lang="ru-RU" smtClean="0"/>
              <a:t>Образец заголовка</a:t>
            </a:r>
            <a:endParaRPr lang="ru-RU"/>
          </a:p>
        </p:txBody>
      </p:sp>
      <p:sp>
        <p:nvSpPr>
          <p:cNvPr id="3" name="Объект 2"/>
          <p:cNvSpPr>
            <a:spLocks noGrp="1"/>
          </p:cNvSpPr>
          <p:nvPr>
            <p:ph idx="1"/>
          </p:nvPr>
        </p:nvSpPr>
        <p:spPr>
          <a:xfrm>
            <a:off x="4766113" y="273115"/>
            <a:ext cx="6814779"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521" y="1435434"/>
            <a:ext cx="4010562" cy="4692149"/>
          </a:xfrm>
        </p:spPr>
        <p:txBody>
          <a:bodyPr/>
          <a:lstStyle>
            <a:lvl1pPr marL="0" indent="0">
              <a:buNone/>
              <a:defRPr sz="1700"/>
            </a:lvl1pPr>
            <a:lvl2pPr marL="544216" indent="0">
              <a:buNone/>
              <a:defRPr sz="1400"/>
            </a:lvl2pPr>
            <a:lvl3pPr marL="1088433" indent="0">
              <a:buNone/>
              <a:defRPr sz="1200"/>
            </a:lvl3pPr>
            <a:lvl4pPr marL="1632649" indent="0">
              <a:buNone/>
              <a:defRPr sz="1100"/>
            </a:lvl4pPr>
            <a:lvl5pPr marL="2176864" indent="0">
              <a:buNone/>
              <a:defRPr sz="1100"/>
            </a:lvl5pPr>
            <a:lvl6pPr marL="2721079" indent="0">
              <a:buNone/>
              <a:defRPr sz="1100"/>
            </a:lvl6pPr>
            <a:lvl7pPr marL="3265296" indent="0">
              <a:buNone/>
              <a:defRPr sz="1100"/>
            </a:lvl7pPr>
            <a:lvl8pPr marL="3809512" indent="0">
              <a:buNone/>
              <a:defRPr sz="1100"/>
            </a:lvl8pPr>
            <a:lvl9pPr marL="4353728" indent="0">
              <a:buNone/>
              <a:defRPr sz="1100"/>
            </a:lvl9pPr>
          </a:lstStyle>
          <a:p>
            <a:pPr lvl="0"/>
            <a:r>
              <a:rPr lang="ru-RU" smtClean="0"/>
              <a:t>Образец текста</a:t>
            </a:r>
          </a:p>
        </p:txBody>
      </p:sp>
      <p:sp>
        <p:nvSpPr>
          <p:cNvPr id="5" name="Дата 4"/>
          <p:cNvSpPr>
            <a:spLocks noGrp="1"/>
          </p:cNvSpPr>
          <p:nvPr>
            <p:ph type="dt" sz="half" idx="10"/>
          </p:nvPr>
        </p:nvSpPr>
        <p:spPr/>
        <p:txBody>
          <a:bodyPr/>
          <a:lstStyle/>
          <a:p>
            <a:fld id="{260D8D9F-1EBC-44FB-9FC8-D4704640DC57}" type="datetimeFigureOut">
              <a:rPr lang="ru-RU" smtClean="0"/>
              <a:pPr/>
              <a:t>09.11.2017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9632769-6CBF-42B7-BCC1-FF0DAC32BD4B}" type="slidenum">
              <a:rPr lang="ru-RU" smtClean="0"/>
              <a:pPr/>
              <a:t>‹#›</a:t>
            </a:fld>
            <a:endParaRPr lang="ru-RU" dirty="0"/>
          </a:p>
        </p:txBody>
      </p:sp>
    </p:spTree>
    <p:extLst>
      <p:ext uri="{BB962C8B-B14F-4D97-AF65-F5344CB8AC3E}">
        <p14:creationId xmlns="" xmlns:p14="http://schemas.microsoft.com/office/powerpoint/2010/main" val="287134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406" y="4801713"/>
            <a:ext cx="7314248" cy="566869"/>
          </a:xfrm>
        </p:spPr>
        <p:txBody>
          <a:bodyPr anchor="b"/>
          <a:lstStyle>
            <a:lvl1pPr algn="l">
              <a:defRPr sz="2400" b="1"/>
            </a:lvl1pPr>
          </a:lstStyle>
          <a:p>
            <a:r>
              <a:rPr lang="ru-RU" smtClean="0"/>
              <a:t>Образец заголовка</a:t>
            </a:r>
            <a:endParaRPr lang="ru-RU"/>
          </a:p>
        </p:txBody>
      </p:sp>
      <p:sp>
        <p:nvSpPr>
          <p:cNvPr id="3" name="Рисунок 2"/>
          <p:cNvSpPr>
            <a:spLocks noGrp="1"/>
          </p:cNvSpPr>
          <p:nvPr>
            <p:ph type="pic" idx="1"/>
          </p:nvPr>
        </p:nvSpPr>
        <p:spPr>
          <a:xfrm>
            <a:off x="2389406" y="612918"/>
            <a:ext cx="7314248" cy="4115753"/>
          </a:xfrm>
        </p:spPr>
        <p:txBody>
          <a:bodyPr/>
          <a:lstStyle>
            <a:lvl1pPr marL="0" indent="0">
              <a:buNone/>
              <a:defRPr sz="3800"/>
            </a:lvl1pPr>
            <a:lvl2pPr marL="544216" indent="0">
              <a:buNone/>
              <a:defRPr sz="3300"/>
            </a:lvl2pPr>
            <a:lvl3pPr marL="1088433" indent="0">
              <a:buNone/>
              <a:defRPr sz="2900"/>
            </a:lvl3pPr>
            <a:lvl4pPr marL="1632649" indent="0">
              <a:buNone/>
              <a:defRPr sz="2400"/>
            </a:lvl4pPr>
            <a:lvl5pPr marL="2176864" indent="0">
              <a:buNone/>
              <a:defRPr sz="2400"/>
            </a:lvl5pPr>
            <a:lvl6pPr marL="2721079" indent="0">
              <a:buNone/>
              <a:defRPr sz="2400"/>
            </a:lvl6pPr>
            <a:lvl7pPr marL="3265296" indent="0">
              <a:buNone/>
              <a:defRPr sz="2400"/>
            </a:lvl7pPr>
            <a:lvl8pPr marL="3809512" indent="0">
              <a:buNone/>
              <a:defRPr sz="2400"/>
            </a:lvl8pPr>
            <a:lvl9pPr marL="4353728" indent="0">
              <a:buNone/>
              <a:defRPr sz="2400"/>
            </a:lvl9pPr>
          </a:lstStyle>
          <a:p>
            <a:endParaRPr lang="ru-RU" dirty="0"/>
          </a:p>
        </p:txBody>
      </p:sp>
      <p:sp>
        <p:nvSpPr>
          <p:cNvPr id="4" name="Текст 3"/>
          <p:cNvSpPr>
            <a:spLocks noGrp="1"/>
          </p:cNvSpPr>
          <p:nvPr>
            <p:ph type="body" sz="half" idx="2"/>
          </p:nvPr>
        </p:nvSpPr>
        <p:spPr>
          <a:xfrm>
            <a:off x="2389406" y="5368581"/>
            <a:ext cx="7314248" cy="805048"/>
          </a:xfrm>
        </p:spPr>
        <p:txBody>
          <a:bodyPr/>
          <a:lstStyle>
            <a:lvl1pPr marL="0" indent="0">
              <a:buNone/>
              <a:defRPr sz="1700"/>
            </a:lvl1pPr>
            <a:lvl2pPr marL="544216" indent="0">
              <a:buNone/>
              <a:defRPr sz="1400"/>
            </a:lvl2pPr>
            <a:lvl3pPr marL="1088433" indent="0">
              <a:buNone/>
              <a:defRPr sz="1200"/>
            </a:lvl3pPr>
            <a:lvl4pPr marL="1632649" indent="0">
              <a:buNone/>
              <a:defRPr sz="1100"/>
            </a:lvl4pPr>
            <a:lvl5pPr marL="2176864" indent="0">
              <a:buNone/>
              <a:defRPr sz="1100"/>
            </a:lvl5pPr>
            <a:lvl6pPr marL="2721079" indent="0">
              <a:buNone/>
              <a:defRPr sz="1100"/>
            </a:lvl6pPr>
            <a:lvl7pPr marL="3265296" indent="0">
              <a:buNone/>
              <a:defRPr sz="1100"/>
            </a:lvl7pPr>
            <a:lvl8pPr marL="3809512" indent="0">
              <a:buNone/>
              <a:defRPr sz="1100"/>
            </a:lvl8pPr>
            <a:lvl9pPr marL="4353728" indent="0">
              <a:buNone/>
              <a:defRPr sz="1100"/>
            </a:lvl9pPr>
          </a:lstStyle>
          <a:p>
            <a:pPr lvl="0"/>
            <a:r>
              <a:rPr lang="ru-RU" smtClean="0"/>
              <a:t>Образец текста</a:t>
            </a:r>
          </a:p>
        </p:txBody>
      </p:sp>
      <p:sp>
        <p:nvSpPr>
          <p:cNvPr id="5" name="Дата 4"/>
          <p:cNvSpPr>
            <a:spLocks noGrp="1"/>
          </p:cNvSpPr>
          <p:nvPr>
            <p:ph type="dt" sz="half" idx="10"/>
          </p:nvPr>
        </p:nvSpPr>
        <p:spPr/>
        <p:txBody>
          <a:bodyPr/>
          <a:lstStyle/>
          <a:p>
            <a:fld id="{260D8D9F-1EBC-44FB-9FC8-D4704640DC57}" type="datetimeFigureOut">
              <a:rPr lang="ru-RU" smtClean="0"/>
              <a:pPr/>
              <a:t>09.11.2017</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F9632769-6CBF-42B7-BCC1-FF0DAC32BD4B}" type="slidenum">
              <a:rPr lang="ru-RU" smtClean="0"/>
              <a:pPr/>
              <a:t>‹#›</a:t>
            </a:fld>
            <a:endParaRPr lang="ru-RU" dirty="0"/>
          </a:p>
        </p:txBody>
      </p:sp>
    </p:spTree>
    <p:extLst>
      <p:ext uri="{BB962C8B-B14F-4D97-AF65-F5344CB8AC3E}">
        <p14:creationId xmlns="" xmlns:p14="http://schemas.microsoft.com/office/powerpoint/2010/main" val="381698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521" y="274701"/>
            <a:ext cx="10971372" cy="1143265"/>
          </a:xfrm>
          <a:prstGeom prst="rect">
            <a:avLst/>
          </a:prstGeom>
        </p:spPr>
        <p:txBody>
          <a:bodyPr vert="horz" lIns="108830" tIns="54416" rIns="108830" bIns="54416"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09521" y="1600572"/>
            <a:ext cx="10971372" cy="4527011"/>
          </a:xfrm>
          <a:prstGeom prst="rect">
            <a:avLst/>
          </a:prstGeom>
        </p:spPr>
        <p:txBody>
          <a:bodyPr vert="horz" lIns="108830" tIns="54416" rIns="108830" bIns="54416"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09521" y="6357822"/>
            <a:ext cx="2844430" cy="365210"/>
          </a:xfrm>
          <a:prstGeom prst="rect">
            <a:avLst/>
          </a:prstGeom>
        </p:spPr>
        <p:txBody>
          <a:bodyPr vert="horz" lIns="108830" tIns="54416" rIns="108830" bIns="54416" rtlCol="0" anchor="ctr"/>
          <a:lstStyle>
            <a:lvl1pPr algn="l">
              <a:defRPr sz="1400">
                <a:solidFill>
                  <a:schemeClr val="tx1">
                    <a:tint val="75000"/>
                  </a:schemeClr>
                </a:solidFill>
              </a:defRPr>
            </a:lvl1pPr>
          </a:lstStyle>
          <a:p>
            <a:fld id="{260D8D9F-1EBC-44FB-9FC8-D4704640DC57}" type="datetimeFigureOut">
              <a:rPr lang="ru-RU" smtClean="0"/>
              <a:pPr/>
              <a:t>09.11.2017</a:t>
            </a:fld>
            <a:endParaRPr lang="ru-RU" dirty="0"/>
          </a:p>
        </p:txBody>
      </p:sp>
      <p:sp>
        <p:nvSpPr>
          <p:cNvPr id="5" name="Нижний колонтитул 4"/>
          <p:cNvSpPr>
            <a:spLocks noGrp="1"/>
          </p:cNvSpPr>
          <p:nvPr>
            <p:ph type="ftr" sz="quarter" idx="3"/>
          </p:nvPr>
        </p:nvSpPr>
        <p:spPr>
          <a:xfrm>
            <a:off x="4165058" y="6357822"/>
            <a:ext cx="3860297" cy="365210"/>
          </a:xfrm>
          <a:prstGeom prst="rect">
            <a:avLst/>
          </a:prstGeom>
        </p:spPr>
        <p:txBody>
          <a:bodyPr vert="horz" lIns="108830" tIns="54416" rIns="108830" bIns="54416" rtlCol="0" anchor="ctr"/>
          <a:lstStyle>
            <a:lvl1pPr algn="ctr">
              <a:defRPr sz="14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736463" y="6357822"/>
            <a:ext cx="2844430" cy="365210"/>
          </a:xfrm>
          <a:prstGeom prst="rect">
            <a:avLst/>
          </a:prstGeom>
        </p:spPr>
        <p:txBody>
          <a:bodyPr vert="horz" lIns="108830" tIns="54416" rIns="108830" bIns="54416" rtlCol="0" anchor="ctr"/>
          <a:lstStyle>
            <a:lvl1pPr algn="r">
              <a:defRPr sz="1400">
                <a:solidFill>
                  <a:schemeClr val="tx1">
                    <a:tint val="75000"/>
                  </a:schemeClr>
                </a:solidFill>
              </a:defRPr>
            </a:lvl1pPr>
          </a:lstStyle>
          <a:p>
            <a:fld id="{F9632769-6CBF-42B7-BCC1-FF0DAC32BD4B}" type="slidenum">
              <a:rPr lang="ru-RU" smtClean="0"/>
              <a:pPr/>
              <a:t>‹#›</a:t>
            </a:fld>
            <a:endParaRPr lang="ru-RU" dirty="0"/>
          </a:p>
        </p:txBody>
      </p:sp>
    </p:spTree>
    <p:extLst>
      <p:ext uri="{BB962C8B-B14F-4D97-AF65-F5344CB8AC3E}">
        <p14:creationId xmlns="" xmlns:p14="http://schemas.microsoft.com/office/powerpoint/2010/main" val="25661426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88433" rtl="0" eaLnBrk="1" latinLnBrk="0" hangingPunct="1">
        <a:spcBef>
          <a:spcPct val="0"/>
        </a:spcBef>
        <a:buNone/>
        <a:defRPr sz="5200" kern="1200">
          <a:solidFill>
            <a:schemeClr val="tx1"/>
          </a:solidFill>
          <a:latin typeface="+mj-lt"/>
          <a:ea typeface="+mj-ea"/>
          <a:cs typeface="+mj-cs"/>
        </a:defRPr>
      </a:lvl1pPr>
    </p:titleStyle>
    <p:bodyStyle>
      <a:lvl1pPr marL="408162" indent="-408162" algn="l" defTabSz="1088433"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352" indent="-340135" algn="l" defTabSz="1088433"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540" indent="-272108" algn="l" defTabSz="1088433" rtl="0" eaLnBrk="1" latinLnBrk="0" hangingPunct="1">
        <a:spcBef>
          <a:spcPct val="20000"/>
        </a:spcBef>
        <a:buFont typeface="Arial" pitchFamily="34" charset="0"/>
        <a:buChar char="•"/>
        <a:defRPr sz="2900" kern="1200">
          <a:solidFill>
            <a:schemeClr val="tx1"/>
          </a:solidFill>
          <a:latin typeface="+mn-lt"/>
          <a:ea typeface="+mn-ea"/>
          <a:cs typeface="+mn-cs"/>
        </a:defRPr>
      </a:lvl3pPr>
      <a:lvl4pPr marL="1904757" indent="-272108" algn="l" defTabSz="1088433"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972" indent="-272108" algn="l" defTabSz="1088433"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3188" indent="-272108" algn="l" defTabSz="1088433"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405" indent="-272108" algn="l" defTabSz="1088433"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1621" indent="-272108" algn="l" defTabSz="1088433"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5836" indent="-272108" algn="l" defTabSz="1088433"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ru-RU"/>
      </a:defPPr>
      <a:lvl1pPr marL="0" algn="l" defTabSz="1088433" rtl="0" eaLnBrk="1" latinLnBrk="0" hangingPunct="1">
        <a:defRPr sz="2100" kern="1200">
          <a:solidFill>
            <a:schemeClr val="tx1"/>
          </a:solidFill>
          <a:latin typeface="+mn-lt"/>
          <a:ea typeface="+mn-ea"/>
          <a:cs typeface="+mn-cs"/>
        </a:defRPr>
      </a:lvl1pPr>
      <a:lvl2pPr marL="544216" algn="l" defTabSz="1088433" rtl="0" eaLnBrk="1" latinLnBrk="0" hangingPunct="1">
        <a:defRPr sz="2100" kern="1200">
          <a:solidFill>
            <a:schemeClr val="tx1"/>
          </a:solidFill>
          <a:latin typeface="+mn-lt"/>
          <a:ea typeface="+mn-ea"/>
          <a:cs typeface="+mn-cs"/>
        </a:defRPr>
      </a:lvl2pPr>
      <a:lvl3pPr marL="1088433" algn="l" defTabSz="1088433" rtl="0" eaLnBrk="1" latinLnBrk="0" hangingPunct="1">
        <a:defRPr sz="2100" kern="1200">
          <a:solidFill>
            <a:schemeClr val="tx1"/>
          </a:solidFill>
          <a:latin typeface="+mn-lt"/>
          <a:ea typeface="+mn-ea"/>
          <a:cs typeface="+mn-cs"/>
        </a:defRPr>
      </a:lvl3pPr>
      <a:lvl4pPr marL="1632649" algn="l" defTabSz="1088433" rtl="0" eaLnBrk="1" latinLnBrk="0" hangingPunct="1">
        <a:defRPr sz="2100" kern="1200">
          <a:solidFill>
            <a:schemeClr val="tx1"/>
          </a:solidFill>
          <a:latin typeface="+mn-lt"/>
          <a:ea typeface="+mn-ea"/>
          <a:cs typeface="+mn-cs"/>
        </a:defRPr>
      </a:lvl4pPr>
      <a:lvl5pPr marL="2176864" algn="l" defTabSz="1088433" rtl="0" eaLnBrk="1" latinLnBrk="0" hangingPunct="1">
        <a:defRPr sz="2100" kern="1200">
          <a:solidFill>
            <a:schemeClr val="tx1"/>
          </a:solidFill>
          <a:latin typeface="+mn-lt"/>
          <a:ea typeface="+mn-ea"/>
          <a:cs typeface="+mn-cs"/>
        </a:defRPr>
      </a:lvl5pPr>
      <a:lvl6pPr marL="2721079" algn="l" defTabSz="1088433" rtl="0" eaLnBrk="1" latinLnBrk="0" hangingPunct="1">
        <a:defRPr sz="2100" kern="1200">
          <a:solidFill>
            <a:schemeClr val="tx1"/>
          </a:solidFill>
          <a:latin typeface="+mn-lt"/>
          <a:ea typeface="+mn-ea"/>
          <a:cs typeface="+mn-cs"/>
        </a:defRPr>
      </a:lvl6pPr>
      <a:lvl7pPr marL="3265296" algn="l" defTabSz="1088433" rtl="0" eaLnBrk="1" latinLnBrk="0" hangingPunct="1">
        <a:defRPr sz="2100" kern="1200">
          <a:solidFill>
            <a:schemeClr val="tx1"/>
          </a:solidFill>
          <a:latin typeface="+mn-lt"/>
          <a:ea typeface="+mn-ea"/>
          <a:cs typeface="+mn-cs"/>
        </a:defRPr>
      </a:lvl7pPr>
      <a:lvl8pPr marL="3809512" algn="l" defTabSz="1088433" rtl="0" eaLnBrk="1" latinLnBrk="0" hangingPunct="1">
        <a:defRPr sz="2100" kern="1200">
          <a:solidFill>
            <a:schemeClr val="tx1"/>
          </a:solidFill>
          <a:latin typeface="+mn-lt"/>
          <a:ea typeface="+mn-ea"/>
          <a:cs typeface="+mn-cs"/>
        </a:defRPr>
      </a:lvl8pPr>
      <a:lvl9pPr marL="4353728" algn="l" defTabSz="108843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17" Type="http://schemas.openxmlformats.org/officeDocument/2006/relationships/image" Target="../media/image23.png"/><Relationship Id="rId2" Type="http://schemas.openxmlformats.org/officeDocument/2006/relationships/notesSlide" Target="../notesSlides/notesSlide6.xml"/><Relationship Id="rId16"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5" Type="http://schemas.openxmlformats.org/officeDocument/2006/relationships/image" Target="../media/image21.jpe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ideo" Target="file:///I:\&#1052;&#1054;&#1053;\2017\&#1074;&#1099;&#1089;&#1090;&#1072;&#1074;&#1082;&#1072;%20&#1082;%20&#1076;&#1085;&#1102;%20&#1085;&#1072;&#1091;&#1082;&#1080;\&#1044;&#1083;&#1103;%20&#1087;&#1088;&#1077;&#1079;&#1077;&#1085;&#1090;&#1072;&#1094;&#1080;&#1080;.avi" TargetMode="Externa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file:///I:\&#1052;&#1054;&#1053;\2017\&#1074;&#1099;&#1089;&#1090;&#1072;&#1074;&#1082;&#1072;%20&#1082;%20&#1076;&#1085;&#1102;%20&#1085;&#1072;&#1091;&#1082;&#1080;\&#1044;&#1083;&#1103;%20&#1087;&#1088;&#1077;&#1079;&#1077;&#1085;&#1090;&#1072;&#1094;&#1080;&#1080;.avi" TargetMode="Externa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85" y="338632"/>
            <a:ext cx="12190498" cy="6520956"/>
          </a:xfrm>
          <a:prstGeom prst="roundRect">
            <a:avLst>
              <a:gd name="adj" fmla="val 0"/>
            </a:avLst>
          </a:prstGeom>
          <a:solidFill>
            <a:srgbClr val="002060"/>
          </a:solidFill>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defRPr/>
            </a:pPr>
            <a:endParaRPr lang="ru-RU" sz="3300" b="1" i="1" dirty="0">
              <a:latin typeface="Times New Roman" pitchFamily="18" charset="0"/>
              <a:cs typeface="Times New Roman" pitchFamily="18" charset="0"/>
            </a:endParaRPr>
          </a:p>
          <a:p>
            <a:pPr algn="ctr">
              <a:defRPr/>
            </a:pPr>
            <a:endParaRPr lang="en-US" sz="3300" b="1" i="1" dirty="0">
              <a:latin typeface="Times New Roman" pitchFamily="18" charset="0"/>
              <a:cs typeface="Times New Roman" pitchFamily="18" charset="0"/>
            </a:endParaRPr>
          </a:p>
          <a:p>
            <a:pPr algn="ctr">
              <a:defRPr/>
            </a:pPr>
            <a:endParaRPr lang="en-US" sz="3300" b="1" i="1" dirty="0">
              <a:latin typeface="Times New Roman" pitchFamily="18" charset="0"/>
              <a:cs typeface="Times New Roman" pitchFamily="18" charset="0"/>
            </a:endParaRPr>
          </a:p>
          <a:p>
            <a:pPr algn="ctr">
              <a:defRPr/>
            </a:pPr>
            <a:r>
              <a:rPr lang="en-US" sz="3300" b="1" i="1" dirty="0">
                <a:latin typeface="Times New Roman" pitchFamily="18" charset="0"/>
                <a:cs typeface="Times New Roman" pitchFamily="18" charset="0"/>
              </a:rPr>
              <a:t>Project: </a:t>
            </a:r>
            <a:r>
              <a:rPr lang="en-US" sz="3300" b="1" i="1" cap="all" dirty="0" smtClean="0">
                <a:solidFill>
                  <a:schemeClr val="bg1"/>
                </a:solidFill>
                <a:latin typeface="Times New Roman" pitchFamily="18" charset="0"/>
                <a:cs typeface="Times New Roman" pitchFamily="18" charset="0"/>
              </a:rPr>
              <a:t>Automated on-line monitoring system of incoming ore flows for mining and processing plants</a:t>
            </a:r>
            <a:endParaRPr lang="ru-RU" sz="3300" b="1" i="1" cap="all" dirty="0" smtClean="0">
              <a:solidFill>
                <a:schemeClr val="bg1"/>
              </a:solidFill>
              <a:latin typeface="Times New Roman" pitchFamily="18" charset="0"/>
              <a:cs typeface="Times New Roman" pitchFamily="18" charset="0"/>
            </a:endParaRPr>
          </a:p>
          <a:p>
            <a:pPr algn="ctr">
              <a:defRPr/>
            </a:pPr>
            <a:r>
              <a:rPr lang="en-US" sz="3600" b="1" i="1" dirty="0" smtClean="0"/>
              <a:t>second half of 2017</a:t>
            </a:r>
            <a:endParaRPr lang="ru-RU" sz="3300" b="1" i="1" dirty="0">
              <a:solidFill>
                <a:schemeClr val="bg1"/>
              </a:solidFill>
              <a:latin typeface="Times New Roman" pitchFamily="18" charset="0"/>
              <a:cs typeface="Times New Roman" pitchFamily="18" charset="0"/>
            </a:endParaRPr>
          </a:p>
          <a:p>
            <a:pPr algn="ctr">
              <a:defRPr/>
            </a:pPr>
            <a:endParaRPr lang="ru-RU" sz="3300" b="1" i="1" dirty="0">
              <a:latin typeface="Times New Roman" pitchFamily="18" charset="0"/>
              <a:cs typeface="Times New Roman" pitchFamily="18" charset="0"/>
            </a:endParaRPr>
          </a:p>
          <a:p>
            <a:pPr algn="ctr">
              <a:defRPr/>
            </a:pPr>
            <a:endParaRPr lang="en-US" sz="3300" b="1" i="1" dirty="0">
              <a:latin typeface="Times New Roman" pitchFamily="18" charset="0"/>
              <a:cs typeface="Times New Roman" pitchFamily="18" charset="0"/>
            </a:endParaRPr>
          </a:p>
          <a:p>
            <a:pPr algn="ctr">
              <a:defRPr/>
            </a:pPr>
            <a:endParaRPr lang="en-US" sz="3300" b="1" i="1" dirty="0">
              <a:latin typeface="Times New Roman" pitchFamily="18" charset="0"/>
              <a:cs typeface="Times New Roman" pitchFamily="18" charset="0"/>
            </a:endParaRPr>
          </a:p>
          <a:p>
            <a:pPr algn="ctr">
              <a:defRPr/>
            </a:pPr>
            <a:endParaRPr lang="en-US" sz="3300" b="1" i="1" dirty="0">
              <a:latin typeface="Times New Roman" pitchFamily="18" charset="0"/>
              <a:cs typeface="Times New Roman" pitchFamily="18" charset="0"/>
            </a:endParaRPr>
          </a:p>
          <a:p>
            <a:pPr algn="ctr">
              <a:defRPr/>
            </a:pPr>
            <a:endParaRPr lang="en-US" sz="3300" b="1" i="1" dirty="0">
              <a:latin typeface="Times New Roman" pitchFamily="18" charset="0"/>
              <a:cs typeface="Times New Roman" pitchFamily="18" charset="0"/>
            </a:endParaRPr>
          </a:p>
          <a:p>
            <a:pPr algn="ctr">
              <a:defRPr/>
            </a:pPr>
            <a:r>
              <a:rPr lang="en-US" sz="1900" i="1" dirty="0"/>
              <a:t>Almaty  </a:t>
            </a:r>
            <a:r>
              <a:rPr lang="en-US" sz="1900" i="1" dirty="0" smtClean="0"/>
              <a:t>2017</a:t>
            </a:r>
            <a:endParaRPr lang="ru-RU" sz="1900" i="1" dirty="0"/>
          </a:p>
        </p:txBody>
      </p:sp>
      <p:sp>
        <p:nvSpPr>
          <p:cNvPr id="2053" name="TextBox 3"/>
          <p:cNvSpPr txBox="1">
            <a:spLocks noChangeArrowheads="1"/>
          </p:cNvSpPr>
          <p:nvPr/>
        </p:nvSpPr>
        <p:spPr bwMode="auto">
          <a:xfrm>
            <a:off x="0" y="0"/>
            <a:ext cx="12190413" cy="402283"/>
          </a:xfrm>
          <a:prstGeom prst="rect">
            <a:avLst/>
          </a:prstGeom>
          <a:solidFill>
            <a:srgbClr val="FFC000"/>
          </a:solidFill>
          <a:ln w="9525">
            <a:solidFill>
              <a:srgbClr val="FFC000"/>
            </a:solidFill>
            <a:miter lim="800000"/>
            <a:headEnd/>
            <a:tailEnd/>
          </a:ln>
        </p:spPr>
        <p:txBody>
          <a:bodyPr lIns="108830" tIns="54416" rIns="108830" bIns="544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900" b="1" i="1" dirty="0">
                <a:latin typeface="Times New Roman" pitchFamily="18" charset="0"/>
                <a:cs typeface="Times New Roman" pitchFamily="18" charset="0"/>
              </a:rPr>
              <a:t>Senior Scientist Grant Program </a:t>
            </a:r>
            <a:r>
              <a:rPr lang="en-US" sz="1900" b="1" i="1" dirty="0" smtClean="0">
                <a:latin typeface="Times New Roman" pitchFamily="18" charset="0"/>
                <a:cs typeface="Times New Roman" pitchFamily="18" charset="0"/>
              </a:rPr>
              <a:t>Manual</a:t>
            </a:r>
            <a:endParaRPr lang="ru-RU" sz="1900" b="1" i="1" dirty="0">
              <a:latin typeface="Times New Roman" pitchFamily="18" charset="0"/>
              <a:cs typeface="Times New Roman" pitchFamily="18" charset="0"/>
            </a:endParaRPr>
          </a:p>
        </p:txBody>
      </p:sp>
    </p:spTree>
    <p:extLst>
      <p:ext uri="{BB962C8B-B14F-4D97-AF65-F5344CB8AC3E}">
        <p14:creationId xmlns="" xmlns:p14="http://schemas.microsoft.com/office/powerpoint/2010/main" val="10188590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Рисунок 28" descr="C:\Users\i5\Desktop\Новая папка (3)\IMG_20160817_143802.jpg"/>
          <p:cNvPicPr/>
          <p:nvPr/>
        </p:nvPicPr>
        <p:blipFill rotWithShape="1">
          <a:blip r:embed="rId2" cstate="print">
            <a:extLst>
              <a:ext uri="{BEBA8EAE-BF5A-486C-A8C5-ECC9F3942E4B}">
                <a14:imgProps xmlns:a14="http://schemas.microsoft.com/office/drawing/2010/main" xmlns="">
                  <a14:imgLayer r:embed="rId3">
                    <a14:imgEffect>
                      <a14:backgroundRemoval t="2306" b="93417" l="1296" r="100000">
                        <a14:foregroundMark x1="3704" y1="13528" x2="6528" y2="12028"/>
                        <a14:foregroundMark x1="38981" y1="11833" x2="45046" y2="13139"/>
                        <a14:foregroundMark x1="48287" y1="13889" x2="55417" y2="15194"/>
                        <a14:foregroundMark x1="55602" y1="15278" x2="59954" y2="16139"/>
                        <a14:foregroundMark x1="94120" y1="4389" x2="88843" y2="6250"/>
                        <a14:foregroundMark x1="87731" y1="7083" x2="75787" y2="11000"/>
                        <a14:foregroundMark x1="74676" y1="11472" x2="60231" y2="16972"/>
                        <a14:backgroundMark x1="50787" y1="12389" x2="60417" y2="14722"/>
                        <a14:backgroundMark x1="78426" y1="8389" x2="87731" y2="4944"/>
                        <a14:backgroundMark x1="87130" y1="5861" x2="92083" y2="4194"/>
                        <a14:backgroundMark x1="97222" y1="3167" x2="98148" y2="30306"/>
                        <a14:backgroundMark x1="98426" y1="62833" x2="99213" y2="90417"/>
                        <a14:backgroundMark x1="63056" y1="7444" x2="63056" y2="7444"/>
                        <a14:backgroundMark x1="90648" y1="5000" x2="92824" y2="4000"/>
                      </a14:backgroundRemoval>
                    </a14:imgEffect>
                  </a14:imgLayer>
                </a14:imgProps>
              </a:ext>
              <a:ext uri="{28A0092B-C50C-407E-A947-70E740481C1C}">
                <a14:useLocalDpi xmlns:a14="http://schemas.microsoft.com/office/drawing/2010/main" xmlns="" val="0"/>
              </a:ext>
            </a:extLst>
          </a:blip>
          <a:srcRect l="2399" t="3086" r="1278" b="7613"/>
          <a:stretch/>
        </p:blipFill>
        <p:spPr bwMode="auto">
          <a:xfrm>
            <a:off x="623310" y="2357459"/>
            <a:ext cx="3293922" cy="3953320"/>
          </a:xfrm>
          <a:prstGeom prst="rect">
            <a:avLst/>
          </a:prstGeom>
          <a:noFill/>
          <a:ln>
            <a:noFill/>
          </a:ln>
          <a:extLst>
            <a:ext uri="{53640926-AAD7-44D8-BBD7-CCE9431645EC}">
              <a14:shadowObscured xmlns:a14="http://schemas.microsoft.com/office/drawing/2010/main" xmlns=""/>
            </a:ext>
          </a:extLst>
        </p:spPr>
      </p:pic>
      <p:sp>
        <p:nvSpPr>
          <p:cNvPr id="6" name="Прямоугольник 5"/>
          <p:cNvSpPr/>
          <p:nvPr/>
        </p:nvSpPr>
        <p:spPr>
          <a:xfrm>
            <a:off x="6112461" y="4654215"/>
            <a:ext cx="5358645" cy="123317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sp>
        <p:nvSpPr>
          <p:cNvPr id="7" name="TextBox 6"/>
          <p:cNvSpPr txBox="1"/>
          <p:nvPr/>
        </p:nvSpPr>
        <p:spPr>
          <a:xfrm>
            <a:off x="6135244" y="4697195"/>
            <a:ext cx="5313590" cy="817781"/>
          </a:xfrm>
          <a:prstGeom prst="rect">
            <a:avLst/>
          </a:prstGeom>
          <a:solidFill>
            <a:schemeClr val="accent6">
              <a:lumMod val="20000"/>
              <a:lumOff val="80000"/>
            </a:schemeClr>
          </a:solidFill>
        </p:spPr>
        <p:txBody>
          <a:bodyPr wrap="square" lIns="108830" tIns="54416" rIns="108830" bIns="54416" rtlCol="0">
            <a:spAutoFit/>
          </a:bodyPr>
          <a:lstStyle/>
          <a:p>
            <a:pPr algn="r"/>
            <a:r>
              <a:rPr lang="ru-RU" sz="29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9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9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9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А</a:t>
            </a:r>
            <a:r>
              <a:rPr lang="en-US" sz="29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t>
            </a:r>
            <a:r>
              <a:rPr lang="ru-RU" sz="29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ОМ</a:t>
            </a:r>
            <a:r>
              <a:rPr lang="en-US" sz="29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QO</a:t>
            </a:r>
            <a:endParaRPr lang="ru-RU" sz="29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endPar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8" name="TextBox 7"/>
          <p:cNvSpPr txBox="1"/>
          <p:nvPr/>
        </p:nvSpPr>
        <p:spPr>
          <a:xfrm>
            <a:off x="6137717" y="5215745"/>
            <a:ext cx="5243901" cy="648504"/>
          </a:xfrm>
          <a:prstGeom prst="rect">
            <a:avLst/>
          </a:prstGeom>
          <a:solidFill>
            <a:schemeClr val="accent6">
              <a:lumMod val="20000"/>
              <a:lumOff val="80000"/>
            </a:schemeClr>
          </a:solidFill>
        </p:spPr>
        <p:txBody>
          <a:bodyPr wrap="square" lIns="108830" tIns="54416" rIns="108830" bIns="54416" rtlCol="0">
            <a:spAutoFit/>
          </a:bodyPr>
          <a:lstStyle/>
          <a:p>
            <a:endParaRPr lang="ru-RU" sz="1700" dirty="0" smtClean="0"/>
          </a:p>
          <a:p>
            <a:r>
              <a:rPr lang="en-US" sz="1700" b="1" dirty="0" smtClean="0">
                <a:solidFill>
                  <a:schemeClr val="tx2"/>
                </a:solidFill>
              </a:rPr>
              <a:t>Analytical  block</a:t>
            </a:r>
            <a:r>
              <a:rPr lang="en-US" sz="1800" dirty="0" smtClean="0"/>
              <a:t> </a:t>
            </a:r>
            <a:r>
              <a:rPr lang="en-US" sz="1700" b="1" dirty="0" smtClean="0">
                <a:solidFill>
                  <a:schemeClr val="tx2"/>
                </a:solidFill>
              </a:rPr>
              <a:t>AS OMQO</a:t>
            </a:r>
            <a:endParaRPr lang="ru-RU" sz="1700" b="1" dirty="0" smtClean="0">
              <a:solidFill>
                <a:schemeClr val="tx2"/>
              </a:solidFill>
            </a:endParaRPr>
          </a:p>
        </p:txBody>
      </p:sp>
      <p:sp>
        <p:nvSpPr>
          <p:cNvPr id="9" name="Прямоугольник 8"/>
          <p:cNvSpPr/>
          <p:nvPr/>
        </p:nvSpPr>
        <p:spPr>
          <a:xfrm>
            <a:off x="1063419" y="4376962"/>
            <a:ext cx="2826445" cy="133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grpSp>
        <p:nvGrpSpPr>
          <p:cNvPr id="2" name="Группа 9"/>
          <p:cNvGrpSpPr/>
          <p:nvPr/>
        </p:nvGrpSpPr>
        <p:grpSpPr>
          <a:xfrm>
            <a:off x="5903210" y="1629177"/>
            <a:ext cx="5818032" cy="1871501"/>
            <a:chOff x="1643074" y="500042"/>
            <a:chExt cx="6143668" cy="1795461"/>
          </a:xfrm>
        </p:grpSpPr>
        <p:pic>
          <p:nvPicPr>
            <p:cNvPr id="11" name="Рисунок 10"/>
            <p:cNvPicPr/>
            <p:nvPr/>
          </p:nvPicPr>
          <p:blipFill>
            <a:blip r:embed="rId4" cstate="print"/>
            <a:srcRect l="19565" t="35693" r="25603" b="53221"/>
            <a:stretch>
              <a:fillRect/>
            </a:stretch>
          </p:blipFill>
          <p:spPr bwMode="auto">
            <a:xfrm>
              <a:off x="1643074" y="1714488"/>
              <a:ext cx="6143668" cy="581015"/>
            </a:xfrm>
            <a:prstGeom prst="rect">
              <a:avLst/>
            </a:prstGeom>
            <a:noFill/>
            <a:ln w="9525">
              <a:noFill/>
              <a:miter lim="800000"/>
              <a:headEnd/>
              <a:tailEnd/>
            </a:ln>
          </p:spPr>
        </p:pic>
        <p:pic>
          <p:nvPicPr>
            <p:cNvPr id="12" name="Рисунок 11"/>
            <p:cNvPicPr/>
            <p:nvPr/>
          </p:nvPicPr>
          <p:blipFill>
            <a:blip r:embed="rId4" cstate="print"/>
            <a:srcRect l="18927" t="8430" r="26241" b="67034"/>
            <a:stretch>
              <a:fillRect/>
            </a:stretch>
          </p:blipFill>
          <p:spPr bwMode="auto">
            <a:xfrm>
              <a:off x="1643074" y="500042"/>
              <a:ext cx="6143668" cy="1285884"/>
            </a:xfrm>
            <a:prstGeom prst="rect">
              <a:avLst/>
            </a:prstGeom>
            <a:noFill/>
            <a:ln w="9525">
              <a:noFill/>
              <a:miter lim="800000"/>
              <a:headEnd/>
              <a:tailEnd/>
            </a:ln>
          </p:spPr>
        </p:pic>
      </p:grpSp>
      <p:sp>
        <p:nvSpPr>
          <p:cNvPr id="13" name="Стрелка углом 12"/>
          <p:cNvSpPr/>
          <p:nvPr/>
        </p:nvSpPr>
        <p:spPr>
          <a:xfrm rot="16200000" flipH="1">
            <a:off x="3722263" y="2037466"/>
            <a:ext cx="1673946" cy="3071940"/>
          </a:xfrm>
          <a:prstGeom prst="bentArrow">
            <a:avLst>
              <a:gd name="adj1" fmla="val 15105"/>
              <a:gd name="adj2" fmla="val 24651"/>
              <a:gd name="adj3" fmla="val 25000"/>
              <a:gd name="adj4" fmla="val 29262"/>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14" name="TextBox 13"/>
          <p:cNvSpPr txBox="1"/>
          <p:nvPr/>
        </p:nvSpPr>
        <p:spPr>
          <a:xfrm>
            <a:off x="8145394" y="1358093"/>
            <a:ext cx="3047625" cy="371505"/>
          </a:xfrm>
          <a:prstGeom prst="rect">
            <a:avLst/>
          </a:prstGeom>
          <a:noFill/>
        </p:spPr>
        <p:txBody>
          <a:bodyPr wrap="square" lIns="108830" tIns="54416" rIns="108830" bIns="54416" rtlCol="0">
            <a:spAutoFit/>
          </a:bodyPr>
          <a:lstStyle/>
          <a:p>
            <a:pPr algn="ctr"/>
            <a:r>
              <a:rPr lang="en-US" sz="1700" dirty="0" smtClean="0">
                <a:ln w="18000">
                  <a:solidFill>
                    <a:schemeClr val="accent2">
                      <a:satMod val="140000"/>
                    </a:schemeClr>
                  </a:solidFill>
                  <a:prstDash val="solid"/>
                  <a:miter lim="800000"/>
                </a:ln>
                <a:noFill/>
              </a:rPr>
              <a:t>Etalon train</a:t>
            </a:r>
            <a:endParaRPr lang="ru-RU" sz="1700" dirty="0">
              <a:ln w="18000">
                <a:solidFill>
                  <a:schemeClr val="accent2">
                    <a:satMod val="140000"/>
                  </a:schemeClr>
                </a:solidFill>
                <a:prstDash val="solid"/>
                <a:miter lim="800000"/>
              </a:ln>
              <a:noFill/>
            </a:endParaRPr>
          </a:p>
        </p:txBody>
      </p:sp>
      <p:sp>
        <p:nvSpPr>
          <p:cNvPr id="15" name="Стрелка вниз 14"/>
          <p:cNvSpPr/>
          <p:nvPr/>
        </p:nvSpPr>
        <p:spPr>
          <a:xfrm>
            <a:off x="8302276" y="3480511"/>
            <a:ext cx="735564" cy="17712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sp>
        <p:nvSpPr>
          <p:cNvPr id="16" name="TextBox 15"/>
          <p:cNvSpPr txBox="1"/>
          <p:nvPr/>
        </p:nvSpPr>
        <p:spPr>
          <a:xfrm>
            <a:off x="335318" y="1429068"/>
            <a:ext cx="4799908" cy="1417945"/>
          </a:xfrm>
          <a:prstGeom prst="rect">
            <a:avLst/>
          </a:prstGeom>
          <a:noFill/>
        </p:spPr>
        <p:txBody>
          <a:bodyPr wrap="square" lIns="108830" tIns="54416" rIns="108830" bIns="54416" rtlCol="0">
            <a:spAutoFit/>
          </a:bodyPr>
          <a:lstStyle/>
          <a:p>
            <a:pPr algn="ctr"/>
            <a:r>
              <a:rPr lang="en-US" sz="1700" b="1" dirty="0" smtClean="0"/>
              <a:t>For the standard train for each </a:t>
            </a:r>
            <a:r>
              <a:rPr lang="en-US" sz="1700" b="1" dirty="0" err="1" smtClean="0"/>
              <a:t>vagon</a:t>
            </a:r>
            <a:r>
              <a:rPr lang="en-US" sz="1700" b="1" dirty="0" smtClean="0"/>
              <a:t> before unloading in the hopper are determined: the weight of the ore, the content of the useful component, the mine, the number of wagons and the like</a:t>
            </a:r>
            <a:endParaRPr lang="ru-RU" sz="1700" b="1" dirty="0"/>
          </a:p>
        </p:txBody>
      </p:sp>
      <p:sp>
        <p:nvSpPr>
          <p:cNvPr id="17" name="TextBox 16"/>
          <p:cNvSpPr txBox="1"/>
          <p:nvPr/>
        </p:nvSpPr>
        <p:spPr>
          <a:xfrm>
            <a:off x="8446018" y="3215480"/>
            <a:ext cx="435229" cy="1800617"/>
          </a:xfrm>
          <a:prstGeom prst="rect">
            <a:avLst/>
          </a:prstGeom>
          <a:noFill/>
        </p:spPr>
        <p:txBody>
          <a:bodyPr vert="vert270" wrap="square" lIns="108830" tIns="54416" rIns="108830" bIns="54416" rtlCol="0">
            <a:spAutoFit/>
          </a:bodyPr>
          <a:lstStyle/>
          <a:p>
            <a:r>
              <a:rPr lang="en-US" sz="1400" dirty="0" smtClean="0">
                <a:solidFill>
                  <a:schemeClr val="bg1"/>
                </a:solidFill>
              </a:rPr>
              <a:t>Monitoring data</a:t>
            </a:r>
            <a:endParaRPr lang="ru-RU" sz="1400" b="1" dirty="0">
              <a:solidFill>
                <a:schemeClr val="bg1"/>
              </a:solidFill>
              <a:latin typeface="+mj-lt"/>
            </a:endParaRPr>
          </a:p>
        </p:txBody>
      </p:sp>
      <p:sp>
        <p:nvSpPr>
          <p:cNvPr id="18" name="TextBox 17"/>
          <p:cNvSpPr txBox="1"/>
          <p:nvPr/>
        </p:nvSpPr>
        <p:spPr>
          <a:xfrm>
            <a:off x="3917233" y="2660877"/>
            <a:ext cx="2773308" cy="386894"/>
          </a:xfrm>
          <a:prstGeom prst="rect">
            <a:avLst/>
          </a:prstGeom>
          <a:noFill/>
        </p:spPr>
        <p:txBody>
          <a:bodyPr wrap="square" lIns="108830" tIns="54416" rIns="108830" bIns="54416" rtlCol="0">
            <a:spAutoFit/>
          </a:bodyPr>
          <a:lstStyle/>
          <a:p>
            <a:r>
              <a:rPr lang="en-US" sz="1800" dirty="0" smtClean="0">
                <a:solidFill>
                  <a:schemeClr val="bg1"/>
                </a:solidFill>
              </a:rPr>
              <a:t>Reference data</a:t>
            </a:r>
            <a:endParaRPr lang="ru-RU" sz="1700" b="1" dirty="0">
              <a:solidFill>
                <a:schemeClr val="bg1"/>
              </a:solidFill>
            </a:endParaRPr>
          </a:p>
        </p:txBody>
      </p:sp>
      <p:sp>
        <p:nvSpPr>
          <p:cNvPr id="19" name="Заголовок 3"/>
          <p:cNvSpPr txBox="1">
            <a:spLocks/>
          </p:cNvSpPr>
          <p:nvPr/>
        </p:nvSpPr>
        <p:spPr>
          <a:xfrm>
            <a:off x="0" y="1"/>
            <a:ext cx="12190413" cy="643091"/>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rtlCol="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endParaRPr>
          </a:p>
        </p:txBody>
      </p:sp>
      <p:sp>
        <p:nvSpPr>
          <p:cNvPr id="20" name="TextBox 19"/>
          <p:cNvSpPr txBox="1"/>
          <p:nvPr/>
        </p:nvSpPr>
        <p:spPr>
          <a:xfrm>
            <a:off x="0" y="643067"/>
            <a:ext cx="12190413" cy="433060"/>
          </a:xfrm>
          <a:prstGeom prst="rect">
            <a:avLst/>
          </a:prstGeom>
          <a:solidFill>
            <a:schemeClr val="tx1"/>
          </a:solidFill>
        </p:spPr>
        <p:txBody>
          <a:bodyPr wrap="square" lIns="108830" tIns="54416" rIns="108830" bIns="54416" rtlCol="0">
            <a:spAutoFit/>
          </a:bodyPr>
          <a:lstStyle/>
          <a:p>
            <a:pPr algn="ctr"/>
            <a:r>
              <a:rPr lang="en-US" dirty="0" smtClean="0">
                <a:solidFill>
                  <a:schemeClr val="bg1"/>
                </a:solidFill>
              </a:rPr>
              <a:t>Scheme of setting and configuring the monitoring system on the basis of a specialized stand</a:t>
            </a:r>
            <a:endParaRPr lang="ru-RU" dirty="0">
              <a:solidFill>
                <a:schemeClr val="bg1"/>
              </a:solidFill>
            </a:endParaRPr>
          </a:p>
        </p:txBody>
      </p:sp>
      <p:sp>
        <p:nvSpPr>
          <p:cNvPr id="21" name="TextBox 20"/>
          <p:cNvSpPr txBox="1"/>
          <p:nvPr/>
        </p:nvSpPr>
        <p:spPr>
          <a:xfrm>
            <a:off x="1094545" y="4394175"/>
            <a:ext cx="2786083" cy="1303795"/>
          </a:xfrm>
          <a:prstGeom prst="rect">
            <a:avLst/>
          </a:prstGeom>
          <a:solidFill>
            <a:schemeClr val="accent6">
              <a:lumMod val="20000"/>
              <a:lumOff val="80000"/>
            </a:schemeClr>
          </a:solidFill>
        </p:spPr>
        <p:txBody>
          <a:bodyPr wrap="square" lIns="35993" tIns="35993" rIns="35993" bIns="35993" rtlCol="0">
            <a:spAutoFit/>
          </a:bodyPr>
          <a:lstStyle/>
          <a:p>
            <a:pPr algn="ctr"/>
            <a:r>
              <a:rPr lang="en-US" sz="1600" b="1" dirty="0" smtClean="0">
                <a:solidFill>
                  <a:schemeClr val="tx2"/>
                </a:solidFill>
              </a:rPr>
              <a:t>Service of adjusting the parameters of the analytical unit of the AS </a:t>
            </a:r>
            <a:r>
              <a:rPr lang="en-US" sz="1600" b="1" dirty="0" smtClean="0">
                <a:solidFill>
                  <a:schemeClr val="tx2"/>
                </a:solidFill>
              </a:rPr>
              <a:t>OMQO </a:t>
            </a:r>
            <a:r>
              <a:rPr lang="en-US" sz="1600" b="1" dirty="0" smtClean="0">
                <a:solidFill>
                  <a:schemeClr val="tx2"/>
                </a:solidFill>
              </a:rPr>
              <a:t>using the simulation model of processes at monitoring </a:t>
            </a:r>
            <a:r>
              <a:rPr lang="en-US" sz="1600" b="1" dirty="0" smtClean="0">
                <a:solidFill>
                  <a:schemeClr val="tx2"/>
                </a:solidFill>
              </a:rPr>
              <a:t>sites</a:t>
            </a:r>
            <a:r>
              <a:rPr lang="en-US" sz="600" b="1" dirty="0" smtClean="0">
                <a:solidFill>
                  <a:schemeClr val="tx2"/>
                </a:solidFill>
              </a:rPr>
              <a:t> </a:t>
            </a:r>
            <a:endParaRPr lang="ru-RU" sz="600" b="1" dirty="0">
              <a:solidFill>
                <a:schemeClr val="tx2"/>
              </a:solidFill>
            </a:endParaRPr>
          </a:p>
        </p:txBody>
      </p:sp>
      <p:sp>
        <p:nvSpPr>
          <p:cNvPr id="22" name="Развернутая стрелка 21"/>
          <p:cNvSpPr/>
          <p:nvPr/>
        </p:nvSpPr>
        <p:spPr>
          <a:xfrm flipV="1">
            <a:off x="2447276" y="5715811"/>
            <a:ext cx="7967848" cy="714380"/>
          </a:xfrm>
          <a:prstGeom prst="uturnArrow">
            <a:avLst>
              <a:gd name="adj1" fmla="val 25000"/>
              <a:gd name="adj2" fmla="val 25000"/>
              <a:gd name="adj3" fmla="val 25000"/>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a:solidFill>
                <a:schemeClr val="tx1"/>
              </a:solidFill>
            </a:endParaRPr>
          </a:p>
        </p:txBody>
      </p:sp>
      <p:sp>
        <p:nvSpPr>
          <p:cNvPr id="23" name="TextBox 22"/>
          <p:cNvSpPr txBox="1"/>
          <p:nvPr/>
        </p:nvSpPr>
        <p:spPr>
          <a:xfrm>
            <a:off x="2837287" y="6116199"/>
            <a:ext cx="6905850" cy="433060"/>
          </a:xfrm>
          <a:prstGeom prst="rect">
            <a:avLst/>
          </a:prstGeom>
          <a:noFill/>
        </p:spPr>
        <p:txBody>
          <a:bodyPr wrap="square" lIns="108830" tIns="54416" rIns="108830" bIns="54416" rtlCol="0">
            <a:spAutoFit/>
          </a:bodyPr>
          <a:lstStyle/>
          <a:p>
            <a:pPr algn="ctr"/>
            <a:r>
              <a:rPr lang="en-US" sz="2000" dirty="0" smtClean="0">
                <a:solidFill>
                  <a:schemeClr val="bg1"/>
                </a:solidFill>
              </a:rPr>
              <a:t>Adjusted parameters of the analytical block</a:t>
            </a:r>
            <a:endParaRPr lang="ru-RU" sz="1900" dirty="0">
              <a:solidFill>
                <a:schemeClr val="bg1"/>
              </a:solidFill>
              <a:latin typeface="Times New Roman" pitchFamily="18" charset="0"/>
              <a:cs typeface="Times New Roman" pitchFamily="18" charset="0"/>
            </a:endParaRPr>
          </a:p>
        </p:txBody>
      </p:sp>
      <p:sp>
        <p:nvSpPr>
          <p:cNvPr id="27" name="Стрелка вниз 26"/>
          <p:cNvSpPr/>
          <p:nvPr/>
        </p:nvSpPr>
        <p:spPr>
          <a:xfrm>
            <a:off x="6863194" y="3472775"/>
            <a:ext cx="735564" cy="1771208"/>
          </a:xfrm>
          <a:prstGeom prst="downArrow">
            <a:avLst/>
          </a:prstGeom>
          <a:solidFill>
            <a:schemeClr val="bg1">
              <a:lumMod val="75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sp>
        <p:nvSpPr>
          <p:cNvPr id="28" name="TextBox 27"/>
          <p:cNvSpPr txBox="1"/>
          <p:nvPr/>
        </p:nvSpPr>
        <p:spPr>
          <a:xfrm>
            <a:off x="7001870" y="3072604"/>
            <a:ext cx="440295" cy="1928826"/>
          </a:xfrm>
          <a:prstGeom prst="rect">
            <a:avLst/>
          </a:prstGeom>
          <a:noFill/>
          <a:ln>
            <a:noFill/>
            <a:prstDash val="sysDot"/>
          </a:ln>
        </p:spPr>
        <p:txBody>
          <a:bodyPr vert="vert270" wrap="square" lIns="108830" tIns="54416" rIns="108830" bIns="54416" rtlCol="0">
            <a:spAutoFit/>
          </a:bodyPr>
          <a:lstStyle/>
          <a:p>
            <a:pPr>
              <a:lnSpc>
                <a:spcPts val="1800"/>
              </a:lnSpc>
            </a:pPr>
            <a:r>
              <a:rPr lang="en-US" sz="1400" dirty="0" smtClean="0">
                <a:solidFill>
                  <a:schemeClr val="bg1"/>
                </a:solidFill>
                <a:latin typeface="+mj-lt"/>
              </a:rPr>
              <a:t>Monitoring data</a:t>
            </a:r>
            <a:endParaRPr lang="ru-RU" sz="1400" b="1" dirty="0">
              <a:solidFill>
                <a:schemeClr val="bg1"/>
              </a:solidFill>
              <a:latin typeface="+mj-lt"/>
            </a:endParaRPr>
          </a:p>
        </p:txBody>
      </p:sp>
      <p:sp>
        <p:nvSpPr>
          <p:cNvPr id="24" name="TextBox 23"/>
          <p:cNvSpPr txBox="1"/>
          <p:nvPr/>
        </p:nvSpPr>
        <p:spPr>
          <a:xfrm>
            <a:off x="6715731" y="1572406"/>
            <a:ext cx="808235" cy="261610"/>
          </a:xfrm>
          <a:prstGeom prst="rect">
            <a:avLst/>
          </a:prstGeom>
          <a:solidFill>
            <a:schemeClr val="accent6">
              <a:lumMod val="20000"/>
              <a:lumOff val="80000"/>
            </a:schemeClr>
          </a:solidFill>
        </p:spPr>
        <p:txBody>
          <a:bodyPr wrap="none" rtlCol="0">
            <a:spAutoFit/>
          </a:bodyPr>
          <a:lstStyle/>
          <a:p>
            <a:r>
              <a:rPr lang="en-US" sz="1100" dirty="0" smtClean="0"/>
              <a:t>traffic light</a:t>
            </a:r>
            <a:endParaRPr lang="ru-RU" sz="1100" dirty="0"/>
          </a:p>
        </p:txBody>
      </p:sp>
      <p:sp>
        <p:nvSpPr>
          <p:cNvPr id="25" name="TextBox 24"/>
          <p:cNvSpPr txBox="1"/>
          <p:nvPr/>
        </p:nvSpPr>
        <p:spPr>
          <a:xfrm>
            <a:off x="10024296" y="2715414"/>
            <a:ext cx="500066" cy="138499"/>
          </a:xfrm>
          <a:prstGeom prst="rect">
            <a:avLst/>
          </a:prstGeom>
          <a:solidFill>
            <a:schemeClr val="accent6">
              <a:lumMod val="20000"/>
              <a:lumOff val="80000"/>
            </a:schemeClr>
          </a:solidFill>
        </p:spPr>
        <p:txBody>
          <a:bodyPr wrap="square" lIns="0" tIns="0" rIns="0" bIns="0" rtlCol="0">
            <a:spAutoFit/>
          </a:bodyPr>
          <a:lstStyle/>
          <a:p>
            <a:r>
              <a:rPr lang="en-US" sz="900" dirty="0" smtClean="0"/>
              <a:t>r</a:t>
            </a:r>
            <a:r>
              <a:rPr lang="en-US" sz="900" dirty="0" smtClean="0"/>
              <a:t>ailroad 1</a:t>
            </a:r>
            <a:endParaRPr lang="ru-RU" sz="900" dirty="0"/>
          </a:p>
        </p:txBody>
      </p:sp>
      <p:sp>
        <p:nvSpPr>
          <p:cNvPr id="26" name="TextBox 25"/>
          <p:cNvSpPr txBox="1"/>
          <p:nvPr/>
        </p:nvSpPr>
        <p:spPr>
          <a:xfrm>
            <a:off x="10595800" y="2229250"/>
            <a:ext cx="500066" cy="138499"/>
          </a:xfrm>
          <a:prstGeom prst="rect">
            <a:avLst/>
          </a:prstGeom>
          <a:solidFill>
            <a:schemeClr val="accent6">
              <a:lumMod val="20000"/>
              <a:lumOff val="80000"/>
            </a:schemeClr>
          </a:solidFill>
        </p:spPr>
        <p:txBody>
          <a:bodyPr wrap="square" lIns="0" tIns="0" rIns="0" bIns="0" rtlCol="0">
            <a:spAutoFit/>
          </a:bodyPr>
          <a:lstStyle/>
          <a:p>
            <a:r>
              <a:rPr lang="en-US" sz="900" dirty="0" smtClean="0"/>
              <a:t>Railroad 2</a:t>
            </a:r>
            <a:endParaRPr lang="ru-RU" sz="900" dirty="0"/>
          </a:p>
        </p:txBody>
      </p:sp>
      <p:sp>
        <p:nvSpPr>
          <p:cNvPr id="30" name="TextBox 29"/>
          <p:cNvSpPr txBox="1"/>
          <p:nvPr/>
        </p:nvSpPr>
        <p:spPr>
          <a:xfrm>
            <a:off x="8305021" y="2786852"/>
            <a:ext cx="833443" cy="138499"/>
          </a:xfrm>
          <a:prstGeom prst="rect">
            <a:avLst/>
          </a:prstGeom>
          <a:solidFill>
            <a:schemeClr val="accent6">
              <a:lumMod val="20000"/>
              <a:lumOff val="80000"/>
            </a:schemeClr>
          </a:solidFill>
        </p:spPr>
        <p:txBody>
          <a:bodyPr wrap="square" lIns="0" tIns="0" rIns="0" bIns="0" rtlCol="0">
            <a:spAutoFit/>
          </a:bodyPr>
          <a:lstStyle/>
          <a:p>
            <a:r>
              <a:rPr lang="en-US" sz="900" dirty="0" smtClean="0"/>
              <a:t>bunkers, crushers</a:t>
            </a:r>
            <a:endParaRPr lang="ru-RU" sz="900" dirty="0"/>
          </a:p>
        </p:txBody>
      </p:sp>
    </p:spTree>
    <p:extLst>
      <p:ext uri="{BB962C8B-B14F-4D97-AF65-F5344CB8AC3E}">
        <p14:creationId xmlns:p14="http://schemas.microsoft.com/office/powerpoint/2010/main" xmlns="" val="26276472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Скругленный прямоугольник 11"/>
          <p:cNvSpPr/>
          <p:nvPr/>
        </p:nvSpPr>
        <p:spPr>
          <a:xfrm>
            <a:off x="0" y="881307"/>
            <a:ext cx="12190413"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2900" b="1" dirty="0" smtClean="0"/>
              <a:t>Advantages of the proposed technology</a:t>
            </a:r>
            <a:endParaRPr lang="ru-RU" sz="2900" b="1" dirty="0"/>
          </a:p>
        </p:txBody>
      </p:sp>
      <p:sp>
        <p:nvSpPr>
          <p:cNvPr id="16" name="Прямоугольник 15"/>
          <p:cNvSpPr/>
          <p:nvPr/>
        </p:nvSpPr>
        <p:spPr>
          <a:xfrm>
            <a:off x="0" y="-18509"/>
            <a:ext cx="12190413" cy="71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sp>
        <p:nvSpPr>
          <p:cNvPr id="7" name="Полилиния 6"/>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8" name="TextBox 7"/>
          <p:cNvSpPr txBox="1"/>
          <p:nvPr/>
        </p:nvSpPr>
        <p:spPr>
          <a:xfrm>
            <a:off x="0" y="1786341"/>
            <a:ext cx="11999979" cy="4193064"/>
          </a:xfrm>
          <a:prstGeom prst="rect">
            <a:avLst/>
          </a:prstGeom>
          <a:noFill/>
        </p:spPr>
        <p:txBody>
          <a:bodyPr wrap="square" lIns="108830" tIns="54416" rIns="108830" bIns="54416" rtlCol="0">
            <a:spAutoFit/>
          </a:bodyPr>
          <a:lstStyle/>
          <a:p>
            <a:pPr marL="544216" indent="-544216">
              <a:spcAft>
                <a:spcPts val="1428"/>
              </a:spcAft>
              <a:buFont typeface="+mj-lt"/>
              <a:buAutoNum type="arabicPeriod"/>
            </a:pPr>
            <a:r>
              <a:rPr lang="en-US" sz="2900" b="1" dirty="0" smtClean="0">
                <a:solidFill>
                  <a:schemeClr val="tx2">
                    <a:lumMod val="75000"/>
                  </a:schemeClr>
                </a:solidFill>
                <a:latin typeface="Calibri" pitchFamily="34" charset="0"/>
              </a:rPr>
              <a:t>The time for determining the quality of ores from mines is reduced: traditional two or three days are reduced to real time, i.e. to the rate of the technological process.</a:t>
            </a:r>
            <a:endParaRPr lang="ru-RU" sz="2900" b="1" dirty="0" smtClean="0">
              <a:solidFill>
                <a:schemeClr val="tx2">
                  <a:lumMod val="75000"/>
                </a:schemeClr>
              </a:solidFill>
              <a:latin typeface="Calibri" pitchFamily="34" charset="0"/>
            </a:endParaRPr>
          </a:p>
          <a:p>
            <a:pPr marL="544216" indent="-544216">
              <a:spcAft>
                <a:spcPts val="1428"/>
              </a:spcAft>
              <a:buFont typeface="+mj-lt"/>
              <a:buAutoNum type="arabicPeriod"/>
            </a:pPr>
            <a:r>
              <a:rPr lang="en-US" sz="2900" b="1" dirty="0" smtClean="0">
                <a:solidFill>
                  <a:schemeClr val="tx2">
                    <a:lumMod val="75000"/>
                  </a:schemeClr>
                </a:solidFill>
                <a:latin typeface="Calibri" pitchFamily="34" charset="0"/>
              </a:rPr>
              <a:t>Operational management of the mine - crushing - enrichment processing chain is ensured.</a:t>
            </a:r>
            <a:endParaRPr lang="ru-RU" sz="2900" b="1" dirty="0" smtClean="0">
              <a:solidFill>
                <a:schemeClr val="tx2">
                  <a:lumMod val="75000"/>
                </a:schemeClr>
              </a:solidFill>
              <a:latin typeface="Calibri" pitchFamily="34" charset="0"/>
            </a:endParaRPr>
          </a:p>
          <a:p>
            <a:pPr marL="544216" indent="-544216">
              <a:spcAft>
                <a:spcPts val="1428"/>
              </a:spcAft>
              <a:buFont typeface="+mj-lt"/>
              <a:buAutoNum type="arabicPeriod"/>
            </a:pPr>
            <a:r>
              <a:rPr lang="en-US" sz="2900" b="1" dirty="0" smtClean="0">
                <a:solidFill>
                  <a:schemeClr val="tx2">
                    <a:lumMod val="75000"/>
                  </a:schemeClr>
                </a:solidFill>
                <a:latin typeface="Calibri" pitchFamily="34" charset="0"/>
              </a:rPr>
              <a:t> A real informational basis is created for objective self-supporting relationships between the mining and beneficiation</a:t>
            </a:r>
            <a:endParaRPr lang="ru-RU" sz="2900" b="1" dirty="0" smtClean="0">
              <a:solidFill>
                <a:schemeClr val="tx2">
                  <a:lumMod val="75000"/>
                </a:schemeClr>
              </a:solidFill>
              <a:latin typeface="Calibri" pitchFamily="34" charset="0"/>
            </a:endParaRPr>
          </a:p>
          <a:p>
            <a:pPr marL="544216" indent="-544216" algn="just"/>
            <a:r>
              <a:rPr lang="ru-RU" sz="2900" dirty="0" smtClean="0">
                <a:latin typeface="Times New Roman" pitchFamily="18" charset="0"/>
                <a:cs typeface="Times New Roman" pitchFamily="18" charset="0"/>
              </a:rPr>
              <a:t> </a:t>
            </a:r>
          </a:p>
        </p:txBody>
      </p:sp>
    </p:spTree>
    <p:extLst>
      <p:ext uri="{BB962C8B-B14F-4D97-AF65-F5344CB8AC3E}">
        <p14:creationId xmlns="" xmlns:p14="http://schemas.microsoft.com/office/powerpoint/2010/main" val="2759116255"/>
      </p:ext>
    </p:extLst>
  </p:cSld>
  <p:clrMapOvr>
    <a:masterClrMapping/>
  </p:clrMapOvr>
  <p:transition advTm="5694">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5273" y="1303983"/>
            <a:ext cx="3784767" cy="1323421"/>
          </a:xfrm>
          <a:prstGeom prst="rect">
            <a:avLst/>
          </a:prstGeom>
          <a:noFill/>
          <a:ln w="28575">
            <a:solidFill>
              <a:schemeClr val="tx1"/>
            </a:solidFill>
          </a:ln>
        </p:spPr>
        <p:txBody>
          <a:bodyPr wrap="square" lIns="91423" tIns="45711" rIns="91423" bIns="45711" rtlCol="0">
            <a:spAutoFit/>
          </a:bodyPr>
          <a:lstStyle/>
          <a:p>
            <a:r>
              <a:rPr lang="en-US" sz="1000" b="1" dirty="0" smtClean="0">
                <a:latin typeface="Arial" panose="020B0604020202020204" pitchFamily="34" charset="0"/>
                <a:cs typeface="Arial" panose="020B0604020202020204" pitchFamily="34" charset="0"/>
              </a:rPr>
              <a:t>Peculiarities</a:t>
            </a:r>
            <a:endParaRPr lang="ru-RU" sz="1000" b="1" dirty="0">
              <a:latin typeface="Arial" panose="020B0604020202020204" pitchFamily="34" charset="0"/>
              <a:cs typeface="Arial" panose="020B0604020202020204" pitchFamily="34" charset="0"/>
            </a:endParaRPr>
          </a:p>
          <a:p>
            <a:endParaRPr lang="ru-RU" sz="1000" dirty="0" smtClean="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r>
              <a:rPr lang="ru-RU" sz="1000" dirty="0" smtClean="0">
                <a:latin typeface="Arial" panose="020B0604020202020204" pitchFamily="34" charset="0"/>
                <a:cs typeface="Arial" panose="020B0604020202020204" pitchFamily="34" charset="0"/>
              </a:rPr>
              <a:t> </a:t>
            </a:r>
          </a:p>
          <a:p>
            <a:endParaRPr lang="ru-RU" sz="1000" dirty="0">
              <a:latin typeface="Arial" panose="020B0604020202020204" pitchFamily="34" charset="0"/>
              <a:cs typeface="Arial" panose="020B0604020202020204" pitchFamily="34" charset="0"/>
            </a:endParaRPr>
          </a:p>
          <a:p>
            <a:endParaRPr lang="ru-RU" sz="1000" dirty="0" smtClean="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endParaRPr lang="ru-RU" sz="1000" dirty="0" smtClean="0">
              <a:latin typeface="Arial" panose="020B0604020202020204" pitchFamily="34" charset="0"/>
              <a:cs typeface="Arial" panose="020B0604020202020204" pitchFamily="34" charset="0"/>
            </a:endParaRPr>
          </a:p>
        </p:txBody>
      </p:sp>
      <p:cxnSp>
        <p:nvCxnSpPr>
          <p:cNvPr id="8" name="Прямая соединительная линия 7"/>
          <p:cNvCxnSpPr/>
          <p:nvPr/>
        </p:nvCxnSpPr>
        <p:spPr>
          <a:xfrm>
            <a:off x="2819612" y="1332770"/>
            <a:ext cx="0" cy="13237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71395" y="938553"/>
            <a:ext cx="3834901" cy="276981"/>
          </a:xfrm>
          <a:prstGeom prst="rect">
            <a:avLst/>
          </a:prstGeom>
          <a:noFill/>
        </p:spPr>
        <p:txBody>
          <a:bodyPr wrap="square" lIns="91423" tIns="45711" rIns="91423" bIns="45711" rtlCol="0">
            <a:spAutoFit/>
          </a:bodyPr>
          <a:lstStyle/>
          <a:p>
            <a:pPr algn="ctr"/>
            <a:r>
              <a:rPr lang="en-US" sz="1200" b="1" dirty="0">
                <a:latin typeface="Arial" panose="020B0604020202020204" pitchFamily="34" charset="0"/>
                <a:cs typeface="Arial" panose="020B0604020202020204" pitchFamily="34" charset="0"/>
              </a:rPr>
              <a:t>Determining the viability of technology</a:t>
            </a:r>
            <a:endParaRPr lang="kk-KZ" sz="1200" b="1" dirty="0">
              <a:latin typeface="Arial" panose="020B0604020202020204" pitchFamily="34" charset="0"/>
              <a:cs typeface="Arial" panose="020B0604020202020204" pitchFamily="34" charset="0"/>
            </a:endParaRPr>
          </a:p>
        </p:txBody>
      </p:sp>
      <p:sp>
        <p:nvSpPr>
          <p:cNvPr id="10" name="TextBox 9"/>
          <p:cNvSpPr txBox="1"/>
          <p:nvPr/>
        </p:nvSpPr>
        <p:spPr>
          <a:xfrm>
            <a:off x="2815274" y="1332110"/>
            <a:ext cx="1191022" cy="400091"/>
          </a:xfrm>
          <a:prstGeom prst="rect">
            <a:avLst/>
          </a:prstGeom>
          <a:noFill/>
        </p:spPr>
        <p:txBody>
          <a:bodyPr wrap="square" lIns="91423" tIns="45711" rIns="91423" bIns="45711" rtlCol="0">
            <a:spAutoFit/>
          </a:bodyPr>
          <a:lstStyle/>
          <a:p>
            <a:r>
              <a:rPr lang="en-US" sz="1000" b="1" dirty="0">
                <a:latin typeface="Arial" panose="020B0604020202020204" pitchFamily="34" charset="0"/>
                <a:cs typeface="Arial" panose="020B0604020202020204" pitchFamily="34" charset="0"/>
              </a:rPr>
              <a:t>Importance for </a:t>
            </a:r>
            <a:r>
              <a:rPr lang="en-US" sz="1000" b="1" dirty="0" smtClean="0">
                <a:latin typeface="Arial" panose="020B0604020202020204" pitchFamily="34" charset="0"/>
                <a:cs typeface="Arial" panose="020B0604020202020204" pitchFamily="34" charset="0"/>
              </a:rPr>
              <a:t>client </a:t>
            </a:r>
            <a:r>
              <a:rPr lang="ru-RU" sz="1000" dirty="0" smtClean="0">
                <a:latin typeface="Arial" panose="020B0604020202020204" pitchFamily="34" charset="0"/>
                <a:cs typeface="Arial" panose="020B0604020202020204" pitchFamily="34" charset="0"/>
              </a:rPr>
              <a:t>(+3</a:t>
            </a:r>
            <a:r>
              <a:rPr lang="en-US" sz="1000" dirty="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&amp; -</a:t>
            </a:r>
            <a:r>
              <a:rPr lang="ru-RU" sz="1000" dirty="0" smtClean="0">
                <a:latin typeface="Arial" panose="020B0604020202020204" pitchFamily="34" charset="0"/>
                <a:cs typeface="Arial" panose="020B0604020202020204" pitchFamily="34" charset="0"/>
              </a:rPr>
              <a:t>3)</a:t>
            </a:r>
            <a:endParaRPr lang="kk-KZ" sz="1000" dirty="0">
              <a:latin typeface="Arial" panose="020B0604020202020204" pitchFamily="34" charset="0"/>
              <a:cs typeface="Arial" panose="020B0604020202020204" pitchFamily="34" charset="0"/>
            </a:endParaRPr>
          </a:p>
        </p:txBody>
      </p:sp>
      <p:sp>
        <p:nvSpPr>
          <p:cNvPr id="12" name="Прямоугольник 11"/>
          <p:cNvSpPr/>
          <p:nvPr/>
        </p:nvSpPr>
        <p:spPr>
          <a:xfrm>
            <a:off x="135269" y="3081289"/>
            <a:ext cx="3882383" cy="36457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kk-KZ"/>
          </a:p>
        </p:txBody>
      </p:sp>
      <p:cxnSp>
        <p:nvCxnSpPr>
          <p:cNvPr id="14" name="Прямая соединительная линия 13"/>
          <p:cNvCxnSpPr/>
          <p:nvPr/>
        </p:nvCxnSpPr>
        <p:spPr>
          <a:xfrm flipH="1">
            <a:off x="154372" y="4858554"/>
            <a:ext cx="38823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478864" y="2755628"/>
            <a:ext cx="1076051" cy="246203"/>
          </a:xfrm>
          <a:prstGeom prst="rect">
            <a:avLst/>
          </a:prstGeom>
          <a:noFill/>
        </p:spPr>
        <p:txBody>
          <a:bodyPr wrap="square" lIns="91423" tIns="45711" rIns="91423" bIns="45711" rtlCol="0">
            <a:spAutoFit/>
          </a:bodyPr>
          <a:lstStyle/>
          <a:p>
            <a:pPr algn="ctr"/>
            <a:r>
              <a:rPr lang="en-US" sz="1000" b="1" dirty="0" smtClean="0">
                <a:latin typeface="Arial" panose="020B0604020202020204" pitchFamily="34" charset="0"/>
                <a:cs typeface="Arial" panose="020B0604020202020204" pitchFamily="34" charset="0"/>
              </a:rPr>
              <a:t>Market</a:t>
            </a:r>
            <a:endParaRPr lang="kk-KZ" sz="1000" b="1" dirty="0">
              <a:latin typeface="Arial" panose="020B0604020202020204" pitchFamily="34" charset="0"/>
              <a:cs typeface="Arial" panose="020B0604020202020204" pitchFamily="34" charset="0"/>
            </a:endParaRPr>
          </a:p>
        </p:txBody>
      </p:sp>
      <p:sp>
        <p:nvSpPr>
          <p:cNvPr id="16" name="TextBox 15"/>
          <p:cNvSpPr txBox="1"/>
          <p:nvPr/>
        </p:nvSpPr>
        <p:spPr>
          <a:xfrm>
            <a:off x="171395" y="3111547"/>
            <a:ext cx="2259090" cy="246203"/>
          </a:xfrm>
          <a:prstGeom prst="rect">
            <a:avLst/>
          </a:prstGeom>
          <a:noFill/>
        </p:spPr>
        <p:txBody>
          <a:bodyPr wrap="square" lIns="91423" tIns="45711" rIns="91423" bIns="45711" rtlCol="0">
            <a:spAutoFit/>
          </a:bodyPr>
          <a:lstStyle/>
          <a:p>
            <a:pPr algn="ctr"/>
            <a:r>
              <a:rPr lang="en-US" sz="1000" b="1" dirty="0">
                <a:latin typeface="Arial" panose="020B0604020202020204" pitchFamily="34" charset="0"/>
                <a:cs typeface="Arial" panose="020B0604020202020204" pitchFamily="34" charset="0"/>
              </a:rPr>
              <a:t>Degree of technology readiness</a:t>
            </a:r>
            <a:endParaRPr lang="kk-KZ" sz="1000" b="1" dirty="0">
              <a:latin typeface="Arial" panose="020B0604020202020204" pitchFamily="34" charset="0"/>
              <a:cs typeface="Arial" panose="020B0604020202020204" pitchFamily="34" charset="0"/>
            </a:endParaRPr>
          </a:p>
        </p:txBody>
      </p:sp>
      <p:sp>
        <p:nvSpPr>
          <p:cNvPr id="17" name="TextBox 16"/>
          <p:cNvSpPr txBox="1"/>
          <p:nvPr/>
        </p:nvSpPr>
        <p:spPr>
          <a:xfrm>
            <a:off x="270080" y="5072869"/>
            <a:ext cx="1836568" cy="246203"/>
          </a:xfrm>
          <a:prstGeom prst="rect">
            <a:avLst/>
          </a:prstGeom>
          <a:noFill/>
        </p:spPr>
        <p:txBody>
          <a:bodyPr wrap="square" lIns="91423" tIns="45711" rIns="91423" bIns="45711" rtlCol="0">
            <a:spAutoFit/>
          </a:bodyPr>
          <a:lstStyle/>
          <a:p>
            <a:pPr algn="ctr"/>
            <a:r>
              <a:rPr lang="en-US" sz="1000" b="1" dirty="0">
                <a:latin typeface="Arial" panose="020B0604020202020204" pitchFamily="34" charset="0"/>
                <a:cs typeface="Arial" panose="020B0604020202020204" pitchFamily="34" charset="0"/>
              </a:rPr>
              <a:t>Co-investors / partners</a:t>
            </a:r>
            <a:endParaRPr lang="kk-KZ" sz="1000" b="1" dirty="0">
              <a:latin typeface="Arial" panose="020B0604020202020204" pitchFamily="34" charset="0"/>
              <a:cs typeface="Arial" panose="020B0604020202020204" pitchFamily="34" charset="0"/>
            </a:endParaRPr>
          </a:p>
        </p:txBody>
      </p:sp>
      <p:pic>
        <p:nvPicPr>
          <p:cNvPr id="20" name="Рисунок 19"/>
          <p:cNvPicPr>
            <a:picLocks noChangeAspect="1"/>
          </p:cNvPicPr>
          <p:nvPr/>
        </p:nvPicPr>
        <p:blipFill>
          <a:blip r:embed="rId3" cstate="print"/>
          <a:stretch>
            <a:fillRect/>
          </a:stretch>
        </p:blipFill>
        <p:spPr>
          <a:xfrm>
            <a:off x="2151792" y="5075963"/>
            <a:ext cx="214689" cy="194920"/>
          </a:xfrm>
          <a:prstGeom prst="rect">
            <a:avLst/>
          </a:prstGeom>
        </p:spPr>
      </p:pic>
      <p:sp>
        <p:nvSpPr>
          <p:cNvPr id="21" name="TextBox 20"/>
          <p:cNvSpPr txBox="1"/>
          <p:nvPr/>
        </p:nvSpPr>
        <p:spPr>
          <a:xfrm>
            <a:off x="4198131" y="1303983"/>
            <a:ext cx="3882383" cy="1323421"/>
          </a:xfrm>
          <a:prstGeom prst="rect">
            <a:avLst/>
          </a:prstGeom>
          <a:noFill/>
          <a:ln w="28575">
            <a:solidFill>
              <a:schemeClr val="tx1"/>
            </a:solidFill>
          </a:ln>
        </p:spPr>
        <p:txBody>
          <a:bodyPr wrap="square" lIns="91423" tIns="45711" rIns="91423" bIns="45711" rtlCol="0">
            <a:spAutoFit/>
          </a:bodyPr>
          <a:lstStyle/>
          <a:p>
            <a:r>
              <a:rPr lang="en-US" sz="1000" b="1" dirty="0">
                <a:latin typeface="Arial" panose="020B0604020202020204" pitchFamily="34" charset="0"/>
                <a:cs typeface="Arial" panose="020B0604020202020204" pitchFamily="34" charset="0"/>
              </a:rPr>
              <a:t>Customer Needs</a:t>
            </a:r>
            <a:endParaRPr lang="ru-RU" sz="1000" b="1" dirty="0">
              <a:latin typeface="Arial" panose="020B0604020202020204" pitchFamily="34" charset="0"/>
              <a:cs typeface="Arial" panose="020B0604020202020204" pitchFamily="34" charset="0"/>
            </a:endParaRPr>
          </a:p>
          <a:p>
            <a:endParaRPr lang="ru-RU" sz="1000" dirty="0" smtClean="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r>
              <a:rPr lang="ru-RU" sz="1000" dirty="0" smtClean="0">
                <a:latin typeface="Arial" panose="020B0604020202020204" pitchFamily="34" charset="0"/>
                <a:cs typeface="Arial" panose="020B0604020202020204" pitchFamily="34" charset="0"/>
              </a:rPr>
              <a:t> </a:t>
            </a:r>
          </a:p>
          <a:p>
            <a:endParaRPr lang="ru-RU" sz="1000" dirty="0">
              <a:latin typeface="Arial" panose="020B0604020202020204" pitchFamily="34" charset="0"/>
              <a:cs typeface="Arial" panose="020B0604020202020204" pitchFamily="34" charset="0"/>
            </a:endParaRPr>
          </a:p>
          <a:p>
            <a:endParaRPr lang="ru-RU" sz="1000" dirty="0" smtClean="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endParaRPr lang="ru-RU" sz="1000" dirty="0" smtClean="0">
              <a:latin typeface="Arial" panose="020B0604020202020204" pitchFamily="34" charset="0"/>
              <a:cs typeface="Arial" panose="020B0604020202020204" pitchFamily="34" charset="0"/>
            </a:endParaRPr>
          </a:p>
        </p:txBody>
      </p:sp>
      <p:cxnSp>
        <p:nvCxnSpPr>
          <p:cNvPr id="22" name="Прямая соединительная линия 21"/>
          <p:cNvCxnSpPr/>
          <p:nvPr/>
        </p:nvCxnSpPr>
        <p:spPr>
          <a:xfrm>
            <a:off x="6140205" y="1303984"/>
            <a:ext cx="0" cy="13237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4257" y="938553"/>
            <a:ext cx="3834901" cy="276981"/>
          </a:xfrm>
          <a:prstGeom prst="rect">
            <a:avLst/>
          </a:prstGeom>
          <a:noFill/>
        </p:spPr>
        <p:txBody>
          <a:bodyPr wrap="square" lIns="91423" tIns="45711" rIns="91423" bIns="45711" rtlCol="0">
            <a:spAutoFit/>
          </a:bodyPr>
          <a:lstStyle/>
          <a:p>
            <a:pPr algn="ctr"/>
            <a:r>
              <a:rPr lang="en-US" sz="1200" b="1" dirty="0">
                <a:latin typeface="Arial" panose="020B0604020202020204" pitchFamily="34" charset="0"/>
                <a:cs typeface="Arial" panose="020B0604020202020204" pitchFamily="34" charset="0"/>
              </a:rPr>
              <a:t>Perception of value</a:t>
            </a:r>
            <a:endParaRPr lang="kk-KZ" sz="1200" b="1" dirty="0">
              <a:latin typeface="Arial" panose="020B0604020202020204" pitchFamily="34" charset="0"/>
              <a:cs typeface="Arial" panose="020B0604020202020204" pitchFamily="34" charset="0"/>
            </a:endParaRPr>
          </a:p>
        </p:txBody>
      </p:sp>
      <p:sp>
        <p:nvSpPr>
          <p:cNvPr id="24" name="TextBox 23"/>
          <p:cNvSpPr txBox="1"/>
          <p:nvPr/>
        </p:nvSpPr>
        <p:spPr>
          <a:xfrm>
            <a:off x="6165757" y="1275525"/>
            <a:ext cx="1651694" cy="246203"/>
          </a:xfrm>
          <a:prstGeom prst="rect">
            <a:avLst/>
          </a:prstGeom>
          <a:noFill/>
        </p:spPr>
        <p:txBody>
          <a:bodyPr wrap="square" lIns="91423" tIns="45711" rIns="91423" bIns="45711" rtlCol="0">
            <a:spAutoFit/>
          </a:bodyPr>
          <a:lstStyle/>
          <a:p>
            <a:pPr algn="ctr"/>
            <a:r>
              <a:rPr lang="en-US" sz="1000" b="1" dirty="0">
                <a:latin typeface="Arial" panose="020B0604020202020204" pitchFamily="34" charset="0"/>
                <a:cs typeface="Arial" panose="020B0604020202020204" pitchFamily="34" charset="0"/>
              </a:rPr>
              <a:t>Benefits for customers</a:t>
            </a:r>
            <a:endParaRPr lang="kk-KZ" sz="1000" b="1" dirty="0">
              <a:latin typeface="Arial" panose="020B0604020202020204" pitchFamily="34" charset="0"/>
              <a:cs typeface="Arial" panose="020B0604020202020204" pitchFamily="34" charset="0"/>
            </a:endParaRPr>
          </a:p>
        </p:txBody>
      </p:sp>
      <p:sp>
        <p:nvSpPr>
          <p:cNvPr id="26" name="Прямоугольник 25"/>
          <p:cNvSpPr/>
          <p:nvPr/>
        </p:nvSpPr>
        <p:spPr>
          <a:xfrm>
            <a:off x="4198131" y="3081289"/>
            <a:ext cx="3882383" cy="36457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kk-KZ"/>
          </a:p>
        </p:txBody>
      </p:sp>
      <p:cxnSp>
        <p:nvCxnSpPr>
          <p:cNvPr id="27" name="Прямая соединительная линия 26"/>
          <p:cNvCxnSpPr/>
          <p:nvPr/>
        </p:nvCxnSpPr>
        <p:spPr>
          <a:xfrm flipH="1">
            <a:off x="4186775" y="4287050"/>
            <a:ext cx="38823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160780" y="2755628"/>
            <a:ext cx="1076051" cy="246203"/>
          </a:xfrm>
          <a:prstGeom prst="rect">
            <a:avLst/>
          </a:prstGeom>
          <a:noFill/>
        </p:spPr>
        <p:txBody>
          <a:bodyPr wrap="square" lIns="91423" tIns="45711" rIns="91423" bIns="45711" rtlCol="0">
            <a:spAutoFit/>
          </a:bodyPr>
          <a:lstStyle/>
          <a:p>
            <a:pPr algn="ctr"/>
            <a:r>
              <a:rPr lang="en-US" sz="1000" b="1" dirty="0" smtClean="0">
                <a:latin typeface="Arial" panose="020B0604020202020204" pitchFamily="34" charset="0"/>
                <a:cs typeface="Arial" panose="020B0604020202020204" pitchFamily="34" charset="0"/>
              </a:rPr>
              <a:t>Problems</a:t>
            </a:r>
            <a:endParaRPr lang="kk-KZ" sz="1000" b="1" dirty="0">
              <a:latin typeface="Arial" panose="020B0604020202020204" pitchFamily="34" charset="0"/>
              <a:cs typeface="Arial" panose="020B0604020202020204" pitchFamily="34" charset="0"/>
            </a:endParaRPr>
          </a:p>
        </p:txBody>
      </p:sp>
      <p:sp>
        <p:nvSpPr>
          <p:cNvPr id="29" name="TextBox 28"/>
          <p:cNvSpPr txBox="1"/>
          <p:nvPr/>
        </p:nvSpPr>
        <p:spPr>
          <a:xfrm>
            <a:off x="4221524" y="3037992"/>
            <a:ext cx="877554" cy="246203"/>
          </a:xfrm>
          <a:prstGeom prst="rect">
            <a:avLst/>
          </a:prstGeom>
          <a:noFill/>
        </p:spPr>
        <p:txBody>
          <a:bodyPr wrap="square" lIns="91423" tIns="45711" rIns="91423" bIns="45711" rtlCol="0">
            <a:spAutoFit/>
          </a:bodyPr>
          <a:lstStyle/>
          <a:p>
            <a:pPr algn="ctr"/>
            <a:r>
              <a:rPr lang="en-US" sz="1000" b="1" dirty="0" smtClean="0">
                <a:latin typeface="Arial" panose="020B0604020202020204" pitchFamily="34" charset="0"/>
                <a:cs typeface="Arial" panose="020B0604020202020204" pitchFamily="34" charset="0"/>
              </a:rPr>
              <a:t>Problems</a:t>
            </a:r>
            <a:endParaRPr lang="kk-KZ" sz="1000" b="1" dirty="0">
              <a:latin typeface="Arial" panose="020B0604020202020204" pitchFamily="34" charset="0"/>
              <a:cs typeface="Arial" panose="020B0604020202020204" pitchFamily="34" charset="0"/>
            </a:endParaRPr>
          </a:p>
        </p:txBody>
      </p:sp>
      <p:pic>
        <p:nvPicPr>
          <p:cNvPr id="34" name="Рисунок 3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flipH="1">
            <a:off x="5832238" y="1367763"/>
            <a:ext cx="177692" cy="149270"/>
          </a:xfrm>
          <a:prstGeom prst="rect">
            <a:avLst/>
          </a:prstGeom>
        </p:spPr>
      </p:pic>
      <p:pic>
        <p:nvPicPr>
          <p:cNvPr id="35" name="Рисунок 3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360038" y="3126399"/>
            <a:ext cx="215447" cy="208536"/>
          </a:xfrm>
          <a:prstGeom prst="rect">
            <a:avLst/>
          </a:prstGeom>
        </p:spPr>
      </p:pic>
      <p:pic>
        <p:nvPicPr>
          <p:cNvPr id="36" name="Рисунок 35"/>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7795762" y="1369155"/>
            <a:ext cx="149217" cy="149270"/>
          </a:xfrm>
          <a:prstGeom prst="rect">
            <a:avLst/>
          </a:prstGeom>
        </p:spPr>
      </p:pic>
      <p:sp>
        <p:nvSpPr>
          <p:cNvPr id="37" name="TextBox 36"/>
          <p:cNvSpPr txBox="1"/>
          <p:nvPr/>
        </p:nvSpPr>
        <p:spPr>
          <a:xfrm>
            <a:off x="6366447" y="2748171"/>
            <a:ext cx="1648009" cy="246203"/>
          </a:xfrm>
          <a:prstGeom prst="rect">
            <a:avLst/>
          </a:prstGeom>
          <a:noFill/>
        </p:spPr>
        <p:txBody>
          <a:bodyPr wrap="square" lIns="91423" tIns="45711" rIns="91423" bIns="45711" rtlCol="0">
            <a:spAutoFit/>
          </a:bodyPr>
          <a:lstStyle/>
          <a:p>
            <a:pPr algn="ctr"/>
            <a:r>
              <a:rPr lang="en-US" sz="1000" b="1" dirty="0" smtClean="0">
                <a:latin typeface="Arial" panose="020B0604020202020204" pitchFamily="34" charset="0"/>
                <a:cs typeface="Arial" panose="020B0604020202020204" pitchFamily="34" charset="0"/>
              </a:rPr>
              <a:t>Problems solutions</a:t>
            </a:r>
            <a:endParaRPr lang="kk-KZ" sz="1000" b="1" dirty="0">
              <a:latin typeface="Arial" panose="020B0604020202020204" pitchFamily="34" charset="0"/>
              <a:cs typeface="Arial" panose="020B0604020202020204" pitchFamily="34" charset="0"/>
            </a:endParaRPr>
          </a:p>
        </p:txBody>
      </p:sp>
      <p:sp>
        <p:nvSpPr>
          <p:cNvPr id="38" name="TextBox 37"/>
          <p:cNvSpPr txBox="1"/>
          <p:nvPr/>
        </p:nvSpPr>
        <p:spPr>
          <a:xfrm>
            <a:off x="6585820" y="3045183"/>
            <a:ext cx="811569" cy="246203"/>
          </a:xfrm>
          <a:prstGeom prst="rect">
            <a:avLst/>
          </a:prstGeom>
          <a:noFill/>
        </p:spPr>
        <p:txBody>
          <a:bodyPr wrap="square" lIns="91423" tIns="45711" rIns="91423" bIns="45711" rtlCol="0">
            <a:spAutoFit/>
          </a:bodyPr>
          <a:lstStyle/>
          <a:p>
            <a:pPr algn="ctr"/>
            <a:r>
              <a:rPr lang="en-US" sz="1000" b="1" dirty="0" smtClean="0">
                <a:latin typeface="Arial" panose="020B0604020202020204" pitchFamily="34" charset="0"/>
                <a:cs typeface="Arial" panose="020B0604020202020204" pitchFamily="34" charset="0"/>
              </a:rPr>
              <a:t>Solution</a:t>
            </a:r>
            <a:endParaRPr lang="kk-KZ" sz="1000" b="1" dirty="0">
              <a:latin typeface="Arial" panose="020B0604020202020204" pitchFamily="34" charset="0"/>
              <a:cs typeface="Arial" panose="020B0604020202020204" pitchFamily="34" charset="0"/>
            </a:endParaRPr>
          </a:p>
        </p:txBody>
      </p:sp>
      <p:pic>
        <p:nvPicPr>
          <p:cNvPr id="39" name="Рисунок 38"/>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250413" y="3097133"/>
            <a:ext cx="182020" cy="205480"/>
          </a:xfrm>
          <a:prstGeom prst="rect">
            <a:avLst/>
          </a:prstGeom>
        </p:spPr>
      </p:pic>
      <p:pic>
        <p:nvPicPr>
          <p:cNvPr id="40" name="Рисунок 39"/>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7562110" y="3094318"/>
            <a:ext cx="210069" cy="181928"/>
          </a:xfrm>
          <a:prstGeom prst="rect">
            <a:avLst/>
          </a:prstGeom>
        </p:spPr>
      </p:pic>
      <p:cxnSp>
        <p:nvCxnSpPr>
          <p:cNvPr id="41" name="Прямая соединительная линия 40"/>
          <p:cNvCxnSpPr/>
          <p:nvPr/>
        </p:nvCxnSpPr>
        <p:spPr>
          <a:xfrm flipH="1">
            <a:off x="4210514" y="5357723"/>
            <a:ext cx="388238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4269199" y="4303632"/>
            <a:ext cx="1908634" cy="246203"/>
          </a:xfrm>
          <a:prstGeom prst="rect">
            <a:avLst/>
          </a:prstGeom>
          <a:noFill/>
        </p:spPr>
        <p:txBody>
          <a:bodyPr wrap="square" lIns="91423" tIns="45711" rIns="91423" bIns="45711" rtlCol="0">
            <a:spAutoFit/>
          </a:bodyPr>
          <a:lstStyle/>
          <a:p>
            <a:pPr algn="ctr"/>
            <a:r>
              <a:rPr lang="en-US" sz="1000" b="1" dirty="0">
                <a:latin typeface="Arial" panose="020B0604020202020204" pitchFamily="34" charset="0"/>
                <a:cs typeface="Arial" panose="020B0604020202020204" pitchFamily="34" charset="0"/>
              </a:rPr>
              <a:t>Value propositions</a:t>
            </a:r>
            <a:endParaRPr lang="kk-KZ" sz="1000" b="1" dirty="0">
              <a:latin typeface="Arial" panose="020B0604020202020204" pitchFamily="34" charset="0"/>
              <a:cs typeface="Arial" panose="020B0604020202020204" pitchFamily="34" charset="0"/>
            </a:endParaRPr>
          </a:p>
        </p:txBody>
      </p:sp>
      <p:sp>
        <p:nvSpPr>
          <p:cNvPr id="43" name="TextBox 42"/>
          <p:cNvSpPr txBox="1"/>
          <p:nvPr/>
        </p:nvSpPr>
        <p:spPr>
          <a:xfrm>
            <a:off x="4234257" y="5382383"/>
            <a:ext cx="2351563" cy="246203"/>
          </a:xfrm>
          <a:prstGeom prst="rect">
            <a:avLst/>
          </a:prstGeom>
          <a:noFill/>
        </p:spPr>
        <p:txBody>
          <a:bodyPr wrap="square" lIns="91423" tIns="45711" rIns="91423" bIns="45711" rtlCol="0">
            <a:spAutoFit/>
          </a:bodyPr>
          <a:lstStyle/>
          <a:p>
            <a:pPr algn="ctr"/>
            <a:r>
              <a:rPr lang="en-US" sz="1000" b="1" dirty="0" smtClean="0">
                <a:latin typeface="Arial" panose="020B0604020202020204" pitchFamily="34" charset="0"/>
                <a:cs typeface="Arial" panose="020B0604020202020204" pitchFamily="34" charset="0"/>
              </a:rPr>
              <a:t>Status of </a:t>
            </a:r>
            <a:r>
              <a:rPr lang="en-US" sz="1000" b="1" dirty="0">
                <a:latin typeface="Arial" panose="020B0604020202020204" pitchFamily="34" charset="0"/>
                <a:cs typeface="Arial" panose="020B0604020202020204" pitchFamily="34" charset="0"/>
              </a:rPr>
              <a:t>intellectual property</a:t>
            </a:r>
            <a:endParaRPr lang="kk-KZ" sz="1000" b="1" dirty="0">
              <a:latin typeface="Arial" panose="020B0604020202020204" pitchFamily="34" charset="0"/>
              <a:cs typeface="Arial" panose="020B0604020202020204" pitchFamily="34" charset="0"/>
            </a:endParaRPr>
          </a:p>
        </p:txBody>
      </p:sp>
      <p:pic>
        <p:nvPicPr>
          <p:cNvPr id="44" name="Рисунок 43"/>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406127" y="5394047"/>
            <a:ext cx="261019" cy="234613"/>
          </a:xfrm>
          <a:prstGeom prst="rect">
            <a:avLst/>
          </a:prstGeom>
        </p:spPr>
      </p:pic>
      <p:pic>
        <p:nvPicPr>
          <p:cNvPr id="1026" name="Picture 2" descr="Картинки по запросу ценностные предложения для презентации "/>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6107069" y="4380402"/>
            <a:ext cx="180723" cy="180789"/>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Картинки по запросу изображение важность для клиента для презентации"/>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699653" y="1331038"/>
            <a:ext cx="215245" cy="189145"/>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Картинки по запросу изображение лампочки  для презентации"/>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082483" y="1352103"/>
            <a:ext cx="280028" cy="210097"/>
          </a:xfrm>
          <a:prstGeom prst="rect">
            <a:avLst/>
          </a:prstGeom>
          <a:noFill/>
          <a:extLst>
            <a:ext uri="{909E8E84-426E-40DD-AFC4-6F175D3DCCD1}">
              <a14:hiddenFill xmlns="" xmlns:a14="http://schemas.microsoft.com/office/drawing/2010/main">
                <a:solidFill>
                  <a:srgbClr val="FFFFFF"/>
                </a:solidFill>
              </a14:hiddenFill>
            </a:ext>
          </a:extLst>
        </p:spPr>
      </p:pic>
      <p:sp>
        <p:nvSpPr>
          <p:cNvPr id="49" name="TextBox 48"/>
          <p:cNvSpPr txBox="1"/>
          <p:nvPr/>
        </p:nvSpPr>
        <p:spPr>
          <a:xfrm>
            <a:off x="8293648" y="1303983"/>
            <a:ext cx="1881291" cy="1323421"/>
          </a:xfrm>
          <a:prstGeom prst="rect">
            <a:avLst/>
          </a:prstGeom>
          <a:noFill/>
          <a:ln w="28575">
            <a:solidFill>
              <a:schemeClr val="tx1"/>
            </a:solidFill>
          </a:ln>
        </p:spPr>
        <p:txBody>
          <a:bodyPr wrap="square" lIns="91423" tIns="45711" rIns="91423" bIns="45711" rtlCol="0">
            <a:spAutoFit/>
          </a:bodyPr>
          <a:lstStyle/>
          <a:p>
            <a:endParaRPr lang="ru-RU" sz="1000" dirty="0">
              <a:latin typeface="Arial" panose="020B0604020202020204" pitchFamily="34" charset="0"/>
              <a:cs typeface="Arial" panose="020B0604020202020204" pitchFamily="34" charset="0"/>
            </a:endParaRPr>
          </a:p>
          <a:p>
            <a:endParaRPr lang="ru-RU" sz="1000" dirty="0" smtClean="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r>
              <a:rPr lang="ru-RU" sz="1000" dirty="0" smtClean="0">
                <a:latin typeface="Arial" panose="020B0604020202020204" pitchFamily="34" charset="0"/>
                <a:cs typeface="Arial" panose="020B0604020202020204" pitchFamily="34" charset="0"/>
              </a:rPr>
              <a:t> </a:t>
            </a:r>
          </a:p>
          <a:p>
            <a:endParaRPr lang="ru-RU" sz="1000" dirty="0">
              <a:latin typeface="Arial" panose="020B0604020202020204" pitchFamily="34" charset="0"/>
              <a:cs typeface="Arial" panose="020B0604020202020204" pitchFamily="34" charset="0"/>
            </a:endParaRPr>
          </a:p>
          <a:p>
            <a:endParaRPr lang="ru-RU" sz="1000" dirty="0" smtClean="0">
              <a:latin typeface="Arial" panose="020B0604020202020204" pitchFamily="34" charset="0"/>
              <a:cs typeface="Arial" panose="020B0604020202020204" pitchFamily="34" charset="0"/>
            </a:endParaRPr>
          </a:p>
          <a:p>
            <a:endParaRPr lang="ru-RU" sz="1000" dirty="0">
              <a:latin typeface="Arial" panose="020B0604020202020204" pitchFamily="34" charset="0"/>
              <a:cs typeface="Arial" panose="020B0604020202020204" pitchFamily="34" charset="0"/>
            </a:endParaRPr>
          </a:p>
          <a:p>
            <a:endParaRPr lang="ru-RU" sz="1000" dirty="0" smtClean="0">
              <a:latin typeface="Arial" panose="020B0604020202020204" pitchFamily="34" charset="0"/>
              <a:cs typeface="Arial" panose="020B0604020202020204" pitchFamily="34" charset="0"/>
            </a:endParaRPr>
          </a:p>
        </p:txBody>
      </p:sp>
      <p:sp>
        <p:nvSpPr>
          <p:cNvPr id="50" name="Прямоугольник 49"/>
          <p:cNvSpPr/>
          <p:nvPr/>
        </p:nvSpPr>
        <p:spPr>
          <a:xfrm>
            <a:off x="8293650" y="3081289"/>
            <a:ext cx="1663239" cy="364574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kk-KZ"/>
          </a:p>
        </p:txBody>
      </p:sp>
      <p:sp>
        <p:nvSpPr>
          <p:cNvPr id="52" name="Прямоугольник 51"/>
          <p:cNvSpPr/>
          <p:nvPr/>
        </p:nvSpPr>
        <p:spPr>
          <a:xfrm>
            <a:off x="10397253" y="1290389"/>
            <a:ext cx="1663239" cy="542781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kk-KZ"/>
          </a:p>
        </p:txBody>
      </p:sp>
      <p:cxnSp>
        <p:nvCxnSpPr>
          <p:cNvPr id="46" name="Прямая соединительная линия 45"/>
          <p:cNvCxnSpPr/>
          <p:nvPr/>
        </p:nvCxnSpPr>
        <p:spPr>
          <a:xfrm>
            <a:off x="8984096" y="1303984"/>
            <a:ext cx="0" cy="132374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8219722" y="1300586"/>
            <a:ext cx="877554" cy="338536"/>
          </a:xfrm>
          <a:prstGeom prst="rect">
            <a:avLst/>
          </a:prstGeom>
          <a:noFill/>
        </p:spPr>
        <p:txBody>
          <a:bodyPr wrap="square" lIns="91423" tIns="45711" rIns="91423" bIns="45711" rtlCol="0">
            <a:spAutoFit/>
          </a:bodyPr>
          <a:lstStyle/>
          <a:p>
            <a:pPr algn="ctr"/>
            <a:r>
              <a:rPr lang="en-US" sz="800" b="1" dirty="0" smtClean="0">
                <a:latin typeface="Arial" panose="020B0604020202020204" pitchFamily="34" charset="0"/>
                <a:cs typeface="Arial" panose="020B0604020202020204" pitchFamily="34" charset="0"/>
              </a:rPr>
              <a:t>Technology</a:t>
            </a:r>
            <a:endParaRPr lang="ru-RU" sz="1000" b="1" dirty="0" smtClean="0">
              <a:latin typeface="Arial" panose="020B0604020202020204" pitchFamily="34" charset="0"/>
              <a:cs typeface="Arial" panose="020B0604020202020204" pitchFamily="34" charset="0"/>
            </a:endParaRPr>
          </a:p>
          <a:p>
            <a:r>
              <a:rPr lang="ru-RU" sz="800" dirty="0" smtClean="0">
                <a:latin typeface="Arial" panose="020B0604020202020204" pitchFamily="34" charset="0"/>
                <a:cs typeface="Arial" panose="020B0604020202020204" pitchFamily="34" charset="0"/>
              </a:rPr>
              <a:t>   </a:t>
            </a:r>
            <a:r>
              <a:rPr lang="en-US" sz="800" dirty="0" smtClean="0">
                <a:latin typeface="Arial" panose="020B0604020202020204" pitchFamily="34" charset="0"/>
                <a:cs typeface="Arial" panose="020B0604020202020204" pitchFamily="34" charset="0"/>
              </a:rPr>
              <a:t>(</a:t>
            </a:r>
            <a:r>
              <a:rPr lang="ru-RU" sz="800" dirty="0" smtClean="0">
                <a:latin typeface="Arial" panose="020B0604020202020204" pitchFamily="34" charset="0"/>
                <a:cs typeface="Arial" panose="020B0604020202020204" pitchFamily="34" charset="0"/>
              </a:rPr>
              <a:t>+3 </a:t>
            </a:r>
            <a:r>
              <a:rPr lang="en-US" sz="800" dirty="0" smtClean="0">
                <a:latin typeface="Arial" panose="020B0604020202020204" pitchFamily="34" charset="0"/>
                <a:cs typeface="Arial" panose="020B0604020202020204" pitchFamily="34" charset="0"/>
              </a:rPr>
              <a:t>&amp; -3)</a:t>
            </a:r>
            <a:endParaRPr lang="kk-KZ" sz="800" dirty="0">
              <a:latin typeface="Arial" panose="020B0604020202020204" pitchFamily="34" charset="0"/>
              <a:cs typeface="Arial" panose="020B0604020202020204" pitchFamily="34" charset="0"/>
            </a:endParaRPr>
          </a:p>
        </p:txBody>
      </p:sp>
      <p:sp>
        <p:nvSpPr>
          <p:cNvPr id="56" name="TextBox 55"/>
          <p:cNvSpPr txBox="1"/>
          <p:nvPr/>
        </p:nvSpPr>
        <p:spPr>
          <a:xfrm>
            <a:off x="8918345" y="1290916"/>
            <a:ext cx="877554" cy="400091"/>
          </a:xfrm>
          <a:prstGeom prst="rect">
            <a:avLst/>
          </a:prstGeom>
          <a:noFill/>
        </p:spPr>
        <p:txBody>
          <a:bodyPr wrap="square" lIns="91423" tIns="45711" rIns="91423" bIns="45711" rtlCol="0">
            <a:spAutoFit/>
          </a:bodyPr>
          <a:lstStyle/>
          <a:p>
            <a:pPr algn="ctr"/>
            <a:r>
              <a:rPr lang="en-US" sz="1000" b="1" dirty="0" smtClean="0">
                <a:latin typeface="Arial" panose="020B0604020202020204" pitchFamily="34" charset="0"/>
                <a:cs typeface="Arial" panose="020B0604020202020204" pitchFamily="34" charset="0"/>
              </a:rPr>
              <a:t>Competitors</a:t>
            </a:r>
            <a:endParaRPr lang="kk-KZ" sz="1000" b="1" dirty="0">
              <a:latin typeface="Arial" panose="020B0604020202020204" pitchFamily="34" charset="0"/>
              <a:cs typeface="Arial" panose="020B0604020202020204" pitchFamily="34" charset="0"/>
            </a:endParaRPr>
          </a:p>
        </p:txBody>
      </p:sp>
      <p:sp>
        <p:nvSpPr>
          <p:cNvPr id="57" name="TextBox 56"/>
          <p:cNvSpPr txBox="1"/>
          <p:nvPr/>
        </p:nvSpPr>
        <p:spPr>
          <a:xfrm>
            <a:off x="8052820" y="2748171"/>
            <a:ext cx="2201361" cy="246203"/>
          </a:xfrm>
          <a:prstGeom prst="rect">
            <a:avLst/>
          </a:prstGeom>
          <a:noFill/>
        </p:spPr>
        <p:txBody>
          <a:bodyPr wrap="square" lIns="91423" tIns="45711" rIns="91423" bIns="45711" rtlCol="0">
            <a:spAutoFit/>
          </a:bodyPr>
          <a:lstStyle/>
          <a:p>
            <a:pPr algn="ctr"/>
            <a:r>
              <a:rPr lang="en-US" sz="1000" b="1" dirty="0" smtClean="0">
                <a:latin typeface="Arial" panose="020B0604020202020204" pitchFamily="34" charset="0"/>
                <a:cs typeface="Arial" panose="020B0604020202020204" pitchFamily="34" charset="0"/>
              </a:rPr>
              <a:t>Solution </a:t>
            </a:r>
            <a:r>
              <a:rPr lang="ru-RU" sz="1000" b="1" dirty="0" smtClean="0">
                <a:latin typeface="Arial" panose="020B0604020202020204" pitchFamily="34" charset="0"/>
                <a:cs typeface="Arial" panose="020B0604020202020204" pitchFamily="34" charset="0"/>
              </a:rPr>
              <a:t>– </a:t>
            </a:r>
            <a:r>
              <a:rPr lang="en-US" sz="1000" b="1" dirty="0">
                <a:latin typeface="Arial" panose="020B0604020202020204" pitchFamily="34" charset="0"/>
                <a:cs typeface="Arial" panose="020B0604020202020204" pitchFamily="34" charset="0"/>
              </a:rPr>
              <a:t>market conformity</a:t>
            </a:r>
            <a:endParaRPr lang="kk-KZ" sz="1000" b="1" dirty="0">
              <a:latin typeface="Arial" panose="020B0604020202020204" pitchFamily="34" charset="0"/>
              <a:cs typeface="Arial" panose="020B0604020202020204" pitchFamily="34" charset="0"/>
            </a:endParaRPr>
          </a:p>
        </p:txBody>
      </p:sp>
      <p:sp>
        <p:nvSpPr>
          <p:cNvPr id="58" name="TextBox 57"/>
          <p:cNvSpPr txBox="1"/>
          <p:nvPr/>
        </p:nvSpPr>
        <p:spPr>
          <a:xfrm>
            <a:off x="10669455" y="951808"/>
            <a:ext cx="1095279" cy="276981"/>
          </a:xfrm>
          <a:prstGeom prst="rect">
            <a:avLst/>
          </a:prstGeom>
          <a:noFill/>
        </p:spPr>
        <p:txBody>
          <a:bodyPr wrap="square" lIns="91423" tIns="45711" rIns="91423" bIns="45711" rtlCol="0">
            <a:spAutoFit/>
          </a:bodyPr>
          <a:lstStyle/>
          <a:p>
            <a:pPr algn="ctr"/>
            <a:r>
              <a:rPr lang="en-US" sz="1200" b="1" dirty="0" smtClean="0">
                <a:latin typeface="Arial" panose="020B0604020202020204" pitchFamily="34" charset="0"/>
                <a:cs typeface="Arial" panose="020B0604020202020204" pitchFamily="34" charset="0"/>
              </a:rPr>
              <a:t>Interview</a:t>
            </a:r>
            <a:endParaRPr lang="kk-KZ" sz="1200" b="1" dirty="0">
              <a:latin typeface="Arial" panose="020B0604020202020204" pitchFamily="34" charset="0"/>
              <a:cs typeface="Arial" panose="020B0604020202020204" pitchFamily="34" charset="0"/>
            </a:endParaRPr>
          </a:p>
        </p:txBody>
      </p:sp>
      <p:sp>
        <p:nvSpPr>
          <p:cNvPr id="59" name="TextBox 58"/>
          <p:cNvSpPr txBox="1"/>
          <p:nvPr/>
        </p:nvSpPr>
        <p:spPr>
          <a:xfrm>
            <a:off x="8321769" y="3105115"/>
            <a:ext cx="893104" cy="400091"/>
          </a:xfrm>
          <a:prstGeom prst="rect">
            <a:avLst/>
          </a:prstGeom>
          <a:noFill/>
        </p:spPr>
        <p:txBody>
          <a:bodyPr wrap="square" lIns="91423" tIns="45711" rIns="91423" bIns="45711" rtlCol="0">
            <a:spAutoFit/>
          </a:bodyPr>
          <a:lstStyle/>
          <a:p>
            <a:r>
              <a:rPr lang="en-US" sz="1000" b="1" dirty="0">
                <a:latin typeface="Arial" panose="020B0604020202020204" pitchFamily="34" charset="0"/>
                <a:cs typeface="Arial" panose="020B0604020202020204" pitchFamily="34" charset="0"/>
              </a:rPr>
              <a:t>Segments of </a:t>
            </a:r>
            <a:r>
              <a:rPr lang="en-US" sz="1000" b="1" dirty="0" smtClean="0">
                <a:latin typeface="Arial" panose="020B0604020202020204" pitchFamily="34" charset="0"/>
                <a:cs typeface="Arial" panose="020B0604020202020204" pitchFamily="34" charset="0"/>
              </a:rPr>
              <a:t>market</a:t>
            </a:r>
            <a:endParaRPr lang="kk-KZ" sz="1000" b="1" dirty="0">
              <a:latin typeface="Arial" panose="020B0604020202020204" pitchFamily="34" charset="0"/>
              <a:cs typeface="Arial" panose="020B0604020202020204" pitchFamily="34" charset="0"/>
            </a:endParaRPr>
          </a:p>
        </p:txBody>
      </p:sp>
      <p:cxnSp>
        <p:nvCxnSpPr>
          <p:cNvPr id="48" name="Прямая соединительная линия 47"/>
          <p:cNvCxnSpPr/>
          <p:nvPr/>
        </p:nvCxnSpPr>
        <p:spPr>
          <a:xfrm>
            <a:off x="8293650" y="4635237"/>
            <a:ext cx="166323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8288085" y="4660323"/>
            <a:ext cx="1343470" cy="246203"/>
          </a:xfrm>
          <a:prstGeom prst="rect">
            <a:avLst/>
          </a:prstGeom>
          <a:noFill/>
        </p:spPr>
        <p:txBody>
          <a:bodyPr wrap="square" lIns="91423" tIns="45711" rIns="91423" bIns="45711" rtlCol="0">
            <a:spAutoFit/>
          </a:bodyPr>
          <a:lstStyle/>
          <a:p>
            <a:r>
              <a:rPr lang="en-US" sz="1000" b="1" dirty="0">
                <a:latin typeface="Arial" panose="020B0604020202020204" pitchFamily="34" charset="0"/>
                <a:cs typeface="Arial" panose="020B0604020202020204" pitchFamily="34" charset="0"/>
              </a:rPr>
              <a:t>Risks and barriers</a:t>
            </a:r>
            <a:endParaRPr lang="kk-KZ" sz="1000" b="1" dirty="0">
              <a:latin typeface="Arial" panose="020B0604020202020204" pitchFamily="34" charset="0"/>
              <a:cs typeface="Arial" panose="020B0604020202020204" pitchFamily="34" charset="0"/>
            </a:endParaRPr>
          </a:p>
        </p:txBody>
      </p:sp>
      <p:cxnSp>
        <p:nvCxnSpPr>
          <p:cNvPr id="69" name="Прямая соединительная линия 68"/>
          <p:cNvCxnSpPr/>
          <p:nvPr/>
        </p:nvCxnSpPr>
        <p:spPr>
          <a:xfrm>
            <a:off x="10406776" y="3744668"/>
            <a:ext cx="1663239" cy="8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a:off x="10385475" y="5554528"/>
            <a:ext cx="1663239" cy="80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0377058" y="1316389"/>
            <a:ext cx="994519" cy="246203"/>
          </a:xfrm>
          <a:prstGeom prst="rect">
            <a:avLst/>
          </a:prstGeom>
          <a:noFill/>
        </p:spPr>
        <p:txBody>
          <a:bodyPr wrap="square" lIns="91423" tIns="45711" rIns="91423" bIns="45711" rtlCol="0">
            <a:spAutoFit/>
          </a:bodyPr>
          <a:lstStyle/>
          <a:p>
            <a:pPr algn="ctr"/>
            <a:r>
              <a:rPr lang="en-US" sz="1000" b="1" dirty="0" smtClean="0">
                <a:latin typeface="Arial" panose="020B0604020202020204" pitchFamily="34" charset="0"/>
                <a:cs typeface="Arial" panose="020B0604020202020204" pitchFamily="34" charset="0"/>
              </a:rPr>
              <a:t>Technical</a:t>
            </a:r>
            <a:endParaRPr lang="kk-KZ" sz="1000" b="1" dirty="0">
              <a:latin typeface="Arial" panose="020B0604020202020204" pitchFamily="34" charset="0"/>
              <a:cs typeface="Arial" panose="020B0604020202020204" pitchFamily="34" charset="0"/>
            </a:endParaRPr>
          </a:p>
        </p:txBody>
      </p:sp>
      <p:sp>
        <p:nvSpPr>
          <p:cNvPr id="72" name="TextBox 71"/>
          <p:cNvSpPr txBox="1"/>
          <p:nvPr/>
        </p:nvSpPr>
        <p:spPr>
          <a:xfrm>
            <a:off x="10565466" y="3961921"/>
            <a:ext cx="1079379" cy="246203"/>
          </a:xfrm>
          <a:prstGeom prst="rect">
            <a:avLst/>
          </a:prstGeom>
          <a:noFill/>
        </p:spPr>
        <p:txBody>
          <a:bodyPr wrap="square" lIns="91423" tIns="45711" rIns="91423" bIns="45711" rtlCol="0">
            <a:spAutoFit/>
          </a:bodyPr>
          <a:lstStyle/>
          <a:p>
            <a:pPr algn="ctr"/>
            <a:r>
              <a:rPr lang="en-US" sz="1000" b="1" dirty="0" smtClean="0">
                <a:latin typeface="Arial" panose="020B0604020202020204" pitchFamily="34" charset="0"/>
                <a:cs typeface="Arial" panose="020B0604020202020204" pitchFamily="34" charset="0"/>
              </a:rPr>
              <a:t>Users</a:t>
            </a:r>
            <a:endParaRPr lang="kk-KZ" sz="1000" b="1" dirty="0">
              <a:latin typeface="Arial" panose="020B0604020202020204" pitchFamily="34" charset="0"/>
              <a:cs typeface="Arial" panose="020B0604020202020204" pitchFamily="34" charset="0"/>
            </a:endParaRPr>
          </a:p>
        </p:txBody>
      </p:sp>
      <p:sp>
        <p:nvSpPr>
          <p:cNvPr id="74" name="TextBox 73"/>
          <p:cNvSpPr txBox="1"/>
          <p:nvPr/>
        </p:nvSpPr>
        <p:spPr>
          <a:xfrm>
            <a:off x="10403561" y="5620394"/>
            <a:ext cx="877554" cy="246203"/>
          </a:xfrm>
          <a:prstGeom prst="rect">
            <a:avLst/>
          </a:prstGeom>
          <a:noFill/>
        </p:spPr>
        <p:txBody>
          <a:bodyPr wrap="square" lIns="91423" tIns="45711" rIns="91423" bIns="45711" rtlCol="0">
            <a:spAutoFit/>
          </a:bodyPr>
          <a:lstStyle/>
          <a:p>
            <a:pPr algn="ctr"/>
            <a:r>
              <a:rPr lang="en-US" sz="1000" b="1" dirty="0" smtClean="0">
                <a:latin typeface="Arial" panose="020B0604020202020204" pitchFamily="34" charset="0"/>
                <a:cs typeface="Arial" panose="020B0604020202020204" pitchFamily="34" charset="0"/>
              </a:rPr>
              <a:t>Partners</a:t>
            </a:r>
            <a:endParaRPr lang="kk-KZ" sz="1000" b="1" dirty="0">
              <a:latin typeface="Arial" panose="020B0604020202020204" pitchFamily="34" charset="0"/>
              <a:cs typeface="Arial" panose="020B0604020202020204" pitchFamily="34" charset="0"/>
            </a:endParaRPr>
          </a:p>
        </p:txBody>
      </p:sp>
      <p:pic>
        <p:nvPicPr>
          <p:cNvPr id="65" name="Рисунок 64"/>
          <p:cNvPicPr>
            <a:picLocks noChangeAspect="1"/>
          </p:cNvPicPr>
          <p:nvPr/>
        </p:nvPicPr>
        <p:blipFill>
          <a:blip r:embed="rId13" cstate="print"/>
          <a:stretch>
            <a:fillRect/>
          </a:stretch>
        </p:blipFill>
        <p:spPr>
          <a:xfrm>
            <a:off x="8807088" y="1479873"/>
            <a:ext cx="177305" cy="149052"/>
          </a:xfrm>
          <a:prstGeom prst="rect">
            <a:avLst/>
          </a:prstGeom>
        </p:spPr>
      </p:pic>
      <p:pic>
        <p:nvPicPr>
          <p:cNvPr id="66" name="Рисунок 65"/>
          <p:cNvPicPr>
            <a:picLocks noChangeAspect="1"/>
          </p:cNvPicPr>
          <p:nvPr/>
        </p:nvPicPr>
        <p:blipFill>
          <a:blip r:embed="rId14" cstate="print"/>
          <a:stretch>
            <a:fillRect/>
          </a:stretch>
        </p:blipFill>
        <p:spPr>
          <a:xfrm>
            <a:off x="9709719" y="1371407"/>
            <a:ext cx="216800" cy="172825"/>
          </a:xfrm>
          <a:prstGeom prst="rect">
            <a:avLst/>
          </a:prstGeom>
        </p:spPr>
      </p:pic>
      <p:pic>
        <p:nvPicPr>
          <p:cNvPr id="1034" name="Picture 10" descr="Картинки по запросу Изображение сегменты клиента для презентации"/>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9362245" y="3141642"/>
            <a:ext cx="431048" cy="300576"/>
          </a:xfrm>
          <a:prstGeom prst="rect">
            <a:avLst/>
          </a:prstGeom>
          <a:noFill/>
          <a:extLst>
            <a:ext uri="{909E8E84-426E-40DD-AFC4-6F175D3DCCD1}">
              <a14:hiddenFill xmlns="" xmlns:a14="http://schemas.microsoft.com/office/drawing/2010/main">
                <a:solidFill>
                  <a:srgbClr val="FFFFFF"/>
                </a:solidFill>
              </a14:hiddenFill>
            </a:ext>
          </a:extLst>
        </p:spPr>
      </p:pic>
      <p:pic>
        <p:nvPicPr>
          <p:cNvPr id="1036" name="Picture 12" descr="Картинки по запросу изображение риски и барьеры"/>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9493668" y="4693845"/>
            <a:ext cx="375684" cy="310435"/>
          </a:xfrm>
          <a:prstGeom prst="rect">
            <a:avLst/>
          </a:prstGeom>
          <a:noFill/>
          <a:extLst>
            <a:ext uri="{909E8E84-426E-40DD-AFC4-6F175D3DCCD1}">
              <a14:hiddenFill xmlns="" xmlns:a14="http://schemas.microsoft.com/office/drawing/2010/main">
                <a:solidFill>
                  <a:srgbClr val="FFFFFF"/>
                </a:solidFill>
              </a14:hiddenFill>
            </a:ext>
          </a:extLst>
        </p:spPr>
      </p:pic>
      <p:pic>
        <p:nvPicPr>
          <p:cNvPr id="80" name="Picture 14" descr="Картинки по запросу изображение партнеры"/>
          <p:cNvPicPr>
            <a:picLocks noChangeAspect="1" noChangeArrowheads="1"/>
          </p:cNvPicPr>
          <p:nvPr/>
        </p:nvPicPr>
        <p:blipFill>
          <a:blip r:embed="rId17" cstate="print">
            <a:extLst>
              <a:ext uri="{28A0092B-C50C-407E-A947-70E740481C1C}">
                <a14:useLocalDpi xmlns="" xmlns:a14="http://schemas.microsoft.com/office/drawing/2010/main" val="0"/>
              </a:ext>
            </a:extLst>
          </a:blip>
          <a:srcRect/>
          <a:stretch>
            <a:fillRect/>
          </a:stretch>
        </p:blipFill>
        <p:spPr bwMode="auto">
          <a:xfrm>
            <a:off x="11635129" y="5607946"/>
            <a:ext cx="258630" cy="258724"/>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Рисунок 67"/>
          <p:cNvPicPr>
            <a:picLocks noChangeAspect="1"/>
          </p:cNvPicPr>
          <p:nvPr/>
        </p:nvPicPr>
        <p:blipFill>
          <a:blip r:embed="rId18" cstate="print"/>
          <a:stretch>
            <a:fillRect/>
          </a:stretch>
        </p:blipFill>
        <p:spPr>
          <a:xfrm>
            <a:off x="11632127" y="1356363"/>
            <a:ext cx="291355" cy="247017"/>
          </a:xfrm>
          <a:prstGeom prst="rect">
            <a:avLst/>
          </a:prstGeom>
        </p:spPr>
      </p:pic>
      <p:sp>
        <p:nvSpPr>
          <p:cNvPr id="89" name="TextBox 88"/>
          <p:cNvSpPr txBox="1"/>
          <p:nvPr/>
        </p:nvSpPr>
        <p:spPr>
          <a:xfrm>
            <a:off x="8030615" y="912113"/>
            <a:ext cx="2144325" cy="461647"/>
          </a:xfrm>
          <a:prstGeom prst="rect">
            <a:avLst/>
          </a:prstGeom>
          <a:noFill/>
        </p:spPr>
        <p:txBody>
          <a:bodyPr wrap="square" lIns="91423" tIns="45711" rIns="91423" bIns="45711" rtlCol="0">
            <a:spAutoFit/>
          </a:bodyPr>
          <a:lstStyle/>
          <a:p>
            <a:pPr algn="ctr"/>
            <a:r>
              <a:rPr lang="en-US" sz="1200" b="1" dirty="0">
                <a:latin typeface="Arial" panose="020B0604020202020204" pitchFamily="34" charset="0"/>
                <a:cs typeface="Arial" panose="020B0604020202020204" pitchFamily="34" charset="0"/>
              </a:rPr>
              <a:t>Characteristics</a:t>
            </a:r>
          </a:p>
          <a:p>
            <a:pPr algn="ctr"/>
            <a:endParaRPr lang="kk-KZ" sz="1200" b="1" dirty="0">
              <a:latin typeface="Arial" panose="020B0604020202020204" pitchFamily="34" charset="0"/>
              <a:cs typeface="Arial" panose="020B0604020202020204" pitchFamily="34" charset="0"/>
            </a:endParaRPr>
          </a:p>
        </p:txBody>
      </p:sp>
      <p:sp>
        <p:nvSpPr>
          <p:cNvPr id="63" name="TextBox 62"/>
          <p:cNvSpPr txBox="1"/>
          <p:nvPr/>
        </p:nvSpPr>
        <p:spPr>
          <a:xfrm>
            <a:off x="257652" y="3372677"/>
            <a:ext cx="3662386" cy="1015644"/>
          </a:xfrm>
          <a:prstGeom prst="rect">
            <a:avLst/>
          </a:prstGeom>
          <a:noFill/>
        </p:spPr>
        <p:txBody>
          <a:bodyPr wrap="square" lIns="91423" tIns="45711" rIns="91423" bIns="45711" rtlCol="0">
            <a:spAutoFit/>
          </a:bodyPr>
          <a:lstStyle/>
          <a:p>
            <a:pPr algn="just"/>
            <a:r>
              <a:rPr lang="ru-RU" sz="1000" dirty="0">
                <a:latin typeface="Arial" panose="020B0604020202020204" pitchFamily="34" charset="0"/>
                <a:cs typeface="Arial" panose="020B0604020202020204" pitchFamily="34" charset="0"/>
              </a:rPr>
              <a:t> </a:t>
            </a:r>
            <a:r>
              <a:rPr lang="ru-RU" sz="1000" dirty="0" smtClean="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The technology is </a:t>
            </a:r>
            <a:r>
              <a:rPr lang="en-US" sz="1000" dirty="0" smtClean="0">
                <a:latin typeface="Arial" panose="020B0604020202020204" pitchFamily="34" charset="0"/>
                <a:cs typeface="Arial" panose="020B0604020202020204" pitchFamily="34" charset="0"/>
              </a:rPr>
              <a:t>under fine </a:t>
            </a:r>
            <a:r>
              <a:rPr lang="en-US" sz="1000" dirty="0">
                <a:latin typeface="Arial" panose="020B0604020202020204" pitchFamily="34" charset="0"/>
                <a:cs typeface="Arial" panose="020B0604020202020204" pitchFamily="34" charset="0"/>
              </a:rPr>
              <a:t>tuning </a:t>
            </a:r>
            <a:r>
              <a:rPr lang="en-US" sz="1000" dirty="0" smtClean="0">
                <a:latin typeface="Arial" panose="020B0604020202020204" pitchFamily="34" charset="0"/>
                <a:cs typeface="Arial" panose="020B0604020202020204" pitchFamily="34" charset="0"/>
              </a:rPr>
              <a:t>process (final </a:t>
            </a:r>
            <a:r>
              <a:rPr lang="en-US" sz="1000" dirty="0">
                <a:latin typeface="Arial" panose="020B0604020202020204" pitchFamily="34" charset="0"/>
                <a:cs typeface="Arial" panose="020B0604020202020204" pitchFamily="34" charset="0"/>
              </a:rPr>
              <a:t>stage). </a:t>
            </a:r>
            <a:r>
              <a:rPr lang="en-US" sz="1000" dirty="0" smtClean="0">
                <a:latin typeface="Arial" panose="020B0604020202020204" pitchFamily="34" charset="0"/>
                <a:cs typeface="Arial" panose="020B0604020202020204" pitchFamily="34" charset="0"/>
              </a:rPr>
              <a:t>Design </a:t>
            </a:r>
            <a:r>
              <a:rPr lang="en-US" sz="1000" dirty="0">
                <a:latin typeface="Arial" panose="020B0604020202020204" pitchFamily="34" charset="0"/>
                <a:cs typeface="Arial" panose="020B0604020202020204" pitchFamily="34" charset="0"/>
              </a:rPr>
              <a:t>and development of software for </a:t>
            </a:r>
            <a:r>
              <a:rPr lang="en-US" sz="1000" dirty="0" smtClean="0">
                <a:latin typeface="Arial" panose="020B0604020202020204" pitchFamily="34" charset="0"/>
                <a:cs typeface="Arial" panose="020B0604020202020204" pitchFamily="34" charset="0"/>
              </a:rPr>
              <a:t>automated </a:t>
            </a:r>
            <a:r>
              <a:rPr lang="en-US" sz="1000" dirty="0">
                <a:latin typeface="Arial" panose="020B0604020202020204" pitchFamily="34" charset="0"/>
                <a:cs typeface="Arial" panose="020B0604020202020204" pitchFamily="34" charset="0"/>
              </a:rPr>
              <a:t>monitoring system has been completed. </a:t>
            </a:r>
            <a:r>
              <a:rPr lang="en-US" sz="1000" dirty="0" smtClean="0">
                <a:latin typeface="Arial" panose="020B0604020202020204" pitchFamily="34" charset="0"/>
                <a:cs typeface="Arial" panose="020B0604020202020204" pitchFamily="34" charset="0"/>
              </a:rPr>
              <a:t>The next step is hardware package purchase and </a:t>
            </a:r>
            <a:r>
              <a:rPr lang="en-US" sz="1000" dirty="0">
                <a:latin typeface="Arial" panose="020B0604020202020204" pitchFamily="34" charset="0"/>
                <a:cs typeface="Arial" panose="020B0604020202020204" pitchFamily="34" charset="0"/>
              </a:rPr>
              <a:t>industrial approbation of technical solutions and equipment in industrial conditions </a:t>
            </a:r>
            <a:r>
              <a:rPr lang="en-US" sz="1000" dirty="0" smtClean="0">
                <a:latin typeface="Arial" panose="020B0604020202020204" pitchFamily="34" charset="0"/>
                <a:cs typeface="Arial" panose="020B0604020202020204" pitchFamily="34" charset="0"/>
              </a:rPr>
              <a:t>of a </a:t>
            </a:r>
            <a:r>
              <a:rPr lang="en-US" sz="1000" dirty="0">
                <a:latin typeface="Arial" panose="020B0604020202020204" pitchFamily="34" charset="0"/>
                <a:cs typeface="Arial" panose="020B0604020202020204" pitchFamily="34" charset="0"/>
              </a:rPr>
              <a:t>potential buyer of the technology </a:t>
            </a:r>
            <a:r>
              <a:rPr lang="en-US" sz="1000" dirty="0" smtClean="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SSGPO</a:t>
            </a:r>
            <a:r>
              <a:rPr lang="en-US" sz="1000" dirty="0" smtClean="0">
                <a:latin typeface="Arial" panose="020B0604020202020204" pitchFamily="34" charset="0"/>
                <a:cs typeface="Arial" panose="020B0604020202020204" pitchFamily="34" charset="0"/>
              </a:rPr>
              <a:t>"</a:t>
            </a:r>
            <a:r>
              <a:rPr lang="ru-RU" sz="1000" dirty="0" smtClean="0">
                <a:latin typeface="Arial" panose="020B0604020202020204" pitchFamily="34" charset="0"/>
                <a:cs typeface="Arial" panose="020B0604020202020204" pitchFamily="34" charset="0"/>
              </a:rPr>
              <a:t> </a:t>
            </a:r>
            <a:r>
              <a:rPr lang="en-US" sz="1000" dirty="0" smtClean="0">
                <a:latin typeface="Arial" panose="020B0604020202020204" pitchFamily="34" charset="0"/>
                <a:cs typeface="Arial" panose="020B0604020202020204" pitchFamily="34" charset="0"/>
              </a:rPr>
              <a:t>JSC.</a:t>
            </a:r>
            <a:endParaRPr lang="ru-RU" sz="1000" dirty="0">
              <a:latin typeface="Arial" panose="020B0604020202020204" pitchFamily="34" charset="0"/>
              <a:cs typeface="Arial" panose="020B0604020202020204" pitchFamily="34" charset="0"/>
            </a:endParaRPr>
          </a:p>
        </p:txBody>
      </p:sp>
      <p:sp>
        <p:nvSpPr>
          <p:cNvPr id="76" name="TextBox 75"/>
          <p:cNvSpPr txBox="1"/>
          <p:nvPr/>
        </p:nvSpPr>
        <p:spPr>
          <a:xfrm>
            <a:off x="235801" y="5430059"/>
            <a:ext cx="3662386" cy="861756"/>
          </a:xfrm>
          <a:prstGeom prst="rect">
            <a:avLst/>
          </a:prstGeom>
          <a:noFill/>
        </p:spPr>
        <p:txBody>
          <a:bodyPr wrap="square" lIns="91423" tIns="45711" rIns="91423" bIns="45711" rtlCol="0">
            <a:spAutoFit/>
          </a:bodyPr>
          <a:lstStyle/>
          <a:p>
            <a:pPr marL="171439" indent="-171439">
              <a:buFont typeface="Arial" panose="020B0604020202020204" pitchFamily="34" charset="0"/>
              <a:buChar char="•"/>
            </a:pPr>
            <a:r>
              <a:rPr lang="en-US" sz="1000" dirty="0" err="1">
                <a:latin typeface="Arial" panose="020B0604020202020204" pitchFamily="34" charset="0"/>
                <a:cs typeface="Arial" panose="020B0604020202020204" pitchFamily="34" charset="0"/>
              </a:rPr>
              <a:t>Systemotechnika</a:t>
            </a:r>
            <a:r>
              <a:rPr lang="en-US" sz="1000" dirty="0">
                <a:latin typeface="Arial" panose="020B0604020202020204" pitchFamily="34" charset="0"/>
                <a:cs typeface="Arial" panose="020B0604020202020204" pitchFamily="34" charset="0"/>
              </a:rPr>
              <a:t> LLP </a:t>
            </a:r>
            <a:r>
              <a:rPr lang="en-US" sz="1000" dirty="0" smtClean="0">
                <a:latin typeface="Arial" panose="020B0604020202020204" pitchFamily="34" charset="0"/>
                <a:cs typeface="Arial" panose="020B0604020202020204" pitchFamily="34" charset="0"/>
              </a:rPr>
              <a:t>is the Co-investor </a:t>
            </a:r>
            <a:r>
              <a:rPr lang="en-US" sz="1000" dirty="0">
                <a:latin typeface="Arial" panose="020B0604020202020204" pitchFamily="34" charset="0"/>
                <a:cs typeface="Arial" panose="020B0604020202020204" pitchFamily="34" charset="0"/>
              </a:rPr>
              <a:t>of the </a:t>
            </a:r>
            <a:r>
              <a:rPr lang="en-US" sz="1000" dirty="0" smtClean="0">
                <a:latin typeface="Arial" panose="020B0604020202020204" pitchFamily="34" charset="0"/>
                <a:cs typeface="Arial" panose="020B0604020202020204" pitchFamily="34" charset="0"/>
              </a:rPr>
              <a:t>Project (</a:t>
            </a:r>
            <a:r>
              <a:rPr lang="en-US" sz="1000" dirty="0">
                <a:latin typeface="Arial" panose="020B0604020202020204" pitchFamily="34" charset="0"/>
                <a:cs typeface="Arial" panose="020B0604020202020204" pitchFamily="34" charset="0"/>
              </a:rPr>
              <a:t>co-financing </a:t>
            </a:r>
            <a:r>
              <a:rPr lang="en-US" sz="1000" dirty="0" smtClean="0">
                <a:latin typeface="Arial" panose="020B0604020202020204" pitchFamily="34" charset="0"/>
                <a:cs typeface="Arial" panose="020B0604020202020204" pitchFamily="34" charset="0"/>
              </a:rPr>
              <a:t>of 5,000,000 </a:t>
            </a:r>
            <a:r>
              <a:rPr lang="en-US" sz="1000" dirty="0">
                <a:latin typeface="Arial" panose="020B0604020202020204" pitchFamily="34" charset="0"/>
                <a:cs typeface="Arial" panose="020B0604020202020204" pitchFamily="34" charset="0"/>
              </a:rPr>
              <a:t>KZT</a:t>
            </a:r>
            <a:r>
              <a:rPr lang="en-US" sz="1000" dirty="0" smtClean="0">
                <a:latin typeface="Arial" panose="020B0604020202020204" pitchFamily="34" charset="0"/>
                <a:cs typeface="Arial" panose="020B0604020202020204" pitchFamily="34" charset="0"/>
              </a:rPr>
              <a:t>). Supply of scientific </a:t>
            </a:r>
            <a:r>
              <a:rPr lang="en-US" sz="1000" dirty="0">
                <a:latin typeface="Arial" panose="020B0604020202020204" pitchFamily="34" charset="0"/>
                <a:cs typeface="Arial" panose="020B0604020202020204" pitchFamily="34" charset="0"/>
              </a:rPr>
              <a:t>and patent database of the </a:t>
            </a:r>
            <a:r>
              <a:rPr lang="en-US" sz="1000" dirty="0" smtClean="0">
                <a:latin typeface="Arial" panose="020B0604020202020204" pitchFamily="34" charset="0"/>
                <a:cs typeface="Arial" panose="020B0604020202020204" pitchFamily="34" charset="0"/>
              </a:rPr>
              <a:t>project</a:t>
            </a:r>
            <a:endParaRPr lang="ru-RU" sz="1000" dirty="0" smtClean="0">
              <a:latin typeface="Arial" panose="020B0604020202020204" pitchFamily="34" charset="0"/>
              <a:cs typeface="Arial" panose="020B0604020202020204" pitchFamily="34" charset="0"/>
            </a:endParaRPr>
          </a:p>
          <a:p>
            <a:pPr marL="171439" indent="-171439">
              <a:buFont typeface="Arial" panose="020B0604020202020204" pitchFamily="34" charset="0"/>
              <a:buChar char="•"/>
            </a:pPr>
            <a:r>
              <a:rPr lang="en-US" sz="1000" dirty="0" smtClean="0">
                <a:latin typeface="Arial" panose="020B0604020202020204" pitchFamily="34" charset="0"/>
                <a:cs typeface="Arial" panose="020B0604020202020204" pitchFamily="34" charset="0"/>
              </a:rPr>
              <a:t>SSGPO JSC: </a:t>
            </a:r>
            <a:r>
              <a:rPr lang="en-US" sz="1000" dirty="0">
                <a:latin typeface="Arial" panose="020B0604020202020204" pitchFamily="34" charset="0"/>
                <a:cs typeface="Arial" panose="020B0604020202020204" pitchFamily="34" charset="0"/>
              </a:rPr>
              <a:t>provision of a site for industrial testing of </a:t>
            </a:r>
            <a:r>
              <a:rPr lang="en-US" sz="1000" dirty="0" smtClean="0">
                <a:latin typeface="Arial" panose="020B0604020202020204" pitchFamily="34" charset="0"/>
                <a:cs typeface="Arial" panose="020B0604020202020204" pitchFamily="34" charset="0"/>
              </a:rPr>
              <a:t>the subproject results</a:t>
            </a:r>
            <a:endParaRPr lang="kk-KZ" sz="1000" dirty="0">
              <a:latin typeface="Arial" panose="020B0604020202020204" pitchFamily="34" charset="0"/>
              <a:cs typeface="Arial" panose="020B0604020202020204" pitchFamily="34" charset="0"/>
            </a:endParaRPr>
          </a:p>
        </p:txBody>
      </p:sp>
      <p:sp>
        <p:nvSpPr>
          <p:cNvPr id="77" name="TextBox 76"/>
          <p:cNvSpPr txBox="1"/>
          <p:nvPr/>
        </p:nvSpPr>
        <p:spPr>
          <a:xfrm>
            <a:off x="4230305" y="5576115"/>
            <a:ext cx="3880656" cy="861756"/>
          </a:xfrm>
          <a:prstGeom prst="rect">
            <a:avLst/>
          </a:prstGeom>
          <a:noFill/>
        </p:spPr>
        <p:txBody>
          <a:bodyPr wrap="square" lIns="91423" tIns="45711" rIns="91423" bIns="45711" rtlCol="0">
            <a:spAutoFit/>
          </a:bodyPr>
          <a:lstStyle/>
          <a:p>
            <a:pPr algn="just"/>
            <a:r>
              <a:rPr lang="en-US" sz="1000" dirty="0">
                <a:latin typeface="Arial" panose="020B0604020202020204" pitchFamily="34" charset="0"/>
                <a:cs typeface="Arial" panose="020B0604020202020204" pitchFamily="34" charset="0"/>
              </a:rPr>
              <a:t>There are 2 patents, the patent </a:t>
            </a:r>
            <a:r>
              <a:rPr lang="en-US" sz="1000" dirty="0" smtClean="0">
                <a:latin typeface="Arial" panose="020B0604020202020204" pitchFamily="34" charset="0"/>
                <a:cs typeface="Arial" panose="020B0604020202020204" pitchFamily="34" charset="0"/>
              </a:rPr>
              <a:t>holder “</a:t>
            </a:r>
            <a:r>
              <a:rPr lang="en-US" sz="1000" dirty="0" err="1" smtClean="0">
                <a:latin typeface="Arial" panose="020B0604020202020204" pitchFamily="34" charset="0"/>
                <a:cs typeface="Arial" panose="020B0604020202020204" pitchFamily="34" charset="0"/>
              </a:rPr>
              <a:t>Systemotechnika</a:t>
            </a:r>
            <a:r>
              <a:rPr lang="en-US" sz="1000" dirty="0">
                <a:latin typeface="Arial" panose="020B0604020202020204" pitchFamily="34" charset="0"/>
                <a:cs typeface="Arial" panose="020B0604020202020204" pitchFamily="34" charset="0"/>
              </a:rPr>
              <a:t>" LLP is working on concluding </a:t>
            </a:r>
            <a:r>
              <a:rPr lang="en-US" sz="1000" dirty="0" smtClean="0">
                <a:latin typeface="Arial" panose="020B0604020202020204" pitchFamily="34" charset="0"/>
                <a:cs typeface="Arial" panose="020B0604020202020204" pitchFamily="34" charset="0"/>
              </a:rPr>
              <a:t>agreement </a:t>
            </a:r>
            <a:r>
              <a:rPr lang="en-US" sz="1000" dirty="0">
                <a:latin typeface="Arial" panose="020B0604020202020204" pitchFamily="34" charset="0"/>
                <a:cs typeface="Arial" panose="020B0604020202020204" pitchFamily="34" charset="0"/>
              </a:rPr>
              <a:t>on </a:t>
            </a:r>
            <a:r>
              <a:rPr lang="en-US" sz="1000" dirty="0" smtClean="0">
                <a:latin typeface="Arial" panose="020B0604020202020204" pitchFamily="34" charset="0"/>
                <a:cs typeface="Arial" panose="020B0604020202020204" pitchFamily="34" charset="0"/>
              </a:rPr>
              <a:t>assignment </a:t>
            </a:r>
            <a:r>
              <a:rPr lang="en-US" sz="1000" dirty="0">
                <a:latin typeface="Arial" panose="020B0604020202020204" pitchFamily="34" charset="0"/>
                <a:cs typeface="Arial" panose="020B0604020202020204" pitchFamily="34" charset="0"/>
              </a:rPr>
              <a:t>of rights to technology. </a:t>
            </a:r>
            <a:r>
              <a:rPr lang="en-US" sz="1000" dirty="0" smtClean="0">
                <a:latin typeface="Arial" panose="020B0604020202020204" pitchFamily="34" charset="0"/>
                <a:cs typeface="Arial" panose="020B0604020202020204" pitchFamily="34" charset="0"/>
              </a:rPr>
              <a:t>Application was filed for </a:t>
            </a:r>
            <a:r>
              <a:rPr lang="en-US" sz="1000" dirty="0">
                <a:latin typeface="Arial" panose="020B0604020202020204" pitchFamily="34" charset="0"/>
                <a:cs typeface="Arial" panose="020B0604020202020204" pitchFamily="34" charset="0"/>
              </a:rPr>
              <a:t>obtaining a patent for </a:t>
            </a:r>
            <a:r>
              <a:rPr lang="en-US" sz="1000" dirty="0" smtClean="0">
                <a:latin typeface="Arial" panose="020B0604020202020204" pitchFamily="34" charset="0"/>
                <a:cs typeface="Arial" panose="020B0604020202020204" pitchFamily="34" charset="0"/>
              </a:rPr>
              <a:t>invention: “System </a:t>
            </a:r>
            <a:r>
              <a:rPr lang="en-US" sz="1000" dirty="0">
                <a:latin typeface="Arial" panose="020B0604020202020204" pitchFamily="34" charset="0"/>
                <a:cs typeface="Arial" panose="020B0604020202020204" pitchFamily="34" charset="0"/>
              </a:rPr>
              <a:t>of </a:t>
            </a:r>
            <a:r>
              <a:rPr lang="en-US" sz="1000" dirty="0" smtClean="0">
                <a:latin typeface="Arial" panose="020B0604020202020204" pitchFamily="34" charset="0"/>
                <a:cs typeface="Arial" panose="020B0604020202020204" pitchFamily="34" charset="0"/>
              </a:rPr>
              <a:t>online automatic </a:t>
            </a:r>
            <a:r>
              <a:rPr lang="en-US" sz="1000" dirty="0">
                <a:latin typeface="Arial" panose="020B0604020202020204" pitchFamily="34" charset="0"/>
                <a:cs typeface="Arial" panose="020B0604020202020204" pitchFamily="34" charset="0"/>
              </a:rPr>
              <a:t>monitoring of ore flow characteristics in </a:t>
            </a:r>
            <a:r>
              <a:rPr lang="en-US" sz="1000" dirty="0" smtClean="0">
                <a:latin typeface="Arial" panose="020B0604020202020204" pitchFamily="34" charset="0"/>
                <a:cs typeface="Arial" panose="020B0604020202020204" pitchFamily="34" charset="0"/>
              </a:rPr>
              <a:t>preparation </a:t>
            </a:r>
            <a:r>
              <a:rPr lang="en-US" sz="1000" dirty="0">
                <a:latin typeface="Arial" panose="020B0604020202020204" pitchFamily="34" charset="0"/>
                <a:cs typeface="Arial" panose="020B0604020202020204" pitchFamily="34" charset="0"/>
              </a:rPr>
              <a:t>for enrichment"</a:t>
            </a:r>
            <a:endParaRPr lang="ru-RU" sz="1000" dirty="0">
              <a:latin typeface="Arial" panose="020B0604020202020204" pitchFamily="34" charset="0"/>
              <a:cs typeface="Arial" panose="020B0604020202020204" pitchFamily="34" charset="0"/>
            </a:endParaRPr>
          </a:p>
        </p:txBody>
      </p:sp>
      <p:sp>
        <p:nvSpPr>
          <p:cNvPr id="78" name="TextBox 77"/>
          <p:cNvSpPr txBox="1"/>
          <p:nvPr/>
        </p:nvSpPr>
        <p:spPr>
          <a:xfrm>
            <a:off x="85816" y="1496604"/>
            <a:ext cx="2786095" cy="1015644"/>
          </a:xfrm>
          <a:prstGeom prst="rect">
            <a:avLst/>
          </a:prstGeom>
          <a:noFill/>
        </p:spPr>
        <p:txBody>
          <a:bodyPr wrap="square" lIns="91423" tIns="45711" rIns="91423" bIns="45711" rtlCol="0">
            <a:spAutoFit/>
          </a:bodyPr>
          <a:lstStyle/>
          <a:p>
            <a:pPr marL="171439" indent="-171439">
              <a:buFont typeface="Arial" panose="020B0604020202020204" pitchFamily="34" charset="0"/>
              <a:buChar char="•"/>
            </a:pPr>
            <a:r>
              <a:rPr lang="en-US" sz="1000" dirty="0">
                <a:latin typeface="Times New Roman" pitchFamily="18" charset="0"/>
                <a:cs typeface="Times New Roman" pitchFamily="18" charset="0"/>
              </a:rPr>
              <a:t>Monitoring of </a:t>
            </a:r>
            <a:r>
              <a:rPr lang="en-US" sz="1000" dirty="0" smtClean="0">
                <a:latin typeface="Times New Roman" pitchFamily="18" charset="0"/>
                <a:cs typeface="Times New Roman" pitchFamily="18" charset="0"/>
              </a:rPr>
              <a:t>input </a:t>
            </a:r>
            <a:r>
              <a:rPr lang="en-US" sz="1000" dirty="0">
                <a:latin typeface="Times New Roman" pitchFamily="18" charset="0"/>
                <a:cs typeface="Times New Roman" pitchFamily="18" charset="0"/>
              </a:rPr>
              <a:t>ore flows </a:t>
            </a:r>
            <a:r>
              <a:rPr lang="en-US" sz="1000" dirty="0" smtClean="0">
                <a:latin typeface="Times New Roman" pitchFamily="18" charset="0"/>
                <a:cs typeface="Times New Roman" pitchFamily="18" charset="0"/>
              </a:rPr>
              <a:t>quality at concentrators in </a:t>
            </a:r>
            <a:r>
              <a:rPr lang="en-US" sz="1000" dirty="0">
                <a:latin typeface="Times New Roman" pitchFamily="18" charset="0"/>
                <a:cs typeface="Times New Roman" pitchFamily="18" charset="0"/>
              </a:rPr>
              <a:t>real </a:t>
            </a:r>
            <a:r>
              <a:rPr lang="en-US" sz="1000" dirty="0" smtClean="0">
                <a:latin typeface="Times New Roman" pitchFamily="18" charset="0"/>
                <a:cs typeface="Times New Roman" pitchFamily="18" charset="0"/>
              </a:rPr>
              <a:t>time mode</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a:p>
            <a:pPr marL="171439" indent="-171439">
              <a:buFont typeface="Arial" panose="020B0604020202020204" pitchFamily="34" charset="0"/>
              <a:buChar char="•"/>
            </a:pPr>
            <a:r>
              <a:rPr lang="en-US" sz="1000" dirty="0" smtClean="0">
                <a:latin typeface="Times New Roman" pitchFamily="18" charset="0"/>
                <a:cs typeface="Times New Roman" pitchFamily="18" charset="0"/>
              </a:rPr>
              <a:t>Reduced </a:t>
            </a:r>
            <a:r>
              <a:rPr lang="en-US" sz="1000" dirty="0">
                <a:latin typeface="Times New Roman" pitchFamily="18" charset="0"/>
                <a:cs typeface="Times New Roman" pitchFamily="18" charset="0"/>
              </a:rPr>
              <a:t>hardware monitoring costs</a:t>
            </a:r>
            <a:endParaRPr lang="ru-RU" sz="1000" dirty="0" smtClean="0">
              <a:solidFill>
                <a:srgbClr val="FF0000"/>
              </a:solidFill>
              <a:latin typeface="Arial" panose="020B0604020202020204" pitchFamily="34" charset="0"/>
              <a:cs typeface="Arial" panose="020B0604020202020204" pitchFamily="34" charset="0"/>
            </a:endParaRPr>
          </a:p>
          <a:p>
            <a:pPr marL="171439" indent="-171439">
              <a:buFont typeface="Arial" panose="020B0604020202020204" pitchFamily="34" charset="0"/>
              <a:buChar char="•"/>
            </a:pPr>
            <a:r>
              <a:rPr lang="en-US" sz="1000" dirty="0" smtClean="0">
                <a:latin typeface="Times New Roman" pitchFamily="18" charset="0"/>
                <a:cs typeface="Times New Roman" pitchFamily="18" charset="0"/>
              </a:rPr>
              <a:t>Online management </a:t>
            </a:r>
            <a:r>
              <a:rPr lang="en-US" sz="1000" dirty="0">
                <a:latin typeface="Times New Roman" pitchFamily="18" charset="0"/>
                <a:cs typeface="Times New Roman" pitchFamily="18" charset="0"/>
              </a:rPr>
              <a:t>of </a:t>
            </a:r>
            <a:r>
              <a:rPr lang="en-US" sz="1000" dirty="0" smtClean="0">
                <a:latin typeface="Times New Roman" pitchFamily="18" charset="0"/>
                <a:cs typeface="Times New Roman" pitchFamily="18" charset="0"/>
              </a:rPr>
              <a:t>technological </a:t>
            </a:r>
            <a:r>
              <a:rPr lang="en-US" sz="1000" dirty="0">
                <a:latin typeface="Times New Roman" pitchFamily="18" charset="0"/>
                <a:cs typeface="Times New Roman" pitchFamily="18" charset="0"/>
              </a:rPr>
              <a:t>chain "</a:t>
            </a:r>
            <a:r>
              <a:rPr lang="en-US" sz="1000" dirty="0" smtClean="0">
                <a:latin typeface="Times New Roman" pitchFamily="18" charset="0"/>
                <a:cs typeface="Times New Roman" pitchFamily="18" charset="0"/>
              </a:rPr>
              <a:t>mine-crushing-enrichment</a:t>
            </a:r>
            <a:r>
              <a:rPr lang="en-US" sz="1000" dirty="0">
                <a:latin typeface="Times New Roman" pitchFamily="18" charset="0"/>
                <a:cs typeface="Times New Roman" pitchFamily="18" charset="0"/>
              </a:rPr>
              <a:t>"</a:t>
            </a:r>
            <a:r>
              <a:rPr lang="ru-RU" sz="1000" dirty="0" smtClean="0">
                <a:latin typeface="Times New Roman" pitchFamily="18" charset="0"/>
                <a:cs typeface="Times New Roman" pitchFamily="18" charset="0"/>
              </a:rPr>
              <a:t>»</a:t>
            </a:r>
            <a:endParaRPr lang="ru-RU" sz="1000" dirty="0" smtClean="0">
              <a:solidFill>
                <a:srgbClr val="FF0000"/>
              </a:solidFill>
              <a:latin typeface="Arial" panose="020B0604020202020204" pitchFamily="34" charset="0"/>
              <a:cs typeface="Arial" panose="020B0604020202020204" pitchFamily="34" charset="0"/>
            </a:endParaRPr>
          </a:p>
          <a:p>
            <a:pPr marL="171439" indent="-171439">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Domestic </a:t>
            </a:r>
            <a:r>
              <a:rPr lang="en-US" sz="1000" dirty="0" smtClean="0">
                <a:latin typeface="Times New Roman" panose="02020603050405020304" pitchFamily="18" charset="0"/>
                <a:cs typeface="Times New Roman" panose="02020603050405020304" pitchFamily="18" charset="0"/>
              </a:rPr>
              <a:t>producer</a:t>
            </a:r>
            <a:endParaRPr lang="kk-KZ" sz="1000" dirty="0">
              <a:latin typeface="Times New Roman" panose="02020603050405020304" pitchFamily="18" charset="0"/>
              <a:cs typeface="Times New Roman" panose="02020603050405020304" pitchFamily="18" charset="0"/>
            </a:endParaRPr>
          </a:p>
        </p:txBody>
      </p:sp>
      <p:sp>
        <p:nvSpPr>
          <p:cNvPr id="79" name="TextBox 78"/>
          <p:cNvSpPr txBox="1"/>
          <p:nvPr/>
        </p:nvSpPr>
        <p:spPr>
          <a:xfrm>
            <a:off x="2632977" y="1635137"/>
            <a:ext cx="1114216" cy="892534"/>
          </a:xfrm>
          <a:prstGeom prst="rect">
            <a:avLst/>
          </a:prstGeom>
          <a:noFill/>
        </p:spPr>
        <p:txBody>
          <a:bodyPr wrap="square" lIns="91423" tIns="45711" rIns="91423" bIns="45711" rtlCol="0">
            <a:spAutoFit/>
          </a:bodyPr>
          <a:lstStyle/>
          <a:p>
            <a:r>
              <a:rPr lang="kk-KZ" sz="1000" dirty="0">
                <a:latin typeface="Arial" panose="020B0604020202020204" pitchFamily="34" charset="0"/>
                <a:cs typeface="Arial" panose="020B0604020202020204" pitchFamily="34" charset="0"/>
              </a:rPr>
              <a:t> </a:t>
            </a:r>
            <a:r>
              <a:rPr lang="kk-KZ" sz="1000" dirty="0" smtClean="0">
                <a:latin typeface="Arial" panose="020B0604020202020204" pitchFamily="34" charset="0"/>
                <a:cs typeface="Arial" panose="020B0604020202020204" pitchFamily="34" charset="0"/>
              </a:rPr>
              <a:t>          +3</a:t>
            </a:r>
          </a:p>
          <a:p>
            <a:endParaRPr lang="kk-KZ" sz="400" dirty="0" smtClean="0">
              <a:latin typeface="Arial" panose="020B0604020202020204" pitchFamily="34" charset="0"/>
              <a:cs typeface="Arial" panose="020B0604020202020204" pitchFamily="34" charset="0"/>
            </a:endParaRPr>
          </a:p>
          <a:p>
            <a:r>
              <a:rPr lang="kk-KZ" sz="1000" dirty="0" smtClean="0">
                <a:latin typeface="Arial" panose="020B0604020202020204" pitchFamily="34" charset="0"/>
                <a:cs typeface="Arial" panose="020B0604020202020204" pitchFamily="34" charset="0"/>
              </a:rPr>
              <a:t>           +3</a:t>
            </a:r>
          </a:p>
          <a:p>
            <a:endParaRPr lang="kk-KZ" sz="400" dirty="0" smtClean="0">
              <a:latin typeface="Arial" panose="020B0604020202020204" pitchFamily="34" charset="0"/>
              <a:cs typeface="Arial" panose="020B0604020202020204" pitchFamily="34" charset="0"/>
            </a:endParaRPr>
          </a:p>
          <a:p>
            <a:r>
              <a:rPr lang="kk-KZ" sz="1000" dirty="0" smtClean="0">
                <a:latin typeface="Arial" panose="020B0604020202020204" pitchFamily="34" charset="0"/>
                <a:cs typeface="Arial" panose="020B0604020202020204" pitchFamily="34" charset="0"/>
              </a:rPr>
              <a:t>           +2</a:t>
            </a:r>
          </a:p>
          <a:p>
            <a:endParaRPr lang="kk-KZ" sz="400" dirty="0">
              <a:latin typeface="Arial" panose="020B0604020202020204" pitchFamily="34" charset="0"/>
              <a:cs typeface="Arial" panose="020B0604020202020204" pitchFamily="34" charset="0"/>
            </a:endParaRPr>
          </a:p>
          <a:p>
            <a:r>
              <a:rPr lang="kk-KZ" sz="1000" dirty="0">
                <a:latin typeface="Arial" panose="020B0604020202020204" pitchFamily="34" charset="0"/>
                <a:cs typeface="Arial" panose="020B0604020202020204" pitchFamily="34" charset="0"/>
              </a:rPr>
              <a:t> </a:t>
            </a:r>
            <a:r>
              <a:rPr lang="kk-KZ" sz="1000" dirty="0" smtClean="0">
                <a:latin typeface="Arial" panose="020B0604020202020204" pitchFamily="34" charset="0"/>
                <a:cs typeface="Arial" panose="020B0604020202020204" pitchFamily="34" charset="0"/>
              </a:rPr>
              <a:t>          +1</a:t>
            </a:r>
            <a:endParaRPr lang="kk-KZ" sz="1000" dirty="0">
              <a:latin typeface="Arial" panose="020B0604020202020204" pitchFamily="34" charset="0"/>
              <a:cs typeface="Arial" panose="020B0604020202020204" pitchFamily="34" charset="0"/>
            </a:endParaRPr>
          </a:p>
        </p:txBody>
      </p:sp>
      <p:sp>
        <p:nvSpPr>
          <p:cNvPr id="81" name="TextBox 80"/>
          <p:cNvSpPr txBox="1"/>
          <p:nvPr/>
        </p:nvSpPr>
        <p:spPr>
          <a:xfrm>
            <a:off x="8938171" y="1655056"/>
            <a:ext cx="1279197" cy="584757"/>
          </a:xfrm>
          <a:prstGeom prst="rect">
            <a:avLst/>
          </a:prstGeom>
          <a:noFill/>
        </p:spPr>
        <p:txBody>
          <a:bodyPr wrap="square" lIns="91423" tIns="45711" rIns="91423" bIns="45711" rtlCol="0">
            <a:spAutoFit/>
          </a:bodyPr>
          <a:lstStyle/>
          <a:p>
            <a:r>
              <a:rPr lang="ru-RU" sz="700" dirty="0" smtClean="0">
                <a:latin typeface="Arial" panose="020B0604020202020204" pitchFamily="34" charset="0"/>
                <a:cs typeface="Arial" panose="020B0604020202020204" pitchFamily="34" charset="0"/>
              </a:rPr>
              <a:t>•  </a:t>
            </a:r>
            <a:r>
              <a:rPr lang="en-US" sz="800" dirty="0"/>
              <a:t>TECHNOROS LLC</a:t>
            </a:r>
            <a:endParaRPr lang="ru-RU" sz="800" dirty="0" smtClean="0"/>
          </a:p>
          <a:p>
            <a:endParaRPr lang="ru-RU" sz="800" dirty="0"/>
          </a:p>
          <a:p>
            <a:endParaRPr lang="ru-RU" sz="800" dirty="0" smtClean="0"/>
          </a:p>
          <a:p>
            <a:r>
              <a:rPr lang="ru-RU" sz="700" dirty="0" smtClean="0">
                <a:latin typeface="Arial" panose="020B0604020202020204" pitchFamily="34" charset="0"/>
                <a:cs typeface="Arial" panose="020B0604020202020204" pitchFamily="34" charset="0"/>
              </a:rPr>
              <a:t>•  </a:t>
            </a:r>
            <a:r>
              <a:rPr lang="en-US" sz="800" dirty="0" err="1" smtClean="0"/>
              <a:t>Uraludoavtomatika</a:t>
            </a:r>
            <a:r>
              <a:rPr lang="en-US" sz="800" dirty="0" smtClean="0"/>
              <a:t> LLC</a:t>
            </a:r>
            <a:endParaRPr lang="kk-KZ" sz="800" dirty="0" smtClean="0"/>
          </a:p>
        </p:txBody>
      </p:sp>
      <p:sp>
        <p:nvSpPr>
          <p:cNvPr id="82" name="TextBox 81"/>
          <p:cNvSpPr txBox="1"/>
          <p:nvPr/>
        </p:nvSpPr>
        <p:spPr>
          <a:xfrm>
            <a:off x="8435102" y="1647430"/>
            <a:ext cx="328813" cy="1231088"/>
          </a:xfrm>
          <a:prstGeom prst="rect">
            <a:avLst/>
          </a:prstGeom>
          <a:noFill/>
        </p:spPr>
        <p:txBody>
          <a:bodyPr wrap="square" lIns="91423" tIns="45711" rIns="91423" bIns="45711" rtlCol="0">
            <a:spAutoFit/>
          </a:bodyPr>
          <a:lstStyle/>
          <a:p>
            <a:r>
              <a:rPr lang="kk-KZ" sz="1000" dirty="0">
                <a:latin typeface="Arial" panose="020B0604020202020204" pitchFamily="34" charset="0"/>
                <a:cs typeface="Arial" panose="020B0604020202020204" pitchFamily="34" charset="0"/>
              </a:rPr>
              <a:t>-</a:t>
            </a:r>
            <a:r>
              <a:rPr lang="kk-KZ" sz="1000" dirty="0" smtClean="0">
                <a:latin typeface="Arial" panose="020B0604020202020204" pitchFamily="34" charset="0"/>
                <a:cs typeface="Arial" panose="020B0604020202020204" pitchFamily="34" charset="0"/>
              </a:rPr>
              <a:t>1</a:t>
            </a:r>
          </a:p>
          <a:p>
            <a:endParaRPr lang="kk-KZ" sz="800" dirty="0" smtClean="0">
              <a:latin typeface="Arial" panose="020B0604020202020204" pitchFamily="34" charset="0"/>
              <a:cs typeface="Arial" panose="020B0604020202020204" pitchFamily="34" charset="0"/>
            </a:endParaRPr>
          </a:p>
          <a:p>
            <a:endParaRPr lang="kk-KZ" sz="800" dirty="0">
              <a:latin typeface="Arial" panose="020B0604020202020204" pitchFamily="34" charset="0"/>
              <a:cs typeface="Arial" panose="020B0604020202020204" pitchFamily="34" charset="0"/>
            </a:endParaRPr>
          </a:p>
          <a:p>
            <a:r>
              <a:rPr lang="kk-KZ" sz="1000" dirty="0" smtClean="0">
                <a:latin typeface="Arial" panose="020B0604020202020204" pitchFamily="34" charset="0"/>
                <a:cs typeface="Arial" panose="020B0604020202020204" pitchFamily="34" charset="0"/>
              </a:rPr>
              <a:t>-1</a:t>
            </a:r>
          </a:p>
          <a:p>
            <a:endParaRPr lang="kk-KZ" sz="800" dirty="0" smtClean="0">
              <a:latin typeface="Arial" panose="020B0604020202020204" pitchFamily="34" charset="0"/>
              <a:cs typeface="Arial" panose="020B0604020202020204" pitchFamily="34" charset="0"/>
            </a:endParaRPr>
          </a:p>
          <a:p>
            <a:endParaRPr lang="kk-KZ" sz="1000" dirty="0" smtClean="0">
              <a:latin typeface="Arial" panose="020B0604020202020204" pitchFamily="34" charset="0"/>
              <a:cs typeface="Arial" panose="020B0604020202020204" pitchFamily="34" charset="0"/>
            </a:endParaRPr>
          </a:p>
          <a:p>
            <a:endParaRPr lang="kk-KZ" sz="1000" dirty="0" smtClean="0">
              <a:latin typeface="Arial" panose="020B0604020202020204" pitchFamily="34" charset="0"/>
              <a:cs typeface="Arial" panose="020B0604020202020204" pitchFamily="34" charset="0"/>
            </a:endParaRPr>
          </a:p>
          <a:p>
            <a:endParaRPr lang="kk-KZ" sz="1000" dirty="0">
              <a:latin typeface="Arial" panose="020B0604020202020204" pitchFamily="34" charset="0"/>
              <a:cs typeface="Arial" panose="020B0604020202020204" pitchFamily="34" charset="0"/>
            </a:endParaRPr>
          </a:p>
        </p:txBody>
      </p:sp>
      <p:sp>
        <p:nvSpPr>
          <p:cNvPr id="83" name="TextBox 82"/>
          <p:cNvSpPr txBox="1"/>
          <p:nvPr/>
        </p:nvSpPr>
        <p:spPr>
          <a:xfrm>
            <a:off x="4319710" y="3234749"/>
            <a:ext cx="1858123" cy="1015644"/>
          </a:xfrm>
          <a:prstGeom prst="rect">
            <a:avLst/>
          </a:prstGeom>
          <a:noFill/>
        </p:spPr>
        <p:txBody>
          <a:bodyPr wrap="square" lIns="91423" tIns="45711" rIns="91423" bIns="45711" rtlCol="0">
            <a:spAutoFit/>
          </a:bodyPr>
          <a:lstStyle/>
          <a:p>
            <a:r>
              <a:rPr lang="en-US" sz="1000" dirty="0" smtClean="0">
                <a:latin typeface="Arial" panose="020B0604020202020204" pitchFamily="34" charset="0"/>
                <a:cs typeface="Arial" panose="020B0604020202020204" pitchFamily="34" charset="0"/>
              </a:rPr>
              <a:t>The technologies </a:t>
            </a:r>
            <a:r>
              <a:rPr lang="en-US" sz="1000" dirty="0">
                <a:latin typeface="Arial" panose="020B0604020202020204" pitchFamily="34" charset="0"/>
                <a:cs typeface="Arial" panose="020B0604020202020204" pitchFamily="34" charset="0"/>
              </a:rPr>
              <a:t>applied in practice are oriented </a:t>
            </a:r>
            <a:r>
              <a:rPr lang="en-US" sz="1000" dirty="0" smtClean="0">
                <a:latin typeface="Arial" panose="020B0604020202020204" pitchFamily="34" charset="0"/>
                <a:cs typeface="Arial" panose="020B0604020202020204" pitchFamily="34" charset="0"/>
              </a:rPr>
              <a:t>at monitoring </a:t>
            </a:r>
            <a:r>
              <a:rPr lang="en-US" sz="1000" dirty="0">
                <a:latin typeface="Arial" panose="020B0604020202020204" pitchFamily="34" charset="0"/>
                <a:cs typeface="Arial" panose="020B0604020202020204" pitchFamily="34" charset="0"/>
              </a:rPr>
              <a:t>of small-fractional ore flows and to </a:t>
            </a:r>
            <a:r>
              <a:rPr lang="en-US" sz="1000" dirty="0" smtClean="0">
                <a:latin typeface="Arial" panose="020B0604020202020204" pitchFamily="34" charset="0"/>
                <a:cs typeface="Arial" panose="020B0604020202020204" pitchFamily="34" charset="0"/>
              </a:rPr>
              <a:t>single-flow </a:t>
            </a:r>
            <a:r>
              <a:rPr lang="en-US" sz="1000" dirty="0">
                <a:latin typeface="Arial" panose="020B0604020202020204" pitchFamily="34" charset="0"/>
                <a:cs typeface="Arial" panose="020B0604020202020204" pitchFamily="34" charset="0"/>
              </a:rPr>
              <a:t>scheme of their </a:t>
            </a:r>
            <a:r>
              <a:rPr lang="en-US" sz="1000" dirty="0" smtClean="0">
                <a:latin typeface="Arial" panose="020B0604020202020204" pitchFamily="34" charset="0"/>
                <a:cs typeface="Arial" panose="020B0604020202020204" pitchFamily="34" charset="0"/>
              </a:rPr>
              <a:t>supply for  </a:t>
            </a:r>
            <a:r>
              <a:rPr lang="en-US" sz="1000" dirty="0">
                <a:latin typeface="Arial" panose="020B0604020202020204" pitchFamily="34" charset="0"/>
                <a:cs typeface="Arial" panose="020B0604020202020204" pitchFamily="34" charset="0"/>
              </a:rPr>
              <a:t>processing</a:t>
            </a:r>
            <a:r>
              <a:rPr lang="ru-RU" sz="1000" dirty="0" smtClean="0">
                <a:latin typeface="Arial" panose="020B0604020202020204" pitchFamily="34" charset="0"/>
                <a:cs typeface="Arial" panose="020B0604020202020204" pitchFamily="34" charset="0"/>
              </a:rPr>
              <a:t>.</a:t>
            </a:r>
            <a:endParaRPr lang="kk-KZ" sz="1000" dirty="0">
              <a:latin typeface="Arial" panose="020B0604020202020204" pitchFamily="34" charset="0"/>
              <a:cs typeface="Arial" panose="020B0604020202020204" pitchFamily="34" charset="0"/>
            </a:endParaRPr>
          </a:p>
        </p:txBody>
      </p:sp>
      <p:sp>
        <p:nvSpPr>
          <p:cNvPr id="85" name="TextBox 84"/>
          <p:cNvSpPr txBox="1"/>
          <p:nvPr/>
        </p:nvSpPr>
        <p:spPr>
          <a:xfrm>
            <a:off x="4281005" y="4496330"/>
            <a:ext cx="3769507" cy="707868"/>
          </a:xfrm>
          <a:prstGeom prst="rect">
            <a:avLst/>
          </a:prstGeom>
          <a:noFill/>
        </p:spPr>
        <p:txBody>
          <a:bodyPr wrap="square" lIns="91423" tIns="45711" rIns="91423" bIns="45711" rtlCol="0">
            <a:spAutoFit/>
          </a:bodyPr>
          <a:lstStyle/>
          <a:p>
            <a:pPr algn="just"/>
            <a:r>
              <a:rPr lang="en-US" sz="1000" dirty="0">
                <a:latin typeface="Arial" panose="020B0604020202020204" pitchFamily="34" charset="0"/>
                <a:cs typeface="Arial" panose="020B0604020202020204" pitchFamily="34" charset="0"/>
              </a:rPr>
              <a:t>The proposed technical solutions complement the existing basic methods for controlling the characteristics of ores </a:t>
            </a:r>
            <a:r>
              <a:rPr lang="en-US" sz="1000" dirty="0" smtClean="0">
                <a:latin typeface="Arial" panose="020B0604020202020204" pitchFamily="34" charset="0"/>
                <a:cs typeface="Arial" panose="020B0604020202020204" pitchFamily="34" charset="0"/>
              </a:rPr>
              <a:t>supplied for </a:t>
            </a:r>
            <a:r>
              <a:rPr lang="en-US" sz="1000" dirty="0">
                <a:latin typeface="Arial" panose="020B0604020202020204" pitchFamily="34" charset="0"/>
                <a:cs typeface="Arial" panose="020B0604020202020204" pitchFamily="34" charset="0"/>
              </a:rPr>
              <a:t>processing, which </a:t>
            </a:r>
            <a:r>
              <a:rPr lang="en-US" sz="1000" dirty="0" smtClean="0">
                <a:latin typeface="Arial" panose="020B0604020202020204" pitchFamily="34" charset="0"/>
                <a:cs typeface="Arial" panose="020B0604020202020204" pitchFamily="34" charset="0"/>
              </a:rPr>
              <a:t>allows to </a:t>
            </a:r>
            <a:r>
              <a:rPr lang="en-US" sz="1000" dirty="0">
                <a:latin typeface="Arial" panose="020B0604020202020204" pitchFamily="34" charset="0"/>
                <a:cs typeface="Arial" panose="020B0604020202020204" pitchFamily="34" charset="0"/>
              </a:rPr>
              <a:t>improve the efficiency and accuracy of raw material estimates and the efficiency of its processing</a:t>
            </a:r>
            <a:r>
              <a:rPr lang="ru-RU" sz="1000" dirty="0" smtClean="0">
                <a:latin typeface="Arial" panose="020B0604020202020204" pitchFamily="34" charset="0"/>
                <a:cs typeface="Arial" panose="020B0604020202020204" pitchFamily="34" charset="0"/>
              </a:rPr>
              <a:t>.</a:t>
            </a:r>
            <a:endParaRPr lang="ru-RU" sz="1000" dirty="0">
              <a:latin typeface="Arial" panose="020B0604020202020204" pitchFamily="34" charset="0"/>
              <a:cs typeface="Arial" panose="020B0604020202020204" pitchFamily="34" charset="0"/>
            </a:endParaRPr>
          </a:p>
        </p:txBody>
      </p:sp>
      <p:sp>
        <p:nvSpPr>
          <p:cNvPr id="86" name="TextBox 85"/>
          <p:cNvSpPr txBox="1"/>
          <p:nvPr/>
        </p:nvSpPr>
        <p:spPr>
          <a:xfrm>
            <a:off x="6165759" y="3225132"/>
            <a:ext cx="1992246" cy="1015644"/>
          </a:xfrm>
          <a:prstGeom prst="rect">
            <a:avLst/>
          </a:prstGeom>
          <a:noFill/>
        </p:spPr>
        <p:txBody>
          <a:bodyPr wrap="square" lIns="91423" tIns="45711" rIns="91423" bIns="45711" rtlCol="0">
            <a:spAutoFit/>
          </a:bodyPr>
          <a:lstStyle/>
          <a:p>
            <a:pPr marL="171439" indent="-171439">
              <a:buFont typeface="Arial" panose="020B0604020202020204" pitchFamily="34" charset="0"/>
              <a:buChar char="•"/>
            </a:pPr>
            <a:r>
              <a:rPr lang="en-US" sz="1000" dirty="0" smtClean="0">
                <a:latin typeface="Arial" panose="020B0604020202020204" pitchFamily="34" charset="0"/>
                <a:cs typeface="Arial" panose="020B0604020202020204" pitchFamily="34" charset="0"/>
              </a:rPr>
              <a:t>Use of </a:t>
            </a:r>
            <a:r>
              <a:rPr lang="en-US" sz="1000" dirty="0">
                <a:latin typeface="Arial" panose="020B0604020202020204" pitchFamily="34" charset="0"/>
                <a:cs typeface="Arial" panose="020B0604020202020204" pitchFamily="34" charset="0"/>
              </a:rPr>
              <a:t>the proposed technology, which provides on-line monitoring of </a:t>
            </a:r>
            <a:r>
              <a:rPr lang="en-US" sz="1000" dirty="0" smtClean="0">
                <a:latin typeface="Arial" panose="020B0604020202020204" pitchFamily="34" charset="0"/>
                <a:cs typeface="Arial" panose="020B0604020202020204" pitchFamily="34" charset="0"/>
              </a:rPr>
              <a:t>incoming flows at concentrators in </a:t>
            </a:r>
            <a:r>
              <a:rPr lang="en-US" sz="1000" dirty="0">
                <a:latin typeface="Arial" panose="020B0604020202020204" pitchFamily="34" charset="0"/>
                <a:cs typeface="Arial" panose="020B0604020202020204" pitchFamily="34" charset="0"/>
              </a:rPr>
              <a:t>real </a:t>
            </a:r>
            <a:r>
              <a:rPr lang="en-US" sz="1000" dirty="0" smtClean="0">
                <a:latin typeface="Arial" panose="020B0604020202020204" pitchFamily="34" charset="0"/>
                <a:cs typeface="Arial" panose="020B0604020202020204" pitchFamily="34" charset="0"/>
              </a:rPr>
              <a:t>time mode</a:t>
            </a:r>
            <a:endParaRPr lang="ru-RU" sz="1000" dirty="0">
              <a:latin typeface="Arial" panose="020B0604020202020204" pitchFamily="34" charset="0"/>
              <a:cs typeface="Arial" panose="020B0604020202020204" pitchFamily="34" charset="0"/>
            </a:endParaRPr>
          </a:p>
        </p:txBody>
      </p:sp>
      <p:sp>
        <p:nvSpPr>
          <p:cNvPr id="87" name="TextBox 86"/>
          <p:cNvSpPr txBox="1"/>
          <p:nvPr/>
        </p:nvSpPr>
        <p:spPr>
          <a:xfrm>
            <a:off x="4210517" y="1501132"/>
            <a:ext cx="1986913" cy="1015644"/>
          </a:xfrm>
          <a:prstGeom prst="rect">
            <a:avLst/>
          </a:prstGeom>
          <a:noFill/>
        </p:spPr>
        <p:txBody>
          <a:bodyPr wrap="square" lIns="91423" tIns="45711" rIns="91423" bIns="45711" rtlCol="0">
            <a:spAutoFit/>
          </a:bodyPr>
          <a:lstStyle/>
          <a:p>
            <a:pPr marL="171439" indent="-171439">
              <a:buFont typeface="Arial" panose="020B0604020202020204" pitchFamily="34" charset="0"/>
              <a:buChar char="•"/>
            </a:pPr>
            <a:r>
              <a:rPr lang="en-US" sz="1000" dirty="0" smtClean="0">
                <a:latin typeface="Arial" panose="020B0604020202020204" pitchFamily="34" charset="0"/>
                <a:cs typeface="Arial" panose="020B0604020202020204" pitchFamily="34" charset="0"/>
              </a:rPr>
              <a:t>Online record f data volume on </a:t>
            </a:r>
            <a:r>
              <a:rPr lang="en-US" sz="1000" dirty="0">
                <a:latin typeface="Arial" panose="020B0604020202020204" pitchFamily="34" charset="0"/>
                <a:cs typeface="Arial" panose="020B0604020202020204" pitchFamily="34" charset="0"/>
              </a:rPr>
              <a:t>quality of ore flows from </a:t>
            </a:r>
            <a:r>
              <a:rPr lang="en-US" sz="1000" dirty="0" smtClean="0">
                <a:latin typeface="Arial" panose="020B0604020202020204" pitchFamily="34" charset="0"/>
                <a:cs typeface="Arial" panose="020B0604020202020204" pitchFamily="34" charset="0"/>
              </a:rPr>
              <a:t>mines</a:t>
            </a:r>
            <a:endParaRPr lang="ru-RU" sz="1000" dirty="0" smtClean="0">
              <a:latin typeface="Arial" panose="020B0604020202020204" pitchFamily="34" charset="0"/>
              <a:cs typeface="Arial" panose="020B0604020202020204" pitchFamily="34" charset="0"/>
            </a:endParaRPr>
          </a:p>
          <a:p>
            <a:pPr marL="171439" indent="-171439">
              <a:buFont typeface="Arial" panose="020B0604020202020204" pitchFamily="34" charset="0"/>
              <a:buChar char="•"/>
            </a:pPr>
            <a:r>
              <a:rPr lang="en-US" sz="1000" dirty="0" smtClean="0">
                <a:latin typeface="Arial" panose="020B0604020202020204" pitchFamily="34" charset="0"/>
                <a:cs typeface="Arial" panose="020B0604020202020204" pitchFamily="34" charset="0"/>
              </a:rPr>
              <a:t>Reduced time </a:t>
            </a:r>
            <a:r>
              <a:rPr lang="en-US" sz="1000" dirty="0">
                <a:latin typeface="Arial" panose="020B0604020202020204" pitchFamily="34" charset="0"/>
                <a:cs typeface="Arial" panose="020B0604020202020204" pitchFamily="34" charset="0"/>
              </a:rPr>
              <a:t>to determine the quality of ores from </a:t>
            </a:r>
            <a:r>
              <a:rPr lang="en-US" sz="1000" dirty="0" smtClean="0">
                <a:latin typeface="Arial" panose="020B0604020202020204" pitchFamily="34" charset="0"/>
                <a:cs typeface="Arial" panose="020B0604020202020204" pitchFamily="34" charset="0"/>
              </a:rPr>
              <a:t>mines</a:t>
            </a:r>
            <a:endParaRPr lang="ru-RU" sz="1000" dirty="0">
              <a:latin typeface="Arial" panose="020B0604020202020204" pitchFamily="34" charset="0"/>
              <a:cs typeface="Arial" panose="020B0604020202020204" pitchFamily="34" charset="0"/>
            </a:endParaRPr>
          </a:p>
        </p:txBody>
      </p:sp>
      <p:sp>
        <p:nvSpPr>
          <p:cNvPr id="90" name="TextBox 89"/>
          <p:cNvSpPr txBox="1"/>
          <p:nvPr/>
        </p:nvSpPr>
        <p:spPr>
          <a:xfrm>
            <a:off x="6089562" y="1437235"/>
            <a:ext cx="2130160" cy="1477309"/>
          </a:xfrm>
          <a:prstGeom prst="rect">
            <a:avLst/>
          </a:prstGeom>
          <a:noFill/>
        </p:spPr>
        <p:txBody>
          <a:bodyPr wrap="square" lIns="91423" tIns="45711" rIns="91423" bIns="45711" rtlCol="0">
            <a:spAutoFit/>
          </a:bodyPr>
          <a:lstStyle/>
          <a:p>
            <a:pPr marL="171439" indent="-171439">
              <a:buFont typeface="Arial" panose="020B0604020202020204" pitchFamily="34" charset="0"/>
              <a:buChar char="•"/>
            </a:pPr>
            <a:r>
              <a:rPr lang="en-US" sz="1000" dirty="0">
                <a:latin typeface="Arial" panose="020B0604020202020204" pitchFamily="34" charset="0"/>
                <a:cs typeface="Arial" panose="020B0604020202020204" pitchFamily="34" charset="0"/>
              </a:rPr>
              <a:t>Production control and quality management of finished products </a:t>
            </a:r>
            <a:endParaRPr lang="ru-RU" sz="1000" dirty="0" smtClean="0">
              <a:latin typeface="Arial" panose="020B0604020202020204" pitchFamily="34" charset="0"/>
              <a:cs typeface="Arial" panose="020B0604020202020204" pitchFamily="34" charset="0"/>
            </a:endParaRPr>
          </a:p>
          <a:p>
            <a:pPr marL="171439" indent="-171439">
              <a:buFont typeface="Arial" panose="020B0604020202020204" pitchFamily="34" charset="0"/>
              <a:buChar char="•"/>
            </a:pPr>
            <a:r>
              <a:rPr lang="en-US" sz="1000" dirty="0">
                <a:latin typeface="Arial" panose="020B0604020202020204" pitchFamily="34" charset="0"/>
                <a:cs typeface="Arial" panose="020B0604020202020204" pitchFamily="34" charset="0"/>
              </a:rPr>
              <a:t>Improves coordination and </a:t>
            </a:r>
            <a:r>
              <a:rPr lang="en-US" sz="1000" dirty="0" smtClean="0">
                <a:latin typeface="Arial" panose="020B0604020202020204" pitchFamily="34" charset="0"/>
                <a:cs typeface="Arial" panose="020B0604020202020204" pitchFamily="34" charset="0"/>
              </a:rPr>
              <a:t>increases operation speed of technological sections of concentrators</a:t>
            </a:r>
            <a:r>
              <a:rPr lang="ru-RU" sz="1000" dirty="0" smtClean="0">
                <a:latin typeface="Arial" panose="020B0604020202020204" pitchFamily="34" charset="0"/>
                <a:cs typeface="Arial" panose="020B0604020202020204" pitchFamily="34" charset="0"/>
              </a:rPr>
              <a:t>.</a:t>
            </a:r>
            <a:endParaRPr lang="kk-KZ" sz="1000" dirty="0">
              <a:latin typeface="Arial" panose="020B0604020202020204" pitchFamily="34" charset="0"/>
              <a:cs typeface="Arial" panose="020B0604020202020204" pitchFamily="34" charset="0"/>
            </a:endParaRPr>
          </a:p>
          <a:p>
            <a:pPr marL="171439" indent="-171439">
              <a:buFont typeface="Arial" panose="020B0604020202020204" pitchFamily="34" charset="0"/>
              <a:buChar char="•"/>
            </a:pPr>
            <a:endParaRPr lang="ru-RU" sz="1000" dirty="0" smtClean="0">
              <a:latin typeface="Arial" panose="020B0604020202020204" pitchFamily="34" charset="0"/>
              <a:cs typeface="Arial" panose="020B0604020202020204" pitchFamily="34" charset="0"/>
            </a:endParaRPr>
          </a:p>
          <a:p>
            <a:pPr marL="171439" indent="-171439">
              <a:buFont typeface="Arial" panose="020B0604020202020204" pitchFamily="34" charset="0"/>
              <a:buChar char="•"/>
            </a:pPr>
            <a:endParaRPr lang="ru-RU" sz="1000" dirty="0" smtClean="0">
              <a:latin typeface="Arial" panose="020B0604020202020204" pitchFamily="34" charset="0"/>
              <a:cs typeface="Arial" panose="020B0604020202020204" pitchFamily="34" charset="0"/>
            </a:endParaRPr>
          </a:p>
        </p:txBody>
      </p:sp>
      <p:sp>
        <p:nvSpPr>
          <p:cNvPr id="91" name="TextBox 90"/>
          <p:cNvSpPr txBox="1"/>
          <p:nvPr/>
        </p:nvSpPr>
        <p:spPr>
          <a:xfrm>
            <a:off x="8375049" y="3490501"/>
            <a:ext cx="1581839" cy="861756"/>
          </a:xfrm>
          <a:prstGeom prst="rect">
            <a:avLst/>
          </a:prstGeom>
          <a:noFill/>
        </p:spPr>
        <p:txBody>
          <a:bodyPr wrap="square" lIns="91423" tIns="45711" rIns="91423" bIns="45711" rtlCol="0">
            <a:spAutoFit/>
          </a:bodyPr>
          <a:lstStyle/>
          <a:p>
            <a:pPr marL="171439" indent="-171439">
              <a:buFont typeface="Arial" panose="020B0604020202020204" pitchFamily="34" charset="0"/>
              <a:buChar char="•"/>
            </a:pPr>
            <a:r>
              <a:rPr lang="en-US" sz="1000" dirty="0">
                <a:latin typeface="Arial" panose="020B0604020202020204" pitchFamily="34" charset="0"/>
                <a:cs typeface="Arial" panose="020B0604020202020204" pitchFamily="34" charset="0"/>
              </a:rPr>
              <a:t>Extraction and processing of mineral raw </a:t>
            </a:r>
            <a:r>
              <a:rPr lang="en-US" sz="1000" dirty="0" smtClean="0">
                <a:latin typeface="Arial" panose="020B0604020202020204" pitchFamily="34" charset="0"/>
                <a:cs typeface="Arial" panose="020B0604020202020204" pitchFamily="34" charset="0"/>
              </a:rPr>
              <a:t>materials</a:t>
            </a:r>
            <a:endParaRPr lang="ru-RU" sz="1000" dirty="0">
              <a:latin typeface="Arial" panose="020B0604020202020204" pitchFamily="34" charset="0"/>
              <a:cs typeface="Arial" panose="020B0604020202020204" pitchFamily="34" charset="0"/>
            </a:endParaRPr>
          </a:p>
          <a:p>
            <a:pPr marL="171439" indent="-171439">
              <a:buFont typeface="Arial" panose="020B0604020202020204" pitchFamily="34" charset="0"/>
              <a:buChar char="•"/>
            </a:pPr>
            <a:r>
              <a:rPr lang="en-US" sz="1000" dirty="0">
                <a:latin typeface="Arial" panose="020B0604020202020204" pitchFamily="34" charset="0"/>
                <a:cs typeface="Arial" panose="020B0604020202020204" pitchFamily="34" charset="0"/>
              </a:rPr>
              <a:t>Manufacture of building </a:t>
            </a:r>
            <a:r>
              <a:rPr lang="en-US" sz="1000" dirty="0" smtClean="0">
                <a:latin typeface="Arial" panose="020B0604020202020204" pitchFamily="34" charset="0"/>
                <a:cs typeface="Arial" panose="020B0604020202020204" pitchFamily="34" charset="0"/>
              </a:rPr>
              <a:t>materials</a:t>
            </a:r>
            <a:endParaRPr lang="ru-RU" sz="1000" dirty="0">
              <a:latin typeface="Arial" panose="020B0604020202020204" pitchFamily="34" charset="0"/>
              <a:cs typeface="Arial" panose="020B0604020202020204" pitchFamily="34" charset="0"/>
            </a:endParaRPr>
          </a:p>
        </p:txBody>
      </p:sp>
      <p:sp>
        <p:nvSpPr>
          <p:cNvPr id="92" name="TextBox 91"/>
          <p:cNvSpPr txBox="1"/>
          <p:nvPr/>
        </p:nvSpPr>
        <p:spPr>
          <a:xfrm>
            <a:off x="8293649" y="4974615"/>
            <a:ext cx="1752423" cy="1169533"/>
          </a:xfrm>
          <a:prstGeom prst="rect">
            <a:avLst/>
          </a:prstGeom>
          <a:noFill/>
        </p:spPr>
        <p:txBody>
          <a:bodyPr wrap="square" lIns="91423" tIns="45711" rIns="91423" bIns="45711" rtlCol="0">
            <a:spAutoFit/>
          </a:bodyPr>
          <a:lstStyle/>
          <a:p>
            <a:pPr marL="171439" indent="-171439">
              <a:buFont typeface="Arial" panose="020B0604020202020204" pitchFamily="34" charset="0"/>
              <a:buChar char="•"/>
            </a:pPr>
            <a:r>
              <a:rPr lang="en-US" sz="1000" dirty="0">
                <a:latin typeface="Arial" panose="020B0604020202020204" pitchFamily="34" charset="0"/>
                <a:cs typeface="Arial" panose="020B0604020202020204" pitchFamily="34" charset="0"/>
              </a:rPr>
              <a:t>No approbation </a:t>
            </a:r>
            <a:r>
              <a:rPr lang="en-US" sz="1000" dirty="0" smtClean="0">
                <a:latin typeface="Arial" panose="020B0604020202020204" pitchFamily="34" charset="0"/>
                <a:cs typeface="Arial" panose="020B0604020202020204" pitchFamily="34" charset="0"/>
              </a:rPr>
              <a:t>under industrial conditions</a:t>
            </a:r>
            <a:endParaRPr lang="ru-RU" sz="1000" dirty="0">
              <a:latin typeface="Arial" panose="020B0604020202020204" pitchFamily="34" charset="0"/>
              <a:cs typeface="Arial" panose="020B0604020202020204" pitchFamily="34" charset="0"/>
            </a:endParaRPr>
          </a:p>
          <a:p>
            <a:pPr marL="171439" indent="-171439">
              <a:buFont typeface="Arial" panose="020B0604020202020204" pitchFamily="34" charset="0"/>
              <a:buChar char="•"/>
            </a:pPr>
            <a:r>
              <a:rPr lang="en-US" sz="1000" dirty="0" smtClean="0">
                <a:latin typeface="Arial" panose="020B0604020202020204" pitchFamily="34" charset="0"/>
                <a:cs typeface="Arial" panose="020B0604020202020204" pitchFamily="34" charset="0"/>
              </a:rPr>
              <a:t>Emergence of </a:t>
            </a:r>
            <a:r>
              <a:rPr lang="en-US" sz="1000" dirty="0">
                <a:latin typeface="Arial" panose="020B0604020202020204" pitchFamily="34" charset="0"/>
                <a:cs typeface="Arial" panose="020B0604020202020204" pitchFamily="34" charset="0"/>
              </a:rPr>
              <a:t>direct </a:t>
            </a:r>
            <a:r>
              <a:rPr lang="en-US" sz="1000" dirty="0" smtClean="0">
                <a:latin typeface="Arial" panose="020B0604020202020204" pitchFamily="34" charset="0"/>
                <a:cs typeface="Arial" panose="020B0604020202020204" pitchFamily="34" charset="0"/>
              </a:rPr>
              <a:t>competitors</a:t>
            </a:r>
            <a:endParaRPr lang="ru-RU" sz="1000" dirty="0">
              <a:latin typeface="Arial" panose="020B0604020202020204" pitchFamily="34" charset="0"/>
              <a:cs typeface="Arial" panose="020B0604020202020204" pitchFamily="34" charset="0"/>
            </a:endParaRPr>
          </a:p>
          <a:p>
            <a:pPr marL="171439" indent="-171439">
              <a:buFont typeface="Arial" panose="020B0604020202020204" pitchFamily="34" charset="0"/>
              <a:buChar char="•"/>
            </a:pPr>
            <a:r>
              <a:rPr lang="en-US" sz="1000" dirty="0">
                <a:latin typeface="Arial" panose="020B0604020202020204" pitchFamily="34" charset="0"/>
                <a:cs typeface="Arial" panose="020B0604020202020204" pitchFamily="34" charset="0"/>
              </a:rPr>
              <a:t>Dependence on the financial </a:t>
            </a:r>
            <a:r>
              <a:rPr lang="en-US" sz="1000" dirty="0" smtClean="0">
                <a:latin typeface="Arial" panose="020B0604020202020204" pitchFamily="34" charset="0"/>
                <a:cs typeface="Arial" panose="020B0604020202020204" pitchFamily="34" charset="0"/>
              </a:rPr>
              <a:t>state of concentrators</a:t>
            </a:r>
            <a:endParaRPr lang="ru-RU" sz="1000" dirty="0">
              <a:latin typeface="Arial" panose="020B0604020202020204" pitchFamily="34" charset="0"/>
              <a:cs typeface="Arial" panose="020B0604020202020204" pitchFamily="34" charset="0"/>
            </a:endParaRPr>
          </a:p>
        </p:txBody>
      </p:sp>
      <p:sp>
        <p:nvSpPr>
          <p:cNvPr id="96" name="TextBox 95"/>
          <p:cNvSpPr txBox="1"/>
          <p:nvPr/>
        </p:nvSpPr>
        <p:spPr>
          <a:xfrm>
            <a:off x="10383027" y="5864512"/>
            <a:ext cx="1663165" cy="553980"/>
          </a:xfrm>
          <a:prstGeom prst="rect">
            <a:avLst/>
          </a:prstGeom>
          <a:noFill/>
        </p:spPr>
        <p:txBody>
          <a:bodyPr wrap="square" lIns="91423" tIns="45711" rIns="91423" bIns="45711" rtlCol="0">
            <a:spAutoFit/>
          </a:bodyPr>
          <a:lstStyle/>
          <a:p>
            <a:pPr algn="ctr"/>
            <a:r>
              <a:rPr lang="en-US" sz="1000" dirty="0" err="1">
                <a:latin typeface="Arial" panose="020B0604020202020204" pitchFamily="34" charset="0"/>
                <a:cs typeface="Arial" panose="020B0604020202020204" pitchFamily="34" charset="0"/>
              </a:rPr>
              <a:t>Systemotechnika</a:t>
            </a:r>
            <a:r>
              <a:rPr lang="en-US" sz="1000" dirty="0">
                <a:latin typeface="Arial" panose="020B0604020202020204" pitchFamily="34" charset="0"/>
                <a:cs typeface="Arial" panose="020B0604020202020204" pitchFamily="34" charset="0"/>
              </a:rPr>
              <a:t> LLP</a:t>
            </a:r>
          </a:p>
          <a:p>
            <a:pPr algn="ctr"/>
            <a:endParaRPr lang="en-US" sz="1000" dirty="0">
              <a:latin typeface="Arial" panose="020B0604020202020204" pitchFamily="34" charset="0"/>
              <a:cs typeface="Arial" panose="020B0604020202020204" pitchFamily="34" charset="0"/>
            </a:endParaRPr>
          </a:p>
          <a:p>
            <a:pPr algn="ctr"/>
            <a:r>
              <a:rPr lang="en-US" sz="1000" dirty="0" smtClean="0">
                <a:latin typeface="Arial" panose="020B0604020202020204" pitchFamily="34" charset="0"/>
                <a:cs typeface="Arial" panose="020B0604020202020204" pitchFamily="34" charset="0"/>
              </a:rPr>
              <a:t>SSGPO JSC </a:t>
            </a:r>
            <a:endParaRPr lang="kk-KZ" sz="1000" dirty="0">
              <a:latin typeface="Arial" panose="020B0604020202020204" pitchFamily="34" charset="0"/>
              <a:cs typeface="Arial" panose="020B0604020202020204" pitchFamily="34" charset="0"/>
            </a:endParaRPr>
          </a:p>
        </p:txBody>
      </p:sp>
      <p:sp>
        <p:nvSpPr>
          <p:cNvPr id="84" name="TextBox 83"/>
          <p:cNvSpPr txBox="1"/>
          <p:nvPr/>
        </p:nvSpPr>
        <p:spPr>
          <a:xfrm>
            <a:off x="10443835" y="4234534"/>
            <a:ext cx="1562181" cy="861756"/>
          </a:xfrm>
          <a:prstGeom prst="rect">
            <a:avLst/>
          </a:prstGeom>
          <a:noFill/>
        </p:spPr>
        <p:txBody>
          <a:bodyPr wrap="square" lIns="91423" tIns="45711" rIns="91423" bIns="45711" rtlCol="0">
            <a:spAutoFit/>
          </a:bodyPr>
          <a:lstStyle/>
          <a:p>
            <a:pPr marL="171439" indent="-171439">
              <a:buFont typeface="Arial" panose="020B0604020202020204" pitchFamily="34" charset="0"/>
              <a:buChar char="•"/>
            </a:pPr>
            <a:r>
              <a:rPr lang="en-US" sz="1000" dirty="0" smtClean="0">
                <a:latin typeface="Arial" panose="020B0604020202020204" pitchFamily="34" charset="0"/>
                <a:cs typeface="Arial" panose="020B0604020202020204" pitchFamily="34" charset="0"/>
              </a:rPr>
              <a:t>Concentrators</a:t>
            </a:r>
            <a:endParaRPr lang="ru-RU" sz="1000" dirty="0" smtClean="0">
              <a:latin typeface="Arial" panose="020B0604020202020204" pitchFamily="34" charset="0"/>
              <a:cs typeface="Arial" panose="020B0604020202020204" pitchFamily="34" charset="0"/>
            </a:endParaRPr>
          </a:p>
          <a:p>
            <a:pPr marL="171439" indent="-171439">
              <a:buFont typeface="Arial" panose="020B0604020202020204" pitchFamily="34" charset="0"/>
              <a:buChar char="•"/>
            </a:pPr>
            <a:r>
              <a:rPr lang="en-US" sz="1000" dirty="0" smtClean="0">
                <a:latin typeface="Arial" panose="020B0604020202020204" pitchFamily="34" charset="0"/>
                <a:cs typeface="Arial" panose="020B0604020202020204" pitchFamily="34" charset="0"/>
              </a:rPr>
              <a:t>Building materials production companies</a:t>
            </a:r>
            <a:endParaRPr lang="ru-RU" sz="1000" dirty="0" smtClean="0">
              <a:latin typeface="Arial" panose="020B0604020202020204" pitchFamily="34" charset="0"/>
              <a:cs typeface="Arial" panose="020B0604020202020204" pitchFamily="34" charset="0"/>
            </a:endParaRPr>
          </a:p>
          <a:p>
            <a:pPr marL="171439" indent="-171439">
              <a:buFont typeface="Arial" panose="020B0604020202020204" pitchFamily="34" charset="0"/>
              <a:buChar char="•"/>
            </a:pPr>
            <a:endParaRPr lang="kk-KZ" sz="1000" dirty="0">
              <a:latin typeface="Arial" panose="020B0604020202020204" pitchFamily="34" charset="0"/>
              <a:cs typeface="Arial" panose="020B0604020202020204" pitchFamily="34" charset="0"/>
            </a:endParaRPr>
          </a:p>
        </p:txBody>
      </p:sp>
      <p:sp>
        <p:nvSpPr>
          <p:cNvPr id="93" name="TextBox 92"/>
          <p:cNvSpPr txBox="1"/>
          <p:nvPr/>
        </p:nvSpPr>
        <p:spPr>
          <a:xfrm>
            <a:off x="10418466" y="1693386"/>
            <a:ext cx="1562181" cy="1938974"/>
          </a:xfrm>
          <a:prstGeom prst="rect">
            <a:avLst/>
          </a:prstGeom>
          <a:noFill/>
        </p:spPr>
        <p:txBody>
          <a:bodyPr wrap="square" lIns="91423" tIns="45711" rIns="91423" bIns="45711" rtlCol="0">
            <a:spAutoFit/>
          </a:bodyPr>
          <a:lstStyle/>
          <a:p>
            <a:pPr marL="171439" indent="-171439">
              <a:buFont typeface="Arial" panose="020B0604020202020204" pitchFamily="34" charset="0"/>
              <a:buChar char="•"/>
            </a:pPr>
            <a:r>
              <a:rPr lang="en-US" sz="1000" dirty="0" err="1">
                <a:latin typeface="Arial" panose="020B0604020202020204" pitchFamily="34" charset="0"/>
                <a:cs typeface="Arial" panose="020B0604020202020204" pitchFamily="34" charset="0"/>
              </a:rPr>
              <a:t>Salikhov</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Zufar</a:t>
            </a:r>
            <a:r>
              <a:rPr lang="en-US" sz="1000" dirty="0">
                <a:latin typeface="Arial" panose="020B0604020202020204" pitchFamily="34" charset="0"/>
                <a:cs typeface="Arial" panose="020B0604020202020204" pitchFamily="34" charset="0"/>
              </a:rPr>
              <a:t> </a:t>
            </a:r>
            <a:r>
              <a:rPr lang="en-US" sz="1000" dirty="0" err="1">
                <a:latin typeface="Arial" panose="020B0604020202020204" pitchFamily="34" charset="0"/>
                <a:cs typeface="Arial" panose="020B0604020202020204" pitchFamily="34" charset="0"/>
              </a:rPr>
              <a:t>Garifullovich</a:t>
            </a:r>
            <a:r>
              <a:rPr lang="en-US" sz="1000" dirty="0">
                <a:latin typeface="Arial" panose="020B0604020202020204" pitchFamily="34" charset="0"/>
                <a:cs typeface="Arial" panose="020B0604020202020204" pitchFamily="34" charset="0"/>
              </a:rPr>
              <a:t>. Doctor of Technical Sciences, Professor, Honored Scientist of Russia, </a:t>
            </a:r>
            <a:r>
              <a:rPr lang="en-US" sz="1000" dirty="0" smtClean="0">
                <a:latin typeface="Arial" panose="020B0604020202020204" pitchFamily="34" charset="0"/>
                <a:cs typeface="Arial" panose="020B0604020202020204" pitchFamily="34" charset="0"/>
              </a:rPr>
              <a:t>member of RANS </a:t>
            </a:r>
            <a:r>
              <a:rPr lang="en-US" sz="1000" dirty="0">
                <a:latin typeface="Arial" panose="020B0604020202020204" pitchFamily="34" charset="0"/>
                <a:cs typeface="Arial" panose="020B0604020202020204" pitchFamily="34" charset="0"/>
              </a:rPr>
              <a:t>and </a:t>
            </a:r>
            <a:r>
              <a:rPr lang="en-US" sz="1000" dirty="0" smtClean="0">
                <a:latin typeface="Arial" panose="020B0604020202020204" pitchFamily="34" charset="0"/>
                <a:cs typeface="Arial" panose="020B0604020202020204" pitchFamily="34" charset="0"/>
              </a:rPr>
              <a:t>International Academy of ENPS, </a:t>
            </a:r>
            <a:r>
              <a:rPr lang="en-US" sz="1000" dirty="0">
                <a:latin typeface="Arial" panose="020B0604020202020204" pitchFamily="34" charset="0"/>
                <a:cs typeface="Arial" panose="020B0604020202020204" pitchFamily="34" charset="0"/>
              </a:rPr>
              <a:t>Chief Researcher of </a:t>
            </a:r>
            <a:r>
              <a:rPr lang="en-US" sz="1000" dirty="0" smtClean="0">
                <a:latin typeface="Arial" panose="020B0604020202020204" pitchFamily="34" charset="0"/>
                <a:cs typeface="Arial" panose="020B0604020202020204" pitchFamily="34" charset="0"/>
              </a:rPr>
              <a:t>Institute of Control Sciences of </a:t>
            </a:r>
            <a:r>
              <a:rPr lang="en-US" sz="1000" dirty="0">
                <a:latin typeface="Arial" panose="020B0604020202020204" pitchFamily="34" charset="0"/>
                <a:cs typeface="Arial" panose="020B0604020202020204" pitchFamily="34" charset="0"/>
              </a:rPr>
              <a:t>RAS</a:t>
            </a:r>
            <a:r>
              <a:rPr lang="ru-RU" sz="1000" dirty="0" smtClean="0">
                <a:latin typeface="Arial" panose="020B0604020202020204" pitchFamily="34" charset="0"/>
                <a:cs typeface="Arial" panose="020B0604020202020204" pitchFamily="34" charset="0"/>
              </a:rPr>
              <a:t>.</a:t>
            </a:r>
            <a:endParaRPr lang="kk-KZ" sz="1000" dirty="0">
              <a:latin typeface="Arial" panose="020B0604020202020204" pitchFamily="34" charset="0"/>
              <a:cs typeface="Arial" panose="020B0604020202020204" pitchFamily="34" charset="0"/>
            </a:endParaRPr>
          </a:p>
        </p:txBody>
      </p:sp>
      <p:sp>
        <p:nvSpPr>
          <p:cNvPr id="97" name="Прямоугольник 96"/>
          <p:cNvSpPr/>
          <p:nvPr/>
        </p:nvSpPr>
        <p:spPr>
          <a:xfrm>
            <a:off x="1" y="-18513"/>
            <a:ext cx="12188827" cy="6568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sp>
        <p:nvSpPr>
          <p:cNvPr id="98" name="Полилиния 97"/>
          <p:cNvSpPr/>
          <p:nvPr/>
        </p:nvSpPr>
        <p:spPr>
          <a:xfrm>
            <a:off x="11836" y="17014"/>
            <a:ext cx="12150620" cy="56414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ts val="1900"/>
              </a:lnSpc>
              <a:spcBef>
                <a:spcPct val="0"/>
              </a:spcBef>
            </a:pPr>
            <a:r>
              <a:rPr lang="en-US"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r>
              <a:rPr lang="ru-RU"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 </a:t>
            </a:r>
            <a:endParaRPr lang="en-US"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endParaRPr>
          </a:p>
          <a:p>
            <a:pPr algn="ctr" defTabSz="846558">
              <a:lnSpc>
                <a:spcPts val="1900"/>
              </a:lnSpc>
              <a:spcBef>
                <a:spcPct val="0"/>
              </a:spcBef>
            </a:pPr>
            <a:r>
              <a:rPr lang="en-US"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Project</a:t>
            </a: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 </a:t>
            </a:r>
            <a:r>
              <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rPr>
              <a:t>№</a:t>
            </a:r>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rPr>
              <a:t>APP-SSG-16/0330P</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99" name="Скругленный прямоугольник 98"/>
          <p:cNvSpPr/>
          <p:nvPr/>
        </p:nvSpPr>
        <p:spPr>
          <a:xfrm>
            <a:off x="11835" y="576640"/>
            <a:ext cx="12176992" cy="318918"/>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2000" dirty="0" smtClean="0"/>
              <a:t>Integrated technology assessment on 06/11/2017</a:t>
            </a:r>
            <a:endParaRPr lang="ru-RU" sz="1900" b="1" dirty="0">
              <a:solidFill>
                <a:schemeClr val="bg1"/>
              </a:solidFill>
              <a:latin typeface="Calibri" pitchFamily="34" charset="0"/>
              <a:ea typeface="Calibri" pitchFamily="34" charset="0"/>
              <a:cs typeface="Times New Roman" pitchFamily="18" charset="0"/>
            </a:endParaRPr>
          </a:p>
        </p:txBody>
      </p:sp>
    </p:spTree>
    <p:extLst>
      <p:ext uri="{BB962C8B-B14F-4D97-AF65-F5344CB8AC3E}">
        <p14:creationId xmlns="" xmlns:p14="http://schemas.microsoft.com/office/powerpoint/2010/main" val="2476934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15464" y="679888"/>
            <a:ext cx="12148574" cy="4380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r>
              <a:rPr lang="en-US" sz="2400" b="1" dirty="0" smtClean="0"/>
              <a:t>Work plan for the second half of 2017</a:t>
            </a:r>
            <a:endParaRPr lang="ru-RU" sz="2400" b="1" spc="357" dirty="0">
              <a:ln w="11430" cmpd="sng">
                <a:solidFill>
                  <a:schemeClr val="accent1">
                    <a:tint val="10000"/>
                  </a:schemeClr>
                </a:solidFill>
                <a:prstDash val="solid"/>
                <a:miter lim="800000"/>
              </a:ln>
              <a:solidFill>
                <a:srgbClr val="F8F8F8"/>
              </a:solidFill>
              <a:effectLst>
                <a:glow rad="45500">
                  <a:schemeClr val="accent1">
                    <a:satMod val="220000"/>
                    <a:alpha val="35000"/>
                  </a:schemeClr>
                </a:glow>
              </a:effectLst>
            </a:endParaRPr>
          </a:p>
        </p:txBody>
      </p:sp>
      <p:sp>
        <p:nvSpPr>
          <p:cNvPr id="7" name="Полилиния 6"/>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6" name="Прямоугольник 5"/>
          <p:cNvSpPr/>
          <p:nvPr/>
        </p:nvSpPr>
        <p:spPr>
          <a:xfrm>
            <a:off x="9535284" y="1429068"/>
            <a:ext cx="2000004" cy="3858545"/>
          </a:xfrm>
          <a:prstGeom prst="rect">
            <a:avLst/>
          </a:prstGeom>
          <a:solidFill>
            <a:schemeClr val="accent6">
              <a:lumMod val="20000"/>
              <a:lumOff val="80000"/>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graphicFrame>
        <p:nvGraphicFramePr>
          <p:cNvPr id="10" name="Таблица 9"/>
          <p:cNvGraphicFramePr>
            <a:graphicFrameLocks noGrp="1"/>
          </p:cNvGraphicFramePr>
          <p:nvPr>
            <p:extLst>
              <p:ext uri="{D42A27DB-BD31-4B8C-83A1-F6EECF244321}">
                <p14:modId xmlns:p14="http://schemas.microsoft.com/office/powerpoint/2010/main" xmlns="" val="2929870817"/>
              </p:ext>
            </p:extLst>
          </p:nvPr>
        </p:nvGraphicFramePr>
        <p:xfrm>
          <a:off x="380167" y="1413104"/>
          <a:ext cx="11430078" cy="4835979"/>
        </p:xfrm>
        <a:graphic>
          <a:graphicData uri="http://schemas.openxmlformats.org/drawingml/2006/table">
            <a:tbl>
              <a:tblPr firstRow="1" firstCol="1" bandRow="1">
                <a:tableStyleId>{5C22544A-7EE6-4342-B048-85BDC9FD1C3A}</a:tableStyleId>
              </a:tblPr>
              <a:tblGrid>
                <a:gridCol w="7435448"/>
                <a:gridCol w="1008627"/>
                <a:gridCol w="1008627"/>
                <a:gridCol w="968749"/>
                <a:gridCol w="1008627"/>
              </a:tblGrid>
              <a:tr h="654834">
                <a:tc>
                  <a:txBody>
                    <a:bodyPr/>
                    <a:lstStyle/>
                    <a:p>
                      <a:pPr algn="ctr">
                        <a:spcAft>
                          <a:spcPts val="0"/>
                        </a:spcAft>
                      </a:pPr>
                      <a:r>
                        <a:rPr lang="en-US" sz="1800" dirty="0" smtClean="0">
                          <a:effectLst/>
                        </a:rPr>
                        <a:t>Works</a:t>
                      </a:r>
                      <a:endParaRPr lang="ru-RU" sz="1800" dirty="0">
                        <a:solidFill>
                          <a:srgbClr val="000000"/>
                        </a:solidFill>
                        <a:effectLst/>
                        <a:latin typeface="Times New Roman"/>
                        <a:ea typeface="Times New Roman"/>
                        <a:cs typeface="Times New Roman"/>
                      </a:endParaRPr>
                    </a:p>
                  </a:txBody>
                  <a:tcPr marL="81815" marR="81815" marT="0" marB="0" anchor="ctr"/>
                </a:tc>
                <a:tc>
                  <a:txBody>
                    <a:bodyPr/>
                    <a:lstStyle/>
                    <a:p>
                      <a:pPr marL="0" indent="0" algn="ctr">
                        <a:spcAft>
                          <a:spcPts val="0"/>
                        </a:spcAft>
                        <a:tabLst/>
                      </a:pPr>
                      <a:endParaRPr lang="ru-RU" sz="1000" dirty="0" smtClean="0">
                        <a:effectLst/>
                      </a:endParaRPr>
                    </a:p>
                    <a:p>
                      <a:pPr marL="0" indent="0" algn="ctr">
                        <a:spcAft>
                          <a:spcPts val="0"/>
                        </a:spcAft>
                        <a:tabLst/>
                      </a:pPr>
                      <a:endParaRPr lang="ru-RU" sz="1000" dirty="0" smtClean="0">
                        <a:effectLst/>
                      </a:endParaRPr>
                    </a:p>
                    <a:p>
                      <a:pPr marL="0" indent="0" algn="ctr">
                        <a:spcAft>
                          <a:spcPts val="0"/>
                        </a:spcAft>
                        <a:tabLst/>
                      </a:pPr>
                      <a:r>
                        <a:rPr lang="ru-RU" sz="1000" dirty="0" smtClean="0">
                          <a:effectLst/>
                        </a:rPr>
                        <a:t>1 </a:t>
                      </a:r>
                      <a:r>
                        <a:rPr lang="en-US" sz="1000" dirty="0" smtClean="0">
                          <a:effectLst/>
                        </a:rPr>
                        <a:t>quarter</a:t>
                      </a:r>
                      <a:endParaRPr lang="ru-RU" sz="1100" dirty="0">
                        <a:solidFill>
                          <a:srgbClr val="000000"/>
                        </a:solidFill>
                        <a:effectLst/>
                        <a:latin typeface="Times New Roman"/>
                        <a:ea typeface="Times New Roman"/>
                        <a:cs typeface="Times New Roman"/>
                      </a:endParaRPr>
                    </a:p>
                  </a:txBody>
                  <a:tcPr marL="81815" marR="81815" marT="0" marB="0"/>
                </a:tc>
                <a:tc>
                  <a:txBody>
                    <a:bodyPr/>
                    <a:lstStyle/>
                    <a:p>
                      <a:pPr marL="0" indent="0" algn="ctr">
                        <a:spcAft>
                          <a:spcPts val="0"/>
                        </a:spcAft>
                      </a:pPr>
                      <a:endParaRPr lang="ru-RU" sz="1000" dirty="0" smtClean="0">
                        <a:effectLst/>
                      </a:endParaRPr>
                    </a:p>
                    <a:p>
                      <a:pPr marL="0" indent="0" algn="ctr">
                        <a:spcAft>
                          <a:spcPts val="0"/>
                        </a:spcAft>
                      </a:pPr>
                      <a:endParaRPr lang="ru-RU" sz="1000" dirty="0" smtClean="0">
                        <a:effectLst/>
                      </a:endParaRPr>
                    </a:p>
                    <a:p>
                      <a:pPr marL="0" indent="0" algn="ctr">
                        <a:spcAft>
                          <a:spcPts val="0"/>
                        </a:spcAft>
                      </a:pPr>
                      <a:r>
                        <a:rPr lang="ru-RU" sz="1000" dirty="0" smtClean="0">
                          <a:effectLst/>
                        </a:rPr>
                        <a:t>2 </a:t>
                      </a:r>
                      <a:r>
                        <a:rPr lang="en-US" sz="1000" dirty="0" smtClean="0">
                          <a:effectLst/>
                        </a:rPr>
                        <a:t>quarter</a:t>
                      </a:r>
                      <a:endParaRPr lang="ru-RU" sz="1100" dirty="0">
                        <a:solidFill>
                          <a:srgbClr val="000000"/>
                        </a:solidFill>
                        <a:effectLst/>
                        <a:latin typeface="Times New Roman"/>
                        <a:ea typeface="Times New Roman"/>
                        <a:cs typeface="Times New Roman"/>
                      </a:endParaRPr>
                    </a:p>
                  </a:txBody>
                  <a:tcPr marL="81815" marR="81815" marT="0" marB="0"/>
                </a:tc>
                <a:tc>
                  <a:txBody>
                    <a:bodyPr/>
                    <a:lstStyle/>
                    <a:p>
                      <a:pPr algn="ctr">
                        <a:spcAft>
                          <a:spcPts val="0"/>
                        </a:spcAft>
                      </a:pPr>
                      <a:endParaRPr lang="ru-RU" sz="1000" dirty="0" smtClean="0">
                        <a:effectLst/>
                      </a:endParaRPr>
                    </a:p>
                    <a:p>
                      <a:pPr algn="ctr">
                        <a:spcAft>
                          <a:spcPts val="0"/>
                        </a:spcAft>
                      </a:pPr>
                      <a:endParaRPr lang="ru-RU" sz="1000" dirty="0" smtClean="0">
                        <a:effectLst/>
                      </a:endParaRPr>
                    </a:p>
                    <a:p>
                      <a:pPr algn="ctr">
                        <a:spcAft>
                          <a:spcPts val="0"/>
                        </a:spcAft>
                      </a:pPr>
                      <a:r>
                        <a:rPr lang="ru-RU" sz="1000" dirty="0" smtClean="0">
                          <a:effectLst/>
                        </a:rPr>
                        <a:t>3 </a:t>
                      </a:r>
                      <a:r>
                        <a:rPr lang="en-US" sz="1000" dirty="0" smtClean="0">
                          <a:effectLst/>
                        </a:rPr>
                        <a:t>quarter</a:t>
                      </a:r>
                      <a:endParaRPr lang="ru-RU" sz="1100" dirty="0">
                        <a:solidFill>
                          <a:srgbClr val="000000"/>
                        </a:solidFill>
                        <a:effectLst/>
                        <a:latin typeface="Times New Roman"/>
                        <a:ea typeface="Times New Roman"/>
                        <a:cs typeface="Times New Roman"/>
                      </a:endParaRPr>
                    </a:p>
                  </a:txBody>
                  <a:tcPr marL="81815" marR="81815" marT="0" marB="0"/>
                </a:tc>
                <a:tc>
                  <a:txBody>
                    <a:bodyPr/>
                    <a:lstStyle/>
                    <a:p>
                      <a:pPr algn="ctr">
                        <a:spcAft>
                          <a:spcPts val="0"/>
                        </a:spcAft>
                      </a:pPr>
                      <a:endParaRPr lang="ru-RU" sz="1000" dirty="0" smtClean="0">
                        <a:effectLst/>
                      </a:endParaRPr>
                    </a:p>
                    <a:p>
                      <a:pPr algn="ctr">
                        <a:spcAft>
                          <a:spcPts val="0"/>
                        </a:spcAft>
                      </a:pPr>
                      <a:endParaRPr lang="ru-RU" sz="1000" dirty="0" smtClean="0">
                        <a:effectLst/>
                      </a:endParaRPr>
                    </a:p>
                    <a:p>
                      <a:pPr algn="ctr">
                        <a:spcAft>
                          <a:spcPts val="0"/>
                        </a:spcAft>
                      </a:pPr>
                      <a:r>
                        <a:rPr lang="ru-RU" sz="1000" dirty="0" smtClean="0">
                          <a:effectLst/>
                        </a:rPr>
                        <a:t>4 </a:t>
                      </a:r>
                      <a:r>
                        <a:rPr lang="en-US" sz="1000" dirty="0" smtClean="0">
                          <a:effectLst/>
                        </a:rPr>
                        <a:t>quarter</a:t>
                      </a:r>
                      <a:endParaRPr lang="ru-RU" sz="1100" dirty="0">
                        <a:solidFill>
                          <a:srgbClr val="000000"/>
                        </a:solidFill>
                        <a:effectLst/>
                        <a:latin typeface="Times New Roman"/>
                        <a:ea typeface="Times New Roman"/>
                        <a:cs typeface="Times New Roman"/>
                      </a:endParaRPr>
                    </a:p>
                  </a:txBody>
                  <a:tcPr marL="81815" marR="81815" marT="0" marB="0"/>
                </a:tc>
              </a:tr>
              <a:tr h="425536">
                <a:tc>
                  <a:txBody>
                    <a:bodyPr/>
                    <a:lstStyle/>
                    <a:p>
                      <a:pPr indent="-252000">
                        <a:lnSpc>
                          <a:spcPct val="115000"/>
                        </a:lnSpc>
                        <a:spcAft>
                          <a:spcPts val="0"/>
                        </a:spcAft>
                        <a:buFont typeface="Arial" pitchFamily="34" charset="0"/>
                        <a:buChar char="•"/>
                      </a:pPr>
                      <a:r>
                        <a:rPr lang="ru-RU" sz="1800" dirty="0">
                          <a:solidFill>
                            <a:schemeClr val="bg1"/>
                          </a:solidFill>
                          <a:latin typeface="Calibri" pitchFamily="34" charset="0"/>
                          <a:ea typeface="Times New Roman"/>
                          <a:cs typeface="Times New Roman"/>
                        </a:rPr>
                        <a:t> Development of technical support</a:t>
                      </a:r>
                      <a:r>
                        <a:rPr lang="en-US" sz="1800" dirty="0">
                          <a:solidFill>
                            <a:schemeClr val="bg1"/>
                          </a:solidFill>
                          <a:latin typeface="Calibri" pitchFamily="34" charset="0"/>
                          <a:ea typeface="Times New Roman"/>
                          <a:cs typeface="Times New Roman"/>
                        </a:rPr>
                        <a:t> (</a:t>
                      </a:r>
                      <a:r>
                        <a:rPr lang="ru-RU" sz="1800" dirty="0">
                          <a:solidFill>
                            <a:schemeClr val="bg1"/>
                          </a:solidFill>
                          <a:latin typeface="Calibri" pitchFamily="34" charset="0"/>
                          <a:ea typeface="Times New Roman"/>
                          <a:cs typeface="Times New Roman"/>
                        </a:rPr>
                        <a:t>Т</a:t>
                      </a:r>
                      <a:r>
                        <a:rPr lang="en-US" sz="1800" dirty="0">
                          <a:solidFill>
                            <a:schemeClr val="bg1"/>
                          </a:solidFill>
                          <a:latin typeface="Calibri" pitchFamily="34" charset="0"/>
                          <a:ea typeface="Times New Roman"/>
                          <a:cs typeface="Times New Roman"/>
                        </a:rPr>
                        <a:t>S)</a:t>
                      </a:r>
                      <a:endParaRPr lang="ru-RU" sz="1800" dirty="0">
                        <a:solidFill>
                          <a:schemeClr val="bg1"/>
                        </a:solidFill>
                        <a:latin typeface="Calibri" pitchFamily="34" charset="0"/>
                        <a:ea typeface="Times New Roman"/>
                        <a:cs typeface="Times New Roman"/>
                      </a:endParaRPr>
                    </a:p>
                  </a:txBody>
                  <a:tcPr marL="68580" marR="68580" marT="0" marB="0"/>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tc>
              </a:tr>
              <a:tr h="432148">
                <a:tc>
                  <a:txBody>
                    <a:bodyPr/>
                    <a:lstStyle/>
                    <a:p>
                      <a:pPr indent="-252000">
                        <a:lnSpc>
                          <a:spcPct val="115000"/>
                        </a:lnSpc>
                        <a:spcAft>
                          <a:spcPts val="1000"/>
                        </a:spcAft>
                        <a:buFont typeface="Arial" pitchFamily="34" charset="0"/>
                        <a:buChar char="•"/>
                      </a:pPr>
                      <a:r>
                        <a:rPr lang="ru-RU" sz="1800" dirty="0">
                          <a:solidFill>
                            <a:schemeClr val="bg1"/>
                          </a:solidFill>
                          <a:latin typeface="Calibri" pitchFamily="34" charset="0"/>
                          <a:ea typeface="Times New Roman"/>
                          <a:cs typeface="Times New Roman"/>
                        </a:rPr>
                        <a:t>Development of mathematical support</a:t>
                      </a:r>
                    </a:p>
                  </a:txBody>
                  <a:tcPr marL="68580" marR="68580" marT="0" marB="0"/>
                </a:tc>
                <a:tc>
                  <a:txBody>
                    <a:bodyPr/>
                    <a:lstStyle/>
                    <a:p>
                      <a:pPr algn="ctr">
                        <a:spcAft>
                          <a:spcPts val="0"/>
                        </a:spcAft>
                      </a:pPr>
                      <a:r>
                        <a:rPr lang="ru-RU" sz="1000" dirty="0" smtClean="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no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tc>
              </a:tr>
              <a:tr h="648222">
                <a:tc>
                  <a:txBody>
                    <a:bodyPr/>
                    <a:lstStyle/>
                    <a:p>
                      <a:pPr indent="-252000">
                        <a:lnSpc>
                          <a:spcPct val="115000"/>
                        </a:lnSpc>
                        <a:spcAft>
                          <a:spcPts val="1000"/>
                        </a:spcAft>
                        <a:buFont typeface="Arial" pitchFamily="34" charset="0"/>
                        <a:buChar char="•"/>
                      </a:pPr>
                      <a:r>
                        <a:rPr lang="ru-RU" sz="1800" dirty="0">
                          <a:solidFill>
                            <a:schemeClr val="bg1"/>
                          </a:solidFill>
                          <a:latin typeface="Calibri" pitchFamily="34" charset="0"/>
                          <a:ea typeface="Times New Roman"/>
                          <a:cs typeface="Times New Roman"/>
                        </a:rPr>
                        <a:t>Development of application software (</a:t>
                      </a:r>
                      <a:r>
                        <a:rPr lang="ru-RU" sz="1800" dirty="0" err="1">
                          <a:solidFill>
                            <a:schemeClr val="bg1"/>
                          </a:solidFill>
                          <a:latin typeface="Calibri" pitchFamily="34" charset="0"/>
                          <a:ea typeface="Times New Roman"/>
                          <a:cs typeface="Times New Roman"/>
                        </a:rPr>
                        <a:t>software</a:t>
                      </a:r>
                      <a:r>
                        <a:rPr lang="ru-RU" sz="1800" dirty="0">
                          <a:solidFill>
                            <a:schemeClr val="bg1"/>
                          </a:solidFill>
                          <a:latin typeface="Calibri" pitchFamily="34" charset="0"/>
                          <a:ea typeface="Times New Roman"/>
                          <a:cs typeface="Times New Roman"/>
                        </a:rPr>
                        <a:t>)</a:t>
                      </a:r>
                    </a:p>
                  </a:txBody>
                  <a:tcPr marL="68580" marR="68580" marT="0" marB="0"/>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no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r>
              <a:tr h="548767">
                <a:tc>
                  <a:txBody>
                    <a:bodyPr/>
                    <a:lstStyle/>
                    <a:p>
                      <a:pPr indent="-252000">
                        <a:lnSpc>
                          <a:spcPct val="115000"/>
                        </a:lnSpc>
                        <a:spcAft>
                          <a:spcPts val="300"/>
                        </a:spcAft>
                        <a:buFont typeface="Arial" pitchFamily="34" charset="0"/>
                        <a:buChar char="•"/>
                      </a:pPr>
                      <a:r>
                        <a:rPr lang="ru-RU" sz="1800" dirty="0">
                          <a:solidFill>
                            <a:schemeClr val="bg1"/>
                          </a:solidFill>
                          <a:latin typeface="Calibri" pitchFamily="34" charset="0"/>
                          <a:ea typeface="Times New Roman"/>
                          <a:cs typeface="Times New Roman"/>
                        </a:rPr>
                        <a:t>Correction of the hardware and software platform</a:t>
                      </a:r>
                    </a:p>
                  </a:txBody>
                  <a:tcPr marL="68580" marR="68580" marT="0" marB="0"/>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no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tc>
              </a:tr>
              <a:tr h="946623">
                <a:tc>
                  <a:txBody>
                    <a:bodyPr/>
                    <a:lstStyle/>
                    <a:p>
                      <a:pPr indent="-252000">
                        <a:lnSpc>
                          <a:spcPct val="115000"/>
                        </a:lnSpc>
                        <a:spcAft>
                          <a:spcPts val="300"/>
                        </a:spcAft>
                        <a:buFont typeface="Arial" pitchFamily="34" charset="0"/>
                        <a:buChar char="•"/>
                      </a:pPr>
                      <a:r>
                        <a:rPr lang="en-US" sz="1800" dirty="0">
                          <a:solidFill>
                            <a:schemeClr val="bg1"/>
                          </a:solidFill>
                          <a:latin typeface="Calibri" pitchFamily="34" charset="0"/>
                          <a:ea typeface="Times New Roman"/>
                          <a:cs typeface="Times New Roman"/>
                        </a:rPr>
                        <a:t>Acquisition and installation of cabinet designs sample base-line monitoring of DP production intensity systems</a:t>
                      </a:r>
                      <a:endParaRPr lang="ru-RU" sz="1800" dirty="0">
                        <a:solidFill>
                          <a:schemeClr val="bg1"/>
                        </a:solidFill>
                        <a:latin typeface="Calibri" pitchFamily="34" charset="0"/>
                        <a:ea typeface="Times New Roman"/>
                        <a:cs typeface="Times New Roman"/>
                      </a:endParaRPr>
                    </a:p>
                  </a:txBody>
                  <a:tcPr marL="68580" marR="68580" marT="0" marB="0"/>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no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chemeClr val="accent1">
                        <a:lumMod val="20000"/>
                        <a:lumOff val="80000"/>
                      </a:schemeClr>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r>
              <a:tr h="631082">
                <a:tc>
                  <a:txBody>
                    <a:bodyPr/>
                    <a:lstStyle/>
                    <a:p>
                      <a:pPr indent="-252000">
                        <a:spcAft>
                          <a:spcPts val="0"/>
                        </a:spcAft>
                        <a:buFont typeface="Arial" pitchFamily="34" charset="0"/>
                        <a:buChar char="•"/>
                      </a:pPr>
                      <a:r>
                        <a:rPr lang="ru-RU" sz="1800" dirty="0">
                          <a:solidFill>
                            <a:schemeClr val="bg1"/>
                          </a:solidFill>
                          <a:latin typeface="Calibri" pitchFamily="34" charset="0"/>
                          <a:ea typeface="Times New Roman"/>
                          <a:cs typeface="Times New Roman"/>
                        </a:rPr>
                        <a:t>Completion of the system software platform</a:t>
                      </a:r>
                    </a:p>
                  </a:txBody>
                  <a:tcPr marL="68580" marR="68580" marT="0" marB="0"/>
                </a:tc>
                <a:tc>
                  <a:txBody>
                    <a:bodyPr/>
                    <a:lstStyle/>
                    <a:p>
                      <a:pPr algn="ctr">
                        <a:spcAft>
                          <a:spcPts val="0"/>
                        </a:spcAft>
                      </a:pPr>
                      <a:r>
                        <a:rPr lang="ru-RU" sz="1600" dirty="0">
                          <a:effectLst/>
                          <a:highlight>
                            <a:srgbClr val="000000"/>
                          </a:highlight>
                        </a:rPr>
                        <a:t> </a:t>
                      </a:r>
                      <a:endParaRPr lang="ru-RU" sz="1600" dirty="0">
                        <a:solidFill>
                          <a:srgbClr val="000000"/>
                        </a:solidFill>
                        <a:effectLst/>
                        <a:latin typeface="Times New Roman"/>
                        <a:ea typeface="Times New Roman"/>
                        <a:cs typeface="Times New Roman"/>
                      </a:endParaRPr>
                    </a:p>
                  </a:txBody>
                  <a:tcPr marL="81815" marR="81815" marT="0" marB="0"/>
                </a:tc>
                <a:tc>
                  <a:txBody>
                    <a:bodyPr/>
                    <a:lstStyle/>
                    <a:p>
                      <a:pPr algn="ctr">
                        <a:spcAft>
                          <a:spcPts val="0"/>
                        </a:spcAft>
                      </a:pPr>
                      <a:r>
                        <a:rPr lang="ru-RU" sz="1600" dirty="0">
                          <a:effectLst/>
                          <a:highlight>
                            <a:srgbClr val="000000"/>
                          </a:highlight>
                        </a:rPr>
                        <a:t> </a:t>
                      </a:r>
                      <a:endParaRPr lang="ru-RU" sz="1600" dirty="0">
                        <a:solidFill>
                          <a:srgbClr val="000000"/>
                        </a:solidFill>
                        <a:effectLst/>
                        <a:latin typeface="Times New Roman"/>
                        <a:ea typeface="Times New Roman"/>
                        <a:cs typeface="Times New Roman"/>
                      </a:endParaRPr>
                    </a:p>
                  </a:txBody>
                  <a:tcPr marL="81815" marR="81815" marT="0" marB="0">
                    <a:noFill/>
                  </a:tcPr>
                </a:tc>
                <a:tc>
                  <a:txBody>
                    <a:bodyPr/>
                    <a:lstStyle/>
                    <a:p>
                      <a:pPr algn="ctr">
                        <a:spcAft>
                          <a:spcPts val="0"/>
                        </a:spcAft>
                      </a:pPr>
                      <a:r>
                        <a:rPr lang="ru-RU" sz="1600" dirty="0">
                          <a:effectLst/>
                          <a:highlight>
                            <a:srgbClr val="000000"/>
                          </a:highlight>
                        </a:rPr>
                        <a:t> </a:t>
                      </a:r>
                      <a:endParaRPr lang="ru-RU" sz="16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600" dirty="0">
                          <a:effectLst/>
                          <a:highlight>
                            <a:srgbClr val="000000"/>
                          </a:highlight>
                        </a:rPr>
                        <a:t> </a:t>
                      </a:r>
                      <a:endParaRPr lang="ru-RU" sz="1600" dirty="0">
                        <a:solidFill>
                          <a:srgbClr val="000000"/>
                        </a:solidFill>
                        <a:effectLst/>
                        <a:latin typeface="Times New Roman"/>
                        <a:ea typeface="Times New Roman"/>
                        <a:cs typeface="Times New Roman"/>
                      </a:endParaRPr>
                    </a:p>
                  </a:txBody>
                  <a:tcPr marL="81815" marR="81815" marT="0" marB="0">
                    <a:solidFill>
                      <a:srgbClr val="C00000"/>
                    </a:solidFill>
                  </a:tcPr>
                </a:tc>
              </a:tr>
              <a:tr h="548767">
                <a:tc>
                  <a:txBody>
                    <a:bodyPr/>
                    <a:lstStyle/>
                    <a:p>
                      <a:pPr indent="-252000">
                        <a:spcAft>
                          <a:spcPts val="0"/>
                        </a:spcAft>
                        <a:buFont typeface="Arial" pitchFamily="34" charset="0"/>
                        <a:buChar char="•"/>
                      </a:pPr>
                      <a:r>
                        <a:rPr lang="en-US" sz="1800" dirty="0">
                          <a:solidFill>
                            <a:schemeClr val="bg1"/>
                          </a:solidFill>
                          <a:latin typeface="Calibri" pitchFamily="34" charset="0"/>
                          <a:ea typeface="Times New Roman"/>
                          <a:cs typeface="Times New Roman"/>
                        </a:rPr>
                        <a:t>Installing software on the base of technologists workstations</a:t>
                      </a:r>
                      <a:endParaRPr lang="ru-RU" sz="1800" dirty="0">
                        <a:solidFill>
                          <a:schemeClr val="bg1"/>
                        </a:solidFill>
                        <a:latin typeface="Calibri" pitchFamily="34" charset="0"/>
                        <a:ea typeface="Times New Roman"/>
                        <a:cs typeface="Times New Roman"/>
                      </a:endParaRPr>
                    </a:p>
                  </a:txBody>
                  <a:tcPr marL="68580" marR="68580" marT="0" marB="0"/>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tc>
                <a:tc>
                  <a:txBody>
                    <a:bodyPr/>
                    <a:lstStyle/>
                    <a:p>
                      <a:pPr algn="ctr">
                        <a:spcAft>
                          <a:spcPts val="0"/>
                        </a:spcAft>
                      </a:pPr>
                      <a:r>
                        <a:rPr lang="ru-RU" sz="1000" dirty="0">
                          <a:effectLst/>
                          <a:highlight>
                            <a:srgbClr val="00FF00"/>
                          </a:highlight>
                        </a:rPr>
                        <a:t> </a:t>
                      </a:r>
                      <a:endParaRPr lang="ru-RU" sz="1100" dirty="0">
                        <a:solidFill>
                          <a:srgbClr val="000000"/>
                        </a:solidFill>
                        <a:effectLst/>
                        <a:latin typeface="Times New Roman"/>
                        <a:ea typeface="Times New Roman"/>
                        <a:cs typeface="Times New Roman"/>
                      </a:endParaRPr>
                    </a:p>
                  </a:txBody>
                  <a:tcPr marL="81815" marR="81815" marT="0" marB="0">
                    <a:solidFill>
                      <a:schemeClr val="accent4">
                        <a:lumMod val="20000"/>
                        <a:lumOff val="80000"/>
                      </a:schemeClr>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r>
            </a:tbl>
          </a:graphicData>
        </a:graphic>
      </p:graphicFrame>
      <p:sp>
        <p:nvSpPr>
          <p:cNvPr id="11" name="Прямоугольник 10"/>
          <p:cNvSpPr/>
          <p:nvPr/>
        </p:nvSpPr>
        <p:spPr>
          <a:xfrm>
            <a:off x="7809718" y="1429531"/>
            <a:ext cx="2000264" cy="4669975"/>
          </a:xfrm>
          <a:prstGeom prst="rect">
            <a:avLst/>
          </a:prstGeom>
          <a:solidFill>
            <a:schemeClr val="accent6">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0127" tIns="50063" rIns="100127" bIns="50063" rtlCol="0" anchor="ctr"/>
          <a:lstStyle/>
          <a:p>
            <a:pPr algn="ctr"/>
            <a:endParaRPr lang="ru-RU" dirty="0"/>
          </a:p>
        </p:txBody>
      </p:sp>
    </p:spTree>
    <p:extLst>
      <p:ext uri="{BB962C8B-B14F-4D97-AF65-F5344CB8AC3E}">
        <p14:creationId xmlns="" xmlns:p14="http://schemas.microsoft.com/office/powerpoint/2010/main" val="2289301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олилиния 3"/>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5" name="Прямоугольник 4"/>
          <p:cNvSpPr/>
          <p:nvPr/>
        </p:nvSpPr>
        <p:spPr>
          <a:xfrm>
            <a:off x="15464" y="643712"/>
            <a:ext cx="12148574" cy="535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tabLst>
                <a:tab pos="215420" algn="l"/>
                <a:tab pos="430838" algn="l"/>
              </a:tabLst>
            </a:pPr>
            <a:r>
              <a:rPr lang="en-US" sz="2400" b="1" dirty="0" smtClean="0"/>
              <a:t>Results of works for the second half of 2017</a:t>
            </a:r>
            <a:endParaRPr lang="ru-RU" sz="2400" b="1" spc="357" dirty="0">
              <a:ln w="11430" cmpd="sng">
                <a:solidFill>
                  <a:schemeClr val="accent1">
                    <a:tint val="10000"/>
                  </a:schemeClr>
                </a:solidFill>
                <a:prstDash val="solid"/>
                <a:miter lim="800000"/>
              </a:ln>
              <a:solidFill>
                <a:srgbClr val="F8F8F8"/>
              </a:solidFill>
              <a:effectLst>
                <a:glow rad="45500">
                  <a:schemeClr val="accent1">
                    <a:satMod val="220000"/>
                    <a:alpha val="35000"/>
                  </a:schemeClr>
                </a:glow>
              </a:effectLst>
            </a:endParaRPr>
          </a:p>
        </p:txBody>
      </p:sp>
      <p:graphicFrame>
        <p:nvGraphicFramePr>
          <p:cNvPr id="6" name="Таблица 5"/>
          <p:cNvGraphicFramePr>
            <a:graphicFrameLocks noGrp="1"/>
          </p:cNvGraphicFramePr>
          <p:nvPr>
            <p:extLst>
              <p:ext uri="{D42A27DB-BD31-4B8C-83A1-F6EECF244321}">
                <p14:modId xmlns="" xmlns:p14="http://schemas.microsoft.com/office/powerpoint/2010/main" val="3992990787"/>
              </p:ext>
            </p:extLst>
          </p:nvPr>
        </p:nvGraphicFramePr>
        <p:xfrm>
          <a:off x="15462" y="1215217"/>
          <a:ext cx="12174951" cy="6678119"/>
        </p:xfrm>
        <a:graphic>
          <a:graphicData uri="http://schemas.openxmlformats.org/drawingml/2006/table">
            <a:tbl>
              <a:tblPr firstRow="1" firstCol="1" bandRow="1">
                <a:tableStyleId>{5C22544A-7EE6-4342-B048-85BDC9FD1C3A}</a:tableStyleId>
              </a:tblPr>
              <a:tblGrid>
                <a:gridCol w="6283370"/>
                <a:gridCol w="702258"/>
                <a:gridCol w="698561"/>
                <a:gridCol w="1496921"/>
                <a:gridCol w="2993841"/>
              </a:tblGrid>
              <a:tr h="359801">
                <a:tc rowSpan="2">
                  <a:txBody>
                    <a:bodyPr/>
                    <a:lstStyle/>
                    <a:p>
                      <a:pPr algn="ctr">
                        <a:spcAft>
                          <a:spcPts val="0"/>
                        </a:spcAft>
                      </a:pPr>
                      <a:r>
                        <a:rPr lang="en-US" sz="1800" dirty="0" smtClean="0">
                          <a:effectLst/>
                        </a:rPr>
                        <a:t>Works</a:t>
                      </a:r>
                      <a:endParaRPr lang="ru-RU" sz="1800" dirty="0">
                        <a:solidFill>
                          <a:srgbClr val="000000"/>
                        </a:solidFill>
                        <a:effectLst/>
                        <a:latin typeface="Times New Roman"/>
                        <a:ea typeface="Times New Roman"/>
                        <a:cs typeface="Times New Roman"/>
                      </a:endParaRPr>
                    </a:p>
                  </a:txBody>
                  <a:tcPr marL="81815" marR="81815" marT="0" marB="0" anchor="ctr"/>
                </a:tc>
                <a:tc gridSpan="2">
                  <a:txBody>
                    <a:bodyPr/>
                    <a:lstStyle/>
                    <a:p>
                      <a:pPr marL="0" indent="0" algn="ctr">
                        <a:spcAft>
                          <a:spcPts val="0"/>
                        </a:spcAft>
                        <a:tabLst/>
                      </a:pPr>
                      <a:r>
                        <a:rPr lang="en-US" sz="1600" dirty="0" smtClean="0">
                          <a:solidFill>
                            <a:schemeClr val="bg1"/>
                          </a:solidFill>
                          <a:effectLst/>
                          <a:latin typeface="+mn-lt"/>
                          <a:ea typeface="Times New Roman"/>
                          <a:cs typeface="Arial" panose="020B0604020202020204" pitchFamily="34" charset="0"/>
                        </a:rPr>
                        <a:t>QUARTER</a:t>
                      </a:r>
                      <a:endParaRPr lang="ru-RU" sz="1600" dirty="0">
                        <a:solidFill>
                          <a:schemeClr val="bg1"/>
                        </a:solidFill>
                        <a:effectLst/>
                        <a:latin typeface="+mn-lt"/>
                        <a:ea typeface="Times New Roman"/>
                        <a:cs typeface="Arial" panose="020B0604020202020204" pitchFamily="34" charset="0"/>
                      </a:endParaRPr>
                    </a:p>
                  </a:txBody>
                  <a:tcPr marL="81815" marR="81815" marT="0" marB="0" anchor="ctr"/>
                </a:tc>
                <a:tc hMerge="1">
                  <a:txBody>
                    <a:bodyPr/>
                    <a:lstStyle/>
                    <a:p>
                      <a:pPr marL="0" indent="0" algn="ctr">
                        <a:spcAft>
                          <a:spcPts val="0"/>
                        </a:spcAft>
                      </a:pPr>
                      <a:endParaRPr lang="ru-RU" sz="1100" dirty="0">
                        <a:solidFill>
                          <a:srgbClr val="000000"/>
                        </a:solidFill>
                        <a:effectLst/>
                        <a:latin typeface="Times New Roman"/>
                        <a:ea typeface="Times New Roman"/>
                        <a:cs typeface="Times New Roman"/>
                      </a:endParaRPr>
                    </a:p>
                  </a:txBody>
                  <a:tcPr marL="61369" marR="61369" marT="0" marB="0"/>
                </a:tc>
                <a:tc rowSpan="2">
                  <a:txBody>
                    <a:bodyPr/>
                    <a:lstStyle/>
                    <a:p>
                      <a:pPr algn="ctr"/>
                      <a:r>
                        <a:rPr lang="en-US" sz="1600" dirty="0" smtClean="0"/>
                        <a:t>Status</a:t>
                      </a:r>
                      <a:endParaRPr lang="ru-RU" sz="1600" dirty="0">
                        <a:solidFill>
                          <a:schemeClr val="bg1"/>
                        </a:solidFill>
                        <a:effectLst/>
                        <a:latin typeface="Arial" panose="020B0604020202020204" pitchFamily="34" charset="0"/>
                        <a:ea typeface="Times New Roman"/>
                        <a:cs typeface="Arial" panose="020B0604020202020204" pitchFamily="34" charset="0"/>
                      </a:endParaRPr>
                    </a:p>
                  </a:txBody>
                  <a:tcPr marL="81815" marR="81815" marT="0" marB="0" anchor="ctr"/>
                </a:tc>
                <a:tc rowSpan="2">
                  <a:txBody>
                    <a:bodyPr/>
                    <a:lstStyle/>
                    <a:p>
                      <a:pPr marL="0" indent="0" algn="ctr">
                        <a:spcAft>
                          <a:spcPts val="0"/>
                        </a:spcAft>
                      </a:pPr>
                      <a:r>
                        <a:rPr lang="en-US" sz="1600" dirty="0" smtClean="0"/>
                        <a:t>RESULTS</a:t>
                      </a:r>
                      <a:endParaRPr lang="ru-RU" sz="1600" dirty="0" smtClean="0">
                        <a:solidFill>
                          <a:schemeClr val="bg1"/>
                        </a:solidFill>
                        <a:effectLst/>
                        <a:latin typeface="Arial" panose="020B0604020202020204" pitchFamily="34" charset="0"/>
                        <a:ea typeface="Times New Roman"/>
                        <a:cs typeface="Arial" panose="020B0604020202020204" pitchFamily="34" charset="0"/>
                      </a:endParaRPr>
                    </a:p>
                  </a:txBody>
                  <a:tcPr marL="81815" marR="81815" marT="0" marB="0" anchor="ctr"/>
                </a:tc>
              </a:tr>
              <a:tr h="234627">
                <a:tc vMerge="1">
                  <a:txBody>
                    <a:bodyPr/>
                    <a:lstStyle/>
                    <a:p>
                      <a:endParaRPr lang="ru-RU"/>
                    </a:p>
                  </a:txBody>
                  <a:tcPr/>
                </a:tc>
                <a:tc>
                  <a:txBody>
                    <a:bodyPr/>
                    <a:lstStyle/>
                    <a:p>
                      <a:pPr marL="0" indent="0" algn="ctr">
                        <a:spcAft>
                          <a:spcPts val="0"/>
                        </a:spcAft>
                        <a:tabLst/>
                      </a:pPr>
                      <a:r>
                        <a:rPr lang="en-US" sz="1100" dirty="0" smtClean="0">
                          <a:solidFill>
                            <a:schemeClr val="bg1"/>
                          </a:solidFill>
                          <a:effectLst/>
                        </a:rPr>
                        <a:t>3</a:t>
                      </a:r>
                      <a:r>
                        <a:rPr lang="ru-RU" sz="1100" dirty="0" smtClean="0">
                          <a:solidFill>
                            <a:schemeClr val="bg1"/>
                          </a:solidFill>
                          <a:effectLst/>
                        </a:rPr>
                        <a:t> </a:t>
                      </a:r>
                      <a:endParaRPr lang="ru-RU" sz="1100" dirty="0">
                        <a:solidFill>
                          <a:schemeClr val="bg1"/>
                        </a:solidFill>
                        <a:effectLst/>
                        <a:latin typeface="Times New Roman"/>
                        <a:ea typeface="Times New Roman"/>
                        <a:cs typeface="Times New Roman"/>
                      </a:endParaRPr>
                    </a:p>
                  </a:txBody>
                  <a:tcPr marL="81815" marR="81815" marT="0" marB="0" anchor="ctr">
                    <a:solidFill>
                      <a:schemeClr val="accent1"/>
                    </a:solidFill>
                  </a:tcPr>
                </a:tc>
                <a:tc>
                  <a:txBody>
                    <a:bodyPr/>
                    <a:lstStyle/>
                    <a:p>
                      <a:pPr marL="0" indent="0" algn="ctr">
                        <a:spcAft>
                          <a:spcPts val="0"/>
                        </a:spcAft>
                      </a:pPr>
                      <a:r>
                        <a:rPr lang="en-US" sz="1100" dirty="0" smtClean="0">
                          <a:solidFill>
                            <a:schemeClr val="bg1"/>
                          </a:solidFill>
                          <a:effectLst/>
                          <a:latin typeface="Times New Roman"/>
                          <a:ea typeface="Times New Roman"/>
                          <a:cs typeface="Times New Roman"/>
                        </a:rPr>
                        <a:t>4</a:t>
                      </a:r>
                      <a:endParaRPr lang="ru-RU" sz="1100" dirty="0">
                        <a:solidFill>
                          <a:schemeClr val="bg1"/>
                        </a:solidFill>
                        <a:effectLst/>
                        <a:latin typeface="Times New Roman"/>
                        <a:ea typeface="Times New Roman"/>
                        <a:cs typeface="Times New Roman"/>
                      </a:endParaRPr>
                    </a:p>
                  </a:txBody>
                  <a:tcPr marL="81815" marR="81815" marT="0" marB="0" anchor="ctr">
                    <a:solidFill>
                      <a:schemeClr val="accent1"/>
                    </a:solidFill>
                  </a:tcPr>
                </a:tc>
                <a:tc vMerge="1">
                  <a:txBody>
                    <a:bodyPr/>
                    <a:lstStyle/>
                    <a:p>
                      <a:endParaRPr lang="ru-RU"/>
                    </a:p>
                  </a:txBody>
                  <a:tcPr/>
                </a:tc>
                <a:tc vMerge="1">
                  <a:txBody>
                    <a:bodyPr/>
                    <a:lstStyle/>
                    <a:p>
                      <a:endParaRPr lang="ru-RU"/>
                    </a:p>
                  </a:txBody>
                  <a:tcPr/>
                </a:tc>
              </a:tr>
              <a:tr h="731689">
                <a:tc>
                  <a:txBody>
                    <a:bodyPr/>
                    <a:lstStyle/>
                    <a:p>
                      <a:pPr indent="-252000">
                        <a:lnSpc>
                          <a:spcPct val="115000"/>
                        </a:lnSpc>
                        <a:spcAft>
                          <a:spcPts val="0"/>
                        </a:spcAft>
                        <a:buFont typeface="Arial" pitchFamily="34" charset="0"/>
                        <a:buChar char="•"/>
                      </a:pPr>
                      <a:r>
                        <a:rPr lang="ru-RU" sz="1800" dirty="0">
                          <a:solidFill>
                            <a:schemeClr val="bg1"/>
                          </a:solidFill>
                          <a:latin typeface="Calibri" pitchFamily="34" charset="0"/>
                          <a:ea typeface="Times New Roman"/>
                          <a:cs typeface="Times New Roman"/>
                        </a:rPr>
                        <a:t> Development of technical support</a:t>
                      </a:r>
                      <a:r>
                        <a:rPr lang="en-US" sz="1800" dirty="0">
                          <a:solidFill>
                            <a:schemeClr val="bg1"/>
                          </a:solidFill>
                          <a:latin typeface="Calibri" pitchFamily="34" charset="0"/>
                          <a:ea typeface="Times New Roman"/>
                          <a:cs typeface="Times New Roman"/>
                        </a:rPr>
                        <a:t> (</a:t>
                      </a:r>
                      <a:r>
                        <a:rPr lang="ru-RU" sz="1800" dirty="0">
                          <a:solidFill>
                            <a:schemeClr val="bg1"/>
                          </a:solidFill>
                          <a:latin typeface="Calibri" pitchFamily="34" charset="0"/>
                          <a:ea typeface="Times New Roman"/>
                          <a:cs typeface="Times New Roman"/>
                        </a:rPr>
                        <a:t>Т</a:t>
                      </a:r>
                      <a:r>
                        <a:rPr lang="en-US" sz="1800" dirty="0">
                          <a:solidFill>
                            <a:schemeClr val="bg1"/>
                          </a:solidFill>
                          <a:latin typeface="Calibri" pitchFamily="34" charset="0"/>
                          <a:ea typeface="Times New Roman"/>
                          <a:cs typeface="Times New Roman"/>
                        </a:rPr>
                        <a:t>S)</a:t>
                      </a:r>
                      <a:endParaRPr lang="ru-RU" sz="1800" dirty="0">
                        <a:solidFill>
                          <a:schemeClr val="bg1"/>
                        </a:solidFill>
                        <a:latin typeface="Calibri" pitchFamily="34" charset="0"/>
                        <a:ea typeface="Times New Roman"/>
                        <a:cs typeface="Times New Roman"/>
                      </a:endParaRPr>
                    </a:p>
                  </a:txBody>
                  <a:tcPr marL="68580" marR="68580" marT="0" marB="0" anchor="ct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noFill/>
                  </a:tcPr>
                </a:tc>
                <a:tc>
                  <a:txBody>
                    <a:bodyPr/>
                    <a:lstStyle/>
                    <a:p>
                      <a:pPr algn="ctr"/>
                      <a:r>
                        <a:rPr lang="en-US" sz="1400" b="1" dirty="0" smtClean="0"/>
                        <a:t>Done</a:t>
                      </a:r>
                      <a:r>
                        <a:rPr lang="ru-RU" sz="1400" b="1" dirty="0" smtClean="0"/>
                        <a:t> </a:t>
                      </a:r>
                      <a:r>
                        <a:rPr lang="ru-RU" sz="1400" b="1" dirty="0" smtClean="0">
                          <a:solidFill>
                            <a:srgbClr val="000000"/>
                          </a:solidFill>
                          <a:effectLst/>
                          <a:latin typeface="Times New Roman"/>
                          <a:ea typeface="Times New Roman"/>
                          <a:cs typeface="Times New Roman"/>
                        </a:rPr>
                        <a:t>100%</a:t>
                      </a:r>
                    </a:p>
                    <a:p>
                      <a:pPr algn="ctr"/>
                      <a:r>
                        <a:rPr lang="en-US" sz="1400" dirty="0" smtClean="0"/>
                        <a:t>(previously - 70%)</a:t>
                      </a:r>
                      <a:endParaRPr lang="ru-RU" sz="1400" dirty="0">
                        <a:solidFill>
                          <a:srgbClr val="000000"/>
                        </a:solidFill>
                        <a:effectLst/>
                        <a:latin typeface="Times New Roman"/>
                        <a:ea typeface="Times New Roman"/>
                        <a:cs typeface="Times New Roman"/>
                      </a:endParaRPr>
                    </a:p>
                  </a:txBody>
                  <a:tcPr marL="81815" marR="81815" marT="0" marB="0" anchor="ctr">
                    <a:solidFill>
                      <a:schemeClr val="accent6">
                        <a:lumMod val="60000"/>
                        <a:lumOff val="40000"/>
                      </a:schemeClr>
                    </a:solidFill>
                  </a:tcPr>
                </a:tc>
                <a:tc>
                  <a:txBody>
                    <a:bodyPr/>
                    <a:lstStyle/>
                    <a:p>
                      <a:pPr algn="ctr">
                        <a:spcAft>
                          <a:spcPts val="0"/>
                        </a:spcAft>
                      </a:pPr>
                      <a:r>
                        <a:rPr lang="ru-RU" sz="1100" kern="1200" dirty="0" smtClean="0">
                          <a:solidFill>
                            <a:schemeClr val="dk1"/>
                          </a:solidFill>
                          <a:latin typeface="+mn-lt"/>
                          <a:ea typeface="+mn-ea"/>
                          <a:cs typeface="+mn-cs"/>
                        </a:rPr>
                        <a:t>Technical documentation for the level of basic automation, based on programmable logic controllers </a:t>
                      </a:r>
                      <a:endParaRPr lang="ru-RU" sz="1100" dirty="0">
                        <a:solidFill>
                          <a:srgbClr val="000000"/>
                        </a:solidFill>
                        <a:effectLst/>
                        <a:latin typeface="+mn-lt"/>
                        <a:ea typeface="Times New Roman"/>
                        <a:cs typeface="Times New Roman"/>
                      </a:endParaRPr>
                    </a:p>
                  </a:txBody>
                  <a:tcPr marL="81815" marR="81815" marT="0" marB="0" anchor="ctr">
                    <a:solidFill>
                      <a:schemeClr val="accent6">
                        <a:lumMod val="60000"/>
                        <a:lumOff val="40000"/>
                      </a:schemeClr>
                    </a:solidFill>
                  </a:tcPr>
                </a:tc>
              </a:tr>
              <a:tr h="640228">
                <a:tc>
                  <a:txBody>
                    <a:bodyPr/>
                    <a:lstStyle/>
                    <a:p>
                      <a:pPr indent="-252000">
                        <a:lnSpc>
                          <a:spcPct val="115000"/>
                        </a:lnSpc>
                        <a:spcAft>
                          <a:spcPts val="1000"/>
                        </a:spcAft>
                        <a:buFont typeface="Arial" pitchFamily="34" charset="0"/>
                        <a:buChar char="•"/>
                      </a:pPr>
                      <a:r>
                        <a:rPr lang="ru-RU" sz="1800" dirty="0">
                          <a:solidFill>
                            <a:schemeClr val="bg1"/>
                          </a:solidFill>
                          <a:latin typeface="Calibri" pitchFamily="34" charset="0"/>
                          <a:ea typeface="Times New Roman"/>
                          <a:cs typeface="Times New Roman"/>
                        </a:rPr>
                        <a:t>Development of mathematical support</a:t>
                      </a:r>
                    </a:p>
                  </a:txBody>
                  <a:tcPr marL="68580" marR="68580" marT="0" marB="0" anchor="ctr"/>
                </a:tc>
                <a:tc>
                  <a:txBody>
                    <a:bodyPr/>
                    <a:lstStyle/>
                    <a:p>
                      <a:pPr algn="ctr">
                        <a:spcAft>
                          <a:spcPts val="0"/>
                        </a:spcAft>
                      </a:pPr>
                      <a:r>
                        <a:rPr lang="ru-RU" sz="1000" dirty="0" smtClean="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tc>
                <a:tc>
                  <a:txBody>
                    <a:bodyPr/>
                    <a:lstStyle/>
                    <a:p>
                      <a:pPr algn="ctr"/>
                      <a:r>
                        <a:rPr lang="en-US" sz="1400" b="1" dirty="0" smtClean="0"/>
                        <a:t>Done</a:t>
                      </a:r>
                      <a:r>
                        <a:rPr lang="ru-RU" sz="1400" b="1" dirty="0" smtClean="0"/>
                        <a:t> </a:t>
                      </a:r>
                      <a:r>
                        <a:rPr lang="ru-RU" sz="1400" b="1" dirty="0" smtClean="0">
                          <a:solidFill>
                            <a:srgbClr val="000000"/>
                          </a:solidFill>
                          <a:effectLst/>
                          <a:latin typeface="Times New Roman"/>
                          <a:ea typeface="Times New Roman"/>
                          <a:cs typeface="Times New Roman"/>
                        </a:rPr>
                        <a:t>100%</a:t>
                      </a:r>
                    </a:p>
                    <a:p>
                      <a:pPr algn="ctr"/>
                      <a:r>
                        <a:rPr lang="en-US" sz="1400" dirty="0" smtClean="0"/>
                        <a:t>(previously - </a:t>
                      </a:r>
                      <a:r>
                        <a:rPr lang="ru-RU" sz="1400" dirty="0" smtClean="0"/>
                        <a:t>4</a:t>
                      </a:r>
                      <a:r>
                        <a:rPr lang="en-US" sz="1400" dirty="0" smtClean="0"/>
                        <a:t>0%)</a:t>
                      </a:r>
                      <a:endParaRPr lang="ru-RU" sz="1400" dirty="0">
                        <a:solidFill>
                          <a:srgbClr val="000000"/>
                        </a:solidFill>
                        <a:effectLst/>
                        <a:latin typeface="Times New Roman"/>
                        <a:ea typeface="Times New Roman"/>
                        <a:cs typeface="Times New Roman"/>
                      </a:endParaRPr>
                    </a:p>
                  </a:txBody>
                  <a:tcPr marL="81815" marR="81815" marT="0" marB="0"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100" kern="1200" dirty="0" smtClean="0">
                          <a:solidFill>
                            <a:schemeClr val="dk1"/>
                          </a:solidFill>
                          <a:latin typeface="+mn-lt"/>
                          <a:ea typeface="+mn-ea"/>
                          <a:cs typeface="+mn-cs"/>
                        </a:rPr>
                        <a:t>Models and algorithms of the subsystems for data collection and situational analysis </a:t>
                      </a:r>
                      <a:r>
                        <a:rPr lang="en-US" sz="1100" kern="1200" baseline="0" dirty="0" smtClean="0">
                          <a:solidFill>
                            <a:schemeClr val="dk1"/>
                          </a:solidFill>
                          <a:latin typeface="+mn-lt"/>
                          <a:ea typeface="+mn-ea"/>
                          <a:cs typeface="+mn-cs"/>
                        </a:rPr>
                        <a:t>	</a:t>
                      </a:r>
                    </a:p>
                  </a:txBody>
                  <a:tcPr marL="81815" marR="81815" marT="0" marB="0" anchor="ctr">
                    <a:solidFill>
                      <a:schemeClr val="accent6">
                        <a:lumMod val="60000"/>
                        <a:lumOff val="40000"/>
                      </a:schemeClr>
                    </a:solidFill>
                  </a:tcPr>
                </a:tc>
              </a:tr>
              <a:tr h="640228">
                <a:tc>
                  <a:txBody>
                    <a:bodyPr/>
                    <a:lstStyle/>
                    <a:p>
                      <a:pPr indent="-252000">
                        <a:lnSpc>
                          <a:spcPct val="115000"/>
                        </a:lnSpc>
                        <a:spcAft>
                          <a:spcPts val="1000"/>
                        </a:spcAft>
                        <a:buFont typeface="Arial" pitchFamily="34" charset="0"/>
                        <a:buChar char="•"/>
                      </a:pPr>
                      <a:r>
                        <a:rPr lang="ru-RU" sz="1800" dirty="0">
                          <a:solidFill>
                            <a:schemeClr val="bg1"/>
                          </a:solidFill>
                          <a:latin typeface="Calibri" pitchFamily="34" charset="0"/>
                          <a:ea typeface="Times New Roman"/>
                          <a:cs typeface="Times New Roman"/>
                        </a:rPr>
                        <a:t>Development of application software (software)</a:t>
                      </a:r>
                    </a:p>
                  </a:txBody>
                  <a:tcPr marL="68580" marR="68580" marT="0" marB="0" anchor="ct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r>
                        <a:rPr lang="en-US" sz="1400" b="1" dirty="0" smtClean="0"/>
                        <a:t>Done </a:t>
                      </a:r>
                      <a:r>
                        <a:rPr lang="ru-RU" sz="1400" b="1" dirty="0" smtClean="0"/>
                        <a:t> </a:t>
                      </a:r>
                      <a:r>
                        <a:rPr lang="en-US" sz="1400" b="1" dirty="0" smtClean="0">
                          <a:solidFill>
                            <a:srgbClr val="000000"/>
                          </a:solidFill>
                          <a:effectLst/>
                          <a:latin typeface="Times New Roman"/>
                          <a:ea typeface="Times New Roman"/>
                          <a:cs typeface="Times New Roman"/>
                        </a:rPr>
                        <a:t>10</a:t>
                      </a:r>
                      <a:r>
                        <a:rPr lang="ru-RU" sz="1400" b="1" dirty="0" smtClean="0">
                          <a:solidFill>
                            <a:srgbClr val="000000"/>
                          </a:solidFill>
                          <a:effectLst/>
                          <a:latin typeface="Times New Roman"/>
                          <a:ea typeface="Times New Roman"/>
                          <a:cs typeface="Times New Roman"/>
                        </a:rPr>
                        <a:t>0%</a:t>
                      </a:r>
                    </a:p>
                    <a:p>
                      <a:pPr algn="ctr"/>
                      <a:r>
                        <a:rPr lang="en-US" sz="1400" dirty="0" smtClean="0"/>
                        <a:t>(previously - </a:t>
                      </a:r>
                      <a:r>
                        <a:rPr lang="ru-RU" sz="1400" dirty="0" smtClean="0"/>
                        <a:t>3</a:t>
                      </a:r>
                      <a:r>
                        <a:rPr lang="en-US" sz="1400" dirty="0" smtClean="0"/>
                        <a:t>0%)</a:t>
                      </a:r>
                      <a:endParaRPr lang="ru-RU" sz="1400" dirty="0">
                        <a:solidFill>
                          <a:srgbClr val="000000"/>
                        </a:solidFill>
                        <a:effectLst/>
                        <a:latin typeface="Times New Roman"/>
                        <a:ea typeface="Times New Roman"/>
                        <a:cs typeface="Times New Roman"/>
                      </a:endParaRPr>
                    </a:p>
                  </a:txBody>
                  <a:tcPr marL="81815" marR="81815" marT="0" marB="0" anchor="ctr">
                    <a:solidFill>
                      <a:schemeClr val="accent6">
                        <a:lumMod val="60000"/>
                        <a:lumOff val="40000"/>
                      </a:schemeClr>
                    </a:solidFill>
                  </a:tcPr>
                </a:tc>
                <a:tc>
                  <a:txBody>
                    <a:bodyPr/>
                    <a:lstStyle/>
                    <a:p>
                      <a:pPr algn="ctr">
                        <a:spcAft>
                          <a:spcPts val="0"/>
                        </a:spcAft>
                      </a:pPr>
                      <a:r>
                        <a:rPr lang="ru-RU" sz="1100" kern="1200" dirty="0" smtClean="0">
                          <a:solidFill>
                            <a:schemeClr val="dk1"/>
                          </a:solidFill>
                          <a:latin typeface="+mn-lt"/>
                          <a:ea typeface="+mn-ea"/>
                          <a:cs typeface="+mn-cs"/>
                        </a:rPr>
                        <a:t>Application software for the basic control level and technological level </a:t>
                      </a:r>
                      <a:endParaRPr lang="ru-RU" sz="1100" dirty="0">
                        <a:solidFill>
                          <a:srgbClr val="000000"/>
                        </a:solidFill>
                        <a:effectLst/>
                        <a:latin typeface="+mn-lt"/>
                        <a:ea typeface="Times New Roman"/>
                        <a:cs typeface="Times New Roman"/>
                      </a:endParaRPr>
                    </a:p>
                  </a:txBody>
                  <a:tcPr marL="81815" marR="81815" marT="0" marB="0" anchor="ctr">
                    <a:solidFill>
                      <a:schemeClr val="accent6">
                        <a:lumMod val="60000"/>
                        <a:lumOff val="40000"/>
                      </a:schemeClr>
                    </a:solidFill>
                  </a:tcPr>
                </a:tc>
              </a:tr>
              <a:tr h="640228">
                <a:tc>
                  <a:txBody>
                    <a:bodyPr/>
                    <a:lstStyle/>
                    <a:p>
                      <a:pPr indent="-252000">
                        <a:lnSpc>
                          <a:spcPct val="115000"/>
                        </a:lnSpc>
                        <a:spcAft>
                          <a:spcPts val="300"/>
                        </a:spcAft>
                        <a:buFont typeface="Arial" pitchFamily="34" charset="0"/>
                        <a:buChar char="•"/>
                      </a:pPr>
                      <a:r>
                        <a:rPr lang="ru-RU" sz="1800" dirty="0">
                          <a:solidFill>
                            <a:schemeClr val="bg1"/>
                          </a:solidFill>
                          <a:latin typeface="Calibri" pitchFamily="34" charset="0"/>
                          <a:ea typeface="Times New Roman"/>
                          <a:cs typeface="Times New Roman"/>
                        </a:rPr>
                        <a:t>Correction of the hardware and software platform</a:t>
                      </a:r>
                    </a:p>
                  </a:txBody>
                  <a:tcPr marL="68580" marR="68580" marT="0" marB="0" anchor="ct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noFill/>
                  </a:tcPr>
                </a:tc>
                <a:tc>
                  <a:txBody>
                    <a:bodyPr/>
                    <a:lstStyle/>
                    <a:p>
                      <a:pPr algn="ctr"/>
                      <a:r>
                        <a:rPr lang="en-US" sz="1400" b="1" dirty="0" smtClean="0"/>
                        <a:t>Done</a:t>
                      </a:r>
                      <a:r>
                        <a:rPr lang="ru-RU" sz="1400" b="1" dirty="0" smtClean="0"/>
                        <a:t> </a:t>
                      </a:r>
                      <a:r>
                        <a:rPr lang="en-US" sz="1400" b="1" dirty="0" smtClean="0">
                          <a:solidFill>
                            <a:srgbClr val="000000"/>
                          </a:solidFill>
                          <a:effectLst/>
                          <a:latin typeface="Times New Roman"/>
                          <a:ea typeface="Times New Roman"/>
                          <a:cs typeface="Times New Roman"/>
                        </a:rPr>
                        <a:t>10</a:t>
                      </a:r>
                      <a:r>
                        <a:rPr lang="ru-RU" sz="1400" b="1" dirty="0" smtClean="0">
                          <a:solidFill>
                            <a:srgbClr val="000000"/>
                          </a:solidFill>
                          <a:effectLst/>
                          <a:latin typeface="Times New Roman"/>
                          <a:ea typeface="Times New Roman"/>
                          <a:cs typeface="Times New Roman"/>
                        </a:rPr>
                        <a:t>0%</a:t>
                      </a:r>
                    </a:p>
                    <a:p>
                      <a:pPr algn="ctr"/>
                      <a:r>
                        <a:rPr lang="en-US" sz="1400" dirty="0" smtClean="0"/>
                        <a:t>(previously - 0%)</a:t>
                      </a:r>
                      <a:endParaRPr lang="ru-RU" sz="1400" dirty="0" smtClean="0">
                        <a:solidFill>
                          <a:srgbClr val="000000"/>
                        </a:solidFill>
                        <a:effectLst/>
                        <a:latin typeface="Times New Roman"/>
                        <a:ea typeface="Times New Roman"/>
                        <a:cs typeface="Times New Roman"/>
                      </a:endParaRPr>
                    </a:p>
                  </a:txBody>
                  <a:tcPr marL="81815" marR="81815" marT="0" marB="0" anchor="ctr">
                    <a:solidFill>
                      <a:schemeClr val="accent6">
                        <a:lumMod val="60000"/>
                        <a:lumOff val="40000"/>
                      </a:schemeClr>
                    </a:solidFill>
                  </a:tcPr>
                </a:tc>
                <a:tc>
                  <a:txBody>
                    <a:bodyPr/>
                    <a:lstStyle/>
                    <a:p>
                      <a:pPr algn="ctr">
                        <a:spcAft>
                          <a:spcPts val="0"/>
                        </a:spcAft>
                      </a:pPr>
                      <a:r>
                        <a:rPr lang="ru-RU" sz="1100" kern="1200" dirty="0" smtClean="0">
                          <a:solidFill>
                            <a:schemeClr val="dk1"/>
                          </a:solidFill>
                          <a:latin typeface="+mn-lt"/>
                          <a:ea typeface="+mn-ea"/>
                          <a:cs typeface="+mn-cs"/>
                        </a:rPr>
                        <a:t>The specifications for the purchase of equipment have been developed</a:t>
                      </a:r>
                      <a:endParaRPr lang="ru-RU" sz="1100" dirty="0">
                        <a:solidFill>
                          <a:srgbClr val="000000"/>
                        </a:solidFill>
                        <a:effectLst/>
                        <a:latin typeface="+mn-lt"/>
                        <a:ea typeface="Times New Roman"/>
                        <a:cs typeface="Times New Roman"/>
                      </a:endParaRPr>
                    </a:p>
                  </a:txBody>
                  <a:tcPr marL="81815" marR="81815" marT="0" marB="0" anchor="ctr">
                    <a:solidFill>
                      <a:schemeClr val="accent6">
                        <a:lumMod val="60000"/>
                        <a:lumOff val="40000"/>
                      </a:schemeClr>
                    </a:solidFill>
                  </a:tcPr>
                </a:tc>
              </a:tr>
              <a:tr h="946623">
                <a:tc>
                  <a:txBody>
                    <a:bodyPr/>
                    <a:lstStyle/>
                    <a:p>
                      <a:pPr indent="-252000">
                        <a:lnSpc>
                          <a:spcPct val="115000"/>
                        </a:lnSpc>
                        <a:spcAft>
                          <a:spcPts val="300"/>
                        </a:spcAft>
                        <a:buFont typeface="Arial" pitchFamily="34" charset="0"/>
                        <a:buChar char="•"/>
                      </a:pPr>
                      <a:r>
                        <a:rPr lang="en-US" sz="1800" dirty="0">
                          <a:solidFill>
                            <a:schemeClr val="bg1"/>
                          </a:solidFill>
                          <a:latin typeface="Calibri" pitchFamily="34" charset="0"/>
                          <a:ea typeface="Times New Roman"/>
                          <a:cs typeface="Times New Roman"/>
                        </a:rPr>
                        <a:t>Acquisition and installation of cabinet designs sample base-line monitoring of DP production intensity </a:t>
                      </a:r>
                      <a:r>
                        <a:rPr lang="en-US" sz="1800" dirty="0" smtClean="0">
                          <a:solidFill>
                            <a:schemeClr val="bg1"/>
                          </a:solidFill>
                          <a:latin typeface="Calibri" pitchFamily="34" charset="0"/>
                          <a:ea typeface="Times New Roman"/>
                          <a:cs typeface="Times New Roman"/>
                        </a:rPr>
                        <a:t>systems</a:t>
                      </a:r>
                      <a:endParaRPr lang="ru-RU" sz="1800" dirty="0">
                        <a:solidFill>
                          <a:schemeClr val="bg1"/>
                        </a:solidFill>
                        <a:latin typeface="Calibri" pitchFamily="34" charset="0"/>
                        <a:ea typeface="Times New Roman"/>
                        <a:cs typeface="Times New Roman"/>
                      </a:endParaRPr>
                    </a:p>
                  </a:txBody>
                  <a:tcPr marL="68580" marR="68580" marT="0" marB="0" anchor="ct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r>
                        <a:rPr lang="en-US" sz="1400" b="1" dirty="0" smtClean="0"/>
                        <a:t>Done</a:t>
                      </a:r>
                      <a:r>
                        <a:rPr lang="ru-RU" sz="1400" b="1" dirty="0" smtClean="0"/>
                        <a:t> </a:t>
                      </a:r>
                      <a:r>
                        <a:rPr lang="en-US" sz="1400" b="1" dirty="0" smtClean="0">
                          <a:solidFill>
                            <a:srgbClr val="000000"/>
                          </a:solidFill>
                          <a:effectLst/>
                          <a:latin typeface="Times New Roman"/>
                          <a:ea typeface="Times New Roman"/>
                          <a:cs typeface="Times New Roman"/>
                        </a:rPr>
                        <a:t>2</a:t>
                      </a:r>
                      <a:r>
                        <a:rPr lang="ru-RU" sz="1400" b="1" dirty="0" smtClean="0">
                          <a:solidFill>
                            <a:srgbClr val="000000"/>
                          </a:solidFill>
                          <a:effectLst/>
                          <a:latin typeface="Times New Roman"/>
                          <a:ea typeface="Times New Roman"/>
                          <a:cs typeface="Times New Roman"/>
                        </a:rPr>
                        <a:t>0%</a:t>
                      </a:r>
                    </a:p>
                    <a:p>
                      <a:pPr algn="ctr"/>
                      <a:r>
                        <a:rPr lang="en-US" sz="1400" dirty="0" smtClean="0"/>
                        <a:t>(previously - 0%)</a:t>
                      </a:r>
                      <a:endParaRPr lang="ru-RU" sz="1400" dirty="0">
                        <a:solidFill>
                          <a:srgbClr val="000000"/>
                        </a:solidFill>
                        <a:effectLst/>
                        <a:latin typeface="Times New Roman"/>
                        <a:ea typeface="Times New Roman"/>
                        <a:cs typeface="Times New Roman"/>
                      </a:endParaRPr>
                    </a:p>
                  </a:txBody>
                  <a:tcPr marL="81815" marR="81815" marT="0" marB="0" anchor="ctr">
                    <a:solidFill>
                      <a:schemeClr val="accent6">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dk1"/>
                          </a:solidFill>
                          <a:latin typeface="+mn-lt"/>
                          <a:ea typeface="+mn-ea"/>
                          <a:cs typeface="+mn-cs"/>
                        </a:rPr>
                        <a:t>The market was investigated. The potential supplier of cabinet designs of the system of the </a:t>
                      </a:r>
                      <a:r>
                        <a:rPr lang="ru-RU" sz="1100" kern="1200" dirty="0" smtClean="0">
                          <a:solidFill>
                            <a:schemeClr val="dk1"/>
                          </a:solidFill>
                          <a:latin typeface="+mn-lt"/>
                          <a:ea typeface="+mn-ea"/>
                          <a:cs typeface="+mn-cs"/>
                        </a:rPr>
                        <a:t>AS </a:t>
                      </a:r>
                      <a:r>
                        <a:rPr lang="en-US" sz="1100" kern="1200" dirty="0" smtClean="0">
                          <a:solidFill>
                            <a:schemeClr val="dk1"/>
                          </a:solidFill>
                          <a:latin typeface="+mn-lt"/>
                          <a:ea typeface="+mn-ea"/>
                          <a:cs typeface="+mn-cs"/>
                        </a:rPr>
                        <a:t>ICQO - LLP "EnergyAutomation" is defined</a:t>
                      </a:r>
                      <a:endParaRPr lang="ru-RU" sz="1100" dirty="0">
                        <a:solidFill>
                          <a:srgbClr val="000000"/>
                        </a:solidFill>
                        <a:effectLst/>
                        <a:latin typeface="+mn-lt"/>
                        <a:ea typeface="Times New Roman"/>
                        <a:cs typeface="Times New Roman"/>
                      </a:endParaRPr>
                    </a:p>
                  </a:txBody>
                  <a:tcPr marL="81815" marR="81815" marT="0" marB="0" anchor="ctr">
                    <a:solidFill>
                      <a:schemeClr val="accent6">
                        <a:lumMod val="60000"/>
                        <a:lumOff val="40000"/>
                      </a:schemeClr>
                    </a:solidFill>
                  </a:tcPr>
                </a:tc>
              </a:tr>
              <a:tr h="640228">
                <a:tc>
                  <a:txBody>
                    <a:bodyPr/>
                    <a:lstStyle/>
                    <a:p>
                      <a:pPr indent="-252000">
                        <a:spcAft>
                          <a:spcPts val="0"/>
                        </a:spcAft>
                        <a:buFont typeface="Arial" pitchFamily="34" charset="0"/>
                        <a:buChar char="•"/>
                      </a:pPr>
                      <a:r>
                        <a:rPr lang="ru-RU" sz="1800" dirty="0">
                          <a:solidFill>
                            <a:schemeClr val="bg1"/>
                          </a:solidFill>
                          <a:latin typeface="Calibri" pitchFamily="34" charset="0"/>
                          <a:ea typeface="Times New Roman"/>
                          <a:cs typeface="Times New Roman"/>
                        </a:rPr>
                        <a:t>Completion of the system software platform</a:t>
                      </a:r>
                    </a:p>
                  </a:txBody>
                  <a:tcPr marL="68580" marR="68580" marT="0" marB="0" anchor="ctr"/>
                </a:tc>
                <a:tc>
                  <a:txBody>
                    <a:bodyPr/>
                    <a:lstStyle/>
                    <a:p>
                      <a:pPr algn="ctr">
                        <a:spcAft>
                          <a:spcPts val="0"/>
                        </a:spcAft>
                      </a:pPr>
                      <a:r>
                        <a:rPr lang="ru-RU" sz="1600" dirty="0">
                          <a:effectLst/>
                          <a:highlight>
                            <a:srgbClr val="000000"/>
                          </a:highlight>
                        </a:rPr>
                        <a:t> </a:t>
                      </a:r>
                      <a:endParaRPr lang="ru-RU" sz="16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600" dirty="0">
                          <a:effectLst/>
                          <a:highlight>
                            <a:srgbClr val="000000"/>
                          </a:highlight>
                        </a:rPr>
                        <a:t> </a:t>
                      </a:r>
                      <a:endParaRPr lang="ru-RU" sz="16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r>
                        <a:rPr lang="en-US" sz="1400" b="1" dirty="0" smtClean="0"/>
                        <a:t>Done</a:t>
                      </a:r>
                      <a:r>
                        <a:rPr lang="ru-RU" sz="1400" b="1" dirty="0" smtClean="0"/>
                        <a:t> </a:t>
                      </a:r>
                      <a:r>
                        <a:rPr lang="en-US" sz="1400" b="1" dirty="0" smtClean="0">
                          <a:solidFill>
                            <a:srgbClr val="000000"/>
                          </a:solidFill>
                          <a:effectLst/>
                          <a:latin typeface="Times New Roman"/>
                          <a:ea typeface="Times New Roman"/>
                          <a:cs typeface="Times New Roman"/>
                        </a:rPr>
                        <a:t>2</a:t>
                      </a:r>
                      <a:r>
                        <a:rPr lang="ru-RU" sz="1400" b="1" dirty="0" smtClean="0">
                          <a:solidFill>
                            <a:srgbClr val="000000"/>
                          </a:solidFill>
                          <a:effectLst/>
                          <a:latin typeface="Times New Roman"/>
                          <a:ea typeface="Times New Roman"/>
                          <a:cs typeface="Times New Roman"/>
                        </a:rPr>
                        <a:t>0%</a:t>
                      </a:r>
                    </a:p>
                    <a:p>
                      <a:pPr algn="ctr"/>
                      <a:r>
                        <a:rPr lang="en-US" sz="1400" dirty="0" smtClean="0"/>
                        <a:t>(previously - 0%)</a:t>
                      </a:r>
                      <a:endParaRPr lang="ru-RU" sz="1400" dirty="0" smtClean="0">
                        <a:solidFill>
                          <a:srgbClr val="000000"/>
                        </a:solidFill>
                        <a:effectLst/>
                        <a:latin typeface="Times New Roman"/>
                        <a:ea typeface="Times New Roman"/>
                        <a:cs typeface="Times New Roman"/>
                      </a:endParaRPr>
                    </a:p>
                  </a:txBody>
                  <a:tcPr marL="81815" marR="81815" marT="0" marB="0" anchor="ctr">
                    <a:solidFill>
                      <a:schemeClr val="accent6">
                        <a:lumMod val="60000"/>
                        <a:lumOff val="40000"/>
                      </a:schemeClr>
                    </a:solidFill>
                  </a:tcPr>
                </a:tc>
                <a:tc>
                  <a:txBody>
                    <a:bodyPr/>
                    <a:lstStyle/>
                    <a:p>
                      <a:pPr marL="0" indent="0" algn="ctr">
                        <a:spcAft>
                          <a:spcPts val="0"/>
                        </a:spcAft>
                      </a:pPr>
                      <a:r>
                        <a:rPr lang="ru-RU" sz="1100" kern="1200" dirty="0" smtClean="0">
                          <a:solidFill>
                            <a:schemeClr val="dk1"/>
                          </a:solidFill>
                          <a:latin typeface="+mn-lt"/>
                          <a:ea typeface="+mn-ea"/>
                          <a:cs typeface="+mn-cs"/>
                        </a:rPr>
                        <a:t>The analysis of the market is carried out. A range of potential suppliers has been identified.</a:t>
                      </a:r>
                      <a:endParaRPr lang="ru-RU" sz="1100" dirty="0">
                        <a:solidFill>
                          <a:srgbClr val="000000"/>
                        </a:solidFill>
                        <a:effectLst/>
                        <a:latin typeface="+mn-lt"/>
                        <a:ea typeface="Times New Roman"/>
                        <a:cs typeface="Times New Roman"/>
                      </a:endParaRPr>
                    </a:p>
                  </a:txBody>
                  <a:tcPr marL="81815" marR="81815" marT="0" marB="0" anchor="ctr">
                    <a:solidFill>
                      <a:schemeClr val="accent6">
                        <a:lumMod val="60000"/>
                        <a:lumOff val="40000"/>
                      </a:schemeClr>
                    </a:solidFill>
                  </a:tcPr>
                </a:tc>
              </a:tr>
              <a:tr h="1844467">
                <a:tc>
                  <a:txBody>
                    <a:bodyPr/>
                    <a:lstStyle/>
                    <a:p>
                      <a:pPr indent="-252000">
                        <a:spcAft>
                          <a:spcPts val="0"/>
                        </a:spcAft>
                        <a:buFont typeface="Arial" pitchFamily="34" charset="0"/>
                        <a:buChar char="•"/>
                      </a:pPr>
                      <a:r>
                        <a:rPr lang="en-US" sz="1800" dirty="0">
                          <a:solidFill>
                            <a:schemeClr val="bg1"/>
                          </a:solidFill>
                          <a:latin typeface="Calibri" pitchFamily="34" charset="0"/>
                          <a:ea typeface="Times New Roman"/>
                          <a:cs typeface="Times New Roman"/>
                        </a:rPr>
                        <a:t>Installing software on the base of technologists workstations</a:t>
                      </a:r>
                      <a:endParaRPr lang="ru-RU" sz="1800" dirty="0">
                        <a:solidFill>
                          <a:schemeClr val="bg1"/>
                        </a:solidFill>
                        <a:latin typeface="Calibri" pitchFamily="34" charset="0"/>
                        <a:ea typeface="Times New Roman"/>
                        <a:cs typeface="Times New Roman"/>
                      </a:endParaRPr>
                    </a:p>
                  </a:txBody>
                  <a:tcPr marL="68580" marR="68580" marT="0" marB="0" anchor="ctr"/>
                </a:tc>
                <a:tc>
                  <a:txBody>
                    <a:bodyPr/>
                    <a:lstStyle/>
                    <a:p>
                      <a:pPr algn="ctr">
                        <a:spcAft>
                          <a:spcPts val="0"/>
                        </a:spcAft>
                      </a:pPr>
                      <a:r>
                        <a:rPr lang="ru-RU" sz="1000" dirty="0">
                          <a:effectLst/>
                          <a:highlight>
                            <a:srgbClr val="0000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spcAft>
                          <a:spcPts val="0"/>
                        </a:spcAft>
                      </a:pPr>
                      <a:r>
                        <a:rPr lang="ru-RU" sz="1000" dirty="0">
                          <a:effectLst/>
                          <a:highlight>
                            <a:srgbClr val="00FF00"/>
                          </a:highlight>
                        </a:rPr>
                        <a:t> </a:t>
                      </a:r>
                      <a:endParaRPr lang="ru-RU" sz="1100" dirty="0">
                        <a:solidFill>
                          <a:srgbClr val="000000"/>
                        </a:solidFill>
                        <a:effectLst/>
                        <a:latin typeface="Times New Roman"/>
                        <a:ea typeface="Times New Roman"/>
                        <a:cs typeface="Times New Roman"/>
                      </a:endParaRPr>
                    </a:p>
                  </a:txBody>
                  <a:tcPr marL="81815" marR="81815" marT="0" marB="0">
                    <a:solidFill>
                      <a:srgbClr val="C00000"/>
                    </a:solidFill>
                  </a:tcPr>
                </a:tc>
                <a:tc>
                  <a:txBody>
                    <a:bodyPr/>
                    <a:lstStyle/>
                    <a:p>
                      <a:pPr algn="ctr"/>
                      <a:r>
                        <a:rPr lang="en-US" sz="1400" b="1" dirty="0" smtClean="0"/>
                        <a:t>Done</a:t>
                      </a:r>
                      <a:r>
                        <a:rPr lang="ru-RU" sz="1400" b="1" dirty="0" smtClean="0"/>
                        <a:t> </a:t>
                      </a:r>
                      <a:r>
                        <a:rPr lang="ru-RU" sz="1400" b="1" dirty="0" smtClean="0">
                          <a:solidFill>
                            <a:srgbClr val="000000"/>
                          </a:solidFill>
                          <a:effectLst/>
                          <a:latin typeface="Times New Roman"/>
                          <a:ea typeface="Times New Roman"/>
                          <a:cs typeface="Times New Roman"/>
                        </a:rPr>
                        <a:t>1</a:t>
                      </a:r>
                      <a:r>
                        <a:rPr lang="en-US" sz="1400" b="1" dirty="0" smtClean="0">
                          <a:solidFill>
                            <a:srgbClr val="000000"/>
                          </a:solidFill>
                          <a:effectLst/>
                          <a:latin typeface="Times New Roman"/>
                          <a:ea typeface="Times New Roman"/>
                          <a:cs typeface="Times New Roman"/>
                        </a:rPr>
                        <a:t>5</a:t>
                      </a:r>
                      <a:r>
                        <a:rPr lang="ru-RU" sz="1400" b="1" dirty="0" smtClean="0">
                          <a:solidFill>
                            <a:srgbClr val="000000"/>
                          </a:solidFill>
                          <a:effectLst/>
                          <a:latin typeface="Times New Roman"/>
                          <a:ea typeface="Times New Roman"/>
                          <a:cs typeface="Times New Roman"/>
                        </a:rPr>
                        <a:t>%</a:t>
                      </a:r>
                    </a:p>
                    <a:p>
                      <a:pPr algn="ctr"/>
                      <a:r>
                        <a:rPr lang="en-US" sz="1400" dirty="0" smtClean="0"/>
                        <a:t>(previously - 0%)</a:t>
                      </a:r>
                      <a:endParaRPr lang="ru-RU" sz="1400" dirty="0" smtClean="0">
                        <a:solidFill>
                          <a:srgbClr val="000000"/>
                        </a:solidFill>
                        <a:effectLst/>
                        <a:latin typeface="Times New Roman"/>
                        <a:ea typeface="Times New Roman"/>
                        <a:cs typeface="Times New Roman"/>
                      </a:endParaRPr>
                    </a:p>
                    <a:p>
                      <a:pPr algn="ctr">
                        <a:spcAft>
                          <a:spcPts val="0"/>
                        </a:spcAft>
                      </a:pPr>
                      <a:endParaRPr lang="ru-RU" sz="1100" dirty="0">
                        <a:solidFill>
                          <a:srgbClr val="000000"/>
                        </a:solidFill>
                        <a:effectLst/>
                        <a:latin typeface="Times New Roman"/>
                        <a:ea typeface="Times New Roman"/>
                        <a:cs typeface="Times New Roman"/>
                      </a:endParaRPr>
                    </a:p>
                  </a:txBody>
                  <a:tcPr marL="81815" marR="81815" marT="0" marB="0" anchor="ctr">
                    <a:solidFill>
                      <a:schemeClr val="accent6">
                        <a:lumMod val="60000"/>
                        <a:lumOff val="40000"/>
                      </a:schemeClr>
                    </a:solidFill>
                  </a:tcPr>
                </a:tc>
                <a:tc>
                  <a:txBody>
                    <a:bodyPr/>
                    <a:lstStyle/>
                    <a:p>
                      <a:pPr algn="ctr"/>
                      <a:r>
                        <a:rPr lang="en-US" sz="1100" kern="1200" dirty="0" smtClean="0">
                          <a:solidFill>
                            <a:schemeClr val="dk1"/>
                          </a:solidFill>
                          <a:latin typeface="+mn-lt"/>
                          <a:ea typeface="+mn-ea"/>
                          <a:cs typeface="+mn-cs"/>
                        </a:rPr>
                        <a:t>Trial installation and autonomous testing of the main components of distribution package of the developed AS OMQO application software was conducted on AS OMQO hardware model under the field conditions of TST-16 LLP</a:t>
                      </a:r>
                      <a:endParaRPr lang="ru-RU" sz="1100" kern="1200" dirty="0" smtClean="0">
                        <a:solidFill>
                          <a:schemeClr val="dk1"/>
                        </a:solidFill>
                        <a:latin typeface="+mn-lt"/>
                        <a:ea typeface="+mn-ea"/>
                        <a:cs typeface="+mn-cs"/>
                      </a:endParaRPr>
                    </a:p>
                    <a:p>
                      <a:pPr algn="ctr"/>
                      <a:r>
                        <a:rPr lang="ru-RU" sz="1100" kern="1200" dirty="0" smtClean="0">
                          <a:solidFill>
                            <a:schemeClr val="dk1"/>
                          </a:solidFill>
                          <a:latin typeface="+mn-lt"/>
                          <a:ea typeface="+mn-ea"/>
                          <a:cs typeface="+mn-cs"/>
                        </a:rPr>
                        <a:t>Installation will be made after completion of the work on the assembly and installation of cabinet structures </a:t>
                      </a:r>
                      <a:endParaRPr lang="ru-RU" sz="1100" dirty="0">
                        <a:solidFill>
                          <a:srgbClr val="000000"/>
                        </a:solidFill>
                        <a:effectLst/>
                        <a:latin typeface="+mn-lt"/>
                        <a:ea typeface="Times New Roman"/>
                        <a:cs typeface="Times New Roman"/>
                      </a:endParaRPr>
                    </a:p>
                  </a:txBody>
                  <a:tcPr marL="81815" marR="81815" marT="0" marB="0" anchor="ctr">
                    <a:solidFill>
                      <a:schemeClr val="accent6">
                        <a:lumMod val="60000"/>
                        <a:lumOff val="40000"/>
                      </a:schemeClr>
                    </a:solidFill>
                  </a:tcPr>
                </a:tc>
              </a:tr>
            </a:tbl>
          </a:graphicData>
        </a:graphic>
      </p:graphicFrame>
    </p:spTree>
    <p:extLst>
      <p:ext uri="{BB962C8B-B14F-4D97-AF65-F5344CB8AC3E}">
        <p14:creationId xmlns="" xmlns:p14="http://schemas.microsoft.com/office/powerpoint/2010/main" val="4411950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 xmlns:p14="http://schemas.microsoft.com/office/powerpoint/2010/main" val="2083699467"/>
              </p:ext>
            </p:extLst>
          </p:nvPr>
        </p:nvGraphicFramePr>
        <p:xfrm>
          <a:off x="380911" y="1197030"/>
          <a:ext cx="11474186" cy="5623755"/>
        </p:xfrm>
        <a:graphic>
          <a:graphicData uri="http://schemas.openxmlformats.org/drawingml/2006/table">
            <a:tbl>
              <a:tblPr firstRow="1" firstCol="1" bandRow="1">
                <a:tableStyleId>{5C22544A-7EE6-4342-B048-85BDC9FD1C3A}</a:tableStyleId>
              </a:tblPr>
              <a:tblGrid>
                <a:gridCol w="7904776"/>
                <a:gridCol w="3569410"/>
              </a:tblGrid>
              <a:tr h="294617">
                <a:tc>
                  <a:txBody>
                    <a:bodyPr/>
                    <a:lstStyle/>
                    <a:p>
                      <a:pPr algn="ctr">
                        <a:lnSpc>
                          <a:spcPct val="115000"/>
                        </a:lnSpc>
                        <a:spcAft>
                          <a:spcPts val="0"/>
                        </a:spcAft>
                      </a:pPr>
                      <a:r>
                        <a:rPr lang="en-US" sz="1600" cap="all" baseline="0" dirty="0" smtClean="0"/>
                        <a:t>Name of events / works</a:t>
                      </a:r>
                      <a:endParaRPr lang="ru-RU" sz="1600" b="1" cap="all" baseline="0" dirty="0">
                        <a:effectLst/>
                        <a:latin typeface="Calibri"/>
                        <a:ea typeface="Calibri"/>
                        <a:cs typeface="Times New Roman"/>
                      </a:endParaRPr>
                    </a:p>
                  </a:txBody>
                  <a:tcPr marL="71356" marR="71356" marT="0" marB="0"/>
                </a:tc>
                <a:tc>
                  <a:txBody>
                    <a:bodyPr/>
                    <a:lstStyle/>
                    <a:p>
                      <a:pPr algn="ctr"/>
                      <a:r>
                        <a:rPr lang="en-US" sz="1600" cap="all" baseline="0" dirty="0" smtClean="0"/>
                        <a:t>Results</a:t>
                      </a:r>
                      <a:endParaRPr lang="ru-RU" sz="1600" b="0" cap="all" baseline="0" dirty="0">
                        <a:effectLst/>
                        <a:latin typeface="Calibri"/>
                        <a:ea typeface="Calibri"/>
                        <a:cs typeface="Times New Roman"/>
                      </a:endParaRPr>
                    </a:p>
                  </a:txBody>
                  <a:tcPr marL="71356" marR="71356" marT="0" marB="0"/>
                </a:tc>
              </a:tr>
              <a:tr h="5329138">
                <a:tc>
                  <a:txBody>
                    <a:bodyPr/>
                    <a:lstStyle/>
                    <a:p>
                      <a:pPr marL="171450" indent="-171450" algn="l">
                        <a:lnSpc>
                          <a:spcPct val="115000"/>
                        </a:lnSpc>
                        <a:spcAft>
                          <a:spcPts val="0"/>
                        </a:spcAft>
                        <a:buFont typeface="Arial" panose="020B0604020202020204" pitchFamily="34" charset="0"/>
                        <a:buChar char="•"/>
                      </a:pPr>
                      <a:endParaRPr lang="ru-RU" sz="1600" dirty="0" smtClean="0"/>
                    </a:p>
                    <a:p>
                      <a:pPr marL="171450" indent="-171450" algn="l">
                        <a:lnSpc>
                          <a:spcPct val="115000"/>
                        </a:lnSpc>
                        <a:spcAft>
                          <a:spcPts val="0"/>
                        </a:spcAft>
                        <a:buFont typeface="Arial" panose="020B0604020202020204" pitchFamily="34" charset="0"/>
                        <a:buChar char="•"/>
                      </a:pPr>
                      <a:r>
                        <a:rPr lang="en-US" sz="2400" dirty="0" smtClean="0"/>
                        <a:t>Purchase of computers, office equipment, office supplies</a:t>
                      </a:r>
                      <a:endParaRPr lang="ru-RU" sz="2400" dirty="0" smtClean="0"/>
                    </a:p>
                    <a:p>
                      <a:pPr marL="171450" indent="-171450" algn="l">
                        <a:lnSpc>
                          <a:spcPct val="115000"/>
                        </a:lnSpc>
                        <a:spcAft>
                          <a:spcPts val="0"/>
                        </a:spcAft>
                        <a:buFont typeface="Arial" panose="020B0604020202020204" pitchFamily="34" charset="0"/>
                        <a:buChar char="•"/>
                      </a:pPr>
                      <a:endParaRPr lang="ru-RU" sz="2400" dirty="0" smtClean="0">
                        <a:solidFill>
                          <a:schemeClr val="bg1"/>
                        </a:solidFill>
                        <a:effectLst/>
                      </a:endParaRPr>
                    </a:p>
                    <a:p>
                      <a:pPr marL="171450" indent="-171450" algn="l">
                        <a:lnSpc>
                          <a:spcPct val="115000"/>
                        </a:lnSpc>
                        <a:spcAft>
                          <a:spcPts val="0"/>
                        </a:spcAft>
                        <a:buFont typeface="Arial" panose="020B0604020202020204" pitchFamily="34" charset="0"/>
                        <a:buChar char="•"/>
                      </a:pPr>
                      <a:endParaRPr lang="ru-RU" sz="2400" dirty="0" smtClean="0">
                        <a:solidFill>
                          <a:schemeClr val="bg1"/>
                        </a:solidFill>
                        <a:effectLst/>
                      </a:endParaRPr>
                    </a:p>
                    <a:p>
                      <a:pPr marL="171450" indent="-171450" algn="l">
                        <a:lnSpc>
                          <a:spcPct val="115000"/>
                        </a:lnSpc>
                        <a:spcAft>
                          <a:spcPts val="0"/>
                        </a:spcAft>
                        <a:buFont typeface="Arial" panose="020B0604020202020204" pitchFamily="34" charset="0"/>
                        <a:buChar char="•"/>
                      </a:pPr>
                      <a:r>
                        <a:rPr lang="en-US" sz="2400" dirty="0" smtClean="0"/>
                        <a:t>Purchase of office furniture</a:t>
                      </a:r>
                      <a:endParaRPr lang="ru-RU" sz="2400" dirty="0" smtClean="0"/>
                    </a:p>
                    <a:p>
                      <a:pPr marL="171450" indent="-171450" algn="l">
                        <a:lnSpc>
                          <a:spcPct val="115000"/>
                        </a:lnSpc>
                        <a:spcAft>
                          <a:spcPts val="0"/>
                        </a:spcAft>
                        <a:buFont typeface="Arial" panose="020B0604020202020204" pitchFamily="34" charset="0"/>
                        <a:buChar char="•"/>
                      </a:pPr>
                      <a:endParaRPr lang="ru-RU" sz="2400" dirty="0" smtClean="0">
                        <a:solidFill>
                          <a:schemeClr val="bg1"/>
                        </a:solidFill>
                        <a:effectLst/>
                      </a:endParaRPr>
                    </a:p>
                    <a:p>
                      <a:pPr marL="171450" indent="-171450" algn="l">
                        <a:lnSpc>
                          <a:spcPct val="115000"/>
                        </a:lnSpc>
                        <a:spcAft>
                          <a:spcPts val="0"/>
                        </a:spcAft>
                        <a:buFont typeface="Arial" panose="020B0604020202020204" pitchFamily="34" charset="0"/>
                        <a:buChar char="•"/>
                      </a:pPr>
                      <a:endParaRPr lang="ru-RU" sz="2400" dirty="0" smtClean="0">
                        <a:solidFill>
                          <a:schemeClr val="bg1"/>
                        </a:solidFill>
                        <a:effectLst/>
                      </a:endParaRPr>
                    </a:p>
                    <a:p>
                      <a:pPr marL="171450" indent="-171450" algn="l">
                        <a:lnSpc>
                          <a:spcPct val="115000"/>
                        </a:lnSpc>
                        <a:spcAft>
                          <a:spcPts val="0"/>
                        </a:spcAft>
                        <a:buFont typeface="Arial" panose="020B0604020202020204" pitchFamily="34" charset="0"/>
                        <a:buChar char="•"/>
                      </a:pPr>
                      <a:r>
                        <a:rPr lang="en-US" sz="2400" dirty="0" smtClean="0"/>
                        <a:t>Purchase of translation services</a:t>
                      </a:r>
                      <a:endParaRPr lang="ru-RU" sz="2400" dirty="0" smtClean="0"/>
                    </a:p>
                    <a:p>
                      <a:pPr marL="171450" indent="-171450" algn="l">
                        <a:lnSpc>
                          <a:spcPct val="115000"/>
                        </a:lnSpc>
                        <a:spcAft>
                          <a:spcPts val="0"/>
                        </a:spcAft>
                        <a:buFont typeface="Arial" panose="020B0604020202020204" pitchFamily="34" charset="0"/>
                        <a:buChar char="•"/>
                      </a:pPr>
                      <a:endParaRPr lang="ru-RU" sz="2400" dirty="0" smtClean="0">
                        <a:solidFill>
                          <a:schemeClr val="bg1"/>
                        </a:solidFill>
                        <a:effectLst/>
                      </a:endParaRPr>
                    </a:p>
                    <a:p>
                      <a:pPr marL="171450" indent="-171450" algn="l">
                        <a:lnSpc>
                          <a:spcPct val="115000"/>
                        </a:lnSpc>
                        <a:spcAft>
                          <a:spcPts val="0"/>
                        </a:spcAft>
                        <a:buFont typeface="Arial" panose="020B0604020202020204" pitchFamily="34" charset="0"/>
                        <a:buChar char="•"/>
                      </a:pPr>
                      <a:endParaRPr lang="ru-RU" sz="2400" dirty="0" smtClean="0">
                        <a:solidFill>
                          <a:schemeClr val="bg1"/>
                        </a:solidFill>
                        <a:effectLst/>
                      </a:endParaRPr>
                    </a:p>
                    <a:p>
                      <a:pPr marL="171450" indent="-171450" algn="l">
                        <a:lnSpc>
                          <a:spcPct val="115000"/>
                        </a:lnSpc>
                        <a:spcAft>
                          <a:spcPts val="0"/>
                        </a:spcAft>
                        <a:buFont typeface="Arial" panose="020B0604020202020204" pitchFamily="34" charset="0"/>
                        <a:buChar char="•"/>
                      </a:pPr>
                      <a:r>
                        <a:rPr lang="en-US" sz="2400" dirty="0" smtClean="0"/>
                        <a:t>Purchase of postal services</a:t>
                      </a:r>
                      <a:endParaRPr lang="ru-RU" sz="2400" dirty="0" smtClean="0">
                        <a:solidFill>
                          <a:schemeClr val="bg1"/>
                        </a:solidFill>
                        <a:effectLst/>
                      </a:endParaRPr>
                    </a:p>
                    <a:p>
                      <a:pPr marL="0" indent="0" algn="l">
                        <a:lnSpc>
                          <a:spcPct val="115000"/>
                        </a:lnSpc>
                        <a:spcAft>
                          <a:spcPts val="0"/>
                        </a:spcAft>
                        <a:buFont typeface="Arial" panose="020B0604020202020204" pitchFamily="34" charset="0"/>
                        <a:buNone/>
                      </a:pPr>
                      <a:endParaRPr lang="ru-RU" sz="2400" dirty="0" smtClean="0">
                        <a:solidFill>
                          <a:schemeClr val="bg1"/>
                        </a:solidFill>
                        <a:effectLst/>
                      </a:endParaRPr>
                    </a:p>
                  </a:txBody>
                  <a:tcPr marL="71356" marR="71356" marT="0" marB="0">
                    <a:solidFill>
                      <a:schemeClr val="accent1">
                        <a:lumMod val="75000"/>
                      </a:schemeClr>
                    </a:solidFill>
                  </a:tcPr>
                </a:tc>
                <a:tc>
                  <a:txBody>
                    <a:bodyPr/>
                    <a:lstStyle/>
                    <a:p>
                      <a:pPr algn="l">
                        <a:lnSpc>
                          <a:spcPct val="115000"/>
                        </a:lnSpc>
                        <a:spcAft>
                          <a:spcPts val="0"/>
                        </a:spcAft>
                      </a:pPr>
                      <a:endParaRPr lang="ru-RU" sz="1400" dirty="0" smtClean="0">
                        <a:effectLst/>
                        <a:latin typeface="+mn-lt"/>
                        <a:ea typeface="Calibri"/>
                        <a:cs typeface="Times New Roman"/>
                      </a:endParaRPr>
                    </a:p>
                    <a:p>
                      <a:pPr algn="l">
                        <a:lnSpc>
                          <a:spcPct val="115000"/>
                        </a:lnSpc>
                        <a:spcAft>
                          <a:spcPts val="0"/>
                        </a:spcAft>
                      </a:pPr>
                      <a:r>
                        <a:rPr lang="en-US" sz="1400" dirty="0" smtClean="0">
                          <a:effectLst/>
                          <a:latin typeface="+mn-lt"/>
                          <a:ea typeface="Calibri"/>
                          <a:cs typeface="Times New Roman"/>
                        </a:rPr>
                        <a:t>A purchase was made using the "purchase in free trade" method</a:t>
                      </a:r>
                      <a:endParaRPr lang="ru-RU" sz="1400" dirty="0" smtClean="0">
                        <a:effectLst/>
                        <a:latin typeface="+mn-lt"/>
                        <a:ea typeface="Calibri"/>
                        <a:cs typeface="Times New Roman"/>
                      </a:endParaRPr>
                    </a:p>
                    <a:p>
                      <a:pPr algn="l">
                        <a:lnSpc>
                          <a:spcPct val="115000"/>
                        </a:lnSpc>
                        <a:spcAft>
                          <a:spcPts val="0"/>
                        </a:spcAft>
                      </a:pPr>
                      <a:endParaRPr lang="ru-RU" sz="1400" dirty="0" smtClean="0">
                        <a:effectLst/>
                        <a:latin typeface="+mn-lt"/>
                        <a:ea typeface="Calibri"/>
                        <a:cs typeface="Times New Roman"/>
                      </a:endParaRPr>
                    </a:p>
                    <a:p>
                      <a:pPr algn="l">
                        <a:lnSpc>
                          <a:spcPct val="115000"/>
                        </a:lnSpc>
                        <a:spcAft>
                          <a:spcPts val="0"/>
                        </a:spcAft>
                      </a:pPr>
                      <a:endParaRPr lang="ru-RU" sz="1400" dirty="0" smtClean="0">
                        <a:effectLst/>
                        <a:latin typeface="+mn-lt"/>
                        <a:ea typeface="Calibri"/>
                        <a:cs typeface="Times New Roman"/>
                      </a:endParaRPr>
                    </a:p>
                    <a:p>
                      <a:pPr algn="l">
                        <a:lnSpc>
                          <a:spcPct val="115000"/>
                        </a:lnSpc>
                        <a:spcAft>
                          <a:spcPts val="0"/>
                        </a:spcAft>
                      </a:pPr>
                      <a:endParaRPr lang="ru-RU" sz="1400" dirty="0" smtClean="0">
                        <a:effectLst/>
                        <a:latin typeface="+mn-lt"/>
                        <a:ea typeface="Calibri"/>
                        <a:cs typeface="Times New Roman"/>
                      </a:endParaRPr>
                    </a:p>
                    <a:p>
                      <a:pPr algn="l">
                        <a:lnSpc>
                          <a:spcPct val="115000"/>
                        </a:lnSpc>
                        <a:spcAft>
                          <a:spcPts val="0"/>
                        </a:spcAft>
                      </a:pPr>
                      <a:r>
                        <a:rPr lang="en-US" sz="1400" dirty="0" smtClean="0">
                          <a:effectLst/>
                          <a:latin typeface="+mn-lt"/>
                          <a:ea typeface="Calibri"/>
                          <a:cs typeface="Times New Roman"/>
                        </a:rPr>
                        <a:t>A purchase was made using the "purchase in free trade" method</a:t>
                      </a:r>
                      <a:endParaRPr lang="ru-RU" sz="1400" dirty="0" smtClean="0">
                        <a:effectLst/>
                        <a:latin typeface="+mn-lt"/>
                        <a:ea typeface="Calibri"/>
                        <a:cs typeface="Times New Roman"/>
                      </a:endParaRPr>
                    </a:p>
                    <a:p>
                      <a:pPr algn="l">
                        <a:lnSpc>
                          <a:spcPct val="115000"/>
                        </a:lnSpc>
                        <a:spcAft>
                          <a:spcPts val="0"/>
                        </a:spcAft>
                      </a:pPr>
                      <a:endParaRPr lang="ru-RU" sz="1400" dirty="0" smtClean="0">
                        <a:effectLst/>
                        <a:latin typeface="+mn-lt"/>
                        <a:ea typeface="Calibri"/>
                        <a:cs typeface="Times New Roman"/>
                      </a:endParaRPr>
                    </a:p>
                    <a:p>
                      <a:pPr algn="l">
                        <a:lnSpc>
                          <a:spcPct val="115000"/>
                        </a:lnSpc>
                        <a:spcAft>
                          <a:spcPts val="0"/>
                        </a:spcAft>
                      </a:pPr>
                      <a:endParaRPr lang="ru-RU" sz="1400" dirty="0" smtClean="0">
                        <a:effectLst/>
                        <a:latin typeface="+mn-lt"/>
                        <a:ea typeface="Calibri"/>
                        <a:cs typeface="Times New Roman"/>
                      </a:endParaRPr>
                    </a:p>
                    <a:p>
                      <a:pPr algn="l">
                        <a:lnSpc>
                          <a:spcPct val="115000"/>
                        </a:lnSpc>
                        <a:spcAft>
                          <a:spcPts val="0"/>
                        </a:spcAft>
                      </a:pPr>
                      <a:endParaRPr lang="ru-RU" sz="1400" dirty="0" smtClean="0">
                        <a:effectLst/>
                        <a:latin typeface="+mn-lt"/>
                        <a:ea typeface="Calibri"/>
                        <a:cs typeface="Times New Roman"/>
                      </a:endParaRPr>
                    </a:p>
                    <a:p>
                      <a:pPr algn="l">
                        <a:lnSpc>
                          <a:spcPct val="115000"/>
                        </a:lnSpc>
                        <a:spcAft>
                          <a:spcPts val="0"/>
                        </a:spcAft>
                      </a:pPr>
                      <a:r>
                        <a:rPr lang="en-US" sz="1400" dirty="0" smtClean="0">
                          <a:effectLst/>
                          <a:latin typeface="+mn-lt"/>
                          <a:ea typeface="Calibri"/>
                          <a:cs typeface="Times New Roman"/>
                        </a:rPr>
                        <a:t>A purchase was made using the "purchase in free trade" method</a:t>
                      </a:r>
                      <a:endParaRPr lang="ru-RU" sz="1400" dirty="0" smtClean="0">
                        <a:effectLst/>
                        <a:latin typeface="+mn-lt"/>
                        <a:ea typeface="Calibri"/>
                        <a:cs typeface="Times New Roman"/>
                      </a:endParaRPr>
                    </a:p>
                    <a:p>
                      <a:pPr algn="l">
                        <a:lnSpc>
                          <a:spcPct val="115000"/>
                        </a:lnSpc>
                        <a:spcAft>
                          <a:spcPts val="0"/>
                        </a:spcAft>
                      </a:pPr>
                      <a:endParaRPr lang="ru-RU" sz="1400" dirty="0" smtClean="0">
                        <a:effectLst/>
                        <a:latin typeface="+mn-lt"/>
                        <a:ea typeface="Calibri"/>
                        <a:cs typeface="Times New Roman"/>
                      </a:endParaRPr>
                    </a:p>
                    <a:p>
                      <a:pPr algn="l">
                        <a:lnSpc>
                          <a:spcPct val="115000"/>
                        </a:lnSpc>
                        <a:spcAft>
                          <a:spcPts val="0"/>
                        </a:spcAft>
                      </a:pPr>
                      <a:endParaRPr lang="ru-RU" sz="1400" dirty="0" smtClean="0">
                        <a:effectLst/>
                        <a:latin typeface="+mn-lt"/>
                        <a:ea typeface="Calibri"/>
                        <a:cs typeface="Times New Roman"/>
                      </a:endParaRPr>
                    </a:p>
                    <a:p>
                      <a:pPr algn="l">
                        <a:lnSpc>
                          <a:spcPct val="115000"/>
                        </a:lnSpc>
                        <a:spcAft>
                          <a:spcPts val="0"/>
                        </a:spcAft>
                      </a:pPr>
                      <a:endParaRPr lang="ru-RU" sz="1400" dirty="0" smtClean="0">
                        <a:effectLst/>
                        <a:latin typeface="+mn-lt"/>
                        <a:ea typeface="Calibri"/>
                        <a:cs typeface="Times New Roman"/>
                      </a:endParaRPr>
                    </a:p>
                    <a:p>
                      <a:pPr algn="l">
                        <a:lnSpc>
                          <a:spcPct val="115000"/>
                        </a:lnSpc>
                        <a:spcAft>
                          <a:spcPts val="0"/>
                        </a:spcAft>
                      </a:pPr>
                      <a:r>
                        <a:rPr lang="en-US" sz="1400" dirty="0" smtClean="0">
                          <a:effectLst/>
                          <a:latin typeface="+mn-lt"/>
                          <a:ea typeface="Calibri"/>
                          <a:cs typeface="Times New Roman"/>
                        </a:rPr>
                        <a:t>A purchase was made using the "purchase in free trade" method</a:t>
                      </a:r>
                      <a:endParaRPr lang="ru-RU" sz="1400" dirty="0">
                        <a:effectLst/>
                        <a:latin typeface="Calibri"/>
                        <a:ea typeface="Calibri"/>
                        <a:cs typeface="Times New Roman"/>
                      </a:endParaRPr>
                    </a:p>
                  </a:txBody>
                  <a:tcPr marL="71356" marR="71356" marT="0" marB="0"/>
                </a:tc>
              </a:tr>
            </a:tbl>
          </a:graphicData>
        </a:graphic>
      </p:graphicFrame>
      <p:sp>
        <p:nvSpPr>
          <p:cNvPr id="5" name="Скругленный прямоугольник 4"/>
          <p:cNvSpPr/>
          <p:nvPr/>
        </p:nvSpPr>
        <p:spPr>
          <a:xfrm>
            <a:off x="11836" y="702671"/>
            <a:ext cx="12178577"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b="1" dirty="0" smtClean="0"/>
              <a:t>Activities to ensure the functioning of the project team in the framework of TST-16</a:t>
            </a:r>
            <a:endParaRPr lang="ru-RU" b="1" cap="small" dirty="0">
              <a:solidFill>
                <a:schemeClr val="bg1"/>
              </a:solidFill>
              <a:latin typeface="Calibri" pitchFamily="34" charset="0"/>
              <a:ea typeface="Calibri" pitchFamily="34" charset="0"/>
              <a:cs typeface="Times New Roman" pitchFamily="18" charset="0"/>
            </a:endParaRPr>
          </a:p>
        </p:txBody>
      </p:sp>
      <p:sp>
        <p:nvSpPr>
          <p:cNvPr id="6" name="Полилиния 5"/>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26322099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 xmlns:p14="http://schemas.microsoft.com/office/powerpoint/2010/main" val="1646716921"/>
              </p:ext>
            </p:extLst>
          </p:nvPr>
        </p:nvGraphicFramePr>
        <p:xfrm>
          <a:off x="815308" y="1277101"/>
          <a:ext cx="11135786" cy="5067649"/>
        </p:xfrm>
        <a:graphic>
          <a:graphicData uri="http://schemas.openxmlformats.org/drawingml/2006/table">
            <a:tbl>
              <a:tblPr>
                <a:tableStyleId>{5C22544A-7EE6-4342-B048-85BDC9FD1C3A}</a:tableStyleId>
              </a:tblPr>
              <a:tblGrid>
                <a:gridCol w="4117435"/>
                <a:gridCol w="2058717"/>
                <a:gridCol w="2246610"/>
                <a:gridCol w="2713024"/>
              </a:tblGrid>
              <a:tr h="424521">
                <a:tc>
                  <a:txBody>
                    <a:bodyPr/>
                    <a:lstStyle/>
                    <a:p>
                      <a:pPr algn="ctr">
                        <a:lnSpc>
                          <a:spcPct val="115000"/>
                        </a:lnSpc>
                        <a:spcAft>
                          <a:spcPts val="0"/>
                        </a:spcAft>
                      </a:pPr>
                      <a:r>
                        <a:rPr lang="en-US" sz="1600" b="1" dirty="0" smtClean="0">
                          <a:solidFill>
                            <a:schemeClr val="bg1"/>
                          </a:solidFill>
                        </a:rPr>
                        <a:t>Cost category</a:t>
                      </a:r>
                      <a:endParaRPr lang="ru-RU" sz="1600" b="1" dirty="0">
                        <a:solidFill>
                          <a:schemeClr val="bg1"/>
                        </a:solidFill>
                        <a:effectLst/>
                        <a:latin typeface="Calibri"/>
                        <a:ea typeface="Times New Roman"/>
                        <a:cs typeface="Times New Roman"/>
                      </a:endParaRPr>
                    </a:p>
                  </a:txBody>
                  <a:tcPr marL="82151" marR="82151" marT="0" marB="0" anchor="ctr">
                    <a:solidFill>
                      <a:schemeClr val="accent1"/>
                    </a:solidFill>
                  </a:tcPr>
                </a:tc>
                <a:tc>
                  <a:txBody>
                    <a:bodyPr/>
                    <a:lstStyle/>
                    <a:p>
                      <a:pPr algn="ctr"/>
                      <a:r>
                        <a:rPr lang="en-US" sz="1600" b="1" dirty="0" smtClean="0">
                          <a:solidFill>
                            <a:schemeClr val="bg1"/>
                          </a:solidFill>
                        </a:rPr>
                        <a:t>Plan </a:t>
                      </a:r>
                      <a:endParaRPr lang="ru-RU" sz="1600" b="1" dirty="0">
                        <a:solidFill>
                          <a:schemeClr val="bg1"/>
                        </a:solidFill>
                        <a:effectLst/>
                        <a:latin typeface="Calibri"/>
                        <a:ea typeface="Times New Roman"/>
                        <a:cs typeface="Times New Roman"/>
                      </a:endParaRPr>
                    </a:p>
                  </a:txBody>
                  <a:tcPr marL="82151" marR="82151" marT="0" marB="0" anchor="ctr">
                    <a:solidFill>
                      <a:schemeClr val="accent1"/>
                    </a:solidFill>
                  </a:tcPr>
                </a:tc>
                <a:tc>
                  <a:txBody>
                    <a:bodyPr/>
                    <a:lstStyle/>
                    <a:p>
                      <a:pPr algn="ctr">
                        <a:lnSpc>
                          <a:spcPct val="115000"/>
                        </a:lnSpc>
                        <a:spcAft>
                          <a:spcPts val="0"/>
                        </a:spcAft>
                      </a:pPr>
                      <a:r>
                        <a:rPr lang="en-US" sz="1600" b="1" dirty="0" smtClean="0">
                          <a:solidFill>
                            <a:schemeClr val="bg1"/>
                          </a:solidFill>
                          <a:effectLst/>
                        </a:rPr>
                        <a:t>Fact</a:t>
                      </a:r>
                      <a:endParaRPr lang="ru-RU" sz="1600" b="1" dirty="0">
                        <a:solidFill>
                          <a:schemeClr val="bg1"/>
                        </a:solidFill>
                        <a:effectLst/>
                        <a:latin typeface="Calibri"/>
                        <a:ea typeface="Times New Roman"/>
                        <a:cs typeface="Times New Roman"/>
                      </a:endParaRPr>
                    </a:p>
                  </a:txBody>
                  <a:tcPr marL="82151" marR="82151" marT="0" marB="0" anchor="ctr">
                    <a:solidFill>
                      <a:schemeClr val="accent1"/>
                    </a:solidFill>
                  </a:tcPr>
                </a:tc>
                <a:tc>
                  <a:txBody>
                    <a:bodyPr/>
                    <a:lstStyle/>
                    <a:p>
                      <a:pPr algn="ctr">
                        <a:lnSpc>
                          <a:spcPct val="115000"/>
                        </a:lnSpc>
                        <a:spcAft>
                          <a:spcPts val="0"/>
                        </a:spcAft>
                      </a:pPr>
                      <a:r>
                        <a:rPr lang="en-US" sz="1400" b="1" dirty="0" smtClean="0">
                          <a:solidFill>
                            <a:schemeClr val="bg1"/>
                          </a:solidFill>
                        </a:rPr>
                        <a:t>Explanation of deviation</a:t>
                      </a:r>
                      <a:endParaRPr lang="ru-RU" sz="1400" b="1" dirty="0">
                        <a:solidFill>
                          <a:schemeClr val="bg1"/>
                        </a:solidFill>
                        <a:effectLst/>
                        <a:latin typeface="Calibri"/>
                        <a:ea typeface="Times New Roman"/>
                        <a:cs typeface="Times New Roman"/>
                      </a:endParaRPr>
                    </a:p>
                  </a:txBody>
                  <a:tcPr marL="82151" marR="82151" marT="0" marB="0" anchor="ctr">
                    <a:solidFill>
                      <a:schemeClr val="accent1"/>
                    </a:solidFill>
                  </a:tcPr>
                </a:tc>
              </a:tr>
              <a:tr h="533524">
                <a:tc>
                  <a:txBody>
                    <a:bodyPr/>
                    <a:lstStyle/>
                    <a:p>
                      <a:pPr>
                        <a:lnSpc>
                          <a:spcPct val="115000"/>
                        </a:lnSpc>
                        <a:spcAft>
                          <a:spcPts val="0"/>
                        </a:spcAft>
                      </a:pPr>
                      <a:r>
                        <a:rPr lang="en-US" sz="1100" dirty="0">
                          <a:solidFill>
                            <a:srgbClr val="000000"/>
                          </a:solidFill>
                          <a:latin typeface="Times New Roman"/>
                          <a:ea typeface="Times New Roman"/>
                          <a:cs typeface="Times New Roman"/>
                        </a:rPr>
                        <a:t>Salary (</a:t>
                      </a:r>
                      <a:r>
                        <a:rPr lang="en-US" sz="1100" dirty="0" err="1">
                          <a:solidFill>
                            <a:srgbClr val="000000"/>
                          </a:solidFill>
                          <a:latin typeface="Times New Roman"/>
                          <a:ea typeface="Times New Roman"/>
                          <a:cs typeface="Times New Roman"/>
                        </a:rPr>
                        <a:t>i</a:t>
                      </a:r>
                      <a:r>
                        <a:rPr lang="kk-KZ" sz="1100" dirty="0">
                          <a:solidFill>
                            <a:srgbClr val="000000"/>
                          </a:solidFill>
                          <a:latin typeface="Times New Roman"/>
                          <a:ea typeface="Times New Roman"/>
                          <a:cs typeface="Times New Roman"/>
                        </a:rPr>
                        <a:t>ncluding all taxes and other obligatory payments to the budget</a:t>
                      </a:r>
                      <a:r>
                        <a:rPr lang="en-US" sz="1100" dirty="0">
                          <a:solidFill>
                            <a:srgbClr val="000000"/>
                          </a:solidFill>
                          <a:latin typeface="Times New Roman"/>
                          <a:ea typeface="Times New Roman"/>
                          <a:cs typeface="Times New Roman"/>
                        </a:rPr>
                        <a:t>)</a:t>
                      </a:r>
                      <a:endParaRPr lang="ru-RU" sz="1100" dirty="0">
                        <a:latin typeface="Calibri"/>
                        <a:ea typeface="Times New Roman"/>
                        <a:cs typeface="Times New Roman"/>
                      </a:endParaRPr>
                    </a:p>
                  </a:txBody>
                  <a:tcPr marL="68580" marR="68580" marT="0" marB="0" anchor="b"/>
                </a:tc>
                <a:tc>
                  <a:txBody>
                    <a:bodyPr/>
                    <a:lstStyle/>
                    <a:p>
                      <a:pPr algn="ctr">
                        <a:lnSpc>
                          <a:spcPct val="115000"/>
                        </a:lnSpc>
                        <a:spcAft>
                          <a:spcPts val="0"/>
                        </a:spcAft>
                      </a:pPr>
                      <a:r>
                        <a:rPr lang="en-US" sz="1100">
                          <a:latin typeface="Times New Roman"/>
                          <a:ea typeface="Times New Roman"/>
                          <a:cs typeface="Times New Roman"/>
                        </a:rPr>
                        <a:t>13710000</a:t>
                      </a:r>
                      <a:endParaRPr lang="ru-RU" sz="1100">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n-US" sz="1100">
                          <a:latin typeface="Times New Roman"/>
                          <a:ea typeface="Times New Roman"/>
                          <a:cs typeface="Times New Roman"/>
                        </a:rPr>
                        <a:t>12705757</a:t>
                      </a:r>
                      <a:endParaRPr lang="ru-RU" sz="1100">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n-US" sz="1100">
                          <a:latin typeface="Times New Roman"/>
                          <a:ea typeface="Times New Roman"/>
                          <a:cs typeface="Times New Roman"/>
                        </a:rPr>
                        <a:t>Three employees work at 0.7 rate</a:t>
                      </a:r>
                      <a:endParaRPr lang="ru-RU" sz="1100">
                        <a:latin typeface="Calibri"/>
                        <a:ea typeface="Times New Roman"/>
                        <a:cs typeface="Times New Roman"/>
                      </a:endParaRPr>
                    </a:p>
                  </a:txBody>
                  <a:tcPr marL="68580" marR="68580" marT="0" marB="0" anchor="ctr"/>
                </a:tc>
              </a:tr>
              <a:tr h="656079">
                <a:tc>
                  <a:txBody>
                    <a:bodyPr/>
                    <a:lstStyle/>
                    <a:p>
                      <a:pPr>
                        <a:lnSpc>
                          <a:spcPct val="115000"/>
                        </a:lnSpc>
                        <a:spcAft>
                          <a:spcPts val="0"/>
                        </a:spcAft>
                      </a:pPr>
                      <a:r>
                        <a:rPr lang="en-US" sz="1100">
                          <a:solidFill>
                            <a:srgbClr val="000000"/>
                          </a:solidFill>
                          <a:latin typeface="Times New Roman"/>
                          <a:ea typeface="Times New Roman"/>
                          <a:cs typeface="Times New Roman"/>
                        </a:rPr>
                        <a:t>Equipment (including all taxes, customs fees and transaction costs)</a:t>
                      </a:r>
                      <a:endParaRPr lang="ru-RU" sz="1100">
                        <a:latin typeface="Calibri"/>
                        <a:ea typeface="Times New Roman"/>
                        <a:cs typeface="Times New Roman"/>
                      </a:endParaRPr>
                    </a:p>
                  </a:txBody>
                  <a:tcPr marL="68580" marR="68580" marT="0" marB="0" anchor="b">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300000</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293000</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The saving money</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r>
              <a:tr h="463114">
                <a:tc>
                  <a:txBody>
                    <a:bodyPr/>
                    <a:lstStyle/>
                    <a:p>
                      <a:pPr>
                        <a:lnSpc>
                          <a:spcPct val="115000"/>
                        </a:lnSpc>
                        <a:spcAft>
                          <a:spcPts val="0"/>
                        </a:spcAft>
                      </a:pPr>
                      <a:r>
                        <a:rPr lang="en-US" sz="1100">
                          <a:solidFill>
                            <a:srgbClr val="000000"/>
                          </a:solidFill>
                          <a:latin typeface="Times New Roman"/>
                          <a:ea typeface="Times New Roman"/>
                          <a:cs typeface="Times New Roman"/>
                        </a:rPr>
                        <a:t>Laboratory and expendable materials</a:t>
                      </a:r>
                      <a:endParaRPr lang="ru-RU"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n-US" sz="1100">
                          <a:latin typeface="Times New Roman"/>
                          <a:ea typeface="Times New Roman"/>
                          <a:cs typeface="Times New Roman"/>
                        </a:rPr>
                        <a:t>500000</a:t>
                      </a:r>
                      <a:endParaRPr lang="ru-RU" sz="1100">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n-US" sz="1100">
                          <a:latin typeface="Times New Roman"/>
                          <a:ea typeface="Times New Roman"/>
                          <a:cs typeface="Times New Roman"/>
                        </a:rPr>
                        <a:t>176928</a:t>
                      </a:r>
                      <a:endParaRPr lang="ru-RU" sz="1100">
                        <a:latin typeface="Calibri"/>
                        <a:ea typeface="Times New Roman"/>
                        <a:cs typeface="Times New Roman"/>
                      </a:endParaRPr>
                    </a:p>
                  </a:txBody>
                  <a:tcPr marL="68580" marR="68580" marT="0" marB="0" anchor="ctr"/>
                </a:tc>
                <a:tc>
                  <a:txBody>
                    <a:bodyPr/>
                    <a:lstStyle/>
                    <a:p>
                      <a:pPr algn="ctr">
                        <a:lnSpc>
                          <a:spcPct val="115000"/>
                        </a:lnSpc>
                        <a:spcAft>
                          <a:spcPts val="0"/>
                        </a:spcAft>
                      </a:pPr>
                      <a:r>
                        <a:rPr lang="ru-RU" sz="1100">
                          <a:latin typeface="Times New Roman"/>
                          <a:ea typeface="Times New Roman"/>
                          <a:cs typeface="Times New Roman"/>
                        </a:rPr>
                        <a:t>In connection with the late start of work</a:t>
                      </a:r>
                      <a:endParaRPr lang="ru-RU" sz="1100">
                        <a:latin typeface="Calibri"/>
                        <a:ea typeface="Times New Roman"/>
                        <a:cs typeface="Times New Roman"/>
                      </a:endParaRPr>
                    </a:p>
                  </a:txBody>
                  <a:tcPr marL="68580" marR="68580" marT="0" marB="0" anchor="ctr"/>
                </a:tc>
              </a:tr>
              <a:tr h="385661">
                <a:tc>
                  <a:txBody>
                    <a:bodyPr/>
                    <a:lstStyle/>
                    <a:p>
                      <a:pPr>
                        <a:lnSpc>
                          <a:spcPct val="115000"/>
                        </a:lnSpc>
                        <a:spcAft>
                          <a:spcPts val="0"/>
                        </a:spcAft>
                      </a:pPr>
                      <a:r>
                        <a:rPr lang="en-US" sz="1100">
                          <a:solidFill>
                            <a:srgbClr val="000000"/>
                          </a:solidFill>
                          <a:latin typeface="Times New Roman"/>
                          <a:ea typeface="Times New Roman"/>
                          <a:cs typeface="Times New Roman"/>
                        </a:rPr>
                        <a:t>Travel expenses</a:t>
                      </a:r>
                      <a:r>
                        <a:rPr lang="kk-KZ" sz="1100">
                          <a:solidFill>
                            <a:srgbClr val="000000"/>
                          </a:solidFill>
                          <a:latin typeface="Times New Roman"/>
                          <a:ea typeface="Times New Roman"/>
                          <a:cs typeface="Times New Roman"/>
                        </a:rPr>
                        <a:t> </a:t>
                      </a:r>
                      <a:endParaRPr lang="ru-RU" sz="1100">
                        <a:latin typeface="Calibri"/>
                        <a:ea typeface="Times New Roman"/>
                        <a:cs typeface="Times New Roman"/>
                      </a:endParaRPr>
                    </a:p>
                  </a:txBody>
                  <a:tcPr marL="68580" marR="68580" marT="0" marB="0" anchor="b">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250000</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299938</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a:latin typeface="Calibri"/>
                          <a:ea typeface="Times New Roman"/>
                          <a:cs typeface="Times New Roman"/>
                        </a:rPr>
                        <a:t>Costs for the previous period are consistent with the plan</a:t>
                      </a:r>
                    </a:p>
                  </a:txBody>
                  <a:tcPr marL="68580" marR="68580" marT="0" marB="0" anchor="ctr">
                    <a:solidFill>
                      <a:schemeClr val="accent4">
                        <a:lumMod val="20000"/>
                        <a:lumOff val="80000"/>
                      </a:schemeClr>
                    </a:solidFill>
                  </a:tcPr>
                </a:tc>
              </a:tr>
              <a:tr h="385661">
                <a:tc>
                  <a:txBody>
                    <a:bodyPr/>
                    <a:lstStyle/>
                    <a:p>
                      <a:pPr>
                        <a:lnSpc>
                          <a:spcPct val="115000"/>
                        </a:lnSpc>
                        <a:spcAft>
                          <a:spcPts val="0"/>
                        </a:spcAft>
                      </a:pPr>
                      <a:r>
                        <a:rPr lang="en-US" sz="1100">
                          <a:solidFill>
                            <a:srgbClr val="000000"/>
                          </a:solidFill>
                          <a:latin typeface="Times New Roman"/>
                          <a:ea typeface="Times New Roman"/>
                          <a:cs typeface="Times New Roman"/>
                        </a:rPr>
                        <a:t>Minor construction works</a:t>
                      </a:r>
                      <a:endParaRPr lang="ru-RU"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n-US" sz="1100">
                          <a:latin typeface="Times New Roman"/>
                          <a:ea typeface="Times New Roman"/>
                          <a:cs typeface="Times New Roman"/>
                        </a:rPr>
                        <a:t>250000</a:t>
                      </a:r>
                      <a:endParaRPr lang="ru-RU" sz="1100">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n-US" sz="1100">
                          <a:latin typeface="Times New Roman"/>
                          <a:ea typeface="Times New Roman"/>
                          <a:cs typeface="Times New Roman"/>
                        </a:rPr>
                        <a:t>-</a:t>
                      </a:r>
                      <a:endParaRPr lang="ru-RU" sz="1100">
                        <a:latin typeface="Calibri"/>
                        <a:ea typeface="Times New Roman"/>
                        <a:cs typeface="Times New Roman"/>
                      </a:endParaRPr>
                    </a:p>
                  </a:txBody>
                  <a:tcPr marL="68580" marR="68580" marT="0" marB="0" anchor="ctr"/>
                </a:tc>
                <a:tc>
                  <a:txBody>
                    <a:bodyPr/>
                    <a:lstStyle/>
                    <a:p>
                      <a:pPr algn="ctr">
                        <a:lnSpc>
                          <a:spcPct val="115000"/>
                        </a:lnSpc>
                        <a:spcAft>
                          <a:spcPts val="0"/>
                        </a:spcAft>
                      </a:pPr>
                      <a:r>
                        <a:rPr lang="ru-RU" sz="1100">
                          <a:latin typeface="Times New Roman"/>
                          <a:ea typeface="Times New Roman"/>
                          <a:cs typeface="Times New Roman"/>
                        </a:rPr>
                        <a:t>In connection with the late start of work</a:t>
                      </a:r>
                      <a:endParaRPr lang="ru-RU" sz="1100">
                        <a:latin typeface="Calibri"/>
                        <a:ea typeface="Times New Roman"/>
                        <a:cs typeface="Times New Roman"/>
                      </a:endParaRPr>
                    </a:p>
                  </a:txBody>
                  <a:tcPr marL="68580" marR="68580" marT="0" marB="0" anchor="ctr"/>
                </a:tc>
              </a:tr>
              <a:tr h="424521">
                <a:tc>
                  <a:txBody>
                    <a:bodyPr/>
                    <a:lstStyle/>
                    <a:p>
                      <a:pPr>
                        <a:lnSpc>
                          <a:spcPct val="115000"/>
                        </a:lnSpc>
                        <a:spcAft>
                          <a:spcPts val="0"/>
                        </a:spcAft>
                      </a:pPr>
                      <a:r>
                        <a:rPr lang="en-US" sz="1100">
                          <a:solidFill>
                            <a:srgbClr val="000000"/>
                          </a:solidFill>
                          <a:latin typeface="Times New Roman"/>
                          <a:ea typeface="Times New Roman"/>
                          <a:cs typeface="Times New Roman"/>
                        </a:rPr>
                        <a:t>Hiring Consultants</a:t>
                      </a:r>
                      <a:endParaRPr lang="ru-RU" sz="1100">
                        <a:latin typeface="Calibri"/>
                        <a:ea typeface="Times New Roman"/>
                        <a:cs typeface="Times New Roman"/>
                      </a:endParaRPr>
                    </a:p>
                  </a:txBody>
                  <a:tcPr marL="68580" marR="68580" marT="0" marB="0" anchor="b">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17235000</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17235000</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r>
              <a:tr h="463114">
                <a:tc>
                  <a:txBody>
                    <a:bodyPr/>
                    <a:lstStyle/>
                    <a:p>
                      <a:pPr>
                        <a:lnSpc>
                          <a:spcPct val="115000"/>
                        </a:lnSpc>
                        <a:spcAft>
                          <a:spcPts val="0"/>
                        </a:spcAft>
                      </a:pPr>
                      <a:r>
                        <a:rPr lang="en-US" sz="1100">
                          <a:solidFill>
                            <a:srgbClr val="000000"/>
                          </a:solidFill>
                          <a:latin typeface="Times New Roman"/>
                          <a:ea typeface="Times New Roman"/>
                          <a:cs typeface="Times New Roman"/>
                        </a:rPr>
                        <a:t>Patent registry and Publications</a:t>
                      </a:r>
                      <a:endParaRPr lang="ru-RU" sz="1100">
                        <a:latin typeface="Calibri"/>
                        <a:ea typeface="Times New Roman"/>
                        <a:cs typeface="Times New Roman"/>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400000</a:t>
                      </a:r>
                      <a:endParaRPr lang="ru-RU" sz="1100">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94086</a:t>
                      </a:r>
                      <a:endParaRPr lang="ru-RU" sz="1100">
                        <a:latin typeface="Calibri"/>
                        <a:ea typeface="Times New Roman"/>
                        <a:cs typeface="Times New Roman"/>
                      </a:endParaRPr>
                    </a:p>
                  </a:txBody>
                  <a:tcPr marL="68580" marR="68580" marT="0" marB="0" anchor="ctr">
                    <a:solidFill>
                      <a:schemeClr val="accent1">
                        <a:lumMod val="20000"/>
                        <a:lumOff val="80000"/>
                      </a:schemeClr>
                    </a:solidFill>
                  </a:tcPr>
                </a:tc>
                <a:tc>
                  <a:txBody>
                    <a:bodyPr/>
                    <a:lstStyle/>
                    <a:p>
                      <a:pPr algn="ctr">
                        <a:lnSpc>
                          <a:spcPct val="115000"/>
                        </a:lnSpc>
                        <a:spcAft>
                          <a:spcPts val="0"/>
                        </a:spcAft>
                      </a:pPr>
                      <a:r>
                        <a:rPr lang="ru-RU" sz="1100">
                          <a:latin typeface="Times New Roman"/>
                          <a:ea typeface="Times New Roman"/>
                          <a:cs typeface="Times New Roman"/>
                        </a:rPr>
                        <a:t>In connection with the late start of work</a:t>
                      </a:r>
                      <a:endParaRPr lang="ru-RU" sz="1100">
                        <a:latin typeface="Calibri"/>
                        <a:ea typeface="Times New Roman"/>
                        <a:cs typeface="Times New Roman"/>
                      </a:endParaRPr>
                    </a:p>
                  </a:txBody>
                  <a:tcPr marL="68580" marR="68580" marT="0" marB="0" anchor="ctr">
                    <a:solidFill>
                      <a:schemeClr val="accent1">
                        <a:lumMod val="20000"/>
                        <a:lumOff val="80000"/>
                      </a:schemeClr>
                    </a:solidFill>
                  </a:tcPr>
                </a:tc>
              </a:tr>
              <a:tr h="231558">
                <a:tc>
                  <a:txBody>
                    <a:bodyPr/>
                    <a:lstStyle/>
                    <a:p>
                      <a:pPr>
                        <a:lnSpc>
                          <a:spcPct val="115000"/>
                        </a:lnSpc>
                        <a:spcAft>
                          <a:spcPts val="0"/>
                        </a:spcAft>
                      </a:pPr>
                      <a:r>
                        <a:rPr lang="en-US" sz="1100">
                          <a:solidFill>
                            <a:srgbClr val="000000"/>
                          </a:solidFill>
                          <a:latin typeface="Times New Roman"/>
                          <a:ea typeface="Times New Roman"/>
                          <a:cs typeface="Times New Roman"/>
                        </a:rPr>
                        <a:t>Trainings and Seminars</a:t>
                      </a:r>
                      <a:endParaRPr lang="ru-RU" sz="1100">
                        <a:latin typeface="Calibri"/>
                        <a:ea typeface="Times New Roman"/>
                        <a:cs typeface="Times New Roman"/>
                      </a:endParaRPr>
                    </a:p>
                  </a:txBody>
                  <a:tcPr marL="68580" marR="68580" marT="0" marB="0" anchor="b">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700000</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r>
              <a:tr h="463114">
                <a:tc>
                  <a:txBody>
                    <a:bodyPr/>
                    <a:lstStyle/>
                    <a:p>
                      <a:pPr>
                        <a:lnSpc>
                          <a:spcPct val="115000"/>
                        </a:lnSpc>
                        <a:spcAft>
                          <a:spcPts val="0"/>
                        </a:spcAft>
                      </a:pPr>
                      <a:r>
                        <a:rPr lang="en-US" sz="1100">
                          <a:solidFill>
                            <a:srgbClr val="000000"/>
                          </a:solidFill>
                          <a:latin typeface="Times New Roman"/>
                          <a:ea typeface="Times New Roman"/>
                          <a:cs typeface="Times New Roman"/>
                        </a:rPr>
                        <a:t>Services of third-party organizations and individuals </a:t>
                      </a:r>
                      <a:endParaRPr lang="ru-RU" sz="1100">
                        <a:latin typeface="Calibri"/>
                        <a:ea typeface="Times New Roman"/>
                        <a:cs typeface="Times New Roman"/>
                      </a:endParaRPr>
                    </a:p>
                  </a:txBody>
                  <a:tcPr marL="68580" marR="68580" marT="0" marB="0" anchor="b"/>
                </a:tc>
                <a:tc>
                  <a:txBody>
                    <a:bodyPr/>
                    <a:lstStyle/>
                    <a:p>
                      <a:pPr algn="ctr">
                        <a:lnSpc>
                          <a:spcPct val="115000"/>
                        </a:lnSpc>
                        <a:spcAft>
                          <a:spcPts val="0"/>
                        </a:spcAft>
                      </a:pPr>
                      <a:r>
                        <a:rPr lang="en-US" sz="1100">
                          <a:latin typeface="Times New Roman"/>
                          <a:ea typeface="Times New Roman"/>
                          <a:cs typeface="Times New Roman"/>
                        </a:rPr>
                        <a:t>900000</a:t>
                      </a:r>
                      <a:endParaRPr lang="ru-RU" sz="1100">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n-US" sz="1100" dirty="0">
                          <a:latin typeface="Times New Roman"/>
                          <a:ea typeface="Times New Roman"/>
                          <a:cs typeface="Times New Roman"/>
                        </a:rPr>
                        <a:t>900000</a:t>
                      </a:r>
                      <a:endParaRPr lang="ru-RU" sz="1100" dirty="0">
                        <a:latin typeface="Calibri"/>
                        <a:ea typeface="Times New Roman"/>
                        <a:cs typeface="Times New Roman"/>
                      </a:endParaRPr>
                    </a:p>
                  </a:txBody>
                  <a:tcPr marL="68580" marR="68580" marT="0" marB="0" anchor="ctr"/>
                </a:tc>
                <a:tc>
                  <a:txBody>
                    <a:bodyPr/>
                    <a:lstStyle/>
                    <a:p>
                      <a:pPr algn="ctr">
                        <a:lnSpc>
                          <a:spcPct val="115000"/>
                        </a:lnSpc>
                        <a:spcAft>
                          <a:spcPts val="0"/>
                        </a:spcAft>
                      </a:pPr>
                      <a:r>
                        <a:rPr lang="en-US" sz="1100">
                          <a:latin typeface="Times New Roman"/>
                          <a:ea typeface="Times New Roman"/>
                          <a:cs typeface="Times New Roman"/>
                        </a:rPr>
                        <a:t>-</a:t>
                      </a:r>
                      <a:endParaRPr lang="ru-RU" sz="1100">
                        <a:latin typeface="Calibri"/>
                        <a:ea typeface="Times New Roman"/>
                        <a:cs typeface="Times New Roman"/>
                      </a:endParaRPr>
                    </a:p>
                  </a:txBody>
                  <a:tcPr marL="68580" marR="68580" marT="0" marB="0" anchor="ctr"/>
                </a:tc>
              </a:tr>
              <a:tr h="424521">
                <a:tc>
                  <a:txBody>
                    <a:bodyPr/>
                    <a:lstStyle/>
                    <a:p>
                      <a:pPr>
                        <a:lnSpc>
                          <a:spcPct val="115000"/>
                        </a:lnSpc>
                        <a:spcAft>
                          <a:spcPts val="0"/>
                        </a:spcAft>
                      </a:pPr>
                      <a:r>
                        <a:rPr lang="en-US" sz="1100">
                          <a:solidFill>
                            <a:srgbClr val="000000"/>
                          </a:solidFill>
                          <a:latin typeface="Times New Roman"/>
                          <a:ea typeface="Times New Roman"/>
                          <a:cs typeface="Times New Roman"/>
                        </a:rPr>
                        <a:t>Overhead costs</a:t>
                      </a:r>
                      <a:endParaRPr lang="ru-RU" sz="1100">
                        <a:latin typeface="Calibri"/>
                        <a:ea typeface="Times New Roman"/>
                        <a:cs typeface="Times New Roman"/>
                      </a:endParaRPr>
                    </a:p>
                  </a:txBody>
                  <a:tcPr marL="68580" marR="68580" marT="0" marB="0" anchor="b">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3364000</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1971513</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a:latin typeface="Times New Roman"/>
                          <a:ea typeface="Times New Roman"/>
                          <a:cs typeface="Times New Roman"/>
                        </a:rPr>
                        <a:t>In connection with the late start of work</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r>
              <a:tr h="212261">
                <a:tc>
                  <a:txBody>
                    <a:bodyPr/>
                    <a:lstStyle/>
                    <a:p>
                      <a:pPr algn="ctr">
                        <a:lnSpc>
                          <a:spcPct val="115000"/>
                        </a:lnSpc>
                        <a:spcAft>
                          <a:spcPts val="0"/>
                        </a:spcAft>
                      </a:pPr>
                      <a:r>
                        <a:rPr lang="en-US" sz="1100" b="1" dirty="0">
                          <a:solidFill>
                            <a:schemeClr val="bg1"/>
                          </a:solidFill>
                          <a:latin typeface="Times New Roman"/>
                          <a:ea typeface="Times New Roman"/>
                          <a:cs typeface="Times New Roman"/>
                        </a:rPr>
                        <a:t>Total</a:t>
                      </a:r>
                      <a:endParaRPr lang="ru-RU" sz="1100" dirty="0">
                        <a:solidFill>
                          <a:schemeClr val="bg1"/>
                        </a:solidFill>
                        <a:latin typeface="Calibri"/>
                        <a:ea typeface="Times New Roman"/>
                        <a:cs typeface="Times New Roman"/>
                      </a:endParaRPr>
                    </a:p>
                  </a:txBody>
                  <a:tcPr marL="68580" marR="68580" marT="0" marB="0" anchor="ctr">
                    <a:solidFill>
                      <a:srgbClr val="002060"/>
                    </a:solidFill>
                  </a:tcPr>
                </a:tc>
                <a:tc>
                  <a:txBody>
                    <a:bodyPr/>
                    <a:lstStyle/>
                    <a:p>
                      <a:pPr algn="ctr">
                        <a:lnSpc>
                          <a:spcPct val="115000"/>
                        </a:lnSpc>
                        <a:spcAft>
                          <a:spcPts val="0"/>
                        </a:spcAft>
                      </a:pPr>
                      <a:r>
                        <a:rPr lang="en-US" sz="1100" b="1" dirty="0">
                          <a:solidFill>
                            <a:schemeClr val="bg1"/>
                          </a:solidFill>
                          <a:latin typeface="Times New Roman"/>
                          <a:ea typeface="Times New Roman"/>
                          <a:cs typeface="Times New Roman"/>
                        </a:rPr>
                        <a:t>37609000</a:t>
                      </a:r>
                      <a:endParaRPr lang="ru-RU" sz="1100" dirty="0">
                        <a:solidFill>
                          <a:schemeClr val="bg1"/>
                        </a:solidFill>
                        <a:latin typeface="Calibri"/>
                        <a:ea typeface="Times New Roman"/>
                        <a:cs typeface="Times New Roman"/>
                      </a:endParaRPr>
                    </a:p>
                  </a:txBody>
                  <a:tcPr marL="68580" marR="68580" marT="0" marB="0" anchor="ctr">
                    <a:solidFill>
                      <a:srgbClr val="002060"/>
                    </a:solidFill>
                  </a:tcPr>
                </a:tc>
                <a:tc>
                  <a:txBody>
                    <a:bodyPr/>
                    <a:lstStyle/>
                    <a:p>
                      <a:pPr algn="ctr">
                        <a:lnSpc>
                          <a:spcPct val="115000"/>
                        </a:lnSpc>
                        <a:spcAft>
                          <a:spcPts val="0"/>
                        </a:spcAft>
                      </a:pPr>
                      <a:r>
                        <a:rPr lang="en-US" sz="1100" b="1" dirty="0">
                          <a:solidFill>
                            <a:schemeClr val="bg1"/>
                          </a:solidFill>
                          <a:latin typeface="Times New Roman"/>
                          <a:ea typeface="Times New Roman"/>
                          <a:cs typeface="Times New Roman"/>
                        </a:rPr>
                        <a:t>33676222</a:t>
                      </a:r>
                      <a:endParaRPr lang="ru-RU" sz="1100" dirty="0">
                        <a:solidFill>
                          <a:schemeClr val="bg1"/>
                        </a:solidFill>
                        <a:latin typeface="Calibri"/>
                        <a:ea typeface="Times New Roman"/>
                        <a:cs typeface="Times New Roman"/>
                      </a:endParaRPr>
                    </a:p>
                  </a:txBody>
                  <a:tcPr marL="68580" marR="68580" marT="0" marB="0" anchor="ctr">
                    <a:solidFill>
                      <a:srgbClr val="002060"/>
                    </a:solidFill>
                  </a:tcPr>
                </a:tc>
                <a:tc>
                  <a:txBody>
                    <a:bodyPr/>
                    <a:lstStyle/>
                    <a:p>
                      <a:pPr algn="ctr">
                        <a:lnSpc>
                          <a:spcPct val="115000"/>
                        </a:lnSpc>
                        <a:spcAft>
                          <a:spcPts val="0"/>
                        </a:spcAft>
                      </a:pPr>
                      <a:endParaRPr lang="ru-RU" sz="1100" dirty="0">
                        <a:solidFill>
                          <a:schemeClr val="bg1"/>
                        </a:solidFill>
                        <a:latin typeface="Times New Roman"/>
                        <a:ea typeface="Times New Roman"/>
                        <a:cs typeface="Times New Roman"/>
                      </a:endParaRPr>
                    </a:p>
                  </a:txBody>
                  <a:tcPr marL="68580" marR="68580" marT="0" marB="0" anchor="ctr">
                    <a:solidFill>
                      <a:srgbClr val="002060"/>
                    </a:solidFill>
                  </a:tcPr>
                </a:tc>
              </a:tr>
            </a:tbl>
          </a:graphicData>
        </a:graphic>
      </p:graphicFrame>
      <p:sp>
        <p:nvSpPr>
          <p:cNvPr id="5" name="Скругленный прямоугольник 4"/>
          <p:cNvSpPr/>
          <p:nvPr/>
        </p:nvSpPr>
        <p:spPr>
          <a:xfrm>
            <a:off x="11836" y="702671"/>
            <a:ext cx="12178577"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Financial report of grant funds (from </a:t>
            </a:r>
            <a:r>
              <a:rPr lang="ru-RU" sz="1900" b="1" dirty="0" smtClean="0"/>
              <a:t>01</a:t>
            </a:r>
            <a:r>
              <a:rPr lang="en-US" sz="1900" b="1" dirty="0" smtClean="0"/>
              <a:t>.</a:t>
            </a:r>
            <a:r>
              <a:rPr lang="ru-RU" sz="1900" b="1" dirty="0" smtClean="0"/>
              <a:t>06</a:t>
            </a:r>
            <a:r>
              <a:rPr lang="en-US" sz="1900" b="1" dirty="0" smtClean="0"/>
              <a:t>.201</a:t>
            </a:r>
            <a:r>
              <a:rPr lang="ru-RU" sz="1900" b="1" dirty="0" smtClean="0"/>
              <a:t>7</a:t>
            </a:r>
            <a:r>
              <a:rPr lang="en-US" sz="1900" b="1" dirty="0" smtClean="0"/>
              <a:t> to 0</a:t>
            </a:r>
            <a:r>
              <a:rPr lang="ru-RU" sz="1900" b="1" dirty="0" smtClean="0"/>
              <a:t>8</a:t>
            </a:r>
            <a:r>
              <a:rPr lang="en-US" sz="1900" b="1" dirty="0" smtClean="0"/>
              <a:t>.</a:t>
            </a:r>
            <a:r>
              <a:rPr lang="ru-RU" sz="1900" b="1" dirty="0" smtClean="0"/>
              <a:t>11</a:t>
            </a:r>
            <a:r>
              <a:rPr lang="en-US" sz="1900" b="1" dirty="0" smtClean="0"/>
              <a:t>.2017) in tenge, KZT</a:t>
            </a:r>
            <a:endParaRPr lang="ru-RU" sz="1900" b="1" cap="small" dirty="0">
              <a:solidFill>
                <a:schemeClr val="bg1"/>
              </a:solidFill>
              <a:latin typeface="Calibri" pitchFamily="34" charset="0"/>
              <a:ea typeface="Calibri" pitchFamily="34" charset="0"/>
              <a:cs typeface="Times New Roman" pitchFamily="18" charset="0"/>
            </a:endParaRPr>
          </a:p>
        </p:txBody>
      </p:sp>
      <p:sp>
        <p:nvSpPr>
          <p:cNvPr id="6" name="Полилиния 5"/>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41628857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 xmlns:p14="http://schemas.microsoft.com/office/powerpoint/2010/main" val="3719979886"/>
              </p:ext>
            </p:extLst>
          </p:nvPr>
        </p:nvGraphicFramePr>
        <p:xfrm>
          <a:off x="165853" y="1143778"/>
          <a:ext cx="11930144" cy="6308468"/>
        </p:xfrm>
        <a:graphic>
          <a:graphicData uri="http://schemas.openxmlformats.org/drawingml/2006/table">
            <a:tbl>
              <a:tblPr>
                <a:tableStyleId>{5C22544A-7EE6-4342-B048-85BDC9FD1C3A}</a:tableStyleId>
              </a:tblPr>
              <a:tblGrid>
                <a:gridCol w="2928957"/>
                <a:gridCol w="3587508"/>
                <a:gridCol w="1604054"/>
                <a:gridCol w="2280119"/>
                <a:gridCol w="1529506"/>
              </a:tblGrid>
              <a:tr h="426819">
                <a:tc>
                  <a:txBody>
                    <a:bodyPr/>
                    <a:lstStyle/>
                    <a:p>
                      <a:pPr algn="ctr">
                        <a:lnSpc>
                          <a:spcPct val="100000"/>
                        </a:lnSpc>
                        <a:spcAft>
                          <a:spcPts val="0"/>
                        </a:spcAft>
                      </a:pPr>
                      <a:r>
                        <a:rPr lang="en-US" sz="1400" b="1" dirty="0" smtClean="0">
                          <a:solidFill>
                            <a:schemeClr val="bg1"/>
                          </a:solidFill>
                        </a:rPr>
                        <a:t>Payment </a:t>
                      </a:r>
                    </a:p>
                    <a:p>
                      <a:pPr algn="ctr">
                        <a:lnSpc>
                          <a:spcPct val="100000"/>
                        </a:lnSpc>
                        <a:spcAft>
                          <a:spcPts val="0"/>
                        </a:spcAft>
                      </a:pPr>
                      <a:r>
                        <a:rPr lang="en-US" sz="1400" b="1" dirty="0" smtClean="0">
                          <a:solidFill>
                            <a:schemeClr val="bg1"/>
                          </a:solidFill>
                        </a:rPr>
                        <a:t>Category / Subcategory</a:t>
                      </a:r>
                      <a:endParaRPr lang="ru-RU" sz="1400" b="1" dirty="0">
                        <a:solidFill>
                          <a:schemeClr val="bg1"/>
                        </a:solidFill>
                        <a:effectLst/>
                        <a:latin typeface="Calibri"/>
                        <a:ea typeface="Times New Roman"/>
                        <a:cs typeface="Times New Roman"/>
                      </a:endParaRPr>
                    </a:p>
                  </a:txBody>
                  <a:tcPr marL="91428" marR="91428" marT="0" marB="0" anchor="ctr">
                    <a:solidFill>
                      <a:schemeClr val="accent1"/>
                    </a:solidFill>
                  </a:tcPr>
                </a:tc>
                <a:tc>
                  <a:txBody>
                    <a:bodyPr/>
                    <a:lstStyle/>
                    <a:p>
                      <a:pPr algn="ctr">
                        <a:lnSpc>
                          <a:spcPct val="100000"/>
                        </a:lnSpc>
                        <a:spcAft>
                          <a:spcPts val="0"/>
                        </a:spcAft>
                      </a:pPr>
                      <a:r>
                        <a:rPr lang="en-US" sz="1400" b="1" dirty="0" smtClean="0">
                          <a:solidFill>
                            <a:schemeClr val="bg1"/>
                          </a:solidFill>
                          <a:effectLst/>
                        </a:rPr>
                        <a:t>Contractor, number and </a:t>
                      </a:r>
                    </a:p>
                    <a:p>
                      <a:pPr algn="ctr">
                        <a:lnSpc>
                          <a:spcPct val="100000"/>
                        </a:lnSpc>
                        <a:spcAft>
                          <a:spcPts val="0"/>
                        </a:spcAft>
                      </a:pPr>
                      <a:r>
                        <a:rPr lang="en-US" sz="1400" b="1" dirty="0" smtClean="0">
                          <a:solidFill>
                            <a:schemeClr val="bg1"/>
                          </a:solidFill>
                          <a:effectLst/>
                        </a:rPr>
                        <a:t>date of contract</a:t>
                      </a:r>
                      <a:endParaRPr lang="ru-RU" sz="1400" b="1" dirty="0">
                        <a:solidFill>
                          <a:schemeClr val="bg1"/>
                        </a:solidFill>
                        <a:effectLst/>
                        <a:latin typeface="Calibri"/>
                        <a:ea typeface="Times New Roman"/>
                        <a:cs typeface="Times New Roman"/>
                      </a:endParaRPr>
                    </a:p>
                  </a:txBody>
                  <a:tcPr marL="91428" marR="91428" marT="0" marB="0" anchor="ctr">
                    <a:solidFill>
                      <a:schemeClr val="accent1"/>
                    </a:solidFill>
                  </a:tcPr>
                </a:tc>
                <a:tc>
                  <a:txBody>
                    <a:bodyPr/>
                    <a:lstStyle/>
                    <a:p>
                      <a:pPr algn="ctr">
                        <a:lnSpc>
                          <a:spcPct val="100000"/>
                        </a:lnSpc>
                        <a:spcAft>
                          <a:spcPts val="0"/>
                        </a:spcAft>
                      </a:pPr>
                      <a:r>
                        <a:rPr lang="en-US" sz="1400" b="1" dirty="0" smtClean="0">
                          <a:solidFill>
                            <a:schemeClr val="bg1"/>
                          </a:solidFill>
                        </a:rPr>
                        <a:t>Contract value</a:t>
                      </a:r>
                      <a:endParaRPr lang="ru-RU" sz="1400" b="1" dirty="0">
                        <a:solidFill>
                          <a:schemeClr val="bg1"/>
                        </a:solidFill>
                        <a:effectLst/>
                        <a:latin typeface="Calibri"/>
                        <a:ea typeface="Times New Roman"/>
                        <a:cs typeface="Times New Roman"/>
                      </a:endParaRPr>
                    </a:p>
                  </a:txBody>
                  <a:tcPr marL="91428" marR="91428" marT="0" marB="0" anchor="ctr">
                    <a:solidFill>
                      <a:schemeClr val="accent1"/>
                    </a:solidFill>
                  </a:tcPr>
                </a:tc>
                <a:tc>
                  <a:txBody>
                    <a:bodyPr/>
                    <a:lstStyle/>
                    <a:p>
                      <a:pPr algn="ctr">
                        <a:lnSpc>
                          <a:spcPct val="100000"/>
                        </a:lnSpc>
                        <a:spcAft>
                          <a:spcPts val="0"/>
                        </a:spcAft>
                      </a:pPr>
                      <a:r>
                        <a:rPr lang="en-US" sz="1400" b="1" dirty="0" smtClean="0">
                          <a:solidFill>
                            <a:schemeClr val="bg1"/>
                          </a:solidFill>
                        </a:rPr>
                        <a:t>Current payment</a:t>
                      </a:r>
                      <a:endParaRPr lang="ru-RU" sz="1400" b="1" dirty="0">
                        <a:solidFill>
                          <a:schemeClr val="bg1"/>
                        </a:solidFill>
                        <a:effectLst/>
                        <a:latin typeface="Calibri"/>
                        <a:ea typeface="Times New Roman"/>
                        <a:cs typeface="Times New Roman"/>
                      </a:endParaRPr>
                    </a:p>
                  </a:txBody>
                  <a:tcPr marL="91428" marR="91428" marT="0" marB="0" anchor="ctr">
                    <a:solidFill>
                      <a:schemeClr val="accent1"/>
                    </a:solidFill>
                  </a:tcPr>
                </a:tc>
                <a:tc>
                  <a:txBody>
                    <a:bodyPr/>
                    <a:lstStyle/>
                    <a:p>
                      <a:r>
                        <a:rPr lang="en-US" sz="1400" b="1" dirty="0" smtClean="0">
                          <a:solidFill>
                            <a:schemeClr val="bg1"/>
                          </a:solidFill>
                        </a:rPr>
                        <a:t>Balance</a:t>
                      </a:r>
                      <a:endParaRPr lang="ru-RU" sz="1400" b="1" dirty="0">
                        <a:solidFill>
                          <a:schemeClr val="bg1"/>
                        </a:solidFill>
                        <a:effectLst/>
                      </a:endParaRPr>
                    </a:p>
                  </a:txBody>
                  <a:tcPr marL="91428" marR="91428" marT="0" marB="0" anchor="ctr">
                    <a:solidFill>
                      <a:schemeClr val="accent1"/>
                    </a:solidFill>
                  </a:tcPr>
                </a:tc>
              </a:tr>
              <a:tr h="450559">
                <a:tc>
                  <a:txBody>
                    <a:bodyPr/>
                    <a:lstStyle/>
                    <a:p>
                      <a:pPr>
                        <a:lnSpc>
                          <a:spcPct val="115000"/>
                        </a:lnSpc>
                        <a:spcAft>
                          <a:spcPts val="0"/>
                        </a:spcAft>
                      </a:pPr>
                      <a:r>
                        <a:rPr lang="ru-RU" sz="1100" kern="1200" dirty="0" smtClean="0">
                          <a:solidFill>
                            <a:schemeClr val="dk1"/>
                          </a:solidFill>
                          <a:latin typeface="+mn-lt"/>
                          <a:ea typeface="+mn-ea"/>
                          <a:cs typeface="+mn-cs"/>
                        </a:rPr>
                        <a:t>Overhead expenses / Office rent</a:t>
                      </a:r>
                      <a:endParaRPr lang="ru-RU" sz="1100" b="0" dirty="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Times New Roman"/>
                          <a:ea typeface="Times New Roman"/>
                          <a:cs typeface="Times New Roman"/>
                        </a:rPr>
                        <a:t>«AVA-</a:t>
                      </a:r>
                      <a:r>
                        <a:rPr lang="en-US" sz="1100" dirty="0" err="1">
                          <a:latin typeface="Times New Roman"/>
                          <a:ea typeface="Times New Roman"/>
                          <a:cs typeface="Times New Roman"/>
                        </a:rPr>
                        <a:t>Stroysystema</a:t>
                      </a:r>
                      <a:r>
                        <a:rPr lang="en-US" sz="1100" dirty="0">
                          <a:latin typeface="Times New Roman"/>
                          <a:ea typeface="Times New Roman"/>
                          <a:cs typeface="Times New Roman"/>
                        </a:rPr>
                        <a:t>» LLP, lease agreement №0/02-2017 TST of 08.02.2017</a:t>
                      </a:r>
                      <a:endParaRPr lang="ru-RU" sz="1100" dirty="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Times New Roman"/>
                          <a:ea typeface="Times New Roman"/>
                          <a:cs typeface="Times New Roman"/>
                        </a:rPr>
                        <a:t>1395000</a:t>
                      </a:r>
                      <a:endParaRPr lang="ru-RU" sz="1100" dirty="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Times New Roman"/>
                          <a:ea typeface="Times New Roman"/>
                          <a:cs typeface="Times New Roman"/>
                        </a:rPr>
                        <a:t>1395000</a:t>
                      </a:r>
                      <a:endParaRPr lang="ru-RU" sz="1100" dirty="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0</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r>
              <a:tr h="450279">
                <a:tc>
                  <a:txBody>
                    <a:bodyPr/>
                    <a:lstStyle/>
                    <a:p>
                      <a:pPr>
                        <a:lnSpc>
                          <a:spcPct val="115000"/>
                        </a:lnSpc>
                        <a:spcAft>
                          <a:spcPts val="0"/>
                        </a:spcAft>
                      </a:pPr>
                      <a:r>
                        <a:rPr lang="en-US" sz="1100" dirty="0">
                          <a:latin typeface="Times New Roman"/>
                          <a:ea typeface="Times New Roman"/>
                          <a:cs typeface="Times New Roman"/>
                        </a:rPr>
                        <a:t>Recruitment consultants/Consulting  services</a:t>
                      </a:r>
                      <a:endParaRPr lang="ru-RU" sz="1100" dirty="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Times New Roman"/>
                          <a:ea typeface="Times New Roman"/>
                          <a:cs typeface="Times New Roman"/>
                        </a:rPr>
                        <a:t>«SCADA LTD» LLP, contract №01/05-17 TST of 19/05/2017</a:t>
                      </a:r>
                      <a:endParaRPr lang="ru-RU" sz="1100" dirty="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Times New Roman"/>
                          <a:ea typeface="Times New Roman"/>
                          <a:cs typeface="Times New Roman"/>
                        </a:rPr>
                        <a:t>17235000</a:t>
                      </a:r>
                      <a:endParaRPr lang="ru-RU" sz="1100" dirty="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Times New Roman"/>
                          <a:ea typeface="Times New Roman"/>
                          <a:cs typeface="Times New Roman"/>
                        </a:rPr>
                        <a:t>17235000</a:t>
                      </a:r>
                      <a:endParaRPr lang="ru-RU" sz="1100" dirty="0">
                        <a:latin typeface="Calibri"/>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a:latin typeface="Times New Roman"/>
                          <a:ea typeface="Times New Roman"/>
                          <a:cs typeface="Times New Roman"/>
                        </a:rPr>
                        <a:t>0</a:t>
                      </a:r>
                      <a:endParaRPr lang="ru-RU" sz="1100">
                        <a:latin typeface="Calibri"/>
                        <a:ea typeface="Times New Roman"/>
                        <a:cs typeface="Times New Roman"/>
                      </a:endParaRPr>
                    </a:p>
                  </a:txBody>
                  <a:tcPr marL="68580" marR="68580" marT="0" marB="0" anchor="ctr">
                    <a:solidFill>
                      <a:schemeClr val="accent4">
                        <a:lumMod val="20000"/>
                        <a:lumOff val="80000"/>
                      </a:schemeClr>
                    </a:solidFill>
                  </a:tcPr>
                </a:tc>
              </a:tr>
              <a:tr h="578492">
                <a:tc>
                  <a:txBody>
                    <a:bodyPr/>
                    <a:lstStyle/>
                    <a:p>
                      <a:pPr>
                        <a:lnSpc>
                          <a:spcPct val="115000"/>
                        </a:lnSpc>
                        <a:spcAft>
                          <a:spcPts val="0"/>
                        </a:spcAft>
                      </a:pPr>
                      <a:r>
                        <a:rPr lang="ru-RU" sz="1100" dirty="0" err="1">
                          <a:latin typeface="+mn-lt"/>
                          <a:ea typeface="Times New Roman"/>
                          <a:cs typeface="Times New Roman"/>
                        </a:rPr>
                        <a:t>Accounting</a:t>
                      </a:r>
                      <a:r>
                        <a:rPr lang="ru-RU" sz="1100" dirty="0">
                          <a:latin typeface="+mn-lt"/>
                          <a:ea typeface="Times New Roman"/>
                          <a:cs typeface="Times New Roman"/>
                        </a:rPr>
                        <a:t> services</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dirty="0" err="1">
                          <a:latin typeface="+mn-lt"/>
                          <a:ea typeface="Times New Roman"/>
                          <a:cs typeface="Times New Roman"/>
                        </a:rPr>
                        <a:t>The</a:t>
                      </a:r>
                      <a:r>
                        <a:rPr lang="ru-RU" sz="1100" dirty="0">
                          <a:latin typeface="+mn-lt"/>
                          <a:ea typeface="Times New Roman"/>
                          <a:cs typeface="Times New Roman"/>
                        </a:rPr>
                        <a:t> </a:t>
                      </a:r>
                      <a:r>
                        <a:rPr lang="ru-RU" sz="1100" dirty="0" err="1">
                          <a:latin typeface="+mn-lt"/>
                          <a:ea typeface="Times New Roman"/>
                          <a:cs typeface="Times New Roman"/>
                        </a:rPr>
                        <a:t>contract</a:t>
                      </a:r>
                      <a:r>
                        <a:rPr lang="ru-RU" sz="1100" dirty="0">
                          <a:latin typeface="+mn-lt"/>
                          <a:ea typeface="Times New Roman"/>
                          <a:cs typeface="Times New Roman"/>
                        </a:rPr>
                        <a:t> </a:t>
                      </a:r>
                      <a:r>
                        <a:rPr lang="ru-RU" sz="1100" dirty="0" err="1">
                          <a:latin typeface="+mn-lt"/>
                          <a:ea typeface="Times New Roman"/>
                          <a:cs typeface="Times New Roman"/>
                        </a:rPr>
                        <a:t>of</a:t>
                      </a:r>
                      <a:r>
                        <a:rPr lang="ru-RU" sz="1100" dirty="0">
                          <a:latin typeface="+mn-lt"/>
                          <a:ea typeface="Times New Roman"/>
                          <a:cs typeface="Times New Roman"/>
                        </a:rPr>
                        <a:t> </a:t>
                      </a:r>
                      <a:r>
                        <a:rPr lang="ru-RU" sz="1100" dirty="0" err="1">
                          <a:latin typeface="+mn-lt"/>
                          <a:ea typeface="Times New Roman"/>
                          <a:cs typeface="Times New Roman"/>
                        </a:rPr>
                        <a:t>the</a:t>
                      </a:r>
                      <a:r>
                        <a:rPr lang="ru-RU" sz="1100" dirty="0">
                          <a:latin typeface="+mn-lt"/>
                          <a:ea typeface="Times New Roman"/>
                          <a:cs typeface="Times New Roman"/>
                        </a:rPr>
                        <a:t> </a:t>
                      </a:r>
                      <a:r>
                        <a:rPr lang="ru-RU" sz="1100" dirty="0" err="1">
                          <a:latin typeface="+mn-lt"/>
                          <a:ea typeface="Times New Roman"/>
                          <a:cs typeface="Times New Roman"/>
                        </a:rPr>
                        <a:t>contract</a:t>
                      </a:r>
                      <a:r>
                        <a:rPr lang="ru-RU" sz="1100" dirty="0">
                          <a:latin typeface="+mn-lt"/>
                          <a:ea typeface="Times New Roman"/>
                          <a:cs typeface="Times New Roman"/>
                        </a:rPr>
                        <a:t> №01 / 04-17 </a:t>
                      </a:r>
                      <a:r>
                        <a:rPr lang="ru-RU" sz="1100" dirty="0" err="1">
                          <a:latin typeface="+mn-lt"/>
                          <a:ea typeface="Times New Roman"/>
                          <a:cs typeface="Times New Roman"/>
                        </a:rPr>
                        <a:t>rendering</a:t>
                      </a:r>
                      <a:r>
                        <a:rPr lang="ru-RU" sz="1100" dirty="0">
                          <a:latin typeface="+mn-lt"/>
                          <a:ea typeface="Times New Roman"/>
                          <a:cs typeface="Times New Roman"/>
                        </a:rPr>
                        <a:t> </a:t>
                      </a:r>
                      <a:r>
                        <a:rPr lang="ru-RU" sz="1100" dirty="0" err="1">
                          <a:latin typeface="+mn-lt"/>
                          <a:ea typeface="Times New Roman"/>
                          <a:cs typeface="Times New Roman"/>
                        </a:rPr>
                        <a:t>of</a:t>
                      </a:r>
                      <a:r>
                        <a:rPr lang="ru-RU" sz="1100" dirty="0">
                          <a:latin typeface="+mn-lt"/>
                          <a:ea typeface="Times New Roman"/>
                          <a:cs typeface="Times New Roman"/>
                        </a:rPr>
                        <a:t> </a:t>
                      </a:r>
                      <a:r>
                        <a:rPr lang="ru-RU" sz="1100" dirty="0" err="1">
                          <a:latin typeface="+mn-lt"/>
                          <a:ea typeface="Times New Roman"/>
                          <a:cs typeface="Times New Roman"/>
                        </a:rPr>
                        <a:t>accounting</a:t>
                      </a:r>
                      <a:r>
                        <a:rPr lang="ru-RU" sz="1100" dirty="0">
                          <a:latin typeface="+mn-lt"/>
                          <a:ea typeface="Times New Roman"/>
                          <a:cs typeface="Times New Roman"/>
                        </a:rPr>
                        <a:t> services </a:t>
                      </a:r>
                      <a:r>
                        <a:rPr lang="ru-RU" sz="1100" dirty="0" err="1">
                          <a:latin typeface="+mn-lt"/>
                          <a:ea typeface="Times New Roman"/>
                          <a:cs typeface="Times New Roman"/>
                        </a:rPr>
                        <a:t>from</a:t>
                      </a:r>
                      <a:r>
                        <a:rPr lang="ru-RU" sz="1100" dirty="0">
                          <a:latin typeface="+mn-lt"/>
                          <a:ea typeface="Times New Roman"/>
                          <a:cs typeface="Times New Roman"/>
                        </a:rPr>
                        <a:t> 24.04.17.</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900000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900000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b="1">
                          <a:latin typeface="+mn-lt"/>
                          <a:ea typeface="Times New Roman"/>
                          <a:cs typeface="Times New Roman"/>
                        </a:rPr>
                        <a:t>0</a:t>
                      </a:r>
                      <a:endParaRPr lang="ru-RU" sz="1100">
                        <a:latin typeface="+mn-lt"/>
                        <a:ea typeface="Times New Roman"/>
                        <a:cs typeface="Times New Roman"/>
                      </a:endParaRPr>
                    </a:p>
                  </a:txBody>
                  <a:tcPr marL="68580" marR="68580" marT="0" marB="0" anchor="ctr">
                    <a:solidFill>
                      <a:schemeClr val="accent4">
                        <a:lumMod val="20000"/>
                        <a:lumOff val="80000"/>
                      </a:schemeClr>
                    </a:solidFill>
                  </a:tcPr>
                </a:tc>
              </a:tr>
              <a:tr h="578492">
                <a:tc>
                  <a:txBody>
                    <a:bodyPr/>
                    <a:lstStyle/>
                    <a:p>
                      <a:pPr>
                        <a:lnSpc>
                          <a:spcPct val="115000"/>
                        </a:lnSpc>
                        <a:spcAft>
                          <a:spcPts val="0"/>
                        </a:spcAft>
                      </a:pPr>
                      <a:r>
                        <a:rPr lang="ru-RU" sz="1100" dirty="0">
                          <a:latin typeface="+mn-lt"/>
                          <a:ea typeface="Times New Roman"/>
                          <a:cs typeface="Times New Roman"/>
                        </a:rPr>
                        <a:t>Translation services</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dirty="0">
                          <a:latin typeface="+mn-lt"/>
                          <a:ea typeface="Times New Roman"/>
                          <a:cs typeface="Times New Roman"/>
                        </a:rPr>
                        <a:t>LLP «</a:t>
                      </a:r>
                      <a:r>
                        <a:rPr lang="ru-RU" sz="1100" dirty="0" err="1">
                          <a:latin typeface="+mn-lt"/>
                          <a:ea typeface="Times New Roman"/>
                          <a:cs typeface="Times New Roman"/>
                        </a:rPr>
                        <a:t>Performance</a:t>
                      </a:r>
                      <a:r>
                        <a:rPr lang="ru-RU" sz="1100" dirty="0">
                          <a:latin typeface="+mn-lt"/>
                          <a:ea typeface="Times New Roman"/>
                          <a:cs typeface="Times New Roman"/>
                        </a:rPr>
                        <a:t> </a:t>
                      </a:r>
                      <a:r>
                        <a:rPr lang="ru-RU" sz="1100" dirty="0" err="1">
                          <a:latin typeface="+mn-lt"/>
                          <a:ea typeface="Times New Roman"/>
                          <a:cs typeface="Times New Roman"/>
                        </a:rPr>
                        <a:t>Group</a:t>
                      </a:r>
                      <a:r>
                        <a:rPr lang="ru-RU" sz="1100" dirty="0">
                          <a:latin typeface="+mn-lt"/>
                          <a:ea typeface="Times New Roman"/>
                          <a:cs typeface="Times New Roman"/>
                        </a:rPr>
                        <a:t> </a:t>
                      </a:r>
                      <a:r>
                        <a:rPr lang="ru-RU" sz="1100" dirty="0" err="1">
                          <a:latin typeface="+mn-lt"/>
                          <a:ea typeface="Times New Roman"/>
                          <a:cs typeface="Times New Roman"/>
                        </a:rPr>
                        <a:t>Ltd</a:t>
                      </a:r>
                      <a:r>
                        <a:rPr lang="ru-RU" sz="1100" dirty="0">
                          <a:latin typeface="+mn-lt"/>
                          <a:ea typeface="Times New Roman"/>
                          <a:cs typeface="Times New Roman"/>
                        </a:rPr>
                        <a:t>», </a:t>
                      </a:r>
                      <a:r>
                        <a:rPr lang="ru-RU" sz="1100" dirty="0" err="1">
                          <a:latin typeface="+mn-lt"/>
                          <a:ea typeface="Times New Roman"/>
                          <a:cs typeface="Times New Roman"/>
                        </a:rPr>
                        <a:t>contract</a:t>
                      </a:r>
                      <a:r>
                        <a:rPr lang="ru-RU" sz="1100" dirty="0">
                          <a:latin typeface="+mn-lt"/>
                          <a:ea typeface="Times New Roman"/>
                          <a:cs typeface="Times New Roman"/>
                        </a:rPr>
                        <a:t> №04 / 08-17 TST </a:t>
                      </a:r>
                      <a:r>
                        <a:rPr lang="ru-RU" sz="1100" dirty="0" err="1">
                          <a:latin typeface="+mn-lt"/>
                          <a:ea typeface="Times New Roman"/>
                          <a:cs typeface="Times New Roman"/>
                        </a:rPr>
                        <a:t>for</a:t>
                      </a:r>
                      <a:r>
                        <a:rPr lang="ru-RU" sz="1100" dirty="0">
                          <a:latin typeface="+mn-lt"/>
                          <a:ea typeface="Times New Roman"/>
                          <a:cs typeface="Times New Roman"/>
                        </a:rPr>
                        <a:t> </a:t>
                      </a:r>
                      <a:r>
                        <a:rPr lang="ru-RU" sz="1100" dirty="0" err="1">
                          <a:latin typeface="+mn-lt"/>
                          <a:ea typeface="Times New Roman"/>
                          <a:cs typeface="Times New Roman"/>
                        </a:rPr>
                        <a:t>the</a:t>
                      </a:r>
                      <a:r>
                        <a:rPr lang="ru-RU" sz="1100" dirty="0">
                          <a:latin typeface="+mn-lt"/>
                          <a:ea typeface="Times New Roman"/>
                          <a:cs typeface="Times New Roman"/>
                        </a:rPr>
                        <a:t> </a:t>
                      </a:r>
                      <a:r>
                        <a:rPr lang="ru-RU" sz="1100" dirty="0" err="1">
                          <a:latin typeface="+mn-lt"/>
                          <a:ea typeface="Times New Roman"/>
                          <a:cs typeface="Times New Roman"/>
                        </a:rPr>
                        <a:t>execution</a:t>
                      </a:r>
                      <a:r>
                        <a:rPr lang="ru-RU" sz="1100" dirty="0">
                          <a:latin typeface="+mn-lt"/>
                          <a:ea typeface="Times New Roman"/>
                          <a:cs typeface="Times New Roman"/>
                        </a:rPr>
                        <a:t> </a:t>
                      </a:r>
                      <a:r>
                        <a:rPr lang="ru-RU" sz="1100" dirty="0" err="1">
                          <a:latin typeface="+mn-lt"/>
                          <a:ea typeface="Times New Roman"/>
                          <a:cs typeface="Times New Roman"/>
                        </a:rPr>
                        <a:t>of</a:t>
                      </a:r>
                      <a:r>
                        <a:rPr lang="ru-RU" sz="1100" dirty="0">
                          <a:latin typeface="+mn-lt"/>
                          <a:ea typeface="Times New Roman"/>
                          <a:cs typeface="Times New Roman"/>
                        </a:rPr>
                        <a:t> </a:t>
                      </a:r>
                      <a:r>
                        <a:rPr lang="ru-RU" sz="1100" dirty="0" err="1">
                          <a:latin typeface="+mn-lt"/>
                          <a:ea typeface="Times New Roman"/>
                          <a:cs typeface="Times New Roman"/>
                        </a:rPr>
                        <a:t>transfers</a:t>
                      </a:r>
                      <a:r>
                        <a:rPr lang="ru-RU" sz="1100" dirty="0">
                          <a:latin typeface="+mn-lt"/>
                          <a:ea typeface="Times New Roman"/>
                          <a:cs typeface="Times New Roman"/>
                        </a:rPr>
                        <a:t> </a:t>
                      </a:r>
                      <a:r>
                        <a:rPr lang="ru-RU" sz="1100" dirty="0" err="1">
                          <a:latin typeface="+mn-lt"/>
                          <a:ea typeface="Times New Roman"/>
                          <a:cs typeface="Times New Roman"/>
                        </a:rPr>
                        <a:t>from</a:t>
                      </a:r>
                      <a:r>
                        <a:rPr lang="ru-RU" sz="1100" dirty="0">
                          <a:latin typeface="+mn-lt"/>
                          <a:ea typeface="Times New Roman"/>
                          <a:cs typeface="Times New Roman"/>
                        </a:rPr>
                        <a:t> 23.08.17г</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3000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3000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r>
              <a:tr h="578492">
                <a:tc>
                  <a:txBody>
                    <a:bodyPr/>
                    <a:lstStyle/>
                    <a:p>
                      <a:pPr>
                        <a:lnSpc>
                          <a:spcPct val="115000"/>
                        </a:lnSpc>
                        <a:spcAft>
                          <a:spcPts val="0"/>
                        </a:spcAft>
                      </a:pPr>
                      <a:r>
                        <a:rPr lang="ru-RU" sz="1100" dirty="0" err="1">
                          <a:latin typeface="+mn-lt"/>
                          <a:ea typeface="Times New Roman"/>
                          <a:cs typeface="Times New Roman"/>
                        </a:rPr>
                        <a:t>Mail</a:t>
                      </a:r>
                      <a:r>
                        <a:rPr lang="ru-RU" sz="1100" dirty="0">
                          <a:latin typeface="+mn-lt"/>
                          <a:ea typeface="Times New Roman"/>
                          <a:cs typeface="Times New Roman"/>
                        </a:rPr>
                        <a:t> services</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dirty="0" err="1">
                          <a:latin typeface="+mn-lt"/>
                          <a:ea typeface="Times New Roman"/>
                          <a:cs typeface="Times New Roman"/>
                        </a:rPr>
                        <a:t>Kazpost</a:t>
                      </a:r>
                      <a:r>
                        <a:rPr lang="ru-RU" sz="1100" dirty="0">
                          <a:latin typeface="+mn-lt"/>
                          <a:ea typeface="Times New Roman"/>
                          <a:cs typeface="Times New Roman"/>
                        </a:rPr>
                        <a:t> JSC - "</a:t>
                      </a:r>
                      <a:r>
                        <a:rPr lang="ru-RU" sz="1100" dirty="0" err="1">
                          <a:latin typeface="+mn-lt"/>
                          <a:ea typeface="Times New Roman"/>
                          <a:cs typeface="Times New Roman"/>
                        </a:rPr>
                        <a:t>EMS-Kazpost</a:t>
                      </a:r>
                      <a:r>
                        <a:rPr lang="ru-RU" sz="1100" dirty="0">
                          <a:latin typeface="+mn-lt"/>
                          <a:ea typeface="Times New Roman"/>
                          <a:cs typeface="Times New Roman"/>
                        </a:rPr>
                        <a:t>", </a:t>
                      </a:r>
                      <a:r>
                        <a:rPr lang="ru-RU" sz="1100" dirty="0" err="1">
                          <a:latin typeface="+mn-lt"/>
                          <a:ea typeface="Times New Roman"/>
                          <a:cs typeface="Times New Roman"/>
                        </a:rPr>
                        <a:t>contract</a:t>
                      </a:r>
                      <a:r>
                        <a:rPr lang="ru-RU" sz="1100" dirty="0">
                          <a:latin typeface="+mn-lt"/>
                          <a:ea typeface="Times New Roman"/>
                          <a:cs typeface="Times New Roman"/>
                        </a:rPr>
                        <a:t> </a:t>
                      </a:r>
                      <a:r>
                        <a:rPr lang="ru-RU" sz="1100" dirty="0" err="1">
                          <a:latin typeface="+mn-lt"/>
                          <a:ea typeface="Times New Roman"/>
                          <a:cs typeface="Times New Roman"/>
                        </a:rPr>
                        <a:t>No</a:t>
                      </a:r>
                      <a:r>
                        <a:rPr lang="ru-RU" sz="1100" dirty="0">
                          <a:latin typeface="+mn-lt"/>
                          <a:ea typeface="Times New Roman"/>
                          <a:cs typeface="Times New Roman"/>
                        </a:rPr>
                        <a:t>. 13-16-824 </a:t>
                      </a:r>
                      <a:r>
                        <a:rPr lang="ru-RU" sz="1100" dirty="0" err="1">
                          <a:latin typeface="+mn-lt"/>
                          <a:ea typeface="Times New Roman"/>
                          <a:cs typeface="Times New Roman"/>
                        </a:rPr>
                        <a:t>for</a:t>
                      </a:r>
                      <a:r>
                        <a:rPr lang="ru-RU" sz="1100" dirty="0">
                          <a:latin typeface="+mn-lt"/>
                          <a:ea typeface="Times New Roman"/>
                          <a:cs typeface="Times New Roman"/>
                        </a:rPr>
                        <a:t> </a:t>
                      </a:r>
                      <a:r>
                        <a:rPr lang="ru-RU" sz="1100" dirty="0" err="1">
                          <a:latin typeface="+mn-lt"/>
                          <a:ea typeface="Times New Roman"/>
                          <a:cs typeface="Times New Roman"/>
                        </a:rPr>
                        <a:t>the</a:t>
                      </a:r>
                      <a:r>
                        <a:rPr lang="ru-RU" sz="1100" dirty="0">
                          <a:latin typeface="+mn-lt"/>
                          <a:ea typeface="Times New Roman"/>
                          <a:cs typeface="Times New Roman"/>
                        </a:rPr>
                        <a:t> </a:t>
                      </a:r>
                      <a:r>
                        <a:rPr lang="ru-RU" sz="1100" dirty="0" err="1">
                          <a:latin typeface="+mn-lt"/>
                          <a:ea typeface="Times New Roman"/>
                          <a:cs typeface="Times New Roman"/>
                        </a:rPr>
                        <a:t>provision</a:t>
                      </a:r>
                      <a:r>
                        <a:rPr lang="ru-RU" sz="1100" dirty="0">
                          <a:latin typeface="+mn-lt"/>
                          <a:ea typeface="Times New Roman"/>
                          <a:cs typeface="Times New Roman"/>
                        </a:rPr>
                        <a:t> </a:t>
                      </a:r>
                      <a:r>
                        <a:rPr lang="ru-RU" sz="1100" dirty="0" err="1">
                          <a:latin typeface="+mn-lt"/>
                          <a:ea typeface="Times New Roman"/>
                          <a:cs typeface="Times New Roman"/>
                        </a:rPr>
                        <a:t>of</a:t>
                      </a:r>
                      <a:r>
                        <a:rPr lang="ru-RU" sz="1100" dirty="0">
                          <a:latin typeface="+mn-lt"/>
                          <a:ea typeface="Times New Roman"/>
                          <a:cs typeface="Times New Roman"/>
                        </a:rPr>
                        <a:t> </a:t>
                      </a:r>
                      <a:r>
                        <a:rPr lang="ru-RU" sz="1100" dirty="0" err="1">
                          <a:latin typeface="+mn-lt"/>
                          <a:ea typeface="Times New Roman"/>
                          <a:cs typeface="Times New Roman"/>
                        </a:rPr>
                        <a:t>express</a:t>
                      </a:r>
                      <a:r>
                        <a:rPr lang="ru-RU" sz="1100" dirty="0">
                          <a:latin typeface="+mn-lt"/>
                          <a:ea typeface="Times New Roman"/>
                          <a:cs typeface="Times New Roman"/>
                        </a:rPr>
                        <a:t> </a:t>
                      </a:r>
                      <a:r>
                        <a:rPr lang="ru-RU" sz="1100" dirty="0" err="1">
                          <a:latin typeface="+mn-lt"/>
                          <a:ea typeface="Times New Roman"/>
                          <a:cs typeface="Times New Roman"/>
                        </a:rPr>
                        <a:t>mail</a:t>
                      </a:r>
                      <a:r>
                        <a:rPr lang="ru-RU" sz="1100" dirty="0">
                          <a:latin typeface="+mn-lt"/>
                          <a:ea typeface="Times New Roman"/>
                          <a:cs typeface="Times New Roman"/>
                        </a:rPr>
                        <a:t> services "EMS </a:t>
                      </a:r>
                      <a:r>
                        <a:rPr lang="ru-RU" sz="1100" dirty="0" err="1">
                          <a:latin typeface="+mn-lt"/>
                          <a:ea typeface="Times New Roman"/>
                          <a:cs typeface="Times New Roman"/>
                        </a:rPr>
                        <a:t>Kazpost</a:t>
                      </a:r>
                      <a:r>
                        <a:rPr lang="ru-RU" sz="1100" dirty="0">
                          <a:latin typeface="+mn-lt"/>
                          <a:ea typeface="Times New Roman"/>
                          <a:cs typeface="Times New Roman"/>
                        </a:rPr>
                        <a:t>"</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a:latin typeface="+mn-lt"/>
                          <a:ea typeface="Times New Roman"/>
                          <a:cs typeface="Times New Roman"/>
                        </a:rPr>
                        <a:t>3440</a:t>
                      </a:r>
                      <a:endParaRPr lang="ru-RU" sz="110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3440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r>
              <a:tr h="385661">
                <a:tc>
                  <a:txBody>
                    <a:bodyPr/>
                    <a:lstStyle/>
                    <a:p>
                      <a:pPr>
                        <a:lnSpc>
                          <a:spcPct val="115000"/>
                        </a:lnSpc>
                        <a:spcAft>
                          <a:spcPts val="0"/>
                        </a:spcAft>
                      </a:pPr>
                      <a:r>
                        <a:rPr lang="ru-RU" sz="1100" dirty="0">
                          <a:latin typeface="+mn-lt"/>
                          <a:ea typeface="Times New Roman"/>
                          <a:cs typeface="Times New Roman"/>
                        </a:rPr>
                        <a:t>Office </a:t>
                      </a:r>
                      <a:r>
                        <a:rPr lang="ru-RU" sz="1100" dirty="0" err="1">
                          <a:latin typeface="+mn-lt"/>
                          <a:ea typeface="Times New Roman"/>
                          <a:cs typeface="Times New Roman"/>
                        </a:rPr>
                        <a:t>Chairs</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dirty="0">
                          <a:latin typeface="+mn-lt"/>
                          <a:ea typeface="Times New Roman"/>
                          <a:cs typeface="Times New Roman"/>
                        </a:rPr>
                        <a:t>“</a:t>
                      </a:r>
                      <a:r>
                        <a:rPr lang="ru-RU" sz="1100" dirty="0" err="1">
                          <a:latin typeface="+mn-lt"/>
                          <a:ea typeface="Times New Roman"/>
                          <a:cs typeface="Times New Roman"/>
                        </a:rPr>
                        <a:t>Alfa-Plus</a:t>
                      </a:r>
                      <a:r>
                        <a:rPr lang="ru-RU" sz="1100" dirty="0">
                          <a:latin typeface="+mn-lt"/>
                          <a:ea typeface="Times New Roman"/>
                          <a:cs typeface="Times New Roman"/>
                        </a:rPr>
                        <a:t> LLP”, </a:t>
                      </a:r>
                      <a:r>
                        <a:rPr lang="ru-RU" sz="1100" dirty="0" err="1">
                          <a:latin typeface="+mn-lt"/>
                          <a:ea typeface="Times New Roman"/>
                          <a:cs typeface="Times New Roman"/>
                        </a:rPr>
                        <a:t>supply</a:t>
                      </a:r>
                      <a:r>
                        <a:rPr lang="ru-RU" sz="1100" dirty="0">
                          <a:latin typeface="+mn-lt"/>
                          <a:ea typeface="Times New Roman"/>
                          <a:cs typeface="Times New Roman"/>
                        </a:rPr>
                        <a:t> </a:t>
                      </a:r>
                      <a:r>
                        <a:rPr lang="ru-RU" sz="1100" dirty="0" err="1">
                          <a:latin typeface="+mn-lt"/>
                          <a:ea typeface="Times New Roman"/>
                          <a:cs typeface="Times New Roman"/>
                        </a:rPr>
                        <a:t>agreement</a:t>
                      </a:r>
                      <a:r>
                        <a:rPr lang="ru-RU" sz="1100" dirty="0">
                          <a:latin typeface="+mn-lt"/>
                          <a:ea typeface="Times New Roman"/>
                          <a:cs typeface="Times New Roman"/>
                        </a:rPr>
                        <a:t> </a:t>
                      </a:r>
                      <a:r>
                        <a:rPr lang="ru-RU" sz="1100" dirty="0" err="1">
                          <a:latin typeface="+mn-lt"/>
                          <a:ea typeface="Times New Roman"/>
                          <a:cs typeface="Times New Roman"/>
                        </a:rPr>
                        <a:t>No</a:t>
                      </a:r>
                      <a:r>
                        <a:rPr lang="ru-RU" sz="1100" dirty="0">
                          <a:latin typeface="+mn-lt"/>
                          <a:ea typeface="Times New Roman"/>
                          <a:cs typeface="Times New Roman"/>
                        </a:rPr>
                        <a:t>. AP-17 </a:t>
                      </a:r>
                      <a:r>
                        <a:rPr lang="ru-RU" sz="1100" dirty="0" err="1">
                          <a:latin typeface="+mn-lt"/>
                          <a:ea typeface="Times New Roman"/>
                          <a:cs typeface="Times New Roman"/>
                        </a:rPr>
                        <a:t>dated</a:t>
                      </a:r>
                      <a:r>
                        <a:rPr lang="ru-RU" sz="1100" dirty="0">
                          <a:latin typeface="+mn-lt"/>
                          <a:ea typeface="Times New Roman"/>
                          <a:cs typeface="Times New Roman"/>
                        </a:rPr>
                        <a:t> </a:t>
                      </a:r>
                      <a:r>
                        <a:rPr lang="ru-RU" sz="1100" dirty="0" err="1">
                          <a:latin typeface="+mn-lt"/>
                          <a:ea typeface="Times New Roman"/>
                          <a:cs typeface="Times New Roman"/>
                        </a:rPr>
                        <a:t>June</a:t>
                      </a:r>
                      <a:r>
                        <a:rPr lang="ru-RU" sz="1100" dirty="0">
                          <a:latin typeface="+mn-lt"/>
                          <a:ea typeface="Times New Roman"/>
                          <a:cs typeface="Times New Roman"/>
                        </a:rPr>
                        <a:t> 27,</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a:latin typeface="+mn-lt"/>
                          <a:ea typeface="Times New Roman"/>
                          <a:cs typeface="Times New Roman"/>
                        </a:rPr>
                        <a:t>42000</a:t>
                      </a:r>
                      <a:endParaRPr lang="ru-RU" sz="110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42000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r>
              <a:tr h="385661">
                <a:tc>
                  <a:txBody>
                    <a:bodyPr/>
                    <a:lstStyle/>
                    <a:p>
                      <a:pPr>
                        <a:lnSpc>
                          <a:spcPct val="115000"/>
                        </a:lnSpc>
                        <a:spcAft>
                          <a:spcPts val="0"/>
                        </a:spcAft>
                      </a:pPr>
                      <a:r>
                        <a:rPr lang="ru-RU" sz="1100" dirty="0">
                          <a:latin typeface="+mn-lt"/>
                          <a:ea typeface="Times New Roman"/>
                          <a:cs typeface="Times New Roman"/>
                        </a:rPr>
                        <a:t>Cabinet </a:t>
                      </a:r>
                      <a:r>
                        <a:rPr lang="ru-RU" sz="1100" dirty="0" err="1">
                          <a:latin typeface="+mn-lt"/>
                          <a:ea typeface="Times New Roman"/>
                          <a:cs typeface="Times New Roman"/>
                        </a:rPr>
                        <a:t>for</a:t>
                      </a:r>
                      <a:r>
                        <a:rPr lang="ru-RU" sz="1100" dirty="0">
                          <a:latin typeface="+mn-lt"/>
                          <a:ea typeface="Times New Roman"/>
                          <a:cs typeface="Times New Roman"/>
                        </a:rPr>
                        <a:t> </a:t>
                      </a:r>
                      <a:r>
                        <a:rPr lang="ru-RU" sz="1100" dirty="0" err="1">
                          <a:latin typeface="+mn-lt"/>
                          <a:ea typeface="Times New Roman"/>
                          <a:cs typeface="Times New Roman"/>
                        </a:rPr>
                        <a:t>documents</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dirty="0">
                          <a:latin typeface="+mn-lt"/>
                          <a:ea typeface="Times New Roman"/>
                          <a:cs typeface="Times New Roman"/>
                        </a:rPr>
                        <a:t>IP "</a:t>
                      </a:r>
                      <a:r>
                        <a:rPr lang="ru-RU" sz="1100" dirty="0" err="1">
                          <a:latin typeface="+mn-lt"/>
                          <a:ea typeface="Times New Roman"/>
                          <a:cs typeface="Times New Roman"/>
                        </a:rPr>
                        <a:t>Itkin</a:t>
                      </a:r>
                      <a:r>
                        <a:rPr lang="ru-RU" sz="1100" dirty="0">
                          <a:latin typeface="+mn-lt"/>
                          <a:ea typeface="Times New Roman"/>
                          <a:cs typeface="Times New Roman"/>
                        </a:rPr>
                        <a:t> PB", </a:t>
                      </a:r>
                      <a:r>
                        <a:rPr lang="ru-RU" sz="1100" dirty="0" err="1">
                          <a:latin typeface="+mn-lt"/>
                          <a:ea typeface="Times New Roman"/>
                          <a:cs typeface="Times New Roman"/>
                        </a:rPr>
                        <a:t>the</a:t>
                      </a:r>
                      <a:r>
                        <a:rPr lang="ru-RU" sz="1100" dirty="0">
                          <a:latin typeface="+mn-lt"/>
                          <a:ea typeface="Times New Roman"/>
                          <a:cs typeface="Times New Roman"/>
                        </a:rPr>
                        <a:t> </a:t>
                      </a:r>
                      <a:r>
                        <a:rPr lang="ru-RU" sz="1100" dirty="0" err="1">
                          <a:latin typeface="+mn-lt"/>
                          <a:ea typeface="Times New Roman"/>
                          <a:cs typeface="Times New Roman"/>
                        </a:rPr>
                        <a:t>contract</a:t>
                      </a:r>
                      <a:r>
                        <a:rPr lang="ru-RU" sz="1100" dirty="0">
                          <a:latin typeface="+mn-lt"/>
                          <a:ea typeface="Times New Roman"/>
                          <a:cs typeface="Times New Roman"/>
                        </a:rPr>
                        <a:t> </a:t>
                      </a:r>
                      <a:r>
                        <a:rPr lang="ru-RU" sz="1100" dirty="0" err="1">
                          <a:latin typeface="+mn-lt"/>
                          <a:ea typeface="Times New Roman"/>
                          <a:cs typeface="Times New Roman"/>
                        </a:rPr>
                        <a:t>of</a:t>
                      </a:r>
                      <a:r>
                        <a:rPr lang="ru-RU" sz="1100" dirty="0">
                          <a:latin typeface="+mn-lt"/>
                          <a:ea typeface="Times New Roman"/>
                          <a:cs typeface="Times New Roman"/>
                        </a:rPr>
                        <a:t> </a:t>
                      </a:r>
                      <a:r>
                        <a:rPr lang="ru-RU" sz="1100" dirty="0" err="1">
                          <a:latin typeface="+mn-lt"/>
                          <a:ea typeface="Times New Roman"/>
                          <a:cs typeface="Times New Roman"/>
                        </a:rPr>
                        <a:t>delivery</a:t>
                      </a:r>
                      <a:r>
                        <a:rPr lang="ru-RU" sz="1100" dirty="0">
                          <a:latin typeface="+mn-lt"/>
                          <a:ea typeface="Times New Roman"/>
                          <a:cs typeface="Times New Roman"/>
                        </a:rPr>
                        <a:t> </a:t>
                      </a:r>
                      <a:r>
                        <a:rPr lang="ru-RU" sz="1100" dirty="0" err="1">
                          <a:latin typeface="+mn-lt"/>
                          <a:ea typeface="Times New Roman"/>
                          <a:cs typeface="Times New Roman"/>
                        </a:rPr>
                        <a:t>of</a:t>
                      </a:r>
                      <a:r>
                        <a:rPr lang="ru-RU" sz="1100" dirty="0">
                          <a:latin typeface="+mn-lt"/>
                          <a:ea typeface="Times New Roman"/>
                          <a:cs typeface="Times New Roman"/>
                        </a:rPr>
                        <a:t> </a:t>
                      </a:r>
                      <a:r>
                        <a:rPr lang="ru-RU" sz="1100" dirty="0" err="1">
                          <a:latin typeface="+mn-lt"/>
                          <a:ea typeface="Times New Roman"/>
                          <a:cs typeface="Times New Roman"/>
                        </a:rPr>
                        <a:t>the</a:t>
                      </a:r>
                      <a:r>
                        <a:rPr lang="ru-RU" sz="1100" dirty="0">
                          <a:latin typeface="+mn-lt"/>
                          <a:ea typeface="Times New Roman"/>
                          <a:cs typeface="Times New Roman"/>
                        </a:rPr>
                        <a:t> </a:t>
                      </a:r>
                      <a:r>
                        <a:rPr lang="ru-RU" sz="1100" dirty="0" err="1">
                          <a:latin typeface="+mn-lt"/>
                          <a:ea typeface="Times New Roman"/>
                          <a:cs typeface="Times New Roman"/>
                        </a:rPr>
                        <a:t>goods</a:t>
                      </a:r>
                      <a:r>
                        <a:rPr lang="ru-RU" sz="1100" dirty="0">
                          <a:latin typeface="+mn-lt"/>
                          <a:ea typeface="Times New Roman"/>
                          <a:cs typeface="Times New Roman"/>
                        </a:rPr>
                        <a:t> № 9 </a:t>
                      </a:r>
                      <a:r>
                        <a:rPr lang="ru-RU" sz="1100" dirty="0" err="1">
                          <a:latin typeface="+mn-lt"/>
                          <a:ea typeface="Times New Roman"/>
                          <a:cs typeface="Times New Roman"/>
                        </a:rPr>
                        <a:t>from</a:t>
                      </a:r>
                      <a:r>
                        <a:rPr lang="ru-RU" sz="1100" dirty="0">
                          <a:latin typeface="+mn-lt"/>
                          <a:ea typeface="Times New Roman"/>
                          <a:cs typeface="Times New Roman"/>
                        </a:rPr>
                        <a:t> 14.07.17.</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41000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41000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r>
              <a:tr h="385661">
                <a:tc>
                  <a:txBody>
                    <a:bodyPr/>
                    <a:lstStyle/>
                    <a:p>
                      <a:pPr>
                        <a:lnSpc>
                          <a:spcPct val="115000"/>
                        </a:lnSpc>
                        <a:spcAft>
                          <a:spcPts val="0"/>
                        </a:spcAft>
                      </a:pPr>
                      <a:r>
                        <a:rPr lang="ru-RU" sz="1100" dirty="0" err="1">
                          <a:latin typeface="+mn-lt"/>
                          <a:ea typeface="Times New Roman"/>
                          <a:cs typeface="Times New Roman"/>
                        </a:rPr>
                        <a:t>Metal</a:t>
                      </a:r>
                      <a:r>
                        <a:rPr lang="ru-RU" sz="1100" dirty="0">
                          <a:latin typeface="+mn-lt"/>
                          <a:ea typeface="Times New Roman"/>
                          <a:cs typeface="Times New Roman"/>
                        </a:rPr>
                        <a:t> </a:t>
                      </a:r>
                      <a:r>
                        <a:rPr lang="ru-RU" sz="1100" dirty="0" err="1">
                          <a:latin typeface="+mn-lt"/>
                          <a:ea typeface="Times New Roman"/>
                          <a:cs typeface="Times New Roman"/>
                        </a:rPr>
                        <a:t>cabinets</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dirty="0">
                          <a:latin typeface="+mn-lt"/>
                          <a:ea typeface="Times New Roman"/>
                          <a:cs typeface="Times New Roman"/>
                        </a:rPr>
                        <a:t>LLP «IDIA </a:t>
                      </a:r>
                      <a:r>
                        <a:rPr lang="ru-RU" sz="1100" dirty="0" err="1">
                          <a:latin typeface="+mn-lt"/>
                          <a:ea typeface="Times New Roman"/>
                          <a:cs typeface="Times New Roman"/>
                        </a:rPr>
                        <a:t>Market</a:t>
                      </a:r>
                      <a:r>
                        <a:rPr lang="ru-RU" sz="1100" dirty="0">
                          <a:latin typeface="+mn-lt"/>
                          <a:ea typeface="Times New Roman"/>
                          <a:cs typeface="Times New Roman"/>
                        </a:rPr>
                        <a:t>», </a:t>
                      </a:r>
                      <a:r>
                        <a:rPr lang="ru-RU" sz="1100" dirty="0" err="1">
                          <a:latin typeface="+mn-lt"/>
                          <a:ea typeface="Times New Roman"/>
                          <a:cs typeface="Times New Roman"/>
                        </a:rPr>
                        <a:t>the</a:t>
                      </a:r>
                      <a:r>
                        <a:rPr lang="ru-RU" sz="1100" dirty="0">
                          <a:latin typeface="+mn-lt"/>
                          <a:ea typeface="Times New Roman"/>
                          <a:cs typeface="Times New Roman"/>
                        </a:rPr>
                        <a:t> </a:t>
                      </a:r>
                      <a:r>
                        <a:rPr lang="ru-RU" sz="1100" dirty="0" err="1">
                          <a:latin typeface="+mn-lt"/>
                          <a:ea typeface="Times New Roman"/>
                          <a:cs typeface="Times New Roman"/>
                        </a:rPr>
                        <a:t>contract</a:t>
                      </a:r>
                      <a:r>
                        <a:rPr lang="ru-RU" sz="1100" dirty="0">
                          <a:latin typeface="+mn-lt"/>
                          <a:ea typeface="Times New Roman"/>
                          <a:cs typeface="Times New Roman"/>
                        </a:rPr>
                        <a:t> </a:t>
                      </a:r>
                      <a:r>
                        <a:rPr lang="ru-RU" sz="1100" dirty="0" err="1">
                          <a:latin typeface="+mn-lt"/>
                          <a:ea typeface="Times New Roman"/>
                          <a:cs typeface="Times New Roman"/>
                        </a:rPr>
                        <a:t>of</a:t>
                      </a:r>
                      <a:r>
                        <a:rPr lang="ru-RU" sz="1100" dirty="0">
                          <a:latin typeface="+mn-lt"/>
                          <a:ea typeface="Times New Roman"/>
                          <a:cs typeface="Times New Roman"/>
                        </a:rPr>
                        <a:t> </a:t>
                      </a:r>
                      <a:r>
                        <a:rPr lang="ru-RU" sz="1100" dirty="0" err="1">
                          <a:latin typeface="+mn-lt"/>
                          <a:ea typeface="Times New Roman"/>
                          <a:cs typeface="Times New Roman"/>
                        </a:rPr>
                        <a:t>delivery</a:t>
                      </a:r>
                      <a:r>
                        <a:rPr lang="ru-RU" sz="1100" dirty="0">
                          <a:latin typeface="+mn-lt"/>
                          <a:ea typeface="Times New Roman"/>
                          <a:cs typeface="Times New Roman"/>
                        </a:rPr>
                        <a:t> №328 / 16 </a:t>
                      </a:r>
                      <a:r>
                        <a:rPr lang="ru-RU" sz="1100" dirty="0" err="1">
                          <a:latin typeface="+mn-lt"/>
                          <a:ea typeface="Times New Roman"/>
                          <a:cs typeface="Times New Roman"/>
                        </a:rPr>
                        <a:t>from</a:t>
                      </a:r>
                      <a:r>
                        <a:rPr lang="ru-RU" sz="1100" dirty="0">
                          <a:latin typeface="+mn-lt"/>
                          <a:ea typeface="Times New Roman"/>
                          <a:cs typeface="Times New Roman"/>
                        </a:rPr>
                        <a:t> 28.06.17.</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dirty="0">
                          <a:latin typeface="+mn-lt"/>
                          <a:ea typeface="Times New Roman"/>
                          <a:cs typeface="Times New Roman"/>
                        </a:rPr>
                        <a:t>139428</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dirty="0">
                          <a:latin typeface="+mn-lt"/>
                          <a:ea typeface="Times New Roman"/>
                          <a:cs typeface="Times New Roman"/>
                        </a:rPr>
                        <a:t>139428</a:t>
                      </a:r>
                    </a:p>
                  </a:txBody>
                  <a:tcPr marL="68580" marR="68580" marT="0" marB="0" anchor="ctr">
                    <a:solidFill>
                      <a:schemeClr val="accent2">
                        <a:lumMod val="20000"/>
                        <a:lumOff val="80000"/>
                      </a:schemeClr>
                    </a:solidFill>
                  </a:tcPr>
                </a:tc>
                <a:tc>
                  <a:txBody>
                    <a:bodyPr/>
                    <a:lstStyle/>
                    <a:p>
                      <a:pPr algn="ctr">
                        <a:lnSpc>
                          <a:spcPct val="115000"/>
                        </a:lnSpc>
                        <a:spcAft>
                          <a:spcPts val="0"/>
                        </a:spcAft>
                      </a:pPr>
                      <a:r>
                        <a:rPr lang="en-US" sz="1100" dirty="0">
                          <a:latin typeface="+mn-lt"/>
                          <a:ea typeface="Times New Roman"/>
                          <a:cs typeface="Times New Roman"/>
                        </a:rPr>
                        <a:t>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r>
              <a:tr h="433727">
                <a:tc>
                  <a:txBody>
                    <a:bodyPr/>
                    <a:lstStyle/>
                    <a:p>
                      <a:pPr>
                        <a:lnSpc>
                          <a:spcPct val="115000"/>
                        </a:lnSpc>
                        <a:spcAft>
                          <a:spcPts val="0"/>
                        </a:spcAft>
                      </a:pPr>
                      <a:r>
                        <a:rPr lang="en-US" sz="1100" dirty="0">
                          <a:latin typeface="+mn-lt"/>
                          <a:ea typeface="Times New Roman"/>
                          <a:cs typeface="Times New Roman"/>
                        </a:rPr>
                        <a:t>Writing desks</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dirty="0">
                          <a:latin typeface="+mn-lt"/>
                          <a:ea typeface="Times New Roman"/>
                          <a:cs typeface="Times New Roman"/>
                        </a:rPr>
                        <a:t>IP «</a:t>
                      </a:r>
                      <a:r>
                        <a:rPr lang="ru-RU" sz="1100" dirty="0" err="1">
                          <a:latin typeface="+mn-lt"/>
                          <a:ea typeface="Times New Roman"/>
                          <a:cs typeface="Times New Roman"/>
                        </a:rPr>
                        <a:t>Itkin</a:t>
                      </a:r>
                      <a:r>
                        <a:rPr lang="ru-RU" sz="1100" dirty="0">
                          <a:latin typeface="+mn-lt"/>
                          <a:ea typeface="Times New Roman"/>
                          <a:cs typeface="Times New Roman"/>
                        </a:rPr>
                        <a:t> PB», </a:t>
                      </a:r>
                      <a:r>
                        <a:rPr lang="ru-RU" sz="1100" dirty="0" err="1">
                          <a:latin typeface="+mn-lt"/>
                          <a:ea typeface="Times New Roman"/>
                          <a:cs typeface="Times New Roman"/>
                        </a:rPr>
                        <a:t>the</a:t>
                      </a:r>
                      <a:r>
                        <a:rPr lang="ru-RU" sz="1100" dirty="0">
                          <a:latin typeface="+mn-lt"/>
                          <a:ea typeface="Times New Roman"/>
                          <a:cs typeface="Times New Roman"/>
                        </a:rPr>
                        <a:t> </a:t>
                      </a:r>
                      <a:r>
                        <a:rPr lang="ru-RU" sz="1100" dirty="0" err="1">
                          <a:latin typeface="+mn-lt"/>
                          <a:ea typeface="Times New Roman"/>
                          <a:cs typeface="Times New Roman"/>
                        </a:rPr>
                        <a:t>contract</a:t>
                      </a:r>
                      <a:r>
                        <a:rPr lang="ru-RU" sz="1100" dirty="0">
                          <a:latin typeface="+mn-lt"/>
                          <a:ea typeface="Times New Roman"/>
                          <a:cs typeface="Times New Roman"/>
                        </a:rPr>
                        <a:t> </a:t>
                      </a:r>
                      <a:r>
                        <a:rPr lang="ru-RU" sz="1100" dirty="0" err="1">
                          <a:latin typeface="+mn-lt"/>
                          <a:ea typeface="Times New Roman"/>
                          <a:cs typeface="Times New Roman"/>
                        </a:rPr>
                        <a:t>of</a:t>
                      </a:r>
                      <a:r>
                        <a:rPr lang="ru-RU" sz="1100" dirty="0">
                          <a:latin typeface="+mn-lt"/>
                          <a:ea typeface="Times New Roman"/>
                          <a:cs typeface="Times New Roman"/>
                        </a:rPr>
                        <a:t> </a:t>
                      </a:r>
                      <a:r>
                        <a:rPr lang="ru-RU" sz="1100" dirty="0" err="1">
                          <a:latin typeface="+mn-lt"/>
                          <a:ea typeface="Times New Roman"/>
                          <a:cs typeface="Times New Roman"/>
                        </a:rPr>
                        <a:t>delivery</a:t>
                      </a:r>
                      <a:r>
                        <a:rPr lang="ru-RU" sz="1100" dirty="0">
                          <a:latin typeface="+mn-lt"/>
                          <a:ea typeface="Times New Roman"/>
                          <a:cs typeface="Times New Roman"/>
                        </a:rPr>
                        <a:t> </a:t>
                      </a:r>
                      <a:r>
                        <a:rPr lang="ru-RU" sz="1100" dirty="0" err="1">
                          <a:latin typeface="+mn-lt"/>
                          <a:ea typeface="Times New Roman"/>
                          <a:cs typeface="Times New Roman"/>
                        </a:rPr>
                        <a:t>of</a:t>
                      </a:r>
                      <a:r>
                        <a:rPr lang="ru-RU" sz="1100" dirty="0">
                          <a:latin typeface="+mn-lt"/>
                          <a:ea typeface="Times New Roman"/>
                          <a:cs typeface="Times New Roman"/>
                        </a:rPr>
                        <a:t> </a:t>
                      </a:r>
                      <a:r>
                        <a:rPr lang="ru-RU" sz="1100" dirty="0" err="1">
                          <a:latin typeface="+mn-lt"/>
                          <a:ea typeface="Times New Roman"/>
                          <a:cs typeface="Times New Roman"/>
                        </a:rPr>
                        <a:t>the</a:t>
                      </a:r>
                      <a:r>
                        <a:rPr lang="ru-RU" sz="1100" dirty="0">
                          <a:latin typeface="+mn-lt"/>
                          <a:ea typeface="Times New Roman"/>
                          <a:cs typeface="Times New Roman"/>
                        </a:rPr>
                        <a:t> </a:t>
                      </a:r>
                      <a:r>
                        <a:rPr lang="ru-RU" sz="1100" dirty="0" err="1">
                          <a:latin typeface="+mn-lt"/>
                          <a:ea typeface="Times New Roman"/>
                          <a:cs typeface="Times New Roman"/>
                        </a:rPr>
                        <a:t>goods</a:t>
                      </a:r>
                      <a:r>
                        <a:rPr lang="ru-RU" sz="1100" dirty="0">
                          <a:latin typeface="+mn-lt"/>
                          <a:ea typeface="Times New Roman"/>
                          <a:cs typeface="Times New Roman"/>
                        </a:rPr>
                        <a:t> № 8 </a:t>
                      </a:r>
                      <a:r>
                        <a:rPr lang="ru-RU" sz="1100" dirty="0" err="1">
                          <a:latin typeface="+mn-lt"/>
                          <a:ea typeface="Times New Roman"/>
                          <a:cs typeface="Times New Roman"/>
                        </a:rPr>
                        <a:t>from</a:t>
                      </a:r>
                      <a:r>
                        <a:rPr lang="ru-RU" sz="1100" dirty="0">
                          <a:latin typeface="+mn-lt"/>
                          <a:ea typeface="Times New Roman"/>
                          <a:cs typeface="Times New Roman"/>
                        </a:rPr>
                        <a:t> 16.06.17.</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dirty="0">
                          <a:latin typeface="+mn-lt"/>
                          <a:ea typeface="Times New Roman"/>
                          <a:cs typeface="Times New Roman"/>
                        </a:rPr>
                        <a:t>368900</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ru-RU" sz="1100" dirty="0">
                          <a:latin typeface="+mn-lt"/>
                          <a:ea typeface="Times New Roman"/>
                          <a:cs typeface="Times New Roman"/>
                        </a:rPr>
                        <a:t>368900</a:t>
                      </a:r>
                    </a:p>
                  </a:txBody>
                  <a:tcPr marL="68580" marR="68580" marT="0" marB="0" anchor="ctr">
                    <a:solidFill>
                      <a:schemeClr val="accent4">
                        <a:lumMod val="20000"/>
                        <a:lumOff val="80000"/>
                      </a:schemeClr>
                    </a:solidFill>
                  </a:tcPr>
                </a:tc>
                <a:tc>
                  <a:txBody>
                    <a:bodyPr/>
                    <a:lstStyle/>
                    <a:p>
                      <a:pPr algn="ctr">
                        <a:lnSpc>
                          <a:spcPct val="115000"/>
                        </a:lnSpc>
                        <a:spcAft>
                          <a:spcPts val="0"/>
                        </a:spcAft>
                      </a:pPr>
                      <a:r>
                        <a:rPr lang="en-US" sz="1100" b="1" dirty="0">
                          <a:latin typeface="+mn-lt"/>
                          <a:ea typeface="Times New Roman"/>
                          <a:cs typeface="Times New Roman"/>
                        </a:rPr>
                        <a:t>0</a:t>
                      </a:r>
                      <a:endParaRPr lang="ru-RU" sz="1100" dirty="0">
                        <a:latin typeface="+mn-lt"/>
                        <a:ea typeface="Times New Roman"/>
                        <a:cs typeface="Times New Roman"/>
                      </a:endParaRPr>
                    </a:p>
                  </a:txBody>
                  <a:tcPr marL="68580" marR="68580" marT="0" marB="0" anchor="ctr">
                    <a:solidFill>
                      <a:schemeClr val="accent4">
                        <a:lumMod val="20000"/>
                        <a:lumOff val="80000"/>
                      </a:schemeClr>
                    </a:solidFill>
                  </a:tcPr>
                </a:tc>
              </a:tr>
              <a:tr h="385661">
                <a:tc>
                  <a:txBody>
                    <a:bodyPr/>
                    <a:lstStyle/>
                    <a:p>
                      <a:pPr>
                        <a:lnSpc>
                          <a:spcPct val="115000"/>
                        </a:lnSpc>
                        <a:spcAft>
                          <a:spcPts val="0"/>
                        </a:spcAft>
                      </a:pPr>
                      <a:r>
                        <a:rPr lang="en-US" sz="1100" b="1" dirty="0">
                          <a:latin typeface="+mn-lt"/>
                          <a:ea typeface="Times New Roman"/>
                          <a:cs typeface="Times New Roman"/>
                        </a:rPr>
                        <a:t>Equipment</a:t>
                      </a:r>
                      <a:endParaRPr lang="ru-RU" sz="1100" dirty="0">
                        <a:latin typeface="+mn-lt"/>
                        <a:ea typeface="Times New Roman"/>
                        <a:cs typeface="Times New Roman"/>
                      </a:endParaRPr>
                    </a:p>
                  </a:txBody>
                  <a:tcPr marL="68580" marR="68580" marT="0" marB="0" anchor="ctr"/>
                </a:tc>
                <a:tc>
                  <a:txBody>
                    <a:bodyPr/>
                    <a:lstStyle/>
                    <a:p>
                      <a:pPr algn="ctr">
                        <a:lnSpc>
                          <a:spcPct val="115000"/>
                        </a:lnSpc>
                        <a:spcAft>
                          <a:spcPts val="0"/>
                        </a:spcAft>
                      </a:pPr>
                      <a:r>
                        <a:rPr lang="ru-RU" sz="1100" dirty="0">
                          <a:latin typeface="+mn-lt"/>
                          <a:ea typeface="Times New Roman"/>
                          <a:cs typeface="Times New Roman"/>
                        </a:rPr>
                        <a:t>"</a:t>
                      </a:r>
                      <a:r>
                        <a:rPr lang="ru-RU" sz="1100" dirty="0" err="1">
                          <a:latin typeface="+mn-lt"/>
                          <a:ea typeface="Times New Roman"/>
                          <a:cs typeface="Times New Roman"/>
                        </a:rPr>
                        <a:t>Laptop-Shop</a:t>
                      </a:r>
                      <a:r>
                        <a:rPr lang="ru-RU" sz="1100" dirty="0">
                          <a:latin typeface="+mn-lt"/>
                          <a:ea typeface="Times New Roman"/>
                          <a:cs typeface="Times New Roman"/>
                        </a:rPr>
                        <a:t>" LLP, </a:t>
                      </a:r>
                      <a:r>
                        <a:rPr lang="ru-RU" sz="1100" dirty="0" err="1">
                          <a:latin typeface="+mn-lt"/>
                          <a:ea typeface="Times New Roman"/>
                          <a:cs typeface="Times New Roman"/>
                        </a:rPr>
                        <a:t>supply</a:t>
                      </a:r>
                      <a:r>
                        <a:rPr lang="ru-RU" sz="1100" dirty="0">
                          <a:latin typeface="+mn-lt"/>
                          <a:ea typeface="Times New Roman"/>
                          <a:cs typeface="Times New Roman"/>
                        </a:rPr>
                        <a:t> </a:t>
                      </a:r>
                      <a:r>
                        <a:rPr lang="ru-RU" sz="1100" dirty="0" err="1">
                          <a:latin typeface="+mn-lt"/>
                          <a:ea typeface="Times New Roman"/>
                          <a:cs typeface="Times New Roman"/>
                        </a:rPr>
                        <a:t>agreement</a:t>
                      </a:r>
                      <a:r>
                        <a:rPr lang="ru-RU" sz="1100" dirty="0">
                          <a:latin typeface="+mn-lt"/>
                          <a:ea typeface="Times New Roman"/>
                          <a:cs typeface="Times New Roman"/>
                        </a:rPr>
                        <a:t> </a:t>
                      </a:r>
                      <a:r>
                        <a:rPr lang="ru-RU" sz="1100" dirty="0" err="1">
                          <a:latin typeface="+mn-lt"/>
                          <a:ea typeface="Times New Roman"/>
                          <a:cs typeface="Times New Roman"/>
                        </a:rPr>
                        <a:t>No</a:t>
                      </a:r>
                      <a:r>
                        <a:rPr lang="ru-RU" sz="1100" dirty="0">
                          <a:latin typeface="+mn-lt"/>
                          <a:ea typeface="Times New Roman"/>
                          <a:cs typeface="Times New Roman"/>
                        </a:rPr>
                        <a:t>. 20/1 </a:t>
                      </a:r>
                      <a:r>
                        <a:rPr lang="ru-RU" sz="1100" dirty="0" err="1">
                          <a:latin typeface="+mn-lt"/>
                          <a:ea typeface="Times New Roman"/>
                          <a:cs typeface="Times New Roman"/>
                        </a:rPr>
                        <a:t>dated</a:t>
                      </a:r>
                      <a:r>
                        <a:rPr lang="ru-RU" sz="1100" dirty="0">
                          <a:latin typeface="+mn-lt"/>
                          <a:ea typeface="Times New Roman"/>
                          <a:cs typeface="Times New Roman"/>
                        </a:rPr>
                        <a:t> 20.09.17.</a:t>
                      </a:r>
                    </a:p>
                  </a:txBody>
                  <a:tcPr marL="68580" marR="68580" marT="0" marB="0" anchor="ctr"/>
                </a:tc>
                <a:tc>
                  <a:txBody>
                    <a:bodyPr/>
                    <a:lstStyle/>
                    <a:p>
                      <a:pPr algn="ctr">
                        <a:lnSpc>
                          <a:spcPct val="115000"/>
                        </a:lnSpc>
                        <a:spcAft>
                          <a:spcPts val="0"/>
                        </a:spcAft>
                      </a:pPr>
                      <a:r>
                        <a:rPr lang="kk-KZ" sz="1100">
                          <a:latin typeface="+mn-lt"/>
                          <a:ea typeface="Times New Roman"/>
                          <a:cs typeface="Times New Roman"/>
                        </a:rPr>
                        <a:t>293000</a:t>
                      </a:r>
                      <a:endParaRPr lang="ru-RU" sz="1100">
                        <a:latin typeface="+mn-lt"/>
                        <a:ea typeface="Times New Roman"/>
                        <a:cs typeface="Times New Roman"/>
                      </a:endParaRPr>
                    </a:p>
                  </a:txBody>
                  <a:tcPr marL="68580" marR="68580" marT="0" marB="0" anchor="ctr"/>
                </a:tc>
                <a:tc>
                  <a:txBody>
                    <a:bodyPr/>
                    <a:lstStyle/>
                    <a:p>
                      <a:pPr algn="ctr">
                        <a:lnSpc>
                          <a:spcPct val="115000"/>
                        </a:lnSpc>
                        <a:spcAft>
                          <a:spcPts val="0"/>
                        </a:spcAft>
                      </a:pPr>
                      <a:r>
                        <a:rPr lang="ru-RU" sz="1100" dirty="0">
                          <a:latin typeface="+mn-lt"/>
                          <a:ea typeface="Times New Roman"/>
                          <a:cs typeface="Times New Roman"/>
                        </a:rPr>
                        <a:t>293000</a:t>
                      </a:r>
                    </a:p>
                  </a:txBody>
                  <a:tcPr marL="68580" marR="68580" marT="0" marB="0" anchor="ctr"/>
                </a:tc>
                <a:tc>
                  <a:txBody>
                    <a:bodyPr/>
                    <a:lstStyle/>
                    <a:p>
                      <a:pPr algn="ctr">
                        <a:lnSpc>
                          <a:spcPct val="115000"/>
                        </a:lnSpc>
                        <a:spcAft>
                          <a:spcPts val="0"/>
                        </a:spcAft>
                      </a:pPr>
                      <a:r>
                        <a:rPr lang="en-US" sz="1100" b="1" dirty="0">
                          <a:latin typeface="+mn-lt"/>
                          <a:ea typeface="Times New Roman"/>
                          <a:cs typeface="Times New Roman"/>
                        </a:rPr>
                        <a:t>0</a:t>
                      </a:r>
                      <a:endParaRPr lang="ru-RU" sz="1100" dirty="0">
                        <a:latin typeface="+mn-lt"/>
                        <a:ea typeface="Times New Roman"/>
                        <a:cs typeface="Times New Roman"/>
                      </a:endParaRPr>
                    </a:p>
                  </a:txBody>
                  <a:tcPr marL="68580" marR="68580" marT="0" marB="0" anchor="ctr"/>
                </a:tc>
              </a:tr>
              <a:tr h="422988">
                <a:tc>
                  <a:txBody>
                    <a:bodyPr/>
                    <a:lstStyle/>
                    <a:p>
                      <a:pPr>
                        <a:lnSpc>
                          <a:spcPct val="115000"/>
                        </a:lnSpc>
                        <a:spcAft>
                          <a:spcPts val="0"/>
                        </a:spcAft>
                      </a:pPr>
                      <a:r>
                        <a:rPr lang="ru-RU" sz="1100" dirty="0" err="1">
                          <a:latin typeface="+mn-lt"/>
                          <a:ea typeface="Times New Roman"/>
                          <a:cs typeface="Times New Roman"/>
                        </a:rPr>
                        <a:t>Stationery</a:t>
                      </a:r>
                      <a:endParaRPr lang="ru-RU" sz="1100" dirty="0">
                        <a:latin typeface="+mn-lt"/>
                        <a:ea typeface="Times New Roman"/>
                        <a:cs typeface="Times New Roman"/>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ru-RU" sz="1100" dirty="0">
                          <a:latin typeface="+mn-lt"/>
                          <a:ea typeface="Times New Roman"/>
                          <a:cs typeface="Times New Roman"/>
                        </a:rPr>
                        <a:t>LLP "</a:t>
                      </a:r>
                      <a:r>
                        <a:rPr lang="ru-RU" sz="1100" dirty="0" err="1">
                          <a:latin typeface="+mn-lt"/>
                          <a:ea typeface="Times New Roman"/>
                          <a:cs typeface="Times New Roman"/>
                        </a:rPr>
                        <a:t>Almaty-Kense</a:t>
                      </a:r>
                      <a:r>
                        <a:rPr lang="ru-RU" sz="1100" dirty="0">
                          <a:latin typeface="+mn-lt"/>
                          <a:ea typeface="Times New Roman"/>
                          <a:cs typeface="Times New Roman"/>
                        </a:rPr>
                        <a:t>", </a:t>
                      </a:r>
                      <a:r>
                        <a:rPr lang="ru-RU" sz="1100" dirty="0" err="1">
                          <a:latin typeface="+mn-lt"/>
                          <a:ea typeface="Times New Roman"/>
                          <a:cs typeface="Times New Roman"/>
                        </a:rPr>
                        <a:t>the</a:t>
                      </a:r>
                      <a:r>
                        <a:rPr lang="ru-RU" sz="1100" dirty="0">
                          <a:latin typeface="+mn-lt"/>
                          <a:ea typeface="Times New Roman"/>
                          <a:cs typeface="Times New Roman"/>
                        </a:rPr>
                        <a:t> </a:t>
                      </a:r>
                      <a:r>
                        <a:rPr lang="ru-RU" sz="1100" dirty="0" err="1">
                          <a:latin typeface="+mn-lt"/>
                          <a:ea typeface="Times New Roman"/>
                          <a:cs typeface="Times New Roman"/>
                        </a:rPr>
                        <a:t>contract</a:t>
                      </a:r>
                      <a:r>
                        <a:rPr lang="ru-RU" sz="1100" dirty="0">
                          <a:latin typeface="+mn-lt"/>
                          <a:ea typeface="Times New Roman"/>
                          <a:cs typeface="Times New Roman"/>
                        </a:rPr>
                        <a:t> </a:t>
                      </a:r>
                      <a:r>
                        <a:rPr lang="ru-RU" sz="1100" dirty="0" err="1">
                          <a:latin typeface="+mn-lt"/>
                          <a:ea typeface="Times New Roman"/>
                          <a:cs typeface="Times New Roman"/>
                        </a:rPr>
                        <a:t>of</a:t>
                      </a:r>
                      <a:r>
                        <a:rPr lang="ru-RU" sz="1100" dirty="0">
                          <a:latin typeface="+mn-lt"/>
                          <a:ea typeface="Times New Roman"/>
                          <a:cs typeface="Times New Roman"/>
                        </a:rPr>
                        <a:t> </a:t>
                      </a:r>
                      <a:r>
                        <a:rPr lang="ru-RU" sz="1100" dirty="0" err="1">
                          <a:latin typeface="+mn-lt"/>
                          <a:ea typeface="Times New Roman"/>
                          <a:cs typeface="Times New Roman"/>
                        </a:rPr>
                        <a:t>delivery</a:t>
                      </a:r>
                      <a:r>
                        <a:rPr lang="ru-RU" sz="1100" dirty="0">
                          <a:latin typeface="+mn-lt"/>
                          <a:ea typeface="Times New Roman"/>
                          <a:cs typeface="Times New Roman"/>
                        </a:rPr>
                        <a:t> №047-ИН </a:t>
                      </a:r>
                      <a:r>
                        <a:rPr lang="ru-RU" sz="1100" dirty="0" err="1">
                          <a:latin typeface="+mn-lt"/>
                          <a:ea typeface="Times New Roman"/>
                          <a:cs typeface="Times New Roman"/>
                        </a:rPr>
                        <a:t>from</a:t>
                      </a:r>
                      <a:r>
                        <a:rPr lang="ru-RU" sz="1100" dirty="0">
                          <a:latin typeface="+mn-lt"/>
                          <a:ea typeface="Times New Roman"/>
                          <a:cs typeface="Times New Roman"/>
                        </a:rPr>
                        <a:t> </a:t>
                      </a:r>
                      <a:r>
                        <a:rPr lang="ru-RU" sz="1100" dirty="0" smtClean="0">
                          <a:latin typeface="+mn-lt"/>
                          <a:ea typeface="Times New Roman"/>
                          <a:cs typeface="Times New Roman"/>
                        </a:rPr>
                        <a:t>15.06.17</a:t>
                      </a:r>
                      <a:r>
                        <a:rPr lang="en-US" sz="1100" dirty="0" smtClean="0">
                          <a:latin typeface="+mn-lt"/>
                          <a:ea typeface="Times New Roman"/>
                          <a:cs typeface="Times New Roman"/>
                        </a:rPr>
                        <a:t> </a:t>
                      </a:r>
                      <a:endParaRPr lang="ru-RU" sz="1100" dirty="0">
                        <a:latin typeface="+mn-lt"/>
                        <a:ea typeface="Times New Roman"/>
                        <a:cs typeface="Times New Roman"/>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kk-KZ" sz="1100" dirty="0">
                          <a:latin typeface="+mn-lt"/>
                          <a:ea typeface="Times New Roman"/>
                          <a:cs typeface="Times New Roman"/>
                        </a:rPr>
                        <a:t>51985</a:t>
                      </a:r>
                      <a:endParaRPr lang="ru-RU" sz="1100" dirty="0">
                        <a:latin typeface="+mn-lt"/>
                        <a:ea typeface="Times New Roman"/>
                        <a:cs typeface="Times New Roman"/>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kk-KZ" sz="1100" dirty="0">
                          <a:latin typeface="+mn-lt"/>
                          <a:ea typeface="Times New Roman"/>
                          <a:cs typeface="Times New Roman"/>
                        </a:rPr>
                        <a:t>51985</a:t>
                      </a:r>
                      <a:endParaRPr lang="ru-RU" sz="1100" dirty="0">
                        <a:latin typeface="+mn-lt"/>
                        <a:ea typeface="Times New Roman"/>
                        <a:cs typeface="Times New Roman"/>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en-US" sz="1100" b="1" dirty="0">
                          <a:latin typeface="+mn-lt"/>
                          <a:ea typeface="Times New Roman"/>
                          <a:cs typeface="Times New Roman"/>
                        </a:rPr>
                        <a:t>0</a:t>
                      </a:r>
                      <a:endParaRPr lang="ru-RU" sz="1100" dirty="0">
                        <a:latin typeface="+mn-lt"/>
                        <a:ea typeface="Times New Roman"/>
                        <a:cs typeface="Times New Roman"/>
                      </a:endParaRPr>
                    </a:p>
                  </a:txBody>
                  <a:tcPr marL="68580" marR="68580" marT="0" marB="0" anchor="ctr">
                    <a:solidFill>
                      <a:schemeClr val="accent3">
                        <a:lumMod val="20000"/>
                        <a:lumOff val="80000"/>
                      </a:schemeClr>
                    </a:solidFill>
                  </a:tcPr>
                </a:tc>
              </a:tr>
              <a:tr h="422988">
                <a:tc>
                  <a:txBody>
                    <a:bodyPr/>
                    <a:lstStyle/>
                    <a:p>
                      <a:pPr>
                        <a:lnSpc>
                          <a:spcPct val="115000"/>
                        </a:lnSpc>
                        <a:spcAft>
                          <a:spcPts val="0"/>
                        </a:spcAft>
                      </a:pPr>
                      <a:r>
                        <a:rPr lang="ru-RU" sz="1100" dirty="0" err="1">
                          <a:latin typeface="Times New Roman"/>
                          <a:ea typeface="Times New Roman"/>
                          <a:cs typeface="Times New Roman"/>
                        </a:rPr>
                        <a:t>Stationery</a:t>
                      </a:r>
                      <a:endParaRPr lang="ru-RU" sz="1100" dirty="0">
                        <a:latin typeface="Calibri"/>
                        <a:ea typeface="Times New Roman"/>
                        <a:cs typeface="Times New Roman"/>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ru-RU" sz="1100" dirty="0">
                          <a:latin typeface="Times New Roman"/>
                          <a:ea typeface="Times New Roman"/>
                          <a:cs typeface="Times New Roman"/>
                        </a:rPr>
                        <a:t>LLP "</a:t>
                      </a:r>
                      <a:r>
                        <a:rPr lang="ru-RU" sz="1100" dirty="0" err="1">
                          <a:latin typeface="Times New Roman"/>
                          <a:ea typeface="Times New Roman"/>
                          <a:cs typeface="Times New Roman"/>
                        </a:rPr>
                        <a:t>Officeboom.kz</a:t>
                      </a:r>
                      <a:r>
                        <a:rPr lang="ru-RU" sz="1100" dirty="0">
                          <a:latin typeface="Times New Roman"/>
                          <a:ea typeface="Times New Roman"/>
                          <a:cs typeface="Times New Roman"/>
                        </a:rPr>
                        <a:t>", </a:t>
                      </a:r>
                      <a:r>
                        <a:rPr lang="ru-RU" sz="1100" dirty="0" err="1">
                          <a:latin typeface="Times New Roman"/>
                          <a:ea typeface="Times New Roman"/>
                          <a:cs typeface="Times New Roman"/>
                        </a:rPr>
                        <a:t>the</a:t>
                      </a:r>
                      <a:r>
                        <a:rPr lang="ru-RU" sz="1100" dirty="0">
                          <a:latin typeface="Times New Roman"/>
                          <a:ea typeface="Times New Roman"/>
                          <a:cs typeface="Times New Roman"/>
                        </a:rPr>
                        <a:t> </a:t>
                      </a:r>
                      <a:r>
                        <a:rPr lang="ru-RU" sz="1100" dirty="0" err="1">
                          <a:latin typeface="Times New Roman"/>
                          <a:ea typeface="Times New Roman"/>
                          <a:cs typeface="Times New Roman"/>
                        </a:rPr>
                        <a:t>contract</a:t>
                      </a:r>
                      <a:r>
                        <a:rPr lang="ru-RU" sz="1100" dirty="0">
                          <a:latin typeface="Times New Roman"/>
                          <a:ea typeface="Times New Roman"/>
                          <a:cs typeface="Times New Roman"/>
                        </a:rPr>
                        <a:t> №17 </a:t>
                      </a:r>
                      <a:r>
                        <a:rPr lang="ru-RU" sz="1100" dirty="0" err="1">
                          <a:latin typeface="Times New Roman"/>
                          <a:ea typeface="Times New Roman"/>
                          <a:cs typeface="Times New Roman"/>
                        </a:rPr>
                        <a:t>of</a:t>
                      </a:r>
                      <a:r>
                        <a:rPr lang="ru-RU" sz="1100" dirty="0">
                          <a:latin typeface="Times New Roman"/>
                          <a:ea typeface="Times New Roman"/>
                          <a:cs typeface="Times New Roman"/>
                        </a:rPr>
                        <a:t> </a:t>
                      </a:r>
                      <a:r>
                        <a:rPr lang="ru-RU" sz="1100" dirty="0" err="1">
                          <a:latin typeface="Times New Roman"/>
                          <a:ea typeface="Times New Roman"/>
                          <a:cs typeface="Times New Roman"/>
                        </a:rPr>
                        <a:t>purchase</a:t>
                      </a:r>
                      <a:r>
                        <a:rPr lang="ru-RU" sz="1100" dirty="0">
                          <a:latin typeface="Times New Roman"/>
                          <a:ea typeface="Times New Roman"/>
                          <a:cs typeface="Times New Roman"/>
                        </a:rPr>
                        <a:t> </a:t>
                      </a:r>
                      <a:r>
                        <a:rPr lang="ru-RU" sz="1100" dirty="0" err="1">
                          <a:latin typeface="Times New Roman"/>
                          <a:ea typeface="Times New Roman"/>
                          <a:cs typeface="Times New Roman"/>
                        </a:rPr>
                        <a:t>and</a:t>
                      </a:r>
                      <a:r>
                        <a:rPr lang="ru-RU" sz="1100" dirty="0">
                          <a:latin typeface="Times New Roman"/>
                          <a:ea typeface="Times New Roman"/>
                          <a:cs typeface="Times New Roman"/>
                        </a:rPr>
                        <a:t> </a:t>
                      </a:r>
                      <a:r>
                        <a:rPr lang="ru-RU" sz="1100" dirty="0" err="1">
                          <a:latin typeface="Times New Roman"/>
                          <a:ea typeface="Times New Roman"/>
                          <a:cs typeface="Times New Roman"/>
                        </a:rPr>
                        <a:t>sale</a:t>
                      </a:r>
                      <a:r>
                        <a:rPr lang="ru-RU" sz="1100" dirty="0">
                          <a:latin typeface="Times New Roman"/>
                          <a:ea typeface="Times New Roman"/>
                          <a:cs typeface="Times New Roman"/>
                        </a:rPr>
                        <a:t> </a:t>
                      </a:r>
                      <a:r>
                        <a:rPr lang="ru-RU" sz="1100" dirty="0" err="1">
                          <a:latin typeface="Times New Roman"/>
                          <a:ea typeface="Times New Roman"/>
                          <a:cs typeface="Times New Roman"/>
                        </a:rPr>
                        <a:t>of</a:t>
                      </a:r>
                      <a:r>
                        <a:rPr lang="ru-RU" sz="1100" dirty="0">
                          <a:latin typeface="Times New Roman"/>
                          <a:ea typeface="Times New Roman"/>
                          <a:cs typeface="Times New Roman"/>
                        </a:rPr>
                        <a:t> </a:t>
                      </a:r>
                      <a:r>
                        <a:rPr lang="ru-RU" sz="1100" dirty="0" err="1">
                          <a:latin typeface="Times New Roman"/>
                          <a:ea typeface="Times New Roman"/>
                          <a:cs typeface="Times New Roman"/>
                        </a:rPr>
                        <a:t>goods</a:t>
                      </a:r>
                      <a:r>
                        <a:rPr lang="ru-RU" sz="1100" dirty="0">
                          <a:latin typeface="Times New Roman"/>
                          <a:ea typeface="Times New Roman"/>
                          <a:cs typeface="Times New Roman"/>
                        </a:rPr>
                        <a:t> </a:t>
                      </a:r>
                      <a:r>
                        <a:rPr lang="ru-RU" sz="1100" dirty="0" err="1">
                          <a:latin typeface="Times New Roman"/>
                          <a:ea typeface="Times New Roman"/>
                          <a:cs typeface="Times New Roman"/>
                        </a:rPr>
                        <a:t>from</a:t>
                      </a:r>
                      <a:r>
                        <a:rPr lang="ru-RU" sz="1100" dirty="0">
                          <a:latin typeface="Times New Roman"/>
                          <a:ea typeface="Times New Roman"/>
                          <a:cs typeface="Times New Roman"/>
                        </a:rPr>
                        <a:t> 14.08.17.</a:t>
                      </a:r>
                      <a:endParaRPr lang="ru-RU" sz="1100" dirty="0">
                        <a:latin typeface="Calibri"/>
                        <a:ea typeface="Times New Roman"/>
                        <a:cs typeface="Times New Roman"/>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kk-KZ" sz="1100">
                          <a:latin typeface="Times New Roman"/>
                          <a:ea typeface="Times New Roman"/>
                          <a:cs typeface="Times New Roman"/>
                        </a:rPr>
                        <a:t>124943</a:t>
                      </a:r>
                      <a:endParaRPr lang="ru-RU" sz="1100">
                        <a:latin typeface="Calibri"/>
                        <a:ea typeface="Times New Roman"/>
                        <a:cs typeface="Times New Roman"/>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kk-KZ" sz="1100">
                          <a:latin typeface="Times New Roman"/>
                          <a:ea typeface="Times New Roman"/>
                          <a:cs typeface="Times New Roman"/>
                        </a:rPr>
                        <a:t>124943</a:t>
                      </a:r>
                      <a:endParaRPr lang="ru-RU" sz="1100">
                        <a:latin typeface="Calibri"/>
                        <a:ea typeface="Times New Roman"/>
                        <a:cs typeface="Times New Roman"/>
                      </a:endParaRPr>
                    </a:p>
                  </a:txBody>
                  <a:tcPr marL="68580" marR="68580" marT="0" marB="0" anchor="ctr">
                    <a:solidFill>
                      <a:schemeClr val="accent3">
                        <a:lumMod val="20000"/>
                        <a:lumOff val="80000"/>
                      </a:schemeClr>
                    </a:solidFill>
                  </a:tcPr>
                </a:tc>
                <a:tc>
                  <a:txBody>
                    <a:bodyPr/>
                    <a:lstStyle/>
                    <a:p>
                      <a:pPr algn="ctr">
                        <a:lnSpc>
                          <a:spcPct val="115000"/>
                        </a:lnSpc>
                        <a:spcAft>
                          <a:spcPts val="0"/>
                        </a:spcAft>
                      </a:pPr>
                      <a:r>
                        <a:rPr lang="en-US" sz="1100" b="1" dirty="0">
                          <a:latin typeface="Times New Roman"/>
                          <a:ea typeface="Times New Roman"/>
                          <a:cs typeface="Times New Roman"/>
                        </a:rPr>
                        <a:t>0</a:t>
                      </a:r>
                      <a:endParaRPr lang="ru-RU" sz="1100" dirty="0">
                        <a:latin typeface="Calibri"/>
                        <a:ea typeface="Times New Roman"/>
                        <a:cs typeface="Times New Roman"/>
                      </a:endParaRPr>
                    </a:p>
                  </a:txBody>
                  <a:tcPr marL="68580" marR="68580" marT="0" marB="0" anchor="ctr">
                    <a:solidFill>
                      <a:schemeClr val="accent3">
                        <a:lumMod val="20000"/>
                        <a:lumOff val="80000"/>
                      </a:schemeClr>
                    </a:solidFill>
                  </a:tcPr>
                </a:tc>
              </a:tr>
              <a:tr h="422988">
                <a:tc>
                  <a:txBody>
                    <a:bodyPr/>
                    <a:lstStyle/>
                    <a:p>
                      <a:pPr algn="r">
                        <a:lnSpc>
                          <a:spcPct val="115000"/>
                        </a:lnSpc>
                        <a:spcAft>
                          <a:spcPts val="0"/>
                        </a:spcAft>
                      </a:pPr>
                      <a:r>
                        <a:rPr lang="en-US" sz="1400" b="1" dirty="0">
                          <a:solidFill>
                            <a:schemeClr val="bg1"/>
                          </a:solidFill>
                          <a:latin typeface="Times New Roman"/>
                          <a:ea typeface="Times New Roman"/>
                          <a:cs typeface="Times New Roman"/>
                        </a:rPr>
                        <a:t>Total</a:t>
                      </a:r>
                      <a:endParaRPr lang="ru-RU" sz="1400" dirty="0">
                        <a:solidFill>
                          <a:schemeClr val="bg1"/>
                        </a:solidFill>
                        <a:latin typeface="Calibri"/>
                        <a:ea typeface="Times New Roman"/>
                        <a:cs typeface="Times New Roman"/>
                      </a:endParaRPr>
                    </a:p>
                  </a:txBody>
                  <a:tcPr marL="68580" marR="68580" marT="0" marB="0" anchor="ctr">
                    <a:solidFill>
                      <a:schemeClr val="tx2"/>
                    </a:solidFill>
                  </a:tcPr>
                </a:tc>
                <a:tc>
                  <a:txBody>
                    <a:bodyPr/>
                    <a:lstStyle/>
                    <a:p>
                      <a:pPr algn="ctr">
                        <a:lnSpc>
                          <a:spcPct val="115000"/>
                        </a:lnSpc>
                        <a:spcAft>
                          <a:spcPts val="0"/>
                        </a:spcAft>
                      </a:pPr>
                      <a:endParaRPr lang="en-US" sz="1400" dirty="0">
                        <a:solidFill>
                          <a:schemeClr val="bg1"/>
                        </a:solidFill>
                        <a:latin typeface="Times New Roman"/>
                        <a:ea typeface="Times New Roman"/>
                        <a:cs typeface="Times New Roman"/>
                      </a:endParaRPr>
                    </a:p>
                  </a:txBody>
                  <a:tcPr marL="68580" marR="68580" marT="0" marB="0" anchor="ctr">
                    <a:solidFill>
                      <a:schemeClr val="tx2"/>
                    </a:solidFill>
                  </a:tcPr>
                </a:tc>
                <a:tc>
                  <a:txBody>
                    <a:bodyPr/>
                    <a:lstStyle/>
                    <a:p>
                      <a:pPr algn="ctr">
                        <a:lnSpc>
                          <a:spcPct val="115000"/>
                        </a:lnSpc>
                        <a:spcAft>
                          <a:spcPts val="0"/>
                        </a:spcAft>
                      </a:pPr>
                      <a:r>
                        <a:rPr lang="ru-RU" sz="1400" b="1" dirty="0">
                          <a:solidFill>
                            <a:schemeClr val="bg1"/>
                          </a:solidFill>
                          <a:latin typeface="Times New Roman"/>
                          <a:ea typeface="Times New Roman"/>
                          <a:cs typeface="Times New Roman"/>
                        </a:rPr>
                        <a:t>20597696</a:t>
                      </a:r>
                      <a:endParaRPr lang="ru-RU" sz="1400" dirty="0">
                        <a:solidFill>
                          <a:schemeClr val="bg1"/>
                        </a:solidFill>
                        <a:latin typeface="Calibri"/>
                        <a:ea typeface="Times New Roman"/>
                        <a:cs typeface="Times New Roman"/>
                      </a:endParaRPr>
                    </a:p>
                  </a:txBody>
                  <a:tcPr marL="68580" marR="68580" marT="0" marB="0" anchor="ctr">
                    <a:solidFill>
                      <a:schemeClr val="tx2"/>
                    </a:solidFill>
                  </a:tcPr>
                </a:tc>
                <a:tc>
                  <a:txBody>
                    <a:bodyPr/>
                    <a:lstStyle/>
                    <a:p>
                      <a:pPr algn="ctr">
                        <a:lnSpc>
                          <a:spcPct val="115000"/>
                        </a:lnSpc>
                        <a:spcAft>
                          <a:spcPts val="0"/>
                        </a:spcAft>
                      </a:pPr>
                      <a:r>
                        <a:rPr lang="ru-RU" sz="1400" b="1" dirty="0">
                          <a:solidFill>
                            <a:schemeClr val="bg1"/>
                          </a:solidFill>
                          <a:latin typeface="Times New Roman"/>
                          <a:ea typeface="Times New Roman"/>
                          <a:cs typeface="Times New Roman"/>
                        </a:rPr>
                        <a:t>20597696</a:t>
                      </a:r>
                      <a:endParaRPr lang="ru-RU" sz="1400" dirty="0">
                        <a:solidFill>
                          <a:schemeClr val="bg1"/>
                        </a:solidFill>
                        <a:latin typeface="Calibri"/>
                        <a:ea typeface="Times New Roman"/>
                        <a:cs typeface="Times New Roman"/>
                      </a:endParaRPr>
                    </a:p>
                  </a:txBody>
                  <a:tcPr marL="68580" marR="68580" marT="0" marB="0" anchor="ctr">
                    <a:solidFill>
                      <a:schemeClr val="tx2"/>
                    </a:solidFill>
                  </a:tcPr>
                </a:tc>
                <a:tc>
                  <a:txBody>
                    <a:bodyPr/>
                    <a:lstStyle/>
                    <a:p>
                      <a:pPr algn="ctr">
                        <a:lnSpc>
                          <a:spcPct val="115000"/>
                        </a:lnSpc>
                        <a:spcAft>
                          <a:spcPts val="0"/>
                        </a:spcAft>
                      </a:pPr>
                      <a:endParaRPr lang="ru-RU" sz="1400" dirty="0">
                        <a:solidFill>
                          <a:schemeClr val="bg1"/>
                        </a:solidFill>
                        <a:latin typeface="Calibri"/>
                        <a:ea typeface="Times New Roman"/>
                        <a:cs typeface="Times New Roman"/>
                      </a:endParaRPr>
                    </a:p>
                  </a:txBody>
                  <a:tcPr marL="68580" marR="68580" marT="0" marB="0" anchor="ctr">
                    <a:solidFill>
                      <a:schemeClr val="tx2"/>
                    </a:solidFill>
                  </a:tcPr>
                </a:tc>
              </a:tr>
            </a:tbl>
          </a:graphicData>
        </a:graphic>
      </p:graphicFrame>
      <p:sp>
        <p:nvSpPr>
          <p:cNvPr id="5" name="Скругленный прямоугольник 4"/>
          <p:cNvSpPr/>
          <p:nvPr/>
        </p:nvSpPr>
        <p:spPr>
          <a:xfrm>
            <a:off x="11836" y="702671"/>
            <a:ext cx="12178577"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lnSpc>
                <a:spcPct val="115000"/>
              </a:lnSpc>
              <a:defRPr/>
            </a:pPr>
            <a:r>
              <a:rPr lang="en-US" b="1" dirty="0" smtClean="0"/>
              <a:t>Procurement report for the second half of 2017 in tenge, KZT</a:t>
            </a:r>
            <a:endParaRPr lang="ru-RU" b="1" dirty="0">
              <a:ea typeface="Times New Roman"/>
              <a:cs typeface="Times New Roman"/>
            </a:endParaRPr>
          </a:p>
        </p:txBody>
      </p:sp>
      <p:sp>
        <p:nvSpPr>
          <p:cNvPr id="6" name="Полилиния 5"/>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494605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кругленный прямоугольник 6"/>
          <p:cNvSpPr/>
          <p:nvPr/>
        </p:nvSpPr>
        <p:spPr>
          <a:xfrm>
            <a:off x="63105" y="651290"/>
            <a:ext cx="12190413"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Technology commercialization strategy. Business model</a:t>
            </a:r>
            <a:endParaRPr lang="ru-RU" sz="1900" b="1" dirty="0"/>
          </a:p>
        </p:txBody>
      </p:sp>
      <p:sp>
        <p:nvSpPr>
          <p:cNvPr id="8" name="Полилиния 7"/>
          <p:cNvSpPr/>
          <p:nvPr/>
        </p:nvSpPr>
        <p:spPr>
          <a:xfrm>
            <a:off x="11836" y="8223"/>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pic>
        <p:nvPicPr>
          <p:cNvPr id="6" name="Рисунок 5"/>
          <p:cNvPicPr/>
          <p:nvPr/>
        </p:nvPicPr>
        <p:blipFill>
          <a:blip r:embed="rId2" cstate="print"/>
          <a:srcRect t="9668" b="14702"/>
          <a:stretch>
            <a:fillRect/>
          </a:stretch>
        </p:blipFill>
        <p:spPr bwMode="auto">
          <a:xfrm>
            <a:off x="1999963" y="1133761"/>
            <a:ext cx="8146018" cy="5297125"/>
          </a:xfrm>
          <a:prstGeom prst="rect">
            <a:avLst/>
          </a:prstGeom>
          <a:noFill/>
          <a:ln w="9525">
            <a:noFill/>
            <a:miter lim="800000"/>
            <a:headEnd/>
            <a:tailEnd/>
          </a:ln>
        </p:spPr>
      </p:pic>
    </p:spTree>
    <p:extLst>
      <p:ext uri="{BB962C8B-B14F-4D97-AF65-F5344CB8AC3E}">
        <p14:creationId xmlns="" xmlns:p14="http://schemas.microsoft.com/office/powerpoint/2010/main" val="1790217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0" y="1"/>
            <a:ext cx="12190413" cy="643091"/>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846558">
              <a:lnSpc>
                <a:spcPct val="90000"/>
              </a:lnSpc>
              <a:spcAft>
                <a:spcPct val="35000"/>
              </a:spcAft>
            </a:pPr>
            <a:r>
              <a:rPr lang="en-US" sz="21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sz="2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11265" name="Rectangle 1"/>
          <p:cNvSpPr>
            <a:spLocks noChangeArrowheads="1"/>
          </p:cNvSpPr>
          <p:nvPr/>
        </p:nvSpPr>
        <p:spPr bwMode="auto">
          <a:xfrm>
            <a:off x="0" y="0"/>
            <a:ext cx="1511806" cy="371505"/>
          </a:xfrm>
          <a:prstGeom prst="rect">
            <a:avLst/>
          </a:prstGeom>
          <a:noFill/>
          <a:ln w="9525">
            <a:noFill/>
            <a:miter lim="800000"/>
            <a:headEnd/>
            <a:tailEnd/>
          </a:ln>
          <a:effectLst/>
        </p:spPr>
        <p:txBody>
          <a:bodyPr vert="horz" wrap="none" lIns="108830" tIns="54416" rIns="108830" bIns="54416" numCol="1" anchor="ctr" anchorCtr="0" compatLnSpc="1">
            <a:prstTxWarp prst="textNoShape">
              <a:avLst/>
            </a:prstTxWarp>
            <a:spAutoFit/>
          </a:bodyPr>
          <a:lstStyle/>
          <a:p>
            <a:pPr fontAlgn="base">
              <a:spcBef>
                <a:spcPct val="0"/>
              </a:spcBef>
              <a:spcAft>
                <a:spcPct val="0"/>
              </a:spcAft>
            </a:pPr>
            <a:r>
              <a:rPr lang="ru-RU" sz="1700" dirty="0" smtClean="0">
                <a:latin typeface="Calibri" pitchFamily="34" charset="0"/>
                <a:ea typeface="Calibri" pitchFamily="34" charset="0"/>
                <a:cs typeface="Times New Roman" pitchFamily="18" charset="0"/>
              </a:rPr>
              <a:t>                          </a:t>
            </a:r>
            <a:endParaRPr lang="ru-RU" dirty="0" smtClean="0">
              <a:latin typeface="Arial" pitchFamily="34" charset="0"/>
              <a:cs typeface="Arial" pitchFamily="34" charset="0"/>
            </a:endParaRPr>
          </a:p>
        </p:txBody>
      </p:sp>
      <p:sp>
        <p:nvSpPr>
          <p:cNvPr id="9" name="TextBox 8"/>
          <p:cNvSpPr txBox="1"/>
          <p:nvPr/>
        </p:nvSpPr>
        <p:spPr>
          <a:xfrm>
            <a:off x="0" y="643067"/>
            <a:ext cx="12190413" cy="756226"/>
          </a:xfrm>
          <a:prstGeom prst="rect">
            <a:avLst/>
          </a:prstGeom>
          <a:solidFill>
            <a:schemeClr val="tx1"/>
          </a:solidFill>
        </p:spPr>
        <p:txBody>
          <a:bodyPr wrap="square" lIns="108830" tIns="54416" rIns="108830" bIns="54416" rtlCol="0">
            <a:spAutoFit/>
          </a:bodyPr>
          <a:lstStyle/>
          <a:p>
            <a:pPr algn="ctr"/>
            <a:r>
              <a:rPr lang="en-US" b="1" dirty="0" smtClean="0">
                <a:solidFill>
                  <a:schemeClr val="bg1"/>
                </a:solidFill>
              </a:rPr>
              <a:t>Specification of methodological and scientific-technical solutions for the creation of the </a:t>
            </a:r>
            <a:r>
              <a:rPr lang="en-US" sz="1900" b="1" dirty="0" smtClean="0">
                <a:solidFill>
                  <a:schemeClr val="bg1"/>
                </a:solidFill>
              </a:rPr>
              <a:t>OMIOQ</a:t>
            </a:r>
            <a:r>
              <a:rPr lang="en-US" b="1" dirty="0" smtClean="0">
                <a:solidFill>
                  <a:schemeClr val="bg1"/>
                </a:solidFill>
              </a:rPr>
              <a:t> </a:t>
            </a:r>
            <a:r>
              <a:rPr lang="en-US" b="1" dirty="0" smtClean="0">
                <a:solidFill>
                  <a:schemeClr val="bg1"/>
                </a:solidFill>
                <a:latin typeface="Times New Roman" pitchFamily="18" charset="0"/>
                <a:cs typeface="Times New Roman" pitchFamily="18" charset="0"/>
              </a:rPr>
              <a:t>"Timed Interval Calculus" Technology</a:t>
            </a:r>
            <a:endParaRPr lang="ru-RU" b="1" dirty="0">
              <a:solidFill>
                <a:schemeClr val="bg1"/>
              </a:solidFill>
              <a:latin typeface="Times New Roman" pitchFamily="18" charset="0"/>
              <a:cs typeface="Times New Roman" pitchFamily="18" charset="0"/>
            </a:endParaRPr>
          </a:p>
        </p:txBody>
      </p:sp>
      <p:graphicFrame>
        <p:nvGraphicFramePr>
          <p:cNvPr id="6" name="Таблица 5"/>
          <p:cNvGraphicFramePr>
            <a:graphicFrameLocks noGrp="1"/>
          </p:cNvGraphicFramePr>
          <p:nvPr>
            <p:extLst>
              <p:ext uri="{D42A27DB-BD31-4B8C-83A1-F6EECF244321}">
                <p14:modId xmlns="" xmlns:p14="http://schemas.microsoft.com/office/powerpoint/2010/main" val="3750580176"/>
              </p:ext>
            </p:extLst>
          </p:nvPr>
        </p:nvGraphicFramePr>
        <p:xfrm>
          <a:off x="239318" y="1451843"/>
          <a:ext cx="11807775" cy="5264099"/>
        </p:xfrm>
        <a:graphic>
          <a:graphicData uri="http://schemas.openxmlformats.org/drawingml/2006/table">
            <a:tbl>
              <a:tblPr/>
              <a:tblGrid>
                <a:gridCol w="11807775"/>
              </a:tblGrid>
              <a:tr h="355682">
                <a:tc>
                  <a:txBody>
                    <a:bodyPr/>
                    <a:lstStyle/>
                    <a:p>
                      <a:pPr marL="0" algn="ctr">
                        <a:lnSpc>
                          <a:spcPts val="1400"/>
                        </a:lnSpc>
                        <a:spcAft>
                          <a:spcPts val="0"/>
                        </a:spcAft>
                      </a:pPr>
                      <a:r>
                        <a:rPr lang="en-US" sz="1400" b="1" kern="1200" dirty="0" smtClean="0">
                          <a:solidFill>
                            <a:schemeClr val="tx1"/>
                          </a:solidFill>
                          <a:latin typeface="+mn-lt"/>
                          <a:ea typeface="+mn-ea"/>
                          <a:cs typeface="+mn-cs"/>
                        </a:rPr>
                        <a:t>Rules for the TIC-model of belonging the ore of the segment of output stream to a particular wagon </a:t>
                      </a:r>
                      <a:r>
                        <a:rPr lang="ru-RU" sz="1400" b="1" kern="1200" dirty="0" smtClean="0">
                          <a:solidFill>
                            <a:schemeClr val="tx1"/>
                          </a:solidFill>
                          <a:latin typeface="+mn-lt"/>
                          <a:ea typeface="+mn-ea"/>
                          <a:cs typeface="+mn-cs"/>
                        </a:rPr>
                        <a:t>of </a:t>
                      </a:r>
                      <a:r>
                        <a:rPr lang="ru-RU" sz="1400" b="1" kern="1200" dirty="0" err="1" smtClean="0">
                          <a:solidFill>
                            <a:schemeClr val="tx1"/>
                          </a:solidFill>
                          <a:latin typeface="+mn-lt"/>
                          <a:ea typeface="+mn-ea"/>
                          <a:cs typeface="+mn-cs"/>
                        </a:rPr>
                        <a:t>one</a:t>
                      </a:r>
                      <a:r>
                        <a:rPr lang="ru-RU" sz="1400" b="1" kern="1200" dirty="0" smtClean="0">
                          <a:solidFill>
                            <a:schemeClr val="tx1"/>
                          </a:solidFill>
                          <a:latin typeface="+mn-lt"/>
                          <a:ea typeface="+mn-ea"/>
                          <a:cs typeface="+mn-cs"/>
                        </a:rPr>
                        <a:t> </a:t>
                      </a:r>
                      <a:r>
                        <a:rPr lang="ru-RU" sz="1400" b="1" kern="1200" dirty="0" err="1" smtClean="0">
                          <a:solidFill>
                            <a:schemeClr val="tx1"/>
                          </a:solidFill>
                          <a:latin typeface="+mn-lt"/>
                          <a:ea typeface="+mn-ea"/>
                          <a:cs typeface="+mn-cs"/>
                        </a:rPr>
                        <a:t>of</a:t>
                      </a:r>
                      <a:r>
                        <a:rPr lang="ru-RU" sz="1400" b="1" kern="1200" dirty="0" smtClean="0">
                          <a:solidFill>
                            <a:schemeClr val="tx1"/>
                          </a:solidFill>
                          <a:latin typeface="+mn-lt"/>
                          <a:ea typeface="+mn-ea"/>
                          <a:cs typeface="+mn-cs"/>
                        </a:rPr>
                        <a:t> the </a:t>
                      </a:r>
                      <a:r>
                        <a:rPr lang="ru-RU" sz="1400" b="1" kern="1200" dirty="0" err="1" smtClean="0">
                          <a:solidFill>
                            <a:schemeClr val="tx1"/>
                          </a:solidFill>
                          <a:latin typeface="+mn-lt"/>
                          <a:ea typeface="+mn-ea"/>
                          <a:cs typeface="+mn-cs"/>
                        </a:rPr>
                        <a:t>input</a:t>
                      </a:r>
                      <a:r>
                        <a:rPr lang="ru-RU" sz="1400" b="1" kern="1200" dirty="0" smtClean="0">
                          <a:solidFill>
                            <a:schemeClr val="tx1"/>
                          </a:solidFill>
                          <a:latin typeface="+mn-lt"/>
                          <a:ea typeface="+mn-ea"/>
                          <a:cs typeface="+mn-cs"/>
                        </a:rPr>
                        <a:t> </a:t>
                      </a:r>
                      <a:r>
                        <a:rPr lang="ru-RU" sz="1400" b="1" kern="1200" dirty="0" err="1" smtClean="0">
                          <a:solidFill>
                            <a:schemeClr val="tx1"/>
                          </a:solidFill>
                          <a:latin typeface="+mn-lt"/>
                          <a:ea typeface="+mn-ea"/>
                          <a:cs typeface="+mn-cs"/>
                        </a:rPr>
                        <a:t>discrete</a:t>
                      </a:r>
                      <a:r>
                        <a:rPr lang="ru-RU" sz="1400" b="1" kern="1200" dirty="0" smtClean="0">
                          <a:solidFill>
                            <a:schemeClr val="tx1"/>
                          </a:solidFill>
                          <a:latin typeface="+mn-lt"/>
                          <a:ea typeface="+mn-ea"/>
                          <a:cs typeface="+mn-cs"/>
                        </a:rPr>
                        <a:t> </a:t>
                      </a:r>
                      <a:r>
                        <a:rPr lang="ru-RU" sz="1400" b="1" kern="1200" dirty="0" err="1" smtClean="0">
                          <a:solidFill>
                            <a:schemeClr val="tx1"/>
                          </a:solidFill>
                          <a:latin typeface="+mn-lt"/>
                          <a:ea typeface="+mn-ea"/>
                          <a:cs typeface="+mn-cs"/>
                        </a:rPr>
                        <a:t>streams</a:t>
                      </a:r>
                      <a:r>
                        <a:rPr lang="ru-RU" sz="1400" b="1" dirty="0" smtClean="0"/>
                        <a:t>, and </a:t>
                      </a:r>
                      <a:r>
                        <a:rPr lang="ru-RU" sz="1400" b="1" dirty="0" err="1" smtClean="0"/>
                        <a:t>hence</a:t>
                      </a:r>
                      <a:r>
                        <a:rPr lang="ru-RU" sz="1400" b="1" dirty="0" smtClean="0"/>
                        <a:t> the </a:t>
                      </a:r>
                      <a:r>
                        <a:rPr lang="ru-RU" sz="1400" b="1" dirty="0" err="1" smtClean="0"/>
                        <a:t>definition</a:t>
                      </a:r>
                      <a:r>
                        <a:rPr lang="ru-RU" sz="1400" b="1" dirty="0" smtClean="0"/>
                        <a:t> of </a:t>
                      </a:r>
                      <a:r>
                        <a:rPr lang="ru-RU" sz="1400" b="1" dirty="0" err="1" smtClean="0"/>
                        <a:t>ore</a:t>
                      </a:r>
                      <a:r>
                        <a:rPr lang="ru-RU" sz="1400" b="1" dirty="0" smtClean="0"/>
                        <a:t> </a:t>
                      </a:r>
                      <a:r>
                        <a:rPr lang="ru-RU" sz="1400" b="1" dirty="0" err="1" smtClean="0"/>
                        <a:t>belonging</a:t>
                      </a:r>
                      <a:r>
                        <a:rPr lang="ru-RU" sz="1400" b="1" dirty="0" smtClean="0"/>
                        <a:t> to </a:t>
                      </a:r>
                      <a:r>
                        <a:rPr lang="ru-RU" sz="1400" b="1" dirty="0" err="1" smtClean="0"/>
                        <a:t>a</a:t>
                      </a:r>
                      <a:r>
                        <a:rPr lang="ru-RU" sz="1400" b="1" dirty="0" smtClean="0"/>
                        <a:t> </a:t>
                      </a:r>
                      <a:r>
                        <a:rPr lang="ru-RU" sz="1400" b="1" dirty="0" err="1" smtClean="0"/>
                        <a:t>career</a:t>
                      </a:r>
                      <a:r>
                        <a:rPr lang="ru-RU" sz="1400" b="1" kern="1200" dirty="0" smtClean="0">
                          <a:solidFill>
                            <a:schemeClr val="tx1"/>
                          </a:solidFill>
                          <a:latin typeface="+mn-lt"/>
                          <a:ea typeface="+mn-ea"/>
                          <a:cs typeface="+mn-cs"/>
                        </a:rPr>
                        <a:t> </a:t>
                      </a:r>
                      <a:endParaRPr lang="ru-RU" sz="1400" b="1" dirty="0">
                        <a:latin typeface="Calibri"/>
                        <a:ea typeface="Calibri"/>
                        <a:cs typeface="Times New Roman"/>
                      </a:endParaRPr>
                    </a:p>
                  </a:txBody>
                  <a:tcPr marL="58546" marR="5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3638">
                <a:tc>
                  <a:txBody>
                    <a:bodyPr/>
                    <a:lstStyle/>
                    <a:p>
                      <a:r>
                        <a:rPr lang="en-US" sz="1400" b="1" kern="1200" dirty="0" smtClean="0">
                          <a:solidFill>
                            <a:schemeClr val="tx1"/>
                          </a:solidFill>
                          <a:latin typeface="+mn-lt"/>
                          <a:ea typeface="+mn-ea"/>
                          <a:cs typeface="+mn-cs"/>
                        </a:rPr>
                        <a:t>Rule 1.</a:t>
                      </a:r>
                      <a:r>
                        <a:rPr lang="en-US" sz="1400" kern="1200" dirty="0" smtClean="0">
                          <a:solidFill>
                            <a:schemeClr val="tx1"/>
                          </a:solidFill>
                          <a:latin typeface="+mn-lt"/>
                          <a:ea typeface="+mn-ea"/>
                          <a:cs typeface="+mn-cs"/>
                        </a:rPr>
                        <a:t> </a:t>
                      </a:r>
                      <a:r>
                        <a:rPr lang="ru-RU" sz="1400" kern="1200" dirty="0" smtClean="0">
                          <a:solidFill>
                            <a:schemeClr val="tx1"/>
                          </a:solidFill>
                          <a:latin typeface="+mn-lt"/>
                          <a:ea typeface="+mn-ea"/>
                          <a:cs typeface="+mn-cs"/>
                        </a:rPr>
                        <a:t> </a:t>
                      </a:r>
                      <a:r>
                        <a:rPr lang="en-US" sz="1400" kern="1200" dirty="0" smtClean="0">
                          <a:solidFill>
                            <a:schemeClr val="tx1"/>
                          </a:solidFill>
                          <a:latin typeface="+mn-lt"/>
                          <a:ea typeface="+mn-ea"/>
                          <a:cs typeface="+mn-cs"/>
                        </a:rPr>
                        <a:t>Binding events to the timeline.</a:t>
                      </a:r>
                      <a:endParaRPr lang="ru-RU" sz="1400" kern="1200" dirty="0" smtClean="0">
                        <a:solidFill>
                          <a:schemeClr val="tx1"/>
                        </a:solidFill>
                        <a:latin typeface="+mn-lt"/>
                        <a:ea typeface="+mn-ea"/>
                        <a:cs typeface="+mn-cs"/>
                      </a:endParaRPr>
                    </a:p>
                    <a:p>
                      <a:r>
                        <a:rPr lang="ru-RU" sz="1400" b="1" kern="1200" dirty="0" smtClean="0">
                          <a:solidFill>
                            <a:schemeClr val="tx1"/>
                          </a:solidFill>
                          <a:latin typeface="+mn-lt"/>
                          <a:ea typeface="+mn-ea"/>
                          <a:cs typeface="+mn-cs"/>
                        </a:rPr>
                        <a:t>                        </a:t>
                      </a:r>
                      <a:r>
                        <a:rPr lang="en-US" sz="1400" b="1" kern="1200" dirty="0" smtClean="0">
                          <a:solidFill>
                            <a:schemeClr val="tx1"/>
                          </a:solidFill>
                          <a:latin typeface="+mn-lt"/>
                          <a:ea typeface="+mn-ea"/>
                          <a:cs typeface="+mn-cs"/>
                        </a:rPr>
                        <a:t>If</a:t>
                      </a:r>
                      <a:r>
                        <a:rPr lang="en-US"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S</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sv</a:t>
                      </a:r>
                      <a:r>
                        <a:rPr lang="en-US" sz="1400" kern="1200" dirty="0" smtClean="0">
                          <a:solidFill>
                            <a:schemeClr val="tx1"/>
                          </a:solidFill>
                          <a:latin typeface="+mn-lt"/>
                          <a:ea typeface="+mn-ea"/>
                          <a:cs typeface="+mn-cs"/>
                        </a:rPr>
                        <a:t>=true </a:t>
                      </a:r>
                      <a:r>
                        <a:rPr lang="en-US" sz="1400" b="1" kern="1200" dirty="0" smtClean="0">
                          <a:solidFill>
                            <a:schemeClr val="tx1"/>
                          </a:solidFill>
                          <a:latin typeface="+mn-lt"/>
                          <a:ea typeface="+mn-ea"/>
                          <a:cs typeface="+mn-cs"/>
                        </a:rPr>
                        <a:t>then</a:t>
                      </a:r>
                      <a:r>
                        <a:rPr lang="en-US"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sv</a:t>
                      </a:r>
                      <a:r>
                        <a:rPr lang="en-US" sz="1400" kern="1200" dirty="0" smtClean="0">
                          <a:solidFill>
                            <a:schemeClr val="tx1"/>
                          </a:solidFill>
                          <a:latin typeface="+mn-lt"/>
                          <a:ea typeface="+mn-ea"/>
                          <a:cs typeface="+mn-cs"/>
                        </a:rPr>
                        <a:t> =</a:t>
                      </a:r>
                      <a:r>
                        <a:rPr lang="en-US" sz="1400" kern="1200" baseline="30000" dirty="0" smtClean="0">
                          <a:solidFill>
                            <a:schemeClr val="tx1"/>
                          </a:solidFill>
                          <a:latin typeface="+mn-lt"/>
                          <a:ea typeface="+mn-ea"/>
                          <a:cs typeface="+mn-cs"/>
                        </a:rPr>
                        <a:t> </a:t>
                      </a:r>
                      <a:r>
                        <a:rPr lang="en-US" sz="1400" kern="1200" dirty="0" smtClean="0">
                          <a:solidFill>
                            <a:schemeClr val="tx1"/>
                          </a:solidFill>
                          <a:latin typeface="+mn-lt"/>
                          <a:ea typeface="+mn-ea"/>
                          <a:cs typeface="+mn-cs"/>
                        </a:rPr>
                        <a:t>t ,</a:t>
                      </a:r>
                      <a:endParaRPr lang="ru-RU" sz="1400" kern="1200" dirty="0" smtClean="0">
                        <a:solidFill>
                          <a:schemeClr val="tx1"/>
                        </a:solidFill>
                        <a:latin typeface="+mn-lt"/>
                        <a:ea typeface="+mn-ea"/>
                        <a:cs typeface="+mn-cs"/>
                      </a:endParaRPr>
                    </a:p>
                    <a:p>
                      <a:r>
                        <a:rPr lang="ru-RU" sz="1400" kern="1200" dirty="0" smtClean="0">
                          <a:solidFill>
                            <a:schemeClr val="tx1"/>
                          </a:solidFill>
                          <a:latin typeface="+mn-lt"/>
                          <a:ea typeface="+mn-ea"/>
                          <a:cs typeface="+mn-cs"/>
                        </a:rPr>
                        <a:t>        </a:t>
                      </a:r>
                      <a:r>
                        <a:rPr lang="en-US" sz="1400" kern="1200" dirty="0" smtClean="0">
                          <a:solidFill>
                            <a:schemeClr val="tx1"/>
                          </a:solidFill>
                          <a:latin typeface="+mn-lt"/>
                          <a:ea typeface="+mn-ea"/>
                          <a:cs typeface="+mn-cs"/>
                        </a:rPr>
                        <a:t>where: </a:t>
                      </a:r>
                      <a:r>
                        <a:rPr lang="en-US" sz="1400" kern="1200" dirty="0" err="1" smtClean="0">
                          <a:solidFill>
                            <a:schemeClr val="tx1"/>
                          </a:solidFill>
                          <a:latin typeface="+mn-lt"/>
                          <a:ea typeface="+mn-ea"/>
                          <a:cs typeface="+mn-cs"/>
                        </a:rPr>
                        <a:t>S</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sv</a:t>
                      </a:r>
                      <a:r>
                        <a:rPr lang="en-US" sz="1400" kern="1200" dirty="0" smtClean="0">
                          <a:solidFill>
                            <a:schemeClr val="tx1"/>
                          </a:solidFill>
                          <a:latin typeface="+mn-lt"/>
                          <a:ea typeface="+mn-ea"/>
                          <a:cs typeface="+mn-cs"/>
                        </a:rPr>
                        <a:t> – sign of the dump of the </a:t>
                      </a:r>
                      <a:r>
                        <a:rPr lang="en-US" sz="1400" kern="1200" dirty="0" err="1" smtClean="0">
                          <a:solidFill>
                            <a:schemeClr val="tx1"/>
                          </a:solidFill>
                          <a:latin typeface="+mn-lt"/>
                          <a:ea typeface="+mn-ea"/>
                          <a:cs typeface="+mn-cs"/>
                        </a:rPr>
                        <a:t>i-th</a:t>
                      </a:r>
                      <a:r>
                        <a:rPr lang="en-US" sz="1400" kern="1200" dirty="0" smtClean="0">
                          <a:solidFill>
                            <a:schemeClr val="tx1"/>
                          </a:solidFill>
                          <a:latin typeface="+mn-lt"/>
                          <a:ea typeface="+mn-ea"/>
                          <a:cs typeface="+mn-cs"/>
                        </a:rPr>
                        <a:t> wagon, </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sv</a:t>
                      </a:r>
                      <a:r>
                        <a:rPr lang="en-US" sz="1400" kern="1200" dirty="0" smtClean="0">
                          <a:solidFill>
                            <a:schemeClr val="tx1"/>
                          </a:solidFill>
                          <a:latin typeface="+mn-lt"/>
                          <a:ea typeface="+mn-ea"/>
                          <a:cs typeface="+mn-cs"/>
                        </a:rPr>
                        <a:t> - dump time of the </a:t>
                      </a:r>
                      <a:r>
                        <a:rPr lang="en-US" sz="1400" kern="1200" dirty="0" err="1" smtClean="0">
                          <a:solidFill>
                            <a:schemeClr val="tx1"/>
                          </a:solidFill>
                          <a:latin typeface="+mn-lt"/>
                          <a:ea typeface="+mn-ea"/>
                          <a:cs typeface="+mn-cs"/>
                        </a:rPr>
                        <a:t>i-th</a:t>
                      </a:r>
                      <a:r>
                        <a:rPr lang="en-US" sz="1400" kern="1200" dirty="0" smtClean="0">
                          <a:solidFill>
                            <a:schemeClr val="tx1"/>
                          </a:solidFill>
                          <a:latin typeface="+mn-lt"/>
                          <a:ea typeface="+mn-ea"/>
                          <a:cs typeface="+mn-cs"/>
                        </a:rPr>
                        <a:t> wagon, t – current time.</a:t>
                      </a:r>
                      <a:endParaRPr lang="ru-RU" sz="1400" kern="1200" dirty="0" smtClean="0">
                        <a:solidFill>
                          <a:schemeClr val="tx1"/>
                        </a:solidFill>
                        <a:latin typeface="+mn-lt"/>
                        <a:ea typeface="+mn-ea"/>
                        <a:cs typeface="+mn-cs"/>
                      </a:endParaRPr>
                    </a:p>
                    <a:p>
                      <a:r>
                        <a:rPr lang="en-US" sz="1400" kern="1200" dirty="0" smtClean="0">
                          <a:solidFill>
                            <a:schemeClr val="tx1"/>
                          </a:solidFill>
                          <a:latin typeface="+mn-lt"/>
                          <a:ea typeface="+mn-ea"/>
                          <a:cs typeface="+mn-cs"/>
                        </a:rPr>
                        <a:t>This rule means that if an accident occurred in the wagon, the time for the wagon is equal to the current time.</a:t>
                      </a:r>
                      <a:endParaRPr lang="ru-RU" sz="1400" kern="1200" dirty="0">
                        <a:solidFill>
                          <a:schemeClr val="tx1"/>
                        </a:solidFill>
                        <a:latin typeface="+mn-lt"/>
                        <a:ea typeface="+mn-ea"/>
                        <a:cs typeface="+mn-cs"/>
                      </a:endParaRPr>
                    </a:p>
                  </a:txBody>
                  <a:tcPr marL="58546" marR="5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20685">
                <a:tc>
                  <a:txBody>
                    <a:bodyPr/>
                    <a:lstStyle/>
                    <a:p>
                      <a:r>
                        <a:rPr lang="en-US" sz="1400" b="1" kern="1200" dirty="0" smtClean="0">
                          <a:solidFill>
                            <a:schemeClr val="tx1"/>
                          </a:solidFill>
                          <a:latin typeface="+mn-lt"/>
                          <a:ea typeface="+mn-ea"/>
                          <a:cs typeface="+mn-cs"/>
                        </a:rPr>
                        <a:t>Rule 2.</a:t>
                      </a:r>
                      <a:r>
                        <a:rPr lang="en-US" sz="1400" kern="1200" dirty="0" smtClean="0">
                          <a:solidFill>
                            <a:schemeClr val="tx1"/>
                          </a:solidFill>
                          <a:latin typeface="+mn-lt"/>
                          <a:ea typeface="+mn-ea"/>
                          <a:cs typeface="+mn-cs"/>
                        </a:rPr>
                        <a:t> </a:t>
                      </a:r>
                      <a:r>
                        <a:rPr lang="ru-RU" sz="1400" kern="1200" dirty="0" smtClean="0">
                          <a:solidFill>
                            <a:schemeClr val="tx1"/>
                          </a:solidFill>
                          <a:latin typeface="+mn-lt"/>
                          <a:ea typeface="+mn-ea"/>
                          <a:cs typeface="+mn-cs"/>
                        </a:rPr>
                        <a:t> </a:t>
                      </a:r>
                      <a:r>
                        <a:rPr lang="en-US" sz="1400" kern="1200" dirty="0" smtClean="0">
                          <a:solidFill>
                            <a:schemeClr val="tx1"/>
                          </a:solidFill>
                          <a:latin typeface="+mn-lt"/>
                          <a:ea typeface="+mn-ea"/>
                          <a:cs typeface="+mn-cs"/>
                        </a:rPr>
                        <a:t>Determination of the time interval for crushing ore in a bunker.</a:t>
                      </a:r>
                      <a:endParaRPr lang="ru-RU" sz="1400" kern="1200" dirty="0" smtClean="0">
                        <a:solidFill>
                          <a:schemeClr val="tx1"/>
                        </a:solidFill>
                        <a:latin typeface="+mn-lt"/>
                        <a:ea typeface="+mn-ea"/>
                        <a:cs typeface="+mn-cs"/>
                      </a:endParaRPr>
                    </a:p>
                    <a:p>
                      <a:r>
                        <a:rPr lang="ru-RU" sz="1400" b="1" kern="1200" dirty="0" smtClean="0">
                          <a:solidFill>
                            <a:schemeClr val="tx1"/>
                          </a:solidFill>
                          <a:latin typeface="+mn-lt"/>
                          <a:ea typeface="+mn-ea"/>
                          <a:cs typeface="+mn-cs"/>
                        </a:rPr>
                        <a:t>                        </a:t>
                      </a:r>
                      <a:r>
                        <a:rPr lang="en-US" sz="1400" b="1" kern="1200" dirty="0" smtClean="0">
                          <a:solidFill>
                            <a:schemeClr val="tx1"/>
                          </a:solidFill>
                          <a:latin typeface="+mn-lt"/>
                          <a:ea typeface="+mn-ea"/>
                          <a:cs typeface="+mn-cs"/>
                        </a:rPr>
                        <a:t>If</a:t>
                      </a:r>
                      <a:r>
                        <a:rPr lang="en-US" sz="1400" kern="1200" dirty="0" smtClean="0">
                          <a:solidFill>
                            <a:schemeClr val="tx1"/>
                          </a:solidFill>
                          <a:latin typeface="+mn-lt"/>
                          <a:ea typeface="+mn-ea"/>
                          <a:cs typeface="+mn-cs"/>
                        </a:rPr>
                        <a:t>  〖 </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oj</a:t>
                      </a:r>
                      <a:r>
                        <a:rPr lang="en-US" sz="1400" kern="1200" dirty="0" smtClean="0">
                          <a:solidFill>
                            <a:schemeClr val="tx1"/>
                          </a:solidFill>
                          <a:latin typeface="+mn-lt"/>
                          <a:ea typeface="+mn-ea"/>
                          <a:cs typeface="+mn-cs"/>
                        </a:rPr>
                        <a:t> – </a:t>
                      </a:r>
                      <a:r>
                        <a:rPr lang="en-US" sz="1400" kern="1200" dirty="0" err="1" smtClean="0">
                          <a:solidFill>
                            <a:schemeClr val="tx1"/>
                          </a:solidFill>
                          <a:latin typeface="+mn-lt"/>
                          <a:ea typeface="+mn-ea"/>
                          <a:cs typeface="+mn-cs"/>
                        </a:rPr>
                        <a:t>P</a:t>
                      </a:r>
                      <a:r>
                        <a:rPr lang="en-US" sz="1400" kern="1200" baseline="30000" dirty="0" err="1" smtClean="0">
                          <a:solidFill>
                            <a:schemeClr val="tx1"/>
                          </a:solidFill>
                          <a:latin typeface="+mn-lt"/>
                          <a:ea typeface="+mn-ea"/>
                          <a:cs typeface="+mn-cs"/>
                        </a:rPr>
                        <a:t>bunk</a:t>
                      </a:r>
                      <a:r>
                        <a:rPr lang="en-US" sz="1400" kern="1200" dirty="0" smtClean="0">
                          <a:solidFill>
                            <a:schemeClr val="tx1"/>
                          </a:solidFill>
                          <a:latin typeface="+mn-lt"/>
                          <a:ea typeface="+mn-ea"/>
                          <a:cs typeface="+mn-cs"/>
                        </a:rPr>
                        <a:t> ≠ 0〗 ={</a:t>
                      </a:r>
                      <a:r>
                        <a:rPr lang="en-US" sz="1400" kern="1200" dirty="0" err="1" smtClean="0">
                          <a:solidFill>
                            <a:schemeClr val="tx1"/>
                          </a:solidFill>
                          <a:latin typeface="+mn-lt"/>
                          <a:ea typeface="+mn-ea"/>
                          <a:cs typeface="+mn-cs"/>
                        </a:rPr>
                        <a:t>x,y</a:t>
                      </a:r>
                      <a:r>
                        <a:rPr lang="en-US" sz="1400" kern="1200" dirty="0" smtClean="0">
                          <a:solidFill>
                            <a:schemeClr val="tx1"/>
                          </a:solidFill>
                          <a:latin typeface="+mn-lt"/>
                          <a:ea typeface="+mn-ea"/>
                          <a:cs typeface="+mn-cs"/>
                        </a:rPr>
                        <a:t>: T | ∀t : [x…y] ∗(</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dirty="0" smtClean="0">
                          <a:solidFill>
                            <a:schemeClr val="tx1"/>
                          </a:solidFill>
                          <a:latin typeface="+mn-lt"/>
                          <a:ea typeface="+mn-ea"/>
                          <a:cs typeface="+mn-cs"/>
                        </a:rPr>
                        <a:t>(</a:t>
                      </a:r>
                      <a:r>
                        <a:rPr lang="ru-RU" sz="1400" kern="1200" dirty="0" err="1" smtClean="0">
                          <a:solidFill>
                            <a:schemeClr val="tx1"/>
                          </a:solidFill>
                          <a:latin typeface="+mn-lt"/>
                          <a:ea typeface="+mn-ea"/>
                          <a:cs typeface="+mn-cs"/>
                        </a:rPr>
                        <a:t>α</a:t>
                      </a:r>
                      <a:r>
                        <a:rPr lang="en-US" sz="1400" kern="1200" dirty="0" smtClean="0">
                          <a:solidFill>
                            <a:schemeClr val="tx1"/>
                          </a:solidFill>
                          <a:latin typeface="+mn-lt"/>
                          <a:ea typeface="+mn-ea"/>
                          <a:cs typeface="+mn-cs"/>
                        </a:rPr>
                        <a:t>([x…y])) = </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oj</a:t>
                      </a:r>
                      <a:r>
                        <a:rPr lang="en-US" sz="1400" kern="1200" dirty="0" smtClean="0">
                          <a:solidFill>
                            <a:schemeClr val="tx1"/>
                          </a:solidFill>
                          <a:latin typeface="+mn-lt"/>
                          <a:ea typeface="+mn-ea"/>
                          <a:cs typeface="+mn-cs"/>
                        </a:rPr>
                        <a:t> ⋀ </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dirty="0" smtClean="0">
                          <a:solidFill>
                            <a:schemeClr val="tx1"/>
                          </a:solidFill>
                          <a:latin typeface="+mn-lt"/>
                          <a:ea typeface="+mn-ea"/>
                          <a:cs typeface="+mn-cs"/>
                        </a:rPr>
                        <a:t>(</a:t>
                      </a:r>
                      <a:r>
                        <a:rPr lang="ru-RU" sz="1400" kern="1200" dirty="0" err="1" smtClean="0">
                          <a:solidFill>
                            <a:schemeClr val="tx1"/>
                          </a:solidFill>
                          <a:latin typeface="+mn-lt"/>
                          <a:ea typeface="+mn-ea"/>
                          <a:cs typeface="+mn-cs"/>
                        </a:rPr>
                        <a:t>ω</a:t>
                      </a:r>
                      <a:r>
                        <a:rPr lang="en-US" sz="1400" kern="1200" dirty="0" smtClean="0">
                          <a:solidFill>
                            <a:schemeClr val="tx1"/>
                          </a:solidFill>
                          <a:latin typeface="+mn-lt"/>
                          <a:ea typeface="+mn-ea"/>
                          <a:cs typeface="+mn-cs"/>
                        </a:rPr>
                        <a:t> ([x…y]))=0    ⋀ </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P</a:t>
                      </a:r>
                      <a:r>
                        <a:rPr lang="en-US" sz="1400" kern="1200" baseline="30000" dirty="0" err="1" smtClean="0">
                          <a:solidFill>
                            <a:schemeClr val="tx1"/>
                          </a:solidFill>
                          <a:latin typeface="+mn-lt"/>
                          <a:ea typeface="+mn-ea"/>
                          <a:cs typeface="+mn-cs"/>
                        </a:rPr>
                        <a:t>bunk</a:t>
                      </a:r>
                      <a:r>
                        <a:rPr lang="en-US" sz="1400" kern="1200" dirty="0" smtClean="0">
                          <a:solidFill>
                            <a:schemeClr val="tx1"/>
                          </a:solidFill>
                          <a:latin typeface="+mn-lt"/>
                          <a:ea typeface="+mn-ea"/>
                          <a:cs typeface="+mn-cs"/>
                        </a:rPr>
                        <a:t>)}  </a:t>
                      </a:r>
                      <a:endParaRPr lang="ru-RU" sz="1400" kern="1200" dirty="0" smtClean="0">
                        <a:solidFill>
                          <a:schemeClr val="tx1"/>
                        </a:solidFill>
                        <a:latin typeface="+mn-lt"/>
                        <a:ea typeface="+mn-ea"/>
                        <a:cs typeface="+mn-cs"/>
                      </a:endParaRPr>
                    </a:p>
                    <a:p>
                      <a:r>
                        <a:rPr lang="ru-RU" sz="1400" b="1" kern="1200" dirty="0" smtClean="0">
                          <a:solidFill>
                            <a:schemeClr val="tx1"/>
                          </a:solidFill>
                          <a:latin typeface="+mn-lt"/>
                          <a:ea typeface="+mn-ea"/>
                          <a:cs typeface="+mn-cs"/>
                        </a:rPr>
                        <a:t>                        </a:t>
                      </a:r>
                      <a:r>
                        <a:rPr lang="en-US" sz="1400" b="1" kern="1200" dirty="0" smtClean="0">
                          <a:solidFill>
                            <a:schemeClr val="tx1"/>
                          </a:solidFill>
                          <a:latin typeface="+mn-lt"/>
                          <a:ea typeface="+mn-ea"/>
                          <a:cs typeface="+mn-cs"/>
                        </a:rPr>
                        <a:t>then</a:t>
                      </a:r>
                      <a:r>
                        <a:rPr lang="en-US"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t</a:t>
                      </a:r>
                      <a:r>
                        <a:rPr lang="en-US" sz="1400" kern="1200" baseline="30000" dirty="0" err="1" smtClean="0">
                          <a:solidFill>
                            <a:schemeClr val="tx1"/>
                          </a:solidFill>
                          <a:latin typeface="+mn-lt"/>
                          <a:ea typeface="+mn-ea"/>
                          <a:cs typeface="+mn-cs"/>
                        </a:rPr>
                        <a:t>bunk</a:t>
                      </a:r>
                      <a:r>
                        <a:rPr lang="en-US" sz="1400" kern="1200" dirty="0" smtClean="0">
                          <a:solidFill>
                            <a:schemeClr val="tx1"/>
                          </a:solidFill>
                          <a:latin typeface="+mn-lt"/>
                          <a:ea typeface="+mn-ea"/>
                          <a:cs typeface="+mn-cs"/>
                        </a:rPr>
                        <a:t>= </a:t>
                      </a:r>
                      <a:r>
                        <a:rPr lang="ru-RU" sz="1400" kern="1200" dirty="0" err="1" smtClean="0">
                          <a:solidFill>
                            <a:schemeClr val="tx1"/>
                          </a:solidFill>
                          <a:latin typeface="+mn-lt"/>
                          <a:ea typeface="+mn-ea"/>
                          <a:cs typeface="+mn-cs"/>
                        </a:rPr>
                        <a:t>σ</a:t>
                      </a:r>
                      <a:r>
                        <a:rPr lang="en-US" sz="1400" kern="1200" dirty="0" smtClean="0">
                          <a:solidFill>
                            <a:schemeClr val="tx1"/>
                          </a:solidFill>
                          <a:latin typeface="+mn-lt"/>
                          <a:ea typeface="+mn-ea"/>
                          <a:cs typeface="+mn-cs"/>
                        </a:rPr>
                        <a:t>([x…y]),</a:t>
                      </a:r>
                      <a:endParaRPr lang="ru-RU" sz="1400" kern="1200" dirty="0" smtClean="0">
                        <a:solidFill>
                          <a:schemeClr val="tx1"/>
                        </a:solidFill>
                        <a:latin typeface="+mn-lt"/>
                        <a:ea typeface="+mn-ea"/>
                        <a:cs typeface="+mn-cs"/>
                      </a:endParaRPr>
                    </a:p>
                    <a:p>
                      <a:r>
                        <a:rPr lang="ru-RU" sz="1400" kern="1200" dirty="0" smtClean="0">
                          <a:solidFill>
                            <a:schemeClr val="tx1"/>
                          </a:solidFill>
                          <a:latin typeface="+mn-lt"/>
                          <a:ea typeface="+mn-ea"/>
                          <a:cs typeface="+mn-cs"/>
                        </a:rPr>
                        <a:t>        </a:t>
                      </a:r>
                      <a:r>
                        <a:rPr lang="en-US" sz="1400" kern="1200" dirty="0" smtClean="0">
                          <a:solidFill>
                            <a:schemeClr val="tx1"/>
                          </a:solidFill>
                          <a:latin typeface="+mn-lt"/>
                          <a:ea typeface="+mn-ea"/>
                          <a:cs typeface="+mn-cs"/>
                        </a:rPr>
                        <a:t>where: </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oj</a:t>
                      </a:r>
                      <a:r>
                        <a:rPr lang="en-US" sz="1400" kern="1200" dirty="0" smtClean="0">
                          <a:solidFill>
                            <a:schemeClr val="tx1"/>
                          </a:solidFill>
                          <a:latin typeface="+mn-lt"/>
                          <a:ea typeface="+mn-ea"/>
                          <a:cs typeface="+mn-cs"/>
                        </a:rPr>
                        <a:t> – estimated weight of the ore of the </a:t>
                      </a:r>
                      <a:r>
                        <a:rPr lang="en-US" sz="1400" kern="1200" dirty="0" err="1" smtClean="0">
                          <a:solidFill>
                            <a:schemeClr val="tx1"/>
                          </a:solidFill>
                          <a:latin typeface="+mn-lt"/>
                          <a:ea typeface="+mn-ea"/>
                          <a:cs typeface="+mn-cs"/>
                        </a:rPr>
                        <a:t>i-th</a:t>
                      </a:r>
                      <a:r>
                        <a:rPr lang="en-US" sz="1400" kern="1200" dirty="0" smtClean="0">
                          <a:solidFill>
                            <a:schemeClr val="tx1"/>
                          </a:solidFill>
                          <a:latin typeface="+mn-lt"/>
                          <a:ea typeface="+mn-ea"/>
                          <a:cs typeface="+mn-cs"/>
                        </a:rPr>
                        <a:t> wagon; </a:t>
                      </a:r>
                      <a:r>
                        <a:rPr lang="en-US" sz="1400" kern="1200" dirty="0" err="1" smtClean="0">
                          <a:solidFill>
                            <a:schemeClr val="tx1"/>
                          </a:solidFill>
                          <a:latin typeface="+mn-lt"/>
                          <a:ea typeface="+mn-ea"/>
                          <a:cs typeface="+mn-cs"/>
                        </a:rPr>
                        <a:t>P</a:t>
                      </a:r>
                      <a:r>
                        <a:rPr lang="en-US" sz="1400" kern="1200" baseline="30000" dirty="0" err="1" smtClean="0">
                          <a:solidFill>
                            <a:schemeClr val="tx1"/>
                          </a:solidFill>
                          <a:latin typeface="+mn-lt"/>
                          <a:ea typeface="+mn-ea"/>
                          <a:cs typeface="+mn-cs"/>
                        </a:rPr>
                        <a:t>bunk</a:t>
                      </a:r>
                      <a:r>
                        <a:rPr lang="en-US" sz="1400" kern="1200" dirty="0" smtClean="0">
                          <a:solidFill>
                            <a:schemeClr val="tx1"/>
                          </a:solidFill>
                          <a:latin typeface="+mn-lt"/>
                          <a:ea typeface="+mn-ea"/>
                          <a:cs typeface="+mn-cs"/>
                        </a:rPr>
                        <a:t> - Hopper capacity per second; </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dirty="0" smtClean="0">
                          <a:solidFill>
                            <a:schemeClr val="tx1"/>
                          </a:solidFill>
                          <a:latin typeface="+mn-lt"/>
                          <a:ea typeface="+mn-ea"/>
                          <a:cs typeface="+mn-cs"/>
                        </a:rPr>
                        <a:t> – Current weight of the ore of the </a:t>
                      </a:r>
                      <a:r>
                        <a:rPr lang="en-US" sz="1400" kern="1200" dirty="0" err="1" smtClean="0">
                          <a:solidFill>
                            <a:schemeClr val="tx1"/>
                          </a:solidFill>
                          <a:latin typeface="+mn-lt"/>
                          <a:ea typeface="+mn-ea"/>
                          <a:cs typeface="+mn-cs"/>
                        </a:rPr>
                        <a:t>i-th</a:t>
                      </a:r>
                      <a:r>
                        <a:rPr lang="en-US" sz="1400" kern="1200" dirty="0" smtClean="0">
                          <a:solidFill>
                            <a:schemeClr val="tx1"/>
                          </a:solidFill>
                          <a:latin typeface="+mn-lt"/>
                          <a:ea typeface="+mn-ea"/>
                          <a:cs typeface="+mn-cs"/>
                        </a:rPr>
                        <a:t> wagon,</a:t>
                      </a:r>
                      <a:endParaRPr lang="ru-RU" sz="1400" kern="1200" dirty="0" smtClean="0">
                        <a:solidFill>
                          <a:schemeClr val="tx1"/>
                        </a:solidFill>
                        <a:latin typeface="+mn-lt"/>
                        <a:ea typeface="+mn-ea"/>
                        <a:cs typeface="+mn-cs"/>
                      </a:endParaRPr>
                    </a:p>
                    <a:p>
                      <a:r>
                        <a:rPr lang="ru-RU"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t</a:t>
                      </a:r>
                      <a:r>
                        <a:rPr lang="en-US" sz="1400" kern="1200" baseline="30000" dirty="0" err="1" smtClean="0">
                          <a:solidFill>
                            <a:schemeClr val="tx1"/>
                          </a:solidFill>
                          <a:latin typeface="+mn-lt"/>
                          <a:ea typeface="+mn-ea"/>
                          <a:cs typeface="+mn-cs"/>
                        </a:rPr>
                        <a:t>bunk</a:t>
                      </a:r>
                      <a:r>
                        <a:rPr lang="en-US" sz="1400" kern="1200" dirty="0" smtClean="0">
                          <a:solidFill>
                            <a:schemeClr val="tx1"/>
                          </a:solidFill>
                          <a:latin typeface="+mn-lt"/>
                          <a:ea typeface="+mn-ea"/>
                          <a:cs typeface="+mn-cs"/>
                        </a:rPr>
                        <a:t> - The time interval for crushing the ore of the bunker.</a:t>
                      </a:r>
                      <a:endParaRPr lang="ru-RU" sz="1400" kern="1200" dirty="0" smtClean="0">
                        <a:solidFill>
                          <a:schemeClr val="tx1"/>
                        </a:solidFill>
                        <a:latin typeface="+mn-lt"/>
                        <a:ea typeface="+mn-ea"/>
                        <a:cs typeface="+mn-cs"/>
                      </a:endParaRPr>
                    </a:p>
                    <a:p>
                      <a:r>
                        <a:rPr lang="en-US" sz="1400" kern="1200" dirty="0" smtClean="0">
                          <a:solidFill>
                            <a:schemeClr val="tx1"/>
                          </a:solidFill>
                          <a:latin typeface="+mn-lt"/>
                          <a:ea typeface="+mn-ea"/>
                          <a:cs typeface="+mn-cs"/>
                        </a:rPr>
                        <a:t>This rule means that in each cycle (1 second) of the total weight of the ore in the bunker, the quantity equal to the productivity of the hopper per second is subtracted. This rule allows you to calculate the time spent by the bunker on crushing the dumped car and fix the expected moment of the end of the wagon exit from the bunker.</a:t>
                      </a:r>
                      <a:r>
                        <a:rPr lang="ru-RU" sz="1400" dirty="0" smtClean="0">
                          <a:latin typeface="Times New Roman"/>
                          <a:ea typeface="Calibri"/>
                          <a:cs typeface="Times New Roman"/>
                        </a:rPr>
                        <a:t>. </a:t>
                      </a:r>
                      <a:endParaRPr lang="ru-RU" sz="1400" dirty="0">
                        <a:latin typeface="Calibri"/>
                        <a:ea typeface="Calibri"/>
                        <a:cs typeface="Times New Roman"/>
                      </a:endParaRPr>
                    </a:p>
                  </a:txBody>
                  <a:tcPr marL="58546" marR="5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7047">
                <a:tc>
                  <a:txBody>
                    <a:bodyPr/>
                    <a:lstStyle/>
                    <a:p>
                      <a:r>
                        <a:rPr lang="en-US" sz="1400" b="1" kern="1200" dirty="0" smtClean="0">
                          <a:solidFill>
                            <a:schemeClr val="tx1"/>
                          </a:solidFill>
                          <a:latin typeface="+mn-lt"/>
                          <a:ea typeface="+mn-ea"/>
                          <a:cs typeface="+mn-cs"/>
                        </a:rPr>
                        <a:t>Rule 3.</a:t>
                      </a:r>
                      <a:r>
                        <a:rPr lang="ru-RU" sz="1400" b="1" kern="1200" dirty="0" smtClean="0">
                          <a:solidFill>
                            <a:schemeClr val="tx1"/>
                          </a:solidFill>
                          <a:latin typeface="+mn-lt"/>
                          <a:ea typeface="+mn-ea"/>
                          <a:cs typeface="+mn-cs"/>
                        </a:rPr>
                        <a:t> </a:t>
                      </a:r>
                      <a:r>
                        <a:rPr lang="en-US" sz="1400" b="1" kern="1200" dirty="0" smtClean="0">
                          <a:solidFill>
                            <a:schemeClr val="tx1"/>
                          </a:solidFill>
                          <a:latin typeface="+mn-lt"/>
                          <a:ea typeface="+mn-ea"/>
                          <a:cs typeface="+mn-cs"/>
                        </a:rPr>
                        <a:t> </a:t>
                      </a:r>
                      <a:r>
                        <a:rPr lang="en-US" sz="1400" kern="1200" dirty="0" smtClean="0">
                          <a:solidFill>
                            <a:schemeClr val="tx1"/>
                          </a:solidFill>
                          <a:latin typeface="+mn-lt"/>
                          <a:ea typeface="+mn-ea"/>
                          <a:cs typeface="+mn-cs"/>
                        </a:rPr>
                        <a:t>Determination of the time interval from the moment of appearance of the ore of the wagon on the conveyor until the moment of measurement on the conveyor scales.</a:t>
                      </a:r>
                      <a:endParaRPr lang="ru-RU" sz="1400" kern="1200" dirty="0" smtClean="0">
                        <a:solidFill>
                          <a:schemeClr val="tx1"/>
                        </a:solidFill>
                        <a:latin typeface="+mn-lt"/>
                        <a:ea typeface="+mn-ea"/>
                        <a:cs typeface="+mn-cs"/>
                      </a:endParaRPr>
                    </a:p>
                    <a:p>
                      <a:r>
                        <a:rPr lang="ru-RU"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konv</a:t>
                      </a:r>
                      <a:r>
                        <a:rPr lang="en-US" sz="1400" kern="1200" dirty="0" smtClean="0">
                          <a:solidFill>
                            <a:schemeClr val="tx1"/>
                          </a:solidFill>
                          <a:latin typeface="+mn-lt"/>
                          <a:ea typeface="+mn-ea"/>
                          <a:cs typeface="+mn-cs"/>
                        </a:rPr>
                        <a:t>=</a:t>
                      </a:r>
                      <a:r>
                        <a:rPr lang="en-US" sz="1400" kern="1200" dirty="0" err="1" smtClean="0">
                          <a:solidFill>
                            <a:schemeClr val="tx1"/>
                          </a:solidFill>
                          <a:latin typeface="+mn-lt"/>
                          <a:ea typeface="+mn-ea"/>
                          <a:cs typeface="+mn-cs"/>
                        </a:rPr>
                        <a:t>L</a:t>
                      </a:r>
                      <a:r>
                        <a:rPr lang="en-US" sz="1400" kern="1200" baseline="30000" dirty="0" err="1" smtClean="0">
                          <a:solidFill>
                            <a:schemeClr val="tx1"/>
                          </a:solidFill>
                          <a:latin typeface="+mn-lt"/>
                          <a:ea typeface="+mn-ea"/>
                          <a:cs typeface="+mn-cs"/>
                        </a:rPr>
                        <a:t>konv</a:t>
                      </a:r>
                      <a:r>
                        <a:rPr lang="en-US" sz="1400" kern="1200" dirty="0" smtClean="0">
                          <a:solidFill>
                            <a:schemeClr val="tx1"/>
                          </a:solidFill>
                          <a:latin typeface="+mn-lt"/>
                          <a:ea typeface="+mn-ea"/>
                          <a:cs typeface="+mn-cs"/>
                        </a:rPr>
                        <a:t>/</a:t>
                      </a:r>
                      <a:r>
                        <a:rPr lang="en-US" sz="1400" kern="1200" dirty="0" err="1" smtClean="0">
                          <a:solidFill>
                            <a:schemeClr val="tx1"/>
                          </a:solidFill>
                          <a:latin typeface="+mn-lt"/>
                          <a:ea typeface="+mn-ea"/>
                          <a:cs typeface="+mn-cs"/>
                        </a:rPr>
                        <a:t>V</a:t>
                      </a:r>
                      <a:r>
                        <a:rPr lang="en-US" sz="1400" kern="1200" baseline="30000" dirty="0" err="1" smtClean="0">
                          <a:solidFill>
                            <a:schemeClr val="tx1"/>
                          </a:solidFill>
                          <a:latin typeface="+mn-lt"/>
                          <a:ea typeface="+mn-ea"/>
                          <a:cs typeface="+mn-cs"/>
                        </a:rPr>
                        <a:t>konv</a:t>
                      </a:r>
                      <a:r>
                        <a:rPr lang="en-US" sz="1400" kern="1200" dirty="0" smtClean="0">
                          <a:solidFill>
                            <a:schemeClr val="tx1"/>
                          </a:solidFill>
                          <a:latin typeface="+mn-lt"/>
                          <a:ea typeface="+mn-ea"/>
                          <a:cs typeface="+mn-cs"/>
                        </a:rPr>
                        <a:t>,</a:t>
                      </a:r>
                      <a:endParaRPr lang="ru-RU" sz="1400" kern="1200" dirty="0" smtClean="0">
                        <a:solidFill>
                          <a:schemeClr val="tx1"/>
                        </a:solidFill>
                        <a:latin typeface="+mn-lt"/>
                        <a:ea typeface="+mn-ea"/>
                        <a:cs typeface="+mn-cs"/>
                      </a:endParaRPr>
                    </a:p>
                    <a:p>
                      <a:r>
                        <a:rPr lang="ru-RU" sz="1400" kern="1200" dirty="0" smtClean="0">
                          <a:solidFill>
                            <a:schemeClr val="tx1"/>
                          </a:solidFill>
                          <a:latin typeface="+mn-lt"/>
                          <a:ea typeface="+mn-ea"/>
                          <a:cs typeface="+mn-cs"/>
                        </a:rPr>
                        <a:t>         </a:t>
                      </a:r>
                      <a:r>
                        <a:rPr lang="en-US" sz="1400" kern="1200" dirty="0" smtClean="0">
                          <a:solidFill>
                            <a:schemeClr val="tx1"/>
                          </a:solidFill>
                          <a:latin typeface="+mn-lt"/>
                          <a:ea typeface="+mn-ea"/>
                          <a:cs typeface="+mn-cs"/>
                        </a:rPr>
                        <a:t>where</a:t>
                      </a:r>
                      <a:r>
                        <a:rPr lang="ru-RU"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L</a:t>
                      </a:r>
                      <a:r>
                        <a:rPr lang="en-US" sz="1400" kern="1200" baseline="30000" dirty="0" err="1" smtClean="0">
                          <a:solidFill>
                            <a:schemeClr val="tx1"/>
                          </a:solidFill>
                          <a:latin typeface="+mn-lt"/>
                          <a:ea typeface="+mn-ea"/>
                          <a:cs typeface="+mn-cs"/>
                        </a:rPr>
                        <a:t>konv</a:t>
                      </a:r>
                      <a:r>
                        <a:rPr lang="en-US" sz="1400" kern="1200" dirty="0" smtClean="0">
                          <a:solidFill>
                            <a:schemeClr val="tx1"/>
                          </a:solidFill>
                          <a:latin typeface="+mn-lt"/>
                          <a:ea typeface="+mn-ea"/>
                          <a:cs typeface="+mn-cs"/>
                        </a:rPr>
                        <a:t> – Conveyor length to conveyor weights;</a:t>
                      </a:r>
                      <a:endParaRPr lang="ru-RU" sz="1400" kern="1200" dirty="0" smtClean="0">
                        <a:solidFill>
                          <a:schemeClr val="tx1"/>
                        </a:solidFill>
                        <a:latin typeface="+mn-lt"/>
                        <a:ea typeface="+mn-ea"/>
                        <a:cs typeface="+mn-cs"/>
                      </a:endParaRPr>
                    </a:p>
                    <a:p>
                      <a:r>
                        <a:rPr lang="ru-RU"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V</a:t>
                      </a:r>
                      <a:r>
                        <a:rPr lang="en-US" sz="1400" kern="1200" baseline="30000" dirty="0" err="1" smtClean="0">
                          <a:solidFill>
                            <a:schemeClr val="tx1"/>
                          </a:solidFill>
                          <a:latin typeface="+mn-lt"/>
                          <a:ea typeface="+mn-ea"/>
                          <a:cs typeface="+mn-cs"/>
                        </a:rPr>
                        <a:t>konv</a:t>
                      </a:r>
                      <a:r>
                        <a:rPr lang="en-US" sz="1400" kern="1200" dirty="0" smtClean="0">
                          <a:solidFill>
                            <a:schemeClr val="tx1"/>
                          </a:solidFill>
                          <a:latin typeface="+mn-lt"/>
                          <a:ea typeface="+mn-ea"/>
                          <a:cs typeface="+mn-cs"/>
                        </a:rPr>
                        <a:t> – Conveyor speed.</a:t>
                      </a:r>
                      <a:endParaRPr lang="ru-RU" sz="1400" kern="1200" dirty="0">
                        <a:solidFill>
                          <a:schemeClr val="tx1"/>
                        </a:solidFill>
                        <a:latin typeface="+mn-lt"/>
                        <a:ea typeface="+mn-ea"/>
                        <a:cs typeface="+mn-cs"/>
                      </a:endParaRPr>
                    </a:p>
                  </a:txBody>
                  <a:tcPr marL="58546" marR="5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7047">
                <a:tc>
                  <a:txBody>
                    <a:bodyPr/>
                    <a:lstStyle/>
                    <a:p>
                      <a:r>
                        <a:rPr lang="en-US" sz="1400" b="1" kern="1200" dirty="0" smtClean="0">
                          <a:solidFill>
                            <a:schemeClr val="tx1"/>
                          </a:solidFill>
                          <a:latin typeface="+mn-lt"/>
                          <a:ea typeface="+mn-ea"/>
                          <a:cs typeface="+mn-cs"/>
                        </a:rPr>
                        <a:t>Rule 4.</a:t>
                      </a:r>
                      <a:r>
                        <a:rPr lang="en-US" sz="1400" kern="1200" dirty="0" smtClean="0">
                          <a:solidFill>
                            <a:schemeClr val="tx1"/>
                          </a:solidFill>
                          <a:latin typeface="+mn-lt"/>
                          <a:ea typeface="+mn-ea"/>
                          <a:cs typeface="+mn-cs"/>
                        </a:rPr>
                        <a:t> </a:t>
                      </a:r>
                      <a:r>
                        <a:rPr lang="ru-RU" sz="1400" kern="1200" dirty="0" smtClean="0">
                          <a:solidFill>
                            <a:schemeClr val="tx1"/>
                          </a:solidFill>
                          <a:latin typeface="+mn-lt"/>
                          <a:ea typeface="+mn-ea"/>
                          <a:cs typeface="+mn-cs"/>
                        </a:rPr>
                        <a:t> </a:t>
                      </a:r>
                      <a:r>
                        <a:rPr lang="en-US" sz="1400" kern="1200" dirty="0" smtClean="0">
                          <a:solidFill>
                            <a:schemeClr val="tx1"/>
                          </a:solidFill>
                          <a:latin typeface="+mn-lt"/>
                          <a:ea typeface="+mn-ea"/>
                          <a:cs typeface="+mn-cs"/>
                        </a:rPr>
                        <a:t>Determination of the expected time of the beginning of the flow of ore in the wagon through the balance..</a:t>
                      </a:r>
                      <a:endParaRPr lang="ru-RU" sz="1400" kern="1200" dirty="0" smtClean="0">
                        <a:solidFill>
                          <a:schemeClr val="tx1"/>
                        </a:solidFill>
                        <a:latin typeface="+mn-lt"/>
                        <a:ea typeface="+mn-ea"/>
                        <a:cs typeface="+mn-cs"/>
                      </a:endParaRPr>
                    </a:p>
                    <a:p>
                      <a:r>
                        <a:rPr lang="ru-RU"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ojnach</a:t>
                      </a:r>
                      <a:r>
                        <a:rPr lang="en-US" sz="1400" kern="1200" baseline="30000" dirty="0" smtClean="0">
                          <a:solidFill>
                            <a:schemeClr val="tx1"/>
                          </a:solidFill>
                          <a:latin typeface="+mn-lt"/>
                          <a:ea typeface="+mn-ea"/>
                          <a:cs typeface="+mn-cs"/>
                        </a:rPr>
                        <a:t> </a:t>
                      </a:r>
                      <a:r>
                        <a:rPr lang="en-US"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sv</a:t>
                      </a:r>
                      <a:r>
                        <a:rPr lang="en-US" sz="1400" kern="1200" dirty="0" smtClean="0">
                          <a:solidFill>
                            <a:schemeClr val="tx1"/>
                          </a:solidFill>
                          <a:latin typeface="+mn-lt"/>
                          <a:ea typeface="+mn-ea"/>
                          <a:cs typeface="+mn-cs"/>
                        </a:rPr>
                        <a:t> + </a:t>
                      </a:r>
                      <a:r>
                        <a:rPr lang="en-US" sz="1400" kern="1200" dirty="0" err="1" smtClean="0">
                          <a:solidFill>
                            <a:schemeClr val="tx1"/>
                          </a:solidFill>
                          <a:latin typeface="+mn-lt"/>
                          <a:ea typeface="+mn-ea"/>
                          <a:cs typeface="+mn-cs"/>
                        </a:rPr>
                        <a:t>t</a:t>
                      </a:r>
                      <a:r>
                        <a:rPr lang="en-US" sz="1400" kern="1200" baseline="30000" dirty="0" err="1" smtClean="0">
                          <a:solidFill>
                            <a:schemeClr val="tx1"/>
                          </a:solidFill>
                          <a:latin typeface="+mn-lt"/>
                          <a:ea typeface="+mn-ea"/>
                          <a:cs typeface="+mn-cs"/>
                        </a:rPr>
                        <a:t>bunk</a:t>
                      </a:r>
                      <a:r>
                        <a:rPr lang="en-US" sz="1400" kern="1200" dirty="0" smtClean="0">
                          <a:solidFill>
                            <a:schemeClr val="tx1"/>
                          </a:solidFill>
                          <a:latin typeface="+mn-lt"/>
                          <a:ea typeface="+mn-ea"/>
                          <a:cs typeface="+mn-cs"/>
                        </a:rPr>
                        <a:t> + </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konv</a:t>
                      </a:r>
                      <a:r>
                        <a:rPr lang="en-US" sz="1400" kern="1200" dirty="0" smtClean="0">
                          <a:solidFill>
                            <a:schemeClr val="tx1"/>
                          </a:solidFill>
                          <a:latin typeface="+mn-lt"/>
                          <a:ea typeface="+mn-ea"/>
                          <a:cs typeface="+mn-cs"/>
                        </a:rPr>
                        <a:t>.</a:t>
                      </a:r>
                      <a:endParaRPr lang="ru-RU" sz="1400" kern="1200" dirty="0" smtClean="0">
                        <a:solidFill>
                          <a:schemeClr val="tx1"/>
                        </a:solidFill>
                        <a:latin typeface="+mn-lt"/>
                        <a:ea typeface="+mn-ea"/>
                        <a:cs typeface="+mn-cs"/>
                      </a:endParaRPr>
                    </a:p>
                    <a:p>
                      <a:r>
                        <a:rPr lang="en-US" sz="1400" kern="1200" dirty="0" smtClean="0">
                          <a:solidFill>
                            <a:schemeClr val="tx1"/>
                          </a:solidFill>
                          <a:latin typeface="+mn-lt"/>
                          <a:ea typeface="+mn-ea"/>
                          <a:cs typeface="+mn-cs"/>
                        </a:rPr>
                        <a:t>This rule means that the expected time for the beginning of the flow of ore in the wagon through the scale is determined by the sum of the time of the dump of the wagon with the time interval for crushing the ore of the hopper and the time interval when the appearance of the ore of the wagon on the conveyor.</a:t>
                      </a:r>
                      <a:endParaRPr lang="ru-RU" sz="1400" dirty="0">
                        <a:latin typeface="Times New Roman" pitchFamily="18" charset="0"/>
                        <a:ea typeface="Calibri"/>
                        <a:cs typeface="Times New Roman" pitchFamily="18" charset="0"/>
                      </a:endParaRPr>
                    </a:p>
                  </a:txBody>
                  <a:tcPr marL="58546" marR="5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3536244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11836" y="908930"/>
            <a:ext cx="12178577" cy="366511"/>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42846" tIns="54416" rIns="0" bIns="54416" anchor="ctr"/>
          <a:lstStyle/>
          <a:p>
            <a:pPr algn="ctr"/>
            <a:r>
              <a:rPr lang="en-US" sz="2900" b="1" dirty="0" smtClean="0"/>
              <a:t>General information</a:t>
            </a:r>
            <a:endParaRPr lang="ru-RU" sz="2900" dirty="0">
              <a:latin typeface="Times New Roman" pitchFamily="18" charset="0"/>
              <a:cs typeface="Times New Roman" pitchFamily="18" charset="0"/>
            </a:endParaRPr>
          </a:p>
        </p:txBody>
      </p:sp>
      <p:sp>
        <p:nvSpPr>
          <p:cNvPr id="2049" name="Rectangle 1"/>
          <p:cNvSpPr>
            <a:spLocks noChangeArrowheads="1"/>
          </p:cNvSpPr>
          <p:nvPr/>
        </p:nvSpPr>
        <p:spPr bwMode="auto">
          <a:xfrm>
            <a:off x="761863" y="2500885"/>
            <a:ext cx="10857163" cy="433060"/>
          </a:xfrm>
          <a:prstGeom prst="rect">
            <a:avLst/>
          </a:prstGeom>
          <a:noFill/>
          <a:ln w="9525">
            <a:noFill/>
            <a:miter lim="800000"/>
            <a:headEnd/>
            <a:tailEnd/>
          </a:ln>
          <a:effectLst/>
        </p:spPr>
        <p:txBody>
          <a:bodyPr vert="horz" wrap="square" lIns="108830" tIns="54416" rIns="108830" bIns="54416" numCol="1" anchor="ctr" anchorCtr="0" compatLnSpc="1">
            <a:prstTxWarp prst="textNoShape">
              <a:avLst/>
            </a:prstTxWarp>
            <a:spAutoFit/>
          </a:bodyPr>
          <a:lstStyle/>
          <a:p>
            <a:pPr algn="just" fontAlgn="base">
              <a:spcBef>
                <a:spcPct val="0"/>
              </a:spcBef>
              <a:spcAft>
                <a:spcPct val="0"/>
              </a:spcAft>
            </a:pPr>
            <a:endParaRPr kumimoji="0" lang="ru-RU" b="0" i="0" u="none" strike="noStrike" cap="none" normalizeH="0" baseline="0" dirty="0" smtClean="0">
              <a:ln>
                <a:noFill/>
              </a:ln>
              <a:solidFill>
                <a:srgbClr val="002060"/>
              </a:solidFill>
              <a:effectLst/>
              <a:latin typeface="Arial" pitchFamily="34" charset="0"/>
              <a:cs typeface="Arial" pitchFamily="34" charset="0"/>
            </a:endParaRPr>
          </a:p>
        </p:txBody>
      </p:sp>
      <p:sp>
        <p:nvSpPr>
          <p:cNvPr id="13" name="Прямоугольник 12"/>
          <p:cNvSpPr/>
          <p:nvPr/>
        </p:nvSpPr>
        <p:spPr>
          <a:xfrm>
            <a:off x="0" y="-18509"/>
            <a:ext cx="12190413" cy="71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sp>
        <p:nvSpPr>
          <p:cNvPr id="14" name="Полилиния 13"/>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endParaRPr>
          </a:p>
        </p:txBody>
      </p:sp>
      <p:sp>
        <p:nvSpPr>
          <p:cNvPr id="7" name="Прямоугольник 6"/>
          <p:cNvSpPr/>
          <p:nvPr/>
        </p:nvSpPr>
        <p:spPr>
          <a:xfrm>
            <a:off x="1047578" y="3143977"/>
            <a:ext cx="10952401" cy="556171"/>
          </a:xfrm>
          <a:prstGeom prst="rect">
            <a:avLst/>
          </a:prstGeom>
        </p:spPr>
        <p:txBody>
          <a:bodyPr wrap="square" lIns="108830" tIns="54416" rIns="108830" bIns="54416">
            <a:spAutoFit/>
          </a:bodyPr>
          <a:lstStyle/>
          <a:p>
            <a:r>
              <a:rPr lang="ru-RU" sz="2900" b="1" i="1" dirty="0" smtClean="0">
                <a:latin typeface="Times New Roman" pitchFamily="18" charset="0"/>
                <a:cs typeface="Times New Roman" pitchFamily="18" charset="0"/>
              </a:rPr>
              <a:t>Project Leader </a:t>
            </a:r>
            <a:r>
              <a:rPr lang="ru-RU" altLang="ru-RU" sz="2900" b="1" dirty="0" smtClean="0">
                <a:latin typeface="Times New Roman" pitchFamily="18" charset="0"/>
                <a:cs typeface="Times New Roman" pitchFamily="18" charset="0"/>
              </a:rPr>
              <a:t>– </a:t>
            </a:r>
            <a:r>
              <a:rPr lang="en-US" sz="2900" b="1" dirty="0" smtClean="0">
                <a:solidFill>
                  <a:srgbClr val="FF0000"/>
                </a:solidFill>
                <a:latin typeface="Times New Roman" pitchFamily="18" charset="0"/>
                <a:cs typeface="Times New Roman" pitchFamily="18" charset="0"/>
              </a:rPr>
              <a:t>Doctor of Technical Sciences, U. Tukeyev</a:t>
            </a:r>
            <a:endParaRPr lang="ru-RU" altLang="ru-RU" sz="2900" b="1" dirty="0">
              <a:solidFill>
                <a:srgbClr val="FF0000"/>
              </a:solidFill>
              <a:latin typeface="Times New Roman" pitchFamily="18" charset="0"/>
              <a:cs typeface="Times New Roman" pitchFamily="18" charset="0"/>
            </a:endParaRPr>
          </a:p>
        </p:txBody>
      </p:sp>
      <p:sp>
        <p:nvSpPr>
          <p:cNvPr id="8" name="Прямоугольник 7"/>
          <p:cNvSpPr/>
          <p:nvPr/>
        </p:nvSpPr>
        <p:spPr>
          <a:xfrm>
            <a:off x="1047579" y="4072886"/>
            <a:ext cx="7417950" cy="556171"/>
          </a:xfrm>
          <a:prstGeom prst="rect">
            <a:avLst/>
          </a:prstGeom>
        </p:spPr>
        <p:txBody>
          <a:bodyPr wrap="square" lIns="108830" tIns="54416" rIns="108830" bIns="54416">
            <a:spAutoFit/>
          </a:bodyPr>
          <a:lstStyle/>
          <a:p>
            <a:pPr>
              <a:defRPr/>
            </a:pPr>
            <a:r>
              <a:rPr lang="en-US" sz="2900" b="1" i="1" dirty="0" smtClean="0">
                <a:latin typeface="Times New Roman" pitchFamily="18" charset="0"/>
                <a:cs typeface="Times New Roman" pitchFamily="18" charset="0"/>
              </a:rPr>
              <a:t>Grant recipient</a:t>
            </a:r>
            <a:r>
              <a:rPr lang="ru-RU" sz="2900" b="1" i="1" dirty="0" smtClean="0">
                <a:latin typeface="Times New Roman" pitchFamily="18" charset="0"/>
                <a:cs typeface="Times New Roman" pitchFamily="18" charset="0"/>
              </a:rPr>
              <a:t> </a:t>
            </a:r>
            <a:r>
              <a:rPr lang="ru-RU" sz="2900" b="1" dirty="0" smtClean="0">
                <a:latin typeface="Times New Roman" pitchFamily="18" charset="0"/>
                <a:cs typeface="Times New Roman" pitchFamily="18" charset="0"/>
              </a:rPr>
              <a:t>– </a:t>
            </a:r>
            <a:r>
              <a:rPr lang="ru-RU" sz="2900" b="1" dirty="0" smtClean="0">
                <a:solidFill>
                  <a:srgbClr val="FF0000"/>
                </a:solidFill>
                <a:latin typeface="Times New Roman" pitchFamily="18" charset="0"/>
                <a:cs typeface="Times New Roman" pitchFamily="18" charset="0"/>
              </a:rPr>
              <a:t>«</a:t>
            </a:r>
            <a:r>
              <a:rPr lang="en-US" sz="2900" b="1" dirty="0" smtClean="0">
                <a:solidFill>
                  <a:srgbClr val="FF0000"/>
                </a:solidFill>
                <a:latin typeface="Times New Roman" pitchFamily="18" charset="0"/>
                <a:cs typeface="Times New Roman" pitchFamily="18" charset="0"/>
              </a:rPr>
              <a:t>TST-16</a:t>
            </a:r>
            <a:r>
              <a:rPr lang="ru-RU" sz="2900" b="1" dirty="0" smtClean="0">
                <a:solidFill>
                  <a:srgbClr val="FF0000"/>
                </a:solidFill>
                <a:latin typeface="Times New Roman" pitchFamily="18" charset="0"/>
                <a:cs typeface="Times New Roman" pitchFamily="18" charset="0"/>
              </a:rPr>
              <a:t>»</a:t>
            </a:r>
            <a:r>
              <a:rPr lang="en-US" sz="2900" b="1" dirty="0" smtClean="0">
                <a:solidFill>
                  <a:srgbClr val="FF0000"/>
                </a:solidFill>
                <a:latin typeface="Times New Roman" pitchFamily="18" charset="0"/>
                <a:cs typeface="Times New Roman" pitchFamily="18" charset="0"/>
              </a:rPr>
              <a:t> LLP</a:t>
            </a:r>
            <a:endParaRPr lang="ru-RU" sz="2900" b="1" dirty="0">
              <a:solidFill>
                <a:srgbClr val="FF0000"/>
              </a:solidFill>
              <a:latin typeface="Times New Roman" pitchFamily="18" charset="0"/>
              <a:cs typeface="Times New Roman" pitchFamily="18" charset="0"/>
            </a:endParaRPr>
          </a:p>
        </p:txBody>
      </p:sp>
      <p:sp>
        <p:nvSpPr>
          <p:cNvPr id="9" name="Прямоугольник 8"/>
          <p:cNvSpPr/>
          <p:nvPr/>
        </p:nvSpPr>
        <p:spPr>
          <a:xfrm>
            <a:off x="1047578" y="4644523"/>
            <a:ext cx="8571444" cy="556171"/>
          </a:xfrm>
          <a:prstGeom prst="rect">
            <a:avLst/>
          </a:prstGeom>
        </p:spPr>
        <p:txBody>
          <a:bodyPr wrap="square" lIns="108830" tIns="54416" rIns="108830" bIns="54416">
            <a:spAutoFit/>
          </a:bodyPr>
          <a:lstStyle/>
          <a:p>
            <a:pPr>
              <a:defRPr/>
            </a:pPr>
            <a:r>
              <a:rPr lang="en-US" sz="2900" b="1" i="1" dirty="0" smtClean="0">
                <a:latin typeface="Times New Roman" pitchFamily="18" charset="0"/>
                <a:cs typeface="Times New Roman" pitchFamily="18" charset="0"/>
              </a:rPr>
              <a:t>Business partner</a:t>
            </a:r>
            <a:r>
              <a:rPr lang="ru-RU" sz="2900" b="1" i="1" dirty="0" smtClean="0">
                <a:effectLst>
                  <a:outerShdw blurRad="38100" dist="38100" dir="2700000" algn="tl">
                    <a:srgbClr val="C0C0C0"/>
                  </a:outerShdw>
                </a:effectLst>
                <a:latin typeface="Times New Roman" pitchFamily="18" charset="0"/>
                <a:cs typeface="Times New Roman" pitchFamily="18" charset="0"/>
              </a:rPr>
              <a:t> </a:t>
            </a:r>
            <a:r>
              <a:rPr lang="ru-RU" sz="2900" b="1" dirty="0" smtClean="0">
                <a:effectLst>
                  <a:outerShdw blurRad="38100" dist="38100" dir="2700000" algn="tl">
                    <a:srgbClr val="C0C0C0"/>
                  </a:outerShdw>
                </a:effectLst>
                <a:latin typeface="Times New Roman" pitchFamily="18" charset="0"/>
                <a:cs typeface="Times New Roman" pitchFamily="18" charset="0"/>
              </a:rPr>
              <a:t>–</a:t>
            </a:r>
            <a:r>
              <a:rPr lang="en-US" sz="2900" b="1" dirty="0" smtClean="0">
                <a:effectLst>
                  <a:outerShdw blurRad="38100" dist="38100" dir="2700000" algn="tl">
                    <a:srgbClr val="C0C0C0"/>
                  </a:outerShdw>
                </a:effectLst>
                <a:latin typeface="Times New Roman" pitchFamily="18" charset="0"/>
                <a:cs typeface="Times New Roman" pitchFamily="18" charset="0"/>
              </a:rPr>
              <a:t> </a:t>
            </a:r>
            <a:r>
              <a:rPr lang="en-US" sz="2900" b="1" dirty="0" smtClean="0">
                <a:solidFill>
                  <a:srgbClr val="FF0000"/>
                </a:solidFill>
                <a:latin typeface="Times New Roman" pitchFamily="18" charset="0"/>
                <a:cs typeface="Times New Roman" pitchFamily="18" charset="0"/>
              </a:rPr>
              <a:t>Systemotechnika LLP</a:t>
            </a:r>
            <a:endParaRPr lang="ru-RU" sz="2900" b="1" dirty="0">
              <a:solidFill>
                <a:srgbClr val="FF0000"/>
              </a:solidFill>
              <a:latin typeface="Times New Roman" pitchFamily="18" charset="0"/>
              <a:cs typeface="Times New Roman" pitchFamily="18" charset="0"/>
            </a:endParaRPr>
          </a:p>
        </p:txBody>
      </p:sp>
      <p:sp>
        <p:nvSpPr>
          <p:cNvPr id="10" name="Прямоугольник 9"/>
          <p:cNvSpPr/>
          <p:nvPr/>
        </p:nvSpPr>
        <p:spPr>
          <a:xfrm>
            <a:off x="1142817" y="1571977"/>
            <a:ext cx="9904780" cy="1002447"/>
          </a:xfrm>
          <a:prstGeom prst="rect">
            <a:avLst/>
          </a:prstGeom>
        </p:spPr>
        <p:txBody>
          <a:bodyPr wrap="square" lIns="108830" tIns="54416" rIns="108830" bIns="54416">
            <a:spAutoFit/>
          </a:bodyPr>
          <a:lstStyle/>
          <a:p>
            <a:pPr algn="ctr"/>
            <a:r>
              <a:rPr lang="en-US" sz="2900" b="1" i="1" dirty="0" smtClean="0">
                <a:solidFill>
                  <a:srgbClr val="002060"/>
                </a:solidFill>
                <a:cs typeface="Times New Roman" pitchFamily="18" charset="0"/>
              </a:rPr>
              <a:t>Sub-project</a:t>
            </a:r>
            <a:r>
              <a:rPr lang="ru-RU" sz="2900" b="1" i="1" dirty="0" smtClean="0">
                <a:solidFill>
                  <a:srgbClr val="002060"/>
                </a:solidFill>
                <a:cs typeface="Times New Roman" pitchFamily="18" charset="0"/>
              </a:rPr>
              <a:t>: </a:t>
            </a:r>
            <a:r>
              <a:rPr lang="en-US" sz="2900" b="1" i="1" cap="all" dirty="0" smtClean="0">
                <a:solidFill>
                  <a:srgbClr val="003399"/>
                </a:solidFill>
              </a:rPr>
              <a:t>Automated on-line monitoring system of incoming ore flows for mining and processing plants</a:t>
            </a:r>
            <a:endParaRPr lang="ru-RU" sz="2900" b="1" i="1" dirty="0">
              <a:solidFill>
                <a:srgbClr val="003399"/>
              </a:solidFill>
              <a:cs typeface="Times New Roman" pitchFamily="18" charset="0"/>
            </a:endParaRPr>
          </a:p>
        </p:txBody>
      </p:sp>
    </p:spTree>
    <p:extLst>
      <p:ext uri="{BB962C8B-B14F-4D97-AF65-F5344CB8AC3E}">
        <p14:creationId xmlns="" xmlns:p14="http://schemas.microsoft.com/office/powerpoint/2010/main" val="239316273"/>
      </p:ext>
    </p:extLst>
  </p:cSld>
  <p:clrMapOvr>
    <a:masterClrMapping/>
  </p:clrMapOvr>
  <p:transition advTm="3946">
    <p:wedg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0" y="1"/>
            <a:ext cx="12190413" cy="643091"/>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defTabSz="846558">
              <a:lnSpc>
                <a:spcPct val="90000"/>
              </a:lnSpc>
              <a:spcAft>
                <a:spcPct val="35000"/>
              </a:spcAft>
            </a:pPr>
            <a:r>
              <a:rPr lang="en-US" sz="21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sz="2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11265" name="Rectangle 1"/>
          <p:cNvSpPr>
            <a:spLocks noChangeArrowheads="1"/>
          </p:cNvSpPr>
          <p:nvPr/>
        </p:nvSpPr>
        <p:spPr bwMode="auto">
          <a:xfrm>
            <a:off x="0" y="0"/>
            <a:ext cx="1511806" cy="371505"/>
          </a:xfrm>
          <a:prstGeom prst="rect">
            <a:avLst/>
          </a:prstGeom>
          <a:noFill/>
          <a:ln w="9525">
            <a:noFill/>
            <a:miter lim="800000"/>
            <a:headEnd/>
            <a:tailEnd/>
          </a:ln>
          <a:effectLst/>
        </p:spPr>
        <p:txBody>
          <a:bodyPr vert="horz" wrap="none" lIns="108830" tIns="54416" rIns="108830" bIns="54416" numCol="1" anchor="ctr" anchorCtr="0" compatLnSpc="1">
            <a:prstTxWarp prst="textNoShape">
              <a:avLst/>
            </a:prstTxWarp>
            <a:spAutoFit/>
          </a:bodyPr>
          <a:lstStyle/>
          <a:p>
            <a:pPr fontAlgn="base">
              <a:spcBef>
                <a:spcPct val="0"/>
              </a:spcBef>
              <a:spcAft>
                <a:spcPct val="0"/>
              </a:spcAft>
            </a:pPr>
            <a:r>
              <a:rPr lang="ru-RU" sz="1700" dirty="0" smtClean="0">
                <a:latin typeface="Calibri" pitchFamily="34" charset="0"/>
                <a:ea typeface="Calibri" pitchFamily="34" charset="0"/>
                <a:cs typeface="Times New Roman" pitchFamily="18" charset="0"/>
              </a:rPr>
              <a:t>                          </a:t>
            </a:r>
            <a:endParaRPr lang="ru-RU" dirty="0" smtClean="0">
              <a:latin typeface="Arial" pitchFamily="34" charset="0"/>
              <a:cs typeface="Arial" pitchFamily="34" charset="0"/>
            </a:endParaRPr>
          </a:p>
        </p:txBody>
      </p:sp>
      <p:sp>
        <p:nvSpPr>
          <p:cNvPr id="9" name="TextBox 8"/>
          <p:cNvSpPr txBox="1"/>
          <p:nvPr/>
        </p:nvSpPr>
        <p:spPr>
          <a:xfrm>
            <a:off x="0" y="643067"/>
            <a:ext cx="12190413" cy="756226"/>
          </a:xfrm>
          <a:prstGeom prst="rect">
            <a:avLst/>
          </a:prstGeom>
          <a:solidFill>
            <a:schemeClr val="tx1"/>
          </a:solidFill>
        </p:spPr>
        <p:txBody>
          <a:bodyPr wrap="square" lIns="108830" tIns="54416" rIns="108830" bIns="54416" rtlCol="0">
            <a:spAutoFit/>
          </a:bodyPr>
          <a:lstStyle/>
          <a:p>
            <a:pPr algn="ctr"/>
            <a:r>
              <a:rPr lang="en-US" b="1" dirty="0" smtClean="0">
                <a:solidFill>
                  <a:schemeClr val="bg1"/>
                </a:solidFill>
              </a:rPr>
              <a:t>Specification of methodological and scientific-technical solutions for the creation of the </a:t>
            </a:r>
            <a:r>
              <a:rPr lang="en-US" sz="1900" b="1" dirty="0" smtClean="0">
                <a:solidFill>
                  <a:schemeClr val="bg1"/>
                </a:solidFill>
              </a:rPr>
              <a:t>OMIOQ</a:t>
            </a:r>
            <a:r>
              <a:rPr lang="en-US" b="1" dirty="0" smtClean="0">
                <a:solidFill>
                  <a:schemeClr val="bg1"/>
                </a:solidFill>
              </a:rPr>
              <a:t> </a:t>
            </a:r>
            <a:r>
              <a:rPr lang="en-US" b="1" dirty="0" smtClean="0">
                <a:solidFill>
                  <a:schemeClr val="bg1"/>
                </a:solidFill>
                <a:latin typeface="Times New Roman" pitchFamily="18" charset="0"/>
                <a:cs typeface="Times New Roman" pitchFamily="18" charset="0"/>
              </a:rPr>
              <a:t>"Timed Interval Calculus" Technology</a:t>
            </a:r>
            <a:r>
              <a:rPr lang="ru-RU" b="1" dirty="0" smtClean="0">
                <a:solidFill>
                  <a:schemeClr val="bg1"/>
                </a:solidFill>
                <a:latin typeface="Times New Roman" pitchFamily="18" charset="0"/>
                <a:cs typeface="Times New Roman" pitchFamily="18" charset="0"/>
              </a:rPr>
              <a:t>.</a:t>
            </a:r>
            <a:r>
              <a:rPr lang="ru-RU" b="1" dirty="0" smtClean="0">
                <a:solidFill>
                  <a:schemeClr val="bg1"/>
                </a:solidFill>
                <a:latin typeface="Times New Roman" pitchFamily="18" charset="0"/>
                <a:ea typeface="Calibri"/>
                <a:cs typeface="Times New Roman" pitchFamily="18" charset="0"/>
              </a:rPr>
              <a:t> </a:t>
            </a:r>
            <a:r>
              <a:rPr lang="en-US" b="1" dirty="0" smtClean="0">
                <a:solidFill>
                  <a:schemeClr val="bg1"/>
                </a:solidFill>
              </a:rPr>
              <a:t>Continuation</a:t>
            </a:r>
            <a:endParaRPr lang="ru-RU" b="1" dirty="0">
              <a:solidFill>
                <a:schemeClr val="bg1"/>
              </a:solidFill>
              <a:latin typeface="Times New Roman" pitchFamily="18" charset="0"/>
              <a:cs typeface="Times New Roman" pitchFamily="18" charset="0"/>
            </a:endParaRPr>
          </a:p>
        </p:txBody>
      </p:sp>
      <p:graphicFrame>
        <p:nvGraphicFramePr>
          <p:cNvPr id="7" name="Таблица 6"/>
          <p:cNvGraphicFramePr>
            <a:graphicFrameLocks noGrp="1"/>
          </p:cNvGraphicFramePr>
          <p:nvPr>
            <p:extLst>
              <p:ext uri="{D42A27DB-BD31-4B8C-83A1-F6EECF244321}">
                <p14:modId xmlns="" xmlns:p14="http://schemas.microsoft.com/office/powerpoint/2010/main" val="2077030103"/>
              </p:ext>
            </p:extLst>
          </p:nvPr>
        </p:nvGraphicFramePr>
        <p:xfrm>
          <a:off x="285672" y="1450115"/>
          <a:ext cx="11619069" cy="5061578"/>
        </p:xfrm>
        <a:graphic>
          <a:graphicData uri="http://schemas.openxmlformats.org/drawingml/2006/table">
            <a:tbl>
              <a:tblPr/>
              <a:tblGrid>
                <a:gridCol w="11619069"/>
              </a:tblGrid>
              <a:tr h="438455">
                <a:tc>
                  <a:txBody>
                    <a:bodyPr/>
                    <a:lstStyle/>
                    <a:p>
                      <a:pPr marL="457200" algn="ctr">
                        <a:lnSpc>
                          <a:spcPct val="100000"/>
                        </a:lnSpc>
                        <a:spcAft>
                          <a:spcPts val="0"/>
                        </a:spcAft>
                      </a:pPr>
                      <a:r>
                        <a:rPr lang="en-US" sz="1400" b="1" kern="1200" dirty="0" smtClean="0">
                          <a:solidFill>
                            <a:schemeClr val="tx1"/>
                          </a:solidFill>
                          <a:latin typeface="+mn-lt"/>
                          <a:ea typeface="+mn-ea"/>
                          <a:cs typeface="+mn-cs"/>
                        </a:rPr>
                        <a:t>Rules for the TIC-model of belonging the ore of the segment of output stream to a particular wagon </a:t>
                      </a:r>
                      <a:r>
                        <a:rPr lang="ru-RU" sz="1400" b="1" kern="1200" dirty="0" smtClean="0">
                          <a:solidFill>
                            <a:schemeClr val="tx1"/>
                          </a:solidFill>
                          <a:latin typeface="+mn-lt"/>
                          <a:ea typeface="+mn-ea"/>
                          <a:cs typeface="+mn-cs"/>
                        </a:rPr>
                        <a:t>of </a:t>
                      </a:r>
                      <a:r>
                        <a:rPr lang="ru-RU" sz="1400" b="1" kern="1200" dirty="0" err="1" smtClean="0">
                          <a:solidFill>
                            <a:schemeClr val="tx1"/>
                          </a:solidFill>
                          <a:latin typeface="+mn-lt"/>
                          <a:ea typeface="+mn-ea"/>
                          <a:cs typeface="+mn-cs"/>
                        </a:rPr>
                        <a:t>one</a:t>
                      </a:r>
                      <a:r>
                        <a:rPr lang="ru-RU" sz="1400" b="1" kern="1200" dirty="0" smtClean="0">
                          <a:solidFill>
                            <a:schemeClr val="tx1"/>
                          </a:solidFill>
                          <a:latin typeface="+mn-lt"/>
                          <a:ea typeface="+mn-ea"/>
                          <a:cs typeface="+mn-cs"/>
                        </a:rPr>
                        <a:t> </a:t>
                      </a:r>
                      <a:r>
                        <a:rPr lang="ru-RU" sz="1400" b="1" kern="1200" dirty="0" err="1" smtClean="0">
                          <a:solidFill>
                            <a:schemeClr val="tx1"/>
                          </a:solidFill>
                          <a:latin typeface="+mn-lt"/>
                          <a:ea typeface="+mn-ea"/>
                          <a:cs typeface="+mn-cs"/>
                        </a:rPr>
                        <a:t>of</a:t>
                      </a:r>
                      <a:r>
                        <a:rPr lang="ru-RU" sz="1400" b="1" kern="1200" dirty="0" smtClean="0">
                          <a:solidFill>
                            <a:schemeClr val="tx1"/>
                          </a:solidFill>
                          <a:latin typeface="+mn-lt"/>
                          <a:ea typeface="+mn-ea"/>
                          <a:cs typeface="+mn-cs"/>
                        </a:rPr>
                        <a:t> the </a:t>
                      </a:r>
                      <a:r>
                        <a:rPr lang="ru-RU" sz="1400" b="1" kern="1200" dirty="0" err="1" smtClean="0">
                          <a:solidFill>
                            <a:schemeClr val="tx1"/>
                          </a:solidFill>
                          <a:latin typeface="+mn-lt"/>
                          <a:ea typeface="+mn-ea"/>
                          <a:cs typeface="+mn-cs"/>
                        </a:rPr>
                        <a:t>input</a:t>
                      </a:r>
                      <a:r>
                        <a:rPr lang="ru-RU" sz="1400" b="1" kern="1200" dirty="0" smtClean="0">
                          <a:solidFill>
                            <a:schemeClr val="tx1"/>
                          </a:solidFill>
                          <a:latin typeface="+mn-lt"/>
                          <a:ea typeface="+mn-ea"/>
                          <a:cs typeface="+mn-cs"/>
                        </a:rPr>
                        <a:t> </a:t>
                      </a:r>
                      <a:r>
                        <a:rPr lang="ru-RU" sz="1400" b="1" kern="1200" dirty="0" err="1" smtClean="0">
                          <a:solidFill>
                            <a:schemeClr val="tx1"/>
                          </a:solidFill>
                          <a:latin typeface="+mn-lt"/>
                          <a:ea typeface="+mn-ea"/>
                          <a:cs typeface="+mn-cs"/>
                        </a:rPr>
                        <a:t>discrete</a:t>
                      </a:r>
                      <a:r>
                        <a:rPr lang="ru-RU" sz="1400" b="1" kern="1200" dirty="0" smtClean="0">
                          <a:solidFill>
                            <a:schemeClr val="tx1"/>
                          </a:solidFill>
                          <a:latin typeface="+mn-lt"/>
                          <a:ea typeface="+mn-ea"/>
                          <a:cs typeface="+mn-cs"/>
                        </a:rPr>
                        <a:t> </a:t>
                      </a:r>
                      <a:r>
                        <a:rPr lang="ru-RU" sz="1400" b="1" kern="1200" dirty="0" err="1" smtClean="0">
                          <a:solidFill>
                            <a:schemeClr val="tx1"/>
                          </a:solidFill>
                          <a:latin typeface="+mn-lt"/>
                          <a:ea typeface="+mn-ea"/>
                          <a:cs typeface="+mn-cs"/>
                        </a:rPr>
                        <a:t>streams</a:t>
                      </a:r>
                      <a:r>
                        <a:rPr lang="ru-RU" sz="1400" b="1" dirty="0" smtClean="0"/>
                        <a:t>, and </a:t>
                      </a:r>
                      <a:r>
                        <a:rPr lang="ru-RU" sz="1400" b="1" dirty="0" err="1" smtClean="0"/>
                        <a:t>hence</a:t>
                      </a:r>
                      <a:r>
                        <a:rPr lang="ru-RU" sz="1400" b="1" dirty="0" smtClean="0"/>
                        <a:t> the </a:t>
                      </a:r>
                      <a:r>
                        <a:rPr lang="ru-RU" sz="1400" b="1" dirty="0" err="1" smtClean="0"/>
                        <a:t>definition</a:t>
                      </a:r>
                      <a:r>
                        <a:rPr lang="ru-RU" sz="1400" b="1" dirty="0" smtClean="0"/>
                        <a:t> of </a:t>
                      </a:r>
                      <a:r>
                        <a:rPr lang="ru-RU" sz="1400" b="1" dirty="0" err="1" smtClean="0"/>
                        <a:t>ore</a:t>
                      </a:r>
                      <a:r>
                        <a:rPr lang="ru-RU" sz="1400" b="1" dirty="0" smtClean="0"/>
                        <a:t> </a:t>
                      </a:r>
                      <a:r>
                        <a:rPr lang="ru-RU" sz="1400" b="1" dirty="0" err="1" smtClean="0"/>
                        <a:t>belonging</a:t>
                      </a:r>
                      <a:r>
                        <a:rPr lang="ru-RU" sz="1400" b="1" dirty="0" smtClean="0"/>
                        <a:t> to </a:t>
                      </a:r>
                      <a:r>
                        <a:rPr lang="ru-RU" sz="1400" b="1" dirty="0" err="1" smtClean="0"/>
                        <a:t>a</a:t>
                      </a:r>
                      <a:r>
                        <a:rPr lang="ru-RU" sz="1400" b="1" dirty="0" smtClean="0"/>
                        <a:t> </a:t>
                      </a:r>
                      <a:r>
                        <a:rPr lang="ru-RU" sz="1400" b="1" dirty="0" err="1" smtClean="0"/>
                        <a:t>career</a:t>
                      </a:r>
                      <a:endParaRPr lang="ru-RU" sz="1400" b="1" dirty="0">
                        <a:latin typeface="Times New Roman" pitchFamily="18" charset="0"/>
                        <a:ea typeface="Calibri"/>
                        <a:cs typeface="Times New Roman" pitchFamily="18" charset="0"/>
                      </a:endParaRPr>
                    </a:p>
                  </a:txBody>
                  <a:tcPr marL="58546" marR="5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34094">
                <a:tc>
                  <a:txBody>
                    <a:bodyPr/>
                    <a:lstStyle/>
                    <a:p>
                      <a:r>
                        <a:rPr lang="en-US" sz="1400" b="1" kern="1200" dirty="0" smtClean="0">
                          <a:solidFill>
                            <a:schemeClr val="tx1"/>
                          </a:solidFill>
                          <a:latin typeface="+mn-lt"/>
                          <a:ea typeface="+mn-ea"/>
                          <a:cs typeface="+mn-cs"/>
                        </a:rPr>
                        <a:t>Rule 5.</a:t>
                      </a:r>
                      <a:r>
                        <a:rPr lang="en-US" sz="1400" kern="1200" dirty="0" smtClean="0">
                          <a:solidFill>
                            <a:schemeClr val="tx1"/>
                          </a:solidFill>
                          <a:latin typeface="+mn-lt"/>
                          <a:ea typeface="+mn-ea"/>
                          <a:cs typeface="+mn-cs"/>
                        </a:rPr>
                        <a:t> </a:t>
                      </a:r>
                      <a:r>
                        <a:rPr lang="ru-RU" sz="1400" kern="1200" dirty="0" smtClean="0">
                          <a:solidFill>
                            <a:schemeClr val="tx1"/>
                          </a:solidFill>
                          <a:latin typeface="+mn-lt"/>
                          <a:ea typeface="+mn-ea"/>
                          <a:cs typeface="+mn-cs"/>
                        </a:rPr>
                        <a:t> </a:t>
                      </a:r>
                      <a:r>
                        <a:rPr lang="en-US" sz="1400" kern="1200" dirty="0" smtClean="0">
                          <a:solidFill>
                            <a:schemeClr val="tx1"/>
                          </a:solidFill>
                          <a:latin typeface="+mn-lt"/>
                          <a:ea typeface="+mn-ea"/>
                          <a:cs typeface="+mn-cs"/>
                        </a:rPr>
                        <a:t>Calculation of the length of the time interval of the wagon's flow.</a:t>
                      </a:r>
                      <a:endParaRPr lang="ru-RU" sz="1400" kern="1200" dirty="0" smtClean="0">
                        <a:solidFill>
                          <a:schemeClr val="tx1"/>
                        </a:solidFill>
                        <a:latin typeface="+mn-lt"/>
                        <a:ea typeface="+mn-ea"/>
                        <a:cs typeface="+mn-cs"/>
                      </a:endParaRPr>
                    </a:p>
                    <a:p>
                      <a:pPr lvl="2"/>
                      <a:r>
                        <a:rPr lang="kk-KZ" sz="1400" b="1" kern="1200" dirty="0" smtClean="0">
                          <a:solidFill>
                            <a:schemeClr val="tx1"/>
                          </a:solidFill>
                          <a:latin typeface="+mn-lt"/>
                          <a:ea typeface="+mn-ea"/>
                          <a:cs typeface="+mn-cs"/>
                        </a:rPr>
                        <a:t>If </a:t>
                      </a:r>
                      <a:r>
                        <a:rPr lang="en-US" sz="1400" kern="1200" dirty="0" smtClean="0">
                          <a:solidFill>
                            <a:schemeClr val="tx1"/>
                          </a:solidFill>
                          <a:latin typeface="+mn-lt"/>
                          <a:ea typeface="+mn-ea"/>
                          <a:cs typeface="+mn-cs"/>
                        </a:rPr>
                        <a:t>〖</a:t>
                      </a:r>
                      <a:r>
                        <a:rPr lang="kk-KZ" sz="1400" kern="1200" dirty="0" smtClean="0">
                          <a:solidFill>
                            <a:schemeClr val="tx1"/>
                          </a:solidFill>
                          <a:latin typeface="+mn-lt"/>
                          <a:ea typeface="+mn-ea"/>
                          <a:cs typeface="+mn-cs"/>
                        </a:rPr>
                        <a:t>S</a:t>
                      </a:r>
                      <a:r>
                        <a:rPr lang="kk-KZ" sz="1400" kern="1200" baseline="-25000" dirty="0" smtClean="0">
                          <a:solidFill>
                            <a:schemeClr val="tx1"/>
                          </a:solidFill>
                          <a:latin typeface="+mn-lt"/>
                          <a:ea typeface="+mn-ea"/>
                          <a:cs typeface="+mn-cs"/>
                        </a:rPr>
                        <a:t>i</a:t>
                      </a:r>
                      <a:r>
                        <a:rPr lang="kk-KZ" sz="1400" kern="1200" baseline="30000" dirty="0" smtClean="0">
                          <a:solidFill>
                            <a:schemeClr val="tx1"/>
                          </a:solidFill>
                          <a:latin typeface="+mn-lt"/>
                          <a:ea typeface="+mn-ea"/>
                          <a:cs typeface="+mn-cs"/>
                        </a:rPr>
                        <a:t>sv</a:t>
                      </a:r>
                      <a:r>
                        <a:rPr lang="kk-KZ" sz="1400" kern="1200" dirty="0" smtClean="0">
                          <a:solidFill>
                            <a:schemeClr val="tx1"/>
                          </a:solidFill>
                          <a:latin typeface="+mn-lt"/>
                          <a:ea typeface="+mn-ea"/>
                          <a:cs typeface="+mn-cs"/>
                        </a:rPr>
                        <a:t>=true &amp; t ≥ T</a:t>
                      </a:r>
                      <a:r>
                        <a:rPr lang="kk-KZ" sz="1400" kern="1200" baseline="-25000" dirty="0" smtClean="0">
                          <a:solidFill>
                            <a:schemeClr val="tx1"/>
                          </a:solidFill>
                          <a:latin typeface="+mn-lt"/>
                          <a:ea typeface="+mn-ea"/>
                          <a:cs typeface="+mn-cs"/>
                        </a:rPr>
                        <a:t>i</a:t>
                      </a:r>
                      <a:r>
                        <a:rPr lang="kk-KZ" sz="1400" kern="1200" baseline="30000" dirty="0" smtClean="0">
                          <a:solidFill>
                            <a:schemeClr val="tx1"/>
                          </a:solidFill>
                          <a:latin typeface="+mn-lt"/>
                          <a:ea typeface="+mn-ea"/>
                          <a:cs typeface="+mn-cs"/>
                        </a:rPr>
                        <a:t>ojnach</a:t>
                      </a:r>
                      <a:r>
                        <a:rPr lang="en-US" sz="1400" kern="1200" dirty="0" smtClean="0">
                          <a:solidFill>
                            <a:schemeClr val="tx1"/>
                          </a:solidFill>
                          <a:latin typeface="+mn-lt"/>
                          <a:ea typeface="+mn-ea"/>
                          <a:cs typeface="+mn-cs"/>
                        </a:rPr>
                        <a:t>〗</a:t>
                      </a:r>
                      <a:r>
                        <a:rPr lang="kk-KZ" sz="1400" kern="1200" dirty="0" smtClean="0">
                          <a:solidFill>
                            <a:schemeClr val="tx1"/>
                          </a:solidFill>
                          <a:latin typeface="+mn-lt"/>
                          <a:ea typeface="+mn-ea"/>
                          <a:cs typeface="+mn-cs"/>
                        </a:rPr>
                        <a:t> = {x,y : T | ∀t : [x…y] ∗( S</a:t>
                      </a:r>
                      <a:r>
                        <a:rPr lang="kk-KZ" sz="1400" kern="1200" baseline="-25000" dirty="0" smtClean="0">
                          <a:solidFill>
                            <a:schemeClr val="tx1"/>
                          </a:solidFill>
                          <a:latin typeface="+mn-lt"/>
                          <a:ea typeface="+mn-ea"/>
                          <a:cs typeface="+mn-cs"/>
                        </a:rPr>
                        <a:t>i</a:t>
                      </a:r>
                      <a:r>
                        <a:rPr lang="kk-KZ" sz="1400" kern="1200" baseline="30000" dirty="0" smtClean="0">
                          <a:solidFill>
                            <a:schemeClr val="tx1"/>
                          </a:solidFill>
                          <a:latin typeface="+mn-lt"/>
                          <a:ea typeface="+mn-ea"/>
                          <a:cs typeface="+mn-cs"/>
                        </a:rPr>
                        <a:t>sv</a:t>
                      </a:r>
                      <a:r>
                        <a:rPr lang="kk-KZ" sz="1400" kern="1200" dirty="0" smtClean="0">
                          <a:solidFill>
                            <a:schemeClr val="tx1"/>
                          </a:solidFill>
                          <a:latin typeface="+mn-lt"/>
                          <a:ea typeface="+mn-ea"/>
                          <a:cs typeface="+mn-cs"/>
                        </a:rPr>
                        <a:t>=true ⋀ t ≥ T</a:t>
                      </a:r>
                      <a:r>
                        <a:rPr lang="kk-KZ" sz="1400" kern="1200" baseline="-25000" dirty="0" smtClean="0">
                          <a:solidFill>
                            <a:schemeClr val="tx1"/>
                          </a:solidFill>
                          <a:latin typeface="+mn-lt"/>
                          <a:ea typeface="+mn-ea"/>
                          <a:cs typeface="+mn-cs"/>
                        </a:rPr>
                        <a:t>i</a:t>
                      </a:r>
                      <a:r>
                        <a:rPr lang="kk-KZ" sz="1400" kern="1200" baseline="30000" dirty="0" smtClean="0">
                          <a:solidFill>
                            <a:schemeClr val="tx1"/>
                          </a:solidFill>
                          <a:latin typeface="+mn-lt"/>
                          <a:ea typeface="+mn-ea"/>
                          <a:cs typeface="+mn-cs"/>
                        </a:rPr>
                        <a:t>ojnach</a:t>
                      </a:r>
                      <a:r>
                        <a:rPr lang="kk-KZ" sz="1400" kern="1200" dirty="0" smtClean="0">
                          <a:solidFill>
                            <a:schemeClr val="tx1"/>
                          </a:solidFill>
                          <a:latin typeface="+mn-lt"/>
                          <a:ea typeface="+mn-ea"/>
                          <a:cs typeface="+mn-cs"/>
                        </a:rPr>
                        <a:t>)}  </a:t>
                      </a:r>
                      <a:r>
                        <a:rPr lang="en-US" sz="1400" b="1" kern="1200" dirty="0" smtClean="0">
                          <a:solidFill>
                            <a:schemeClr val="tx1"/>
                          </a:solidFill>
                          <a:latin typeface="+mn-lt"/>
                          <a:ea typeface="+mn-ea"/>
                          <a:cs typeface="+mn-cs"/>
                        </a:rPr>
                        <a:t>then</a:t>
                      </a:r>
                      <a:r>
                        <a:rPr lang="en-US" sz="1400" kern="1200" dirty="0" smtClean="0">
                          <a:solidFill>
                            <a:schemeClr val="tx1"/>
                          </a:solidFill>
                          <a:latin typeface="+mn-lt"/>
                          <a:ea typeface="+mn-ea"/>
                          <a:cs typeface="+mn-cs"/>
                        </a:rPr>
                        <a:t> { </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baseline="30000" dirty="0" smtClean="0">
                          <a:solidFill>
                            <a:schemeClr val="tx1"/>
                          </a:solidFill>
                          <a:latin typeface="+mn-lt"/>
                          <a:ea typeface="+mn-ea"/>
                          <a:cs typeface="+mn-cs"/>
                        </a:rPr>
                        <a:t>∑</a:t>
                      </a:r>
                      <a:r>
                        <a:rPr lang="en-US" sz="1400" kern="1200" dirty="0" smtClean="0">
                          <a:solidFill>
                            <a:schemeClr val="tx1"/>
                          </a:solidFill>
                          <a:latin typeface="+mn-lt"/>
                          <a:ea typeface="+mn-ea"/>
                          <a:cs typeface="+mn-cs"/>
                        </a:rPr>
                        <a:t>=0;</a:t>
                      </a:r>
                      <a:endParaRPr lang="ru-RU" sz="1400" kern="1200" dirty="0" smtClean="0">
                        <a:solidFill>
                          <a:schemeClr val="tx1"/>
                        </a:solidFill>
                        <a:latin typeface="+mn-lt"/>
                        <a:ea typeface="+mn-ea"/>
                        <a:cs typeface="+mn-cs"/>
                      </a:endParaRPr>
                    </a:p>
                    <a:p>
                      <a:pPr lvl="2"/>
                      <a:r>
                        <a:rPr lang="en-US" sz="1400" b="1" kern="1200" dirty="0" smtClean="0">
                          <a:solidFill>
                            <a:schemeClr val="tx1"/>
                          </a:solidFill>
                          <a:latin typeface="+mn-lt"/>
                          <a:ea typeface="+mn-ea"/>
                          <a:cs typeface="+mn-cs"/>
                        </a:rPr>
                        <a:t>while </a:t>
                      </a:r>
                      <a:r>
                        <a:rPr lang="en-US" sz="1400" kern="1200" dirty="0" smtClean="0">
                          <a:solidFill>
                            <a:schemeClr val="tx1"/>
                          </a:solidFill>
                          <a:latin typeface="+mn-lt"/>
                          <a:ea typeface="+mn-ea"/>
                          <a:cs typeface="+mn-cs"/>
                        </a:rPr>
                        <a:t>(</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baseline="30000" dirty="0" smtClean="0">
                          <a:solidFill>
                            <a:schemeClr val="tx1"/>
                          </a:solidFill>
                          <a:latin typeface="+mn-lt"/>
                          <a:ea typeface="+mn-ea"/>
                          <a:cs typeface="+mn-cs"/>
                        </a:rPr>
                        <a:t>∑</a:t>
                      </a:r>
                      <a:r>
                        <a:rPr lang="en-US" sz="1400" kern="1200" dirty="0" smtClean="0">
                          <a:solidFill>
                            <a:schemeClr val="tx1"/>
                          </a:solidFill>
                          <a:latin typeface="+mn-lt"/>
                          <a:ea typeface="+mn-ea"/>
                          <a:cs typeface="+mn-cs"/>
                        </a:rPr>
                        <a:t> ≤ </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oj</a:t>
                      </a:r>
                      <a:r>
                        <a:rPr lang="en-US" sz="1400" kern="1200" dirty="0" smtClean="0">
                          <a:solidFill>
                            <a:schemeClr val="tx1"/>
                          </a:solidFill>
                          <a:latin typeface="+mn-lt"/>
                          <a:ea typeface="+mn-ea"/>
                          <a:cs typeface="+mn-cs"/>
                        </a:rPr>
                        <a:t>)</a:t>
                      </a:r>
                      <a:endParaRPr lang="ru-RU" sz="1400" kern="1200" dirty="0" smtClean="0">
                        <a:solidFill>
                          <a:schemeClr val="tx1"/>
                        </a:solidFill>
                        <a:latin typeface="+mn-lt"/>
                        <a:ea typeface="+mn-ea"/>
                        <a:cs typeface="+mn-cs"/>
                      </a:endParaRPr>
                    </a:p>
                    <a:p>
                      <a:pPr lvl="2"/>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baseline="30000" dirty="0" smtClean="0">
                          <a:solidFill>
                            <a:schemeClr val="tx1"/>
                          </a:solidFill>
                          <a:latin typeface="+mn-lt"/>
                          <a:ea typeface="+mn-ea"/>
                          <a:cs typeface="+mn-cs"/>
                        </a:rPr>
                        <a:t>∑</a:t>
                      </a:r>
                      <a:r>
                        <a:rPr lang="en-US" sz="1400" kern="1200" dirty="0" smtClean="0">
                          <a:solidFill>
                            <a:schemeClr val="tx1"/>
                          </a:solidFill>
                          <a:latin typeface="+mn-lt"/>
                          <a:ea typeface="+mn-ea"/>
                          <a:cs typeface="+mn-cs"/>
                        </a:rPr>
                        <a:t> = </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baseline="30000" dirty="0" smtClean="0">
                          <a:solidFill>
                            <a:schemeClr val="tx1"/>
                          </a:solidFill>
                          <a:latin typeface="+mn-lt"/>
                          <a:ea typeface="+mn-ea"/>
                          <a:cs typeface="+mn-cs"/>
                        </a:rPr>
                        <a:t>∑</a:t>
                      </a:r>
                      <a:r>
                        <a:rPr lang="en-US" sz="1400" kern="1200" dirty="0" smtClean="0">
                          <a:solidFill>
                            <a:schemeClr val="tx1"/>
                          </a:solidFill>
                          <a:latin typeface="+mn-lt"/>
                          <a:ea typeface="+mn-ea"/>
                          <a:cs typeface="+mn-cs"/>
                        </a:rPr>
                        <a:t> + </a:t>
                      </a:r>
                      <a:r>
                        <a:rPr lang="en-US" sz="1400" kern="1200" dirty="0" err="1" smtClean="0">
                          <a:solidFill>
                            <a:schemeClr val="tx1"/>
                          </a:solidFill>
                          <a:latin typeface="+mn-lt"/>
                          <a:ea typeface="+mn-ea"/>
                          <a:cs typeface="+mn-cs"/>
                        </a:rPr>
                        <a:t>W</a:t>
                      </a:r>
                      <a:r>
                        <a:rPr lang="en-US" sz="1400" kern="1200" baseline="-25000" dirty="0" err="1" smtClean="0">
                          <a:solidFill>
                            <a:schemeClr val="tx1"/>
                          </a:solidFill>
                          <a:latin typeface="+mn-lt"/>
                          <a:ea typeface="+mn-ea"/>
                          <a:cs typeface="+mn-cs"/>
                        </a:rPr>
                        <a:t>i</a:t>
                      </a:r>
                      <a:r>
                        <a:rPr lang="en-US" sz="1400" kern="1200" dirty="0" smtClean="0">
                          <a:solidFill>
                            <a:schemeClr val="tx1"/>
                          </a:solidFill>
                          <a:latin typeface="+mn-lt"/>
                          <a:ea typeface="+mn-ea"/>
                          <a:cs typeface="+mn-cs"/>
                        </a:rPr>
                        <a:t>;</a:t>
                      </a:r>
                      <a:r>
                        <a:rPr lang="ru-RU" sz="1400" kern="1200" dirty="0" smtClean="0">
                          <a:solidFill>
                            <a:schemeClr val="tx1"/>
                          </a:solidFill>
                          <a:latin typeface="+mn-lt"/>
                          <a:ea typeface="+mn-ea"/>
                          <a:cs typeface="+mn-cs"/>
                        </a:rPr>
                        <a:t>    </a:t>
                      </a:r>
                      <a:r>
                        <a:rPr lang="en-US" sz="1400" kern="1200" dirty="0" smtClean="0">
                          <a:solidFill>
                            <a:schemeClr val="tx1"/>
                          </a:solidFill>
                          <a:latin typeface="+mn-lt"/>
                          <a:ea typeface="+mn-ea"/>
                          <a:cs typeface="+mn-cs"/>
                        </a:rPr>
                        <a:t>t=t+1;</a:t>
                      </a:r>
                      <a:endParaRPr lang="ru-RU" sz="1400" kern="1200" dirty="0" smtClean="0">
                        <a:solidFill>
                          <a:schemeClr val="tx1"/>
                        </a:solidFill>
                        <a:latin typeface="+mn-lt"/>
                        <a:ea typeface="+mn-ea"/>
                        <a:cs typeface="+mn-cs"/>
                      </a:endParaRPr>
                    </a:p>
                    <a:p>
                      <a:pPr lvl="2"/>
                      <a:r>
                        <a:rPr lang="en-US" sz="1400" b="1" kern="1200" dirty="0" smtClean="0">
                          <a:solidFill>
                            <a:schemeClr val="tx1"/>
                          </a:solidFill>
                          <a:latin typeface="+mn-lt"/>
                          <a:ea typeface="+mn-ea"/>
                          <a:cs typeface="+mn-cs"/>
                        </a:rPr>
                        <a:t>end</a:t>
                      </a:r>
                      <a:endParaRPr lang="ru-RU" sz="1400" kern="1200" dirty="0" smtClean="0">
                        <a:solidFill>
                          <a:schemeClr val="tx1"/>
                        </a:solidFill>
                        <a:latin typeface="+mn-lt"/>
                        <a:ea typeface="+mn-ea"/>
                        <a:cs typeface="+mn-cs"/>
                      </a:endParaRPr>
                    </a:p>
                    <a:p>
                      <a:pPr lvl="2"/>
                      <a:r>
                        <a:rPr lang="en-US" sz="1400" kern="1200" dirty="0" smtClean="0">
                          <a:solidFill>
                            <a:schemeClr val="tx1"/>
                          </a:solidFill>
                          <a:latin typeface="+mn-lt"/>
                          <a:ea typeface="+mn-ea"/>
                          <a:cs typeface="+mn-cs"/>
                        </a:rPr>
                        <a:t>{</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int</a:t>
                      </a:r>
                      <a:r>
                        <a:rPr lang="en-US" sz="1400" kern="1200" dirty="0" smtClean="0">
                          <a:solidFill>
                            <a:schemeClr val="tx1"/>
                          </a:solidFill>
                          <a:latin typeface="+mn-lt"/>
                          <a:ea typeface="+mn-ea"/>
                          <a:cs typeface="+mn-cs"/>
                        </a:rPr>
                        <a:t> = t - </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ojnach</a:t>
                      </a:r>
                      <a:r>
                        <a:rPr lang="en-US"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ojkon</a:t>
                      </a:r>
                      <a:r>
                        <a:rPr lang="en-US" sz="1400" kern="1200" dirty="0" smtClean="0">
                          <a:solidFill>
                            <a:schemeClr val="tx1"/>
                          </a:solidFill>
                          <a:latin typeface="+mn-lt"/>
                          <a:ea typeface="+mn-ea"/>
                          <a:cs typeface="+mn-cs"/>
                        </a:rPr>
                        <a:t> = </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ojnach</a:t>
                      </a:r>
                      <a:r>
                        <a:rPr lang="en-US" sz="1400" kern="1200" dirty="0" smtClean="0">
                          <a:solidFill>
                            <a:schemeClr val="tx1"/>
                          </a:solidFill>
                          <a:latin typeface="+mn-lt"/>
                          <a:ea typeface="+mn-ea"/>
                          <a:cs typeface="+mn-cs"/>
                        </a:rPr>
                        <a:t> + </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int</a:t>
                      </a:r>
                      <a:r>
                        <a:rPr lang="en-US" sz="1400" kern="1200" dirty="0" smtClean="0">
                          <a:solidFill>
                            <a:schemeClr val="tx1"/>
                          </a:solidFill>
                          <a:latin typeface="+mn-lt"/>
                          <a:ea typeface="+mn-ea"/>
                          <a:cs typeface="+mn-cs"/>
                        </a:rPr>
                        <a:t>}}</a:t>
                      </a:r>
                      <a:endParaRPr lang="ru-RU" sz="1400" kern="1200" dirty="0" smtClean="0">
                        <a:solidFill>
                          <a:schemeClr val="tx1"/>
                        </a:solidFill>
                        <a:latin typeface="+mn-lt"/>
                        <a:ea typeface="+mn-ea"/>
                        <a:cs typeface="+mn-cs"/>
                      </a:endParaRPr>
                    </a:p>
                    <a:p>
                      <a:pPr marL="2247265" indent="450215" algn="just">
                        <a:lnSpc>
                          <a:spcPct val="80000"/>
                        </a:lnSpc>
                        <a:spcAft>
                          <a:spcPts val="0"/>
                        </a:spcAft>
                      </a:pPr>
                      <a:endParaRPr lang="ru-RU" sz="1400" dirty="0" smtClean="0">
                        <a:latin typeface="Times New Roman" pitchFamily="18" charset="0"/>
                        <a:ea typeface="Calibri"/>
                        <a:cs typeface="Times New Roman" pitchFamily="18" charset="0"/>
                      </a:endParaRPr>
                    </a:p>
                    <a:p>
                      <a:pPr marL="0" indent="457200" algn="just">
                        <a:lnSpc>
                          <a:spcPct val="80000"/>
                        </a:lnSpc>
                        <a:spcAft>
                          <a:spcPts val="0"/>
                        </a:spcAft>
                      </a:pPr>
                      <a:r>
                        <a:rPr lang="en-US" sz="1400" kern="1200" dirty="0" smtClean="0">
                          <a:solidFill>
                            <a:schemeClr val="tx1"/>
                          </a:solidFill>
                          <a:latin typeface="+mn-lt"/>
                          <a:ea typeface="+mn-ea"/>
                          <a:cs typeface="+mn-cs"/>
                        </a:rPr>
                        <a:t>This rule means that if the wagon wreck event occurred and the current time is greater than or equal to the time of the expected start of the wagon unloading, then the condition is checked whether the total weight of the wagon </a:t>
                      </a:r>
                      <a:r>
                        <a:rPr lang="en-US" sz="1400" kern="1200" dirty="0" err="1" smtClean="0">
                          <a:solidFill>
                            <a:schemeClr val="tx1"/>
                          </a:solidFill>
                          <a:latin typeface="+mn-lt"/>
                          <a:ea typeface="+mn-ea"/>
                          <a:cs typeface="+mn-cs"/>
                        </a:rPr>
                        <a:t>wagon</a:t>
                      </a:r>
                      <a:r>
                        <a:rPr lang="en-US" sz="1400" kern="1200" dirty="0" smtClean="0">
                          <a:solidFill>
                            <a:schemeClr val="tx1"/>
                          </a:solidFill>
                          <a:latin typeface="+mn-lt"/>
                          <a:ea typeface="+mn-ea"/>
                          <a:cs typeface="+mn-cs"/>
                        </a:rPr>
                        <a:t> is less than the expected weight of the wagon and, as soon as this condition is not fulfilled, calculated the interval of ore flow of wagon and time of the end of the wagon flow.</a:t>
                      </a:r>
                      <a:endParaRPr lang="ru-RU" sz="1400" dirty="0">
                        <a:latin typeface="Times New Roman" pitchFamily="18" charset="0"/>
                        <a:ea typeface="Calibri"/>
                        <a:cs typeface="Times New Roman" pitchFamily="18" charset="0"/>
                      </a:endParaRPr>
                    </a:p>
                  </a:txBody>
                  <a:tcPr marL="58546" marR="5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3665">
                <a:tc>
                  <a:txBody>
                    <a:bodyPr/>
                    <a:lstStyle/>
                    <a:p>
                      <a:r>
                        <a:rPr lang="en-US" sz="1400" b="1" kern="1200" dirty="0" smtClean="0">
                          <a:solidFill>
                            <a:schemeClr val="tx1"/>
                          </a:solidFill>
                          <a:latin typeface="+mn-lt"/>
                          <a:ea typeface="+mn-ea"/>
                          <a:cs typeface="+mn-cs"/>
                        </a:rPr>
                        <a:t>Rule 6. </a:t>
                      </a:r>
                      <a:r>
                        <a:rPr lang="ru-RU" sz="1400" b="1" kern="1200" dirty="0" smtClean="0">
                          <a:solidFill>
                            <a:schemeClr val="tx1"/>
                          </a:solidFill>
                          <a:latin typeface="+mn-lt"/>
                          <a:ea typeface="+mn-ea"/>
                          <a:cs typeface="+mn-cs"/>
                        </a:rPr>
                        <a:t> </a:t>
                      </a:r>
                      <a:r>
                        <a:rPr lang="en-US" sz="1400" kern="1200" dirty="0" smtClean="0">
                          <a:solidFill>
                            <a:schemeClr val="tx1"/>
                          </a:solidFill>
                          <a:latin typeface="+mn-lt"/>
                          <a:ea typeface="+mn-ea"/>
                          <a:cs typeface="+mn-cs"/>
                        </a:rPr>
                        <a:t>Correction rule of the time beginning of the flow of the wagon.</a:t>
                      </a:r>
                      <a:endParaRPr lang="ru-RU" sz="1400" kern="1200" dirty="0" smtClean="0">
                        <a:solidFill>
                          <a:schemeClr val="tx1"/>
                        </a:solidFill>
                        <a:latin typeface="+mn-lt"/>
                        <a:ea typeface="+mn-ea"/>
                        <a:cs typeface="+mn-cs"/>
                      </a:endParaRPr>
                    </a:p>
                    <a:p>
                      <a:pPr lvl="2"/>
                      <a:r>
                        <a:rPr lang="en-US" sz="1400" b="1" kern="1200" dirty="0" smtClean="0">
                          <a:solidFill>
                            <a:schemeClr val="tx1"/>
                          </a:solidFill>
                          <a:latin typeface="+mn-lt"/>
                          <a:ea typeface="+mn-ea"/>
                          <a:cs typeface="+mn-cs"/>
                        </a:rPr>
                        <a:t>If</a:t>
                      </a:r>
                      <a:r>
                        <a:rPr lang="en-US" sz="1400" kern="1200" dirty="0" smtClean="0">
                          <a:solidFill>
                            <a:schemeClr val="tx1"/>
                          </a:solidFill>
                          <a:latin typeface="+mn-lt"/>
                          <a:ea typeface="+mn-ea"/>
                          <a:cs typeface="+mn-cs"/>
                        </a:rPr>
                        <a:t> 〖W(t)-W(</a:t>
                      </a:r>
                      <a:r>
                        <a:rPr lang="ru-RU" sz="1400" kern="1200" dirty="0" err="1" smtClean="0">
                          <a:solidFill>
                            <a:schemeClr val="tx1"/>
                          </a:solidFill>
                          <a:latin typeface="+mn-lt"/>
                          <a:ea typeface="+mn-ea"/>
                          <a:cs typeface="+mn-cs"/>
                        </a:rPr>
                        <a:t>α</a:t>
                      </a:r>
                      <a:r>
                        <a:rPr lang="en-US" sz="1400" kern="1200" dirty="0" smtClean="0">
                          <a:solidFill>
                            <a:schemeClr val="tx1"/>
                          </a:solidFill>
                          <a:latin typeface="+mn-lt"/>
                          <a:ea typeface="+mn-ea"/>
                          <a:cs typeface="+mn-cs"/>
                        </a:rPr>
                        <a:t>)</a:t>
                      </a:r>
                      <a:r>
                        <a:rPr lang="kk-KZ" sz="1400" kern="1200" dirty="0" smtClean="0">
                          <a:solidFill>
                            <a:schemeClr val="tx1"/>
                          </a:solidFill>
                          <a:latin typeface="+mn-lt"/>
                          <a:ea typeface="+mn-ea"/>
                          <a:cs typeface="+mn-cs"/>
                        </a:rPr>
                        <a:t>≥</a:t>
                      </a:r>
                      <a:r>
                        <a:rPr lang="en-US" sz="1400" kern="1200" dirty="0" smtClean="0">
                          <a:solidFill>
                            <a:schemeClr val="tx1"/>
                          </a:solidFill>
                          <a:latin typeface="+mn-lt"/>
                          <a:ea typeface="+mn-ea"/>
                          <a:cs typeface="+mn-cs"/>
                        </a:rPr>
                        <a:t>0,05W(</a:t>
                      </a:r>
                      <a:r>
                        <a:rPr lang="ru-RU" sz="1400" kern="1200" dirty="0" err="1" smtClean="0">
                          <a:solidFill>
                            <a:schemeClr val="tx1"/>
                          </a:solidFill>
                          <a:latin typeface="+mn-lt"/>
                          <a:ea typeface="+mn-ea"/>
                          <a:cs typeface="+mn-cs"/>
                        </a:rPr>
                        <a:t>α</a:t>
                      </a:r>
                      <a:r>
                        <a:rPr lang="en-US" sz="1400" kern="1200" dirty="0" smtClean="0">
                          <a:solidFill>
                            <a:schemeClr val="tx1"/>
                          </a:solidFill>
                          <a:latin typeface="+mn-lt"/>
                          <a:ea typeface="+mn-ea"/>
                          <a:cs typeface="+mn-cs"/>
                        </a:rPr>
                        <a:t>)〗={</a:t>
                      </a:r>
                      <a:r>
                        <a:rPr lang="kk-KZ" sz="1400" kern="1200" dirty="0" smtClean="0">
                          <a:solidFill>
                            <a:schemeClr val="tx1"/>
                          </a:solidFill>
                          <a:latin typeface="+mn-lt"/>
                          <a:ea typeface="+mn-ea"/>
                          <a:cs typeface="+mn-cs"/>
                        </a:rPr>
                        <a:t> x,y : T | ∀t : [x…y] ∗</a:t>
                      </a:r>
                      <a:r>
                        <a:rPr lang="en-US" sz="1400" kern="1200" dirty="0" smtClean="0">
                          <a:solidFill>
                            <a:schemeClr val="tx1"/>
                          </a:solidFill>
                          <a:latin typeface="+mn-lt"/>
                          <a:ea typeface="+mn-ea"/>
                          <a:cs typeface="+mn-cs"/>
                        </a:rPr>
                        <a:t> (W(t)-W(</a:t>
                      </a:r>
                      <a:r>
                        <a:rPr lang="ru-RU" sz="1400" kern="1200" dirty="0" err="1" smtClean="0">
                          <a:solidFill>
                            <a:schemeClr val="tx1"/>
                          </a:solidFill>
                          <a:latin typeface="+mn-lt"/>
                          <a:ea typeface="+mn-ea"/>
                          <a:cs typeface="+mn-cs"/>
                        </a:rPr>
                        <a:t>α</a:t>
                      </a:r>
                      <a:r>
                        <a:rPr lang="en-US" sz="1400" kern="1200" dirty="0" smtClean="0">
                          <a:solidFill>
                            <a:schemeClr val="tx1"/>
                          </a:solidFill>
                          <a:latin typeface="+mn-lt"/>
                          <a:ea typeface="+mn-ea"/>
                          <a:cs typeface="+mn-cs"/>
                        </a:rPr>
                        <a:t>([x…y])))</a:t>
                      </a:r>
                      <a:r>
                        <a:rPr lang="kk-KZ" sz="1400" kern="1200" dirty="0" smtClean="0">
                          <a:solidFill>
                            <a:schemeClr val="tx1"/>
                          </a:solidFill>
                          <a:latin typeface="+mn-lt"/>
                          <a:ea typeface="+mn-ea"/>
                          <a:cs typeface="+mn-cs"/>
                        </a:rPr>
                        <a:t> ≥</a:t>
                      </a:r>
                      <a:r>
                        <a:rPr lang="en-US" sz="1400" kern="1200" dirty="0" smtClean="0">
                          <a:solidFill>
                            <a:schemeClr val="tx1"/>
                          </a:solidFill>
                          <a:latin typeface="+mn-lt"/>
                          <a:ea typeface="+mn-ea"/>
                          <a:cs typeface="+mn-cs"/>
                        </a:rPr>
                        <a:t>0,05 W(</a:t>
                      </a:r>
                      <a:r>
                        <a:rPr lang="ru-RU" sz="1400" kern="1200" dirty="0" err="1" smtClean="0">
                          <a:solidFill>
                            <a:schemeClr val="tx1"/>
                          </a:solidFill>
                          <a:latin typeface="+mn-lt"/>
                          <a:ea typeface="+mn-ea"/>
                          <a:cs typeface="+mn-cs"/>
                        </a:rPr>
                        <a:t>α</a:t>
                      </a:r>
                      <a:r>
                        <a:rPr lang="en-US" sz="1400" kern="1200" dirty="0" smtClean="0">
                          <a:solidFill>
                            <a:schemeClr val="tx1"/>
                          </a:solidFill>
                          <a:latin typeface="+mn-lt"/>
                          <a:ea typeface="+mn-ea"/>
                          <a:cs typeface="+mn-cs"/>
                        </a:rPr>
                        <a:t>([x…y]))⋀</a:t>
                      </a:r>
                      <a:r>
                        <a:rPr lang="ru-RU" sz="1400" kern="1200" dirty="0" err="1" smtClean="0">
                          <a:solidFill>
                            <a:schemeClr val="tx1"/>
                          </a:solidFill>
                          <a:latin typeface="+mn-lt"/>
                          <a:ea typeface="+mn-ea"/>
                          <a:cs typeface="+mn-cs"/>
                        </a:rPr>
                        <a:t>σ</a:t>
                      </a:r>
                      <a:r>
                        <a:rPr lang="en-US" sz="1400" kern="1200" dirty="0" smtClean="0">
                          <a:solidFill>
                            <a:schemeClr val="tx1"/>
                          </a:solidFill>
                          <a:latin typeface="+mn-lt"/>
                          <a:ea typeface="+mn-ea"/>
                          <a:cs typeface="+mn-cs"/>
                        </a:rPr>
                        <a:t>[x…y]</a:t>
                      </a:r>
                      <a:r>
                        <a:rPr lang="kk-KZ" sz="1400" kern="1200" dirty="0" smtClean="0">
                          <a:solidFill>
                            <a:schemeClr val="tx1"/>
                          </a:solidFill>
                          <a:latin typeface="+mn-lt"/>
                          <a:ea typeface="+mn-ea"/>
                          <a:cs typeface="+mn-cs"/>
                        </a:rPr>
                        <a:t>≥</a:t>
                      </a:r>
                      <a:r>
                        <a:rPr lang="en-US" sz="1400" kern="1200" dirty="0" smtClean="0">
                          <a:solidFill>
                            <a:schemeClr val="tx1"/>
                          </a:solidFill>
                          <a:latin typeface="+mn-lt"/>
                          <a:ea typeface="+mn-ea"/>
                          <a:cs typeface="+mn-cs"/>
                        </a:rPr>
                        <a:t>5}</a:t>
                      </a:r>
                      <a:endParaRPr lang="ru-RU" sz="1400" kern="1200" dirty="0" smtClean="0">
                        <a:solidFill>
                          <a:schemeClr val="tx1"/>
                        </a:solidFill>
                        <a:latin typeface="+mn-lt"/>
                        <a:ea typeface="+mn-ea"/>
                        <a:cs typeface="+mn-cs"/>
                      </a:endParaRPr>
                    </a:p>
                    <a:p>
                      <a:pPr lvl="2"/>
                      <a:r>
                        <a:rPr lang="en-US" sz="1400" b="1" kern="1200" dirty="0" smtClean="0">
                          <a:solidFill>
                            <a:schemeClr val="tx1"/>
                          </a:solidFill>
                          <a:latin typeface="+mn-lt"/>
                          <a:ea typeface="+mn-ea"/>
                          <a:cs typeface="+mn-cs"/>
                        </a:rPr>
                        <a:t>then</a:t>
                      </a:r>
                      <a:r>
                        <a:rPr lang="en-US"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nachpot</a:t>
                      </a:r>
                      <a:r>
                        <a:rPr lang="en-US" sz="1400" kern="1200" dirty="0" smtClean="0">
                          <a:solidFill>
                            <a:schemeClr val="tx1"/>
                          </a:solidFill>
                          <a:latin typeface="+mn-lt"/>
                          <a:ea typeface="+mn-ea"/>
                          <a:cs typeface="+mn-cs"/>
                        </a:rPr>
                        <a:t>=</a:t>
                      </a:r>
                      <a:r>
                        <a:rPr lang="ru-RU" sz="1400" kern="1200" dirty="0" err="1" smtClean="0">
                          <a:solidFill>
                            <a:schemeClr val="tx1"/>
                          </a:solidFill>
                          <a:latin typeface="+mn-lt"/>
                          <a:ea typeface="+mn-ea"/>
                          <a:cs typeface="+mn-cs"/>
                        </a:rPr>
                        <a:t>α</a:t>
                      </a:r>
                      <a:r>
                        <a:rPr lang="en-US" sz="1400" kern="1200" dirty="0" smtClean="0">
                          <a:solidFill>
                            <a:schemeClr val="tx1"/>
                          </a:solidFill>
                          <a:latin typeface="+mn-lt"/>
                          <a:ea typeface="+mn-ea"/>
                          <a:cs typeface="+mn-cs"/>
                        </a:rPr>
                        <a:t>([x…y]). </a:t>
                      </a:r>
                      <a:endParaRPr lang="ru-RU" sz="1400" kern="1200" dirty="0" smtClean="0">
                        <a:solidFill>
                          <a:schemeClr val="tx1"/>
                        </a:solidFill>
                        <a:latin typeface="+mn-lt"/>
                        <a:ea typeface="+mn-ea"/>
                        <a:cs typeface="+mn-cs"/>
                      </a:endParaRPr>
                    </a:p>
                    <a:p>
                      <a:pPr indent="457200"/>
                      <a:r>
                        <a:rPr lang="en-US" sz="1400" kern="1200" dirty="0" smtClean="0">
                          <a:solidFill>
                            <a:schemeClr val="tx1"/>
                          </a:solidFill>
                          <a:latin typeface="+mn-lt"/>
                          <a:ea typeface="+mn-ea"/>
                          <a:cs typeface="+mn-cs"/>
                        </a:rPr>
                        <a:t>This rule means that as the start time of the flow, the system captures a significant (more than 5 seconds) and stable (more than 5%) increase in the signal from the weight sensor.</a:t>
                      </a:r>
                      <a:endParaRPr lang="ru-RU" sz="1400" dirty="0">
                        <a:latin typeface="Times New Roman" pitchFamily="18" charset="0"/>
                        <a:ea typeface="Calibri"/>
                        <a:cs typeface="Times New Roman" pitchFamily="18" charset="0"/>
                      </a:endParaRPr>
                    </a:p>
                  </a:txBody>
                  <a:tcPr marL="58546" marR="5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5364">
                <a:tc>
                  <a:txBody>
                    <a:bodyPr/>
                    <a:lstStyle/>
                    <a:p>
                      <a:r>
                        <a:rPr lang="en-US" sz="1400" b="1" kern="1200" dirty="0" smtClean="0">
                          <a:solidFill>
                            <a:schemeClr val="tx1"/>
                          </a:solidFill>
                          <a:latin typeface="+mn-lt"/>
                          <a:ea typeface="+mn-ea"/>
                          <a:cs typeface="+mn-cs"/>
                        </a:rPr>
                        <a:t>Rule 7. </a:t>
                      </a:r>
                      <a:r>
                        <a:rPr lang="ru-RU" sz="1400" b="1" kern="1200" dirty="0" smtClean="0">
                          <a:solidFill>
                            <a:schemeClr val="tx1"/>
                          </a:solidFill>
                          <a:latin typeface="+mn-lt"/>
                          <a:ea typeface="+mn-ea"/>
                          <a:cs typeface="+mn-cs"/>
                        </a:rPr>
                        <a:t> </a:t>
                      </a:r>
                      <a:r>
                        <a:rPr lang="en-US" sz="1400" kern="1200" dirty="0" smtClean="0">
                          <a:solidFill>
                            <a:schemeClr val="tx1"/>
                          </a:solidFill>
                          <a:latin typeface="+mn-lt"/>
                          <a:ea typeface="+mn-ea"/>
                          <a:cs typeface="+mn-cs"/>
                        </a:rPr>
                        <a:t>The rule for adjusting the end time of the wagon's flow</a:t>
                      </a:r>
                      <a:r>
                        <a:rPr lang="en-US" sz="1400" b="1" kern="1200" dirty="0" smtClean="0">
                          <a:solidFill>
                            <a:schemeClr val="tx1"/>
                          </a:solidFill>
                          <a:latin typeface="+mn-lt"/>
                          <a:ea typeface="+mn-ea"/>
                          <a:cs typeface="+mn-cs"/>
                        </a:rPr>
                        <a:t>.</a:t>
                      </a:r>
                      <a:endParaRPr lang="ru-RU" sz="1400" kern="1200" dirty="0" smtClean="0">
                        <a:solidFill>
                          <a:schemeClr val="tx1"/>
                        </a:solidFill>
                        <a:latin typeface="+mn-lt"/>
                        <a:ea typeface="+mn-ea"/>
                        <a:cs typeface="+mn-cs"/>
                      </a:endParaRPr>
                    </a:p>
                    <a:p>
                      <a:pPr lvl="2"/>
                      <a:r>
                        <a:rPr lang="en-US" sz="1400" b="1" kern="1200" dirty="0" smtClean="0">
                          <a:solidFill>
                            <a:schemeClr val="tx1"/>
                          </a:solidFill>
                          <a:latin typeface="+mn-lt"/>
                          <a:ea typeface="+mn-ea"/>
                          <a:cs typeface="+mn-cs"/>
                        </a:rPr>
                        <a:t>If</a:t>
                      </a:r>
                      <a:r>
                        <a:rPr lang="en-US" sz="1400" kern="1200" dirty="0" smtClean="0">
                          <a:solidFill>
                            <a:schemeClr val="tx1"/>
                          </a:solidFill>
                          <a:latin typeface="+mn-lt"/>
                          <a:ea typeface="+mn-ea"/>
                          <a:cs typeface="+mn-cs"/>
                        </a:rPr>
                        <a:t> 〖W(t)-W(</a:t>
                      </a:r>
                      <a:r>
                        <a:rPr lang="ru-RU" sz="1400" kern="1200" dirty="0" err="1" smtClean="0">
                          <a:solidFill>
                            <a:schemeClr val="tx1"/>
                          </a:solidFill>
                          <a:latin typeface="+mn-lt"/>
                          <a:ea typeface="+mn-ea"/>
                          <a:cs typeface="+mn-cs"/>
                        </a:rPr>
                        <a:t>α</a:t>
                      </a:r>
                      <a:r>
                        <a:rPr lang="en-US" sz="1400" kern="1200" dirty="0" smtClean="0">
                          <a:solidFill>
                            <a:schemeClr val="tx1"/>
                          </a:solidFill>
                          <a:latin typeface="+mn-lt"/>
                          <a:ea typeface="+mn-ea"/>
                          <a:cs typeface="+mn-cs"/>
                        </a:rPr>
                        <a:t>) ≤0,03W(</a:t>
                      </a:r>
                      <a:r>
                        <a:rPr lang="ru-RU" sz="1400" kern="1200" dirty="0" err="1" smtClean="0">
                          <a:solidFill>
                            <a:schemeClr val="tx1"/>
                          </a:solidFill>
                          <a:latin typeface="+mn-lt"/>
                          <a:ea typeface="+mn-ea"/>
                          <a:cs typeface="+mn-cs"/>
                        </a:rPr>
                        <a:t>α</a:t>
                      </a:r>
                      <a:r>
                        <a:rPr lang="en-US" sz="1400" kern="1200" dirty="0" smtClean="0">
                          <a:solidFill>
                            <a:schemeClr val="tx1"/>
                          </a:solidFill>
                          <a:latin typeface="+mn-lt"/>
                          <a:ea typeface="+mn-ea"/>
                          <a:cs typeface="+mn-cs"/>
                        </a:rPr>
                        <a:t>)〗={</a:t>
                      </a:r>
                      <a:r>
                        <a:rPr lang="kk-KZ" sz="1400" kern="1200" dirty="0" smtClean="0">
                          <a:solidFill>
                            <a:schemeClr val="tx1"/>
                          </a:solidFill>
                          <a:latin typeface="+mn-lt"/>
                          <a:ea typeface="+mn-ea"/>
                          <a:cs typeface="+mn-cs"/>
                        </a:rPr>
                        <a:t> x,y : T | ∀t : [x…y] ∗</a:t>
                      </a:r>
                      <a:r>
                        <a:rPr lang="en-US" sz="1400" kern="1200" dirty="0" smtClean="0">
                          <a:solidFill>
                            <a:schemeClr val="tx1"/>
                          </a:solidFill>
                          <a:latin typeface="+mn-lt"/>
                          <a:ea typeface="+mn-ea"/>
                          <a:cs typeface="+mn-cs"/>
                        </a:rPr>
                        <a:t> (W(t)-W(</a:t>
                      </a:r>
                      <a:r>
                        <a:rPr lang="ru-RU" sz="1400" kern="1200" dirty="0" err="1" smtClean="0">
                          <a:solidFill>
                            <a:schemeClr val="tx1"/>
                          </a:solidFill>
                          <a:latin typeface="+mn-lt"/>
                          <a:ea typeface="+mn-ea"/>
                          <a:cs typeface="+mn-cs"/>
                        </a:rPr>
                        <a:t>α</a:t>
                      </a:r>
                      <a:r>
                        <a:rPr lang="en-US" sz="1400" kern="1200" dirty="0" smtClean="0">
                          <a:solidFill>
                            <a:schemeClr val="tx1"/>
                          </a:solidFill>
                          <a:latin typeface="+mn-lt"/>
                          <a:ea typeface="+mn-ea"/>
                          <a:cs typeface="+mn-cs"/>
                        </a:rPr>
                        <a:t>([x…y]))) ≤ </a:t>
                      </a:r>
                      <a:endParaRPr lang="ru-RU" sz="1400" kern="1200" dirty="0" smtClean="0">
                        <a:solidFill>
                          <a:schemeClr val="tx1"/>
                        </a:solidFill>
                        <a:latin typeface="+mn-lt"/>
                        <a:ea typeface="+mn-ea"/>
                        <a:cs typeface="+mn-cs"/>
                      </a:endParaRPr>
                    </a:p>
                    <a:p>
                      <a:pPr lvl="2"/>
                      <a:r>
                        <a:rPr lang="en-US" sz="1400" kern="1200" dirty="0" smtClean="0">
                          <a:solidFill>
                            <a:schemeClr val="tx1"/>
                          </a:solidFill>
                          <a:latin typeface="+mn-lt"/>
                          <a:ea typeface="+mn-ea"/>
                          <a:cs typeface="+mn-cs"/>
                        </a:rPr>
                        <a:t>0,03W(</a:t>
                      </a:r>
                      <a:r>
                        <a:rPr lang="ru-RU" sz="1400" kern="1200" dirty="0" err="1" smtClean="0">
                          <a:solidFill>
                            <a:schemeClr val="tx1"/>
                          </a:solidFill>
                          <a:latin typeface="+mn-lt"/>
                          <a:ea typeface="+mn-ea"/>
                          <a:cs typeface="+mn-cs"/>
                        </a:rPr>
                        <a:t>α</a:t>
                      </a:r>
                      <a:r>
                        <a:rPr lang="en-US" sz="1400" kern="1200" dirty="0" smtClean="0">
                          <a:solidFill>
                            <a:schemeClr val="tx1"/>
                          </a:solidFill>
                          <a:latin typeface="+mn-lt"/>
                          <a:ea typeface="+mn-ea"/>
                          <a:cs typeface="+mn-cs"/>
                        </a:rPr>
                        <a:t>([x…y])) ⋀ </a:t>
                      </a:r>
                      <a:r>
                        <a:rPr lang="ru-RU" sz="1400" kern="1200" dirty="0" err="1" smtClean="0">
                          <a:solidFill>
                            <a:schemeClr val="tx1"/>
                          </a:solidFill>
                          <a:latin typeface="+mn-lt"/>
                          <a:ea typeface="+mn-ea"/>
                          <a:cs typeface="+mn-cs"/>
                        </a:rPr>
                        <a:t>σ</a:t>
                      </a:r>
                      <a:r>
                        <a:rPr lang="en-US" sz="1400" kern="1200" dirty="0" smtClean="0">
                          <a:solidFill>
                            <a:schemeClr val="tx1"/>
                          </a:solidFill>
                          <a:latin typeface="+mn-lt"/>
                          <a:ea typeface="+mn-ea"/>
                          <a:cs typeface="+mn-cs"/>
                        </a:rPr>
                        <a:t>[x…y]</a:t>
                      </a:r>
                      <a:r>
                        <a:rPr lang="kk-KZ" sz="1400" kern="1200" dirty="0" smtClean="0">
                          <a:solidFill>
                            <a:schemeClr val="tx1"/>
                          </a:solidFill>
                          <a:latin typeface="+mn-lt"/>
                          <a:ea typeface="+mn-ea"/>
                          <a:cs typeface="+mn-cs"/>
                        </a:rPr>
                        <a:t>≥</a:t>
                      </a:r>
                      <a:r>
                        <a:rPr lang="en-US" sz="1400" kern="1200" dirty="0" smtClean="0">
                          <a:solidFill>
                            <a:schemeClr val="tx1"/>
                          </a:solidFill>
                          <a:latin typeface="+mn-lt"/>
                          <a:ea typeface="+mn-ea"/>
                          <a:cs typeface="+mn-cs"/>
                        </a:rPr>
                        <a:t>5}</a:t>
                      </a:r>
                      <a:endParaRPr lang="ru-RU" sz="1400" kern="1200" dirty="0" smtClean="0">
                        <a:solidFill>
                          <a:schemeClr val="tx1"/>
                        </a:solidFill>
                        <a:latin typeface="+mn-lt"/>
                        <a:ea typeface="+mn-ea"/>
                        <a:cs typeface="+mn-cs"/>
                      </a:endParaRPr>
                    </a:p>
                    <a:p>
                      <a:pPr lvl="2"/>
                      <a:r>
                        <a:rPr lang="en-US" sz="1400" b="1" kern="1200" dirty="0" smtClean="0">
                          <a:solidFill>
                            <a:schemeClr val="tx1"/>
                          </a:solidFill>
                          <a:latin typeface="+mn-lt"/>
                          <a:ea typeface="+mn-ea"/>
                          <a:cs typeface="+mn-cs"/>
                        </a:rPr>
                        <a:t>then</a:t>
                      </a:r>
                      <a:r>
                        <a:rPr lang="en-US" sz="1400" kern="1200" dirty="0" smtClean="0">
                          <a:solidFill>
                            <a:schemeClr val="tx1"/>
                          </a:solidFill>
                          <a:latin typeface="+mn-lt"/>
                          <a:ea typeface="+mn-ea"/>
                          <a:cs typeface="+mn-cs"/>
                        </a:rPr>
                        <a:t> </a:t>
                      </a:r>
                      <a:r>
                        <a:rPr lang="en-US" sz="1400" kern="1200" dirty="0" err="1" smtClean="0">
                          <a:solidFill>
                            <a:schemeClr val="tx1"/>
                          </a:solidFill>
                          <a:latin typeface="+mn-lt"/>
                          <a:ea typeface="+mn-ea"/>
                          <a:cs typeface="+mn-cs"/>
                        </a:rPr>
                        <a:t>t</a:t>
                      </a:r>
                      <a:r>
                        <a:rPr lang="en-US" sz="1400" kern="1200" baseline="-25000" dirty="0" err="1" smtClean="0">
                          <a:solidFill>
                            <a:schemeClr val="tx1"/>
                          </a:solidFill>
                          <a:latin typeface="+mn-lt"/>
                          <a:ea typeface="+mn-ea"/>
                          <a:cs typeface="+mn-cs"/>
                        </a:rPr>
                        <a:t>i</a:t>
                      </a:r>
                      <a:r>
                        <a:rPr lang="en-US" sz="1400" kern="1200" baseline="30000" dirty="0" err="1" smtClean="0">
                          <a:solidFill>
                            <a:schemeClr val="tx1"/>
                          </a:solidFill>
                          <a:latin typeface="+mn-lt"/>
                          <a:ea typeface="+mn-ea"/>
                          <a:cs typeface="+mn-cs"/>
                        </a:rPr>
                        <a:t>konpot</a:t>
                      </a:r>
                      <a:r>
                        <a:rPr lang="en-US" sz="1400" kern="1200" dirty="0" smtClean="0">
                          <a:solidFill>
                            <a:schemeClr val="tx1"/>
                          </a:solidFill>
                          <a:latin typeface="+mn-lt"/>
                          <a:ea typeface="+mn-ea"/>
                          <a:cs typeface="+mn-cs"/>
                        </a:rPr>
                        <a:t> = w([x…y]). </a:t>
                      </a:r>
                      <a:endParaRPr lang="ru-RU" sz="1400" kern="1200" dirty="0" smtClean="0">
                        <a:solidFill>
                          <a:schemeClr val="tx1"/>
                        </a:solidFill>
                        <a:latin typeface="+mn-lt"/>
                        <a:ea typeface="+mn-ea"/>
                        <a:cs typeface="+mn-cs"/>
                      </a:endParaRPr>
                    </a:p>
                    <a:p>
                      <a:pPr indent="457200"/>
                      <a:r>
                        <a:rPr lang="en-US" sz="1400" kern="1200" dirty="0" smtClean="0">
                          <a:solidFill>
                            <a:schemeClr val="tx1"/>
                          </a:solidFill>
                          <a:latin typeface="+mn-lt"/>
                          <a:ea typeface="+mn-ea"/>
                          <a:cs typeface="+mn-cs"/>
                        </a:rPr>
                        <a:t>This rule means that as the end-of-flow time the system fixes a stable (more than 5 seconds), close to zero (not more than 3%) value of the signal from the weight sensor.</a:t>
                      </a:r>
                      <a:endParaRPr lang="ru-RU" sz="1400" kern="1200" dirty="0">
                        <a:solidFill>
                          <a:schemeClr val="tx1"/>
                        </a:solidFill>
                        <a:latin typeface="+mn-lt"/>
                        <a:ea typeface="+mn-ea"/>
                        <a:cs typeface="+mn-cs"/>
                      </a:endParaRPr>
                    </a:p>
                  </a:txBody>
                  <a:tcPr marL="58546" marR="5854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3245614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txBox="1">
            <a:spLocks/>
          </p:cNvSpPr>
          <p:nvPr/>
        </p:nvSpPr>
        <p:spPr>
          <a:xfrm>
            <a:off x="0" y="1"/>
            <a:ext cx="12190413" cy="643091"/>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rtlCol="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846558">
              <a:lnSpc>
                <a:spcPct val="90000"/>
              </a:lnSpc>
              <a:spcAft>
                <a:spcPct val="35000"/>
              </a:spcAft>
            </a:pPr>
            <a:r>
              <a:rPr lang="en-US" sz="21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sz="2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6" name="Rectangle 1"/>
          <p:cNvSpPr>
            <a:spLocks noChangeArrowheads="1"/>
          </p:cNvSpPr>
          <p:nvPr/>
        </p:nvSpPr>
        <p:spPr bwMode="auto">
          <a:xfrm>
            <a:off x="0" y="0"/>
            <a:ext cx="1511806" cy="371505"/>
          </a:xfrm>
          <a:prstGeom prst="rect">
            <a:avLst/>
          </a:prstGeom>
          <a:noFill/>
          <a:ln w="9525">
            <a:noFill/>
            <a:miter lim="800000"/>
            <a:headEnd/>
            <a:tailEnd/>
          </a:ln>
          <a:effectLst/>
        </p:spPr>
        <p:txBody>
          <a:bodyPr vert="horz" wrap="none" lIns="108830" tIns="54416" rIns="108830" bIns="54416" numCol="1" anchor="ctr" anchorCtr="0" compatLnSpc="1">
            <a:prstTxWarp prst="textNoShape">
              <a:avLst/>
            </a:prstTxWarp>
            <a:spAutoFit/>
          </a:bodyPr>
          <a:lstStyle/>
          <a:p>
            <a:pPr fontAlgn="base">
              <a:spcBef>
                <a:spcPct val="0"/>
              </a:spcBef>
              <a:spcAft>
                <a:spcPct val="0"/>
              </a:spcAft>
            </a:pPr>
            <a:r>
              <a:rPr lang="ru-RU" sz="1700" dirty="0" smtClean="0">
                <a:latin typeface="Calibri" pitchFamily="34" charset="0"/>
                <a:ea typeface="Calibri" pitchFamily="34" charset="0"/>
                <a:cs typeface="Times New Roman" pitchFamily="18" charset="0"/>
              </a:rPr>
              <a:t>                          </a:t>
            </a:r>
            <a:endParaRPr lang="ru-RU" dirty="0" smtClean="0">
              <a:latin typeface="Arial" pitchFamily="34" charset="0"/>
              <a:cs typeface="Arial" pitchFamily="34" charset="0"/>
            </a:endParaRPr>
          </a:p>
        </p:txBody>
      </p:sp>
      <p:sp>
        <p:nvSpPr>
          <p:cNvPr id="7" name="TextBox 6"/>
          <p:cNvSpPr txBox="1"/>
          <p:nvPr/>
        </p:nvSpPr>
        <p:spPr>
          <a:xfrm>
            <a:off x="0" y="643067"/>
            <a:ext cx="12190413" cy="433060"/>
          </a:xfrm>
          <a:prstGeom prst="rect">
            <a:avLst/>
          </a:prstGeom>
          <a:solidFill>
            <a:schemeClr val="tx1"/>
          </a:solidFill>
        </p:spPr>
        <p:txBody>
          <a:bodyPr wrap="square" lIns="108830" tIns="54416" rIns="108830" bIns="54416" rtlCol="0">
            <a:spAutoFit/>
          </a:bodyPr>
          <a:lstStyle/>
          <a:p>
            <a:pPr algn="ctr"/>
            <a:r>
              <a:rPr lang="en-US" b="1" dirty="0" smtClean="0">
                <a:solidFill>
                  <a:schemeClr val="bg1"/>
                </a:solidFill>
              </a:rPr>
              <a:t>Specification of methodological and scientific-technical solutions for the creation of the </a:t>
            </a:r>
            <a:r>
              <a:rPr lang="en-US" sz="1900" b="1" dirty="0" smtClean="0">
                <a:solidFill>
                  <a:schemeClr val="bg1"/>
                </a:solidFill>
              </a:rPr>
              <a:t>OMIOQ</a:t>
            </a:r>
            <a:endParaRPr lang="ru-RU" dirty="0">
              <a:solidFill>
                <a:schemeClr val="bg1"/>
              </a:solidFill>
            </a:endParaRPr>
          </a:p>
        </p:txBody>
      </p:sp>
      <p:graphicFrame>
        <p:nvGraphicFramePr>
          <p:cNvPr id="8" name="Таблица 7"/>
          <p:cNvGraphicFramePr>
            <a:graphicFrameLocks noGrp="1"/>
          </p:cNvGraphicFramePr>
          <p:nvPr>
            <p:extLst>
              <p:ext uri="{D42A27DB-BD31-4B8C-83A1-F6EECF244321}">
                <p14:modId xmlns:p14="http://schemas.microsoft.com/office/powerpoint/2010/main" xmlns="" val="1799564302"/>
              </p:ext>
            </p:extLst>
          </p:nvPr>
        </p:nvGraphicFramePr>
        <p:xfrm>
          <a:off x="479314" y="1269055"/>
          <a:ext cx="11231786" cy="4795847"/>
        </p:xfrm>
        <a:graphic>
          <a:graphicData uri="http://schemas.openxmlformats.org/drawingml/2006/table">
            <a:tbl>
              <a:tblPr/>
              <a:tblGrid>
                <a:gridCol w="11231786"/>
              </a:tblGrid>
              <a:tr h="631082">
                <a:tc>
                  <a:txBody>
                    <a:bodyPr/>
                    <a:lstStyle/>
                    <a:p>
                      <a:pPr algn="ctr">
                        <a:lnSpc>
                          <a:spcPct val="115000"/>
                        </a:lnSpc>
                        <a:spcAft>
                          <a:spcPts val="0"/>
                        </a:spcAft>
                      </a:pPr>
                      <a:r>
                        <a:rPr lang="en-US" sz="1800" b="1" kern="1200" dirty="0" smtClean="0">
                          <a:solidFill>
                            <a:schemeClr val="tx1"/>
                          </a:solidFill>
                          <a:latin typeface="+mn-lt"/>
                          <a:ea typeface="+mn-ea"/>
                          <a:cs typeface="+mn-cs"/>
                        </a:rPr>
                        <a:t>The main refinements of the technique of operational diagnostics of input ore flow characteristics</a:t>
                      </a:r>
                      <a:endParaRPr lang="ru-RU" sz="1600" b="1" dirty="0">
                        <a:latin typeface="Calibri"/>
                        <a:ea typeface="Calibri"/>
                        <a:cs typeface="Times New Roman"/>
                      </a:endParaRPr>
                    </a:p>
                  </a:txBody>
                  <a:tcPr marL="77626" marR="776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3367">
                <a:tc>
                  <a:txBody>
                    <a:bodyPr/>
                    <a:lstStyle/>
                    <a:p>
                      <a:pPr algn="ctr">
                        <a:lnSpc>
                          <a:spcPct val="115000"/>
                        </a:lnSpc>
                        <a:spcAft>
                          <a:spcPts val="0"/>
                        </a:spcAft>
                      </a:pPr>
                      <a:endParaRPr lang="ru-RU" sz="1400" b="1" dirty="0">
                        <a:latin typeface="+mn-lt"/>
                        <a:ea typeface="Calibri"/>
                        <a:cs typeface="Times New Roman" pitchFamily="18" charset="0"/>
                      </a:endParaRPr>
                    </a:p>
                    <a:p>
                      <a:pPr algn="just">
                        <a:lnSpc>
                          <a:spcPct val="115000"/>
                        </a:lnSpc>
                        <a:spcAft>
                          <a:spcPts val="0"/>
                        </a:spcAft>
                      </a:pPr>
                      <a:r>
                        <a:rPr lang="ru-RU" sz="1400" b="1" dirty="0" smtClean="0">
                          <a:solidFill>
                            <a:schemeClr val="tx1"/>
                          </a:solidFill>
                          <a:latin typeface="+mn-lt"/>
                          <a:ea typeface="Calibri"/>
                          <a:cs typeface="Times New Roman" pitchFamily="18" charset="0"/>
                        </a:rPr>
                        <a:t>1. </a:t>
                      </a:r>
                      <a:r>
                        <a:rPr lang="en-US" sz="1400" b="1" dirty="0" smtClean="0">
                          <a:solidFill>
                            <a:schemeClr val="tx1"/>
                          </a:solidFill>
                          <a:latin typeface="+mn-lt"/>
                          <a:ea typeface="Calibri"/>
                          <a:cs typeface="Times New Roman" pitchFamily="18" charset="0"/>
                        </a:rPr>
                        <a:t>Refinement of the calibration procedure for the measuring channels for the AS </a:t>
                      </a:r>
                      <a:r>
                        <a:rPr lang="en-US" sz="1400" b="1" kern="1200" baseline="0" dirty="0" smtClean="0">
                          <a:solidFill>
                            <a:schemeClr val="tx1"/>
                          </a:solidFill>
                          <a:latin typeface="+mn-lt"/>
                          <a:ea typeface="+mn-ea"/>
                          <a:cs typeface="Times New Roman" pitchFamily="18" charset="0"/>
                        </a:rPr>
                        <a:t>OMIOQ </a:t>
                      </a:r>
                      <a:endParaRPr lang="ru-RU" sz="1400" b="1" baseline="0" dirty="0" smtClean="0">
                        <a:solidFill>
                          <a:schemeClr val="tx1"/>
                        </a:solidFill>
                        <a:latin typeface="+mn-lt"/>
                        <a:ea typeface="Calibri"/>
                        <a:cs typeface="Times New Roman" pitchFamily="18" charset="0"/>
                      </a:endParaRPr>
                    </a:p>
                    <a:p>
                      <a:pPr marL="630238" indent="0" algn="just">
                        <a:lnSpc>
                          <a:spcPct val="115000"/>
                        </a:lnSpc>
                        <a:spcAft>
                          <a:spcPts val="0"/>
                        </a:spcAft>
                      </a:pPr>
                      <a:r>
                        <a:rPr lang="en-US" sz="1400" b="1" dirty="0" smtClean="0">
                          <a:latin typeface="+mn-lt"/>
                        </a:rPr>
                        <a:t>The need for refinement.</a:t>
                      </a:r>
                      <a:r>
                        <a:rPr lang="ru-RU" sz="1400" i="1" dirty="0" smtClean="0">
                          <a:latin typeface="+mn-lt"/>
                          <a:ea typeface="Calibri"/>
                          <a:cs typeface="Times New Roman"/>
                        </a:rPr>
                        <a:t> </a:t>
                      </a:r>
                      <a:r>
                        <a:rPr lang="en-US" sz="1400" dirty="0" smtClean="0">
                          <a:latin typeface="+mn-lt"/>
                        </a:rPr>
                        <a:t>Methodical solutions for calibration of measuring channels are predetermined by the need to take into account changes in the metrological characteristics of instruments used in the AS OMKVR due to their mechanical wear or changes in the electromagnetic environment in the measurement zone.</a:t>
                      </a:r>
                      <a:r>
                        <a:rPr lang="ru-RU" sz="1400" b="0" baseline="0" dirty="0" smtClean="0">
                          <a:latin typeface="+mn-lt"/>
                          <a:ea typeface="Calibri"/>
                          <a:cs typeface="Times New Roman"/>
                        </a:rPr>
                        <a:t> </a:t>
                      </a:r>
                      <a:r>
                        <a:rPr lang="en-US" sz="1400" dirty="0" smtClean="0">
                          <a:latin typeface="+mn-lt"/>
                        </a:rPr>
                        <a:t>In the basic functional specifications of the AS </a:t>
                      </a:r>
                      <a:r>
                        <a:rPr lang="en-US" sz="1400" b="0" kern="1200" baseline="0" dirty="0" smtClean="0">
                          <a:solidFill>
                            <a:schemeClr val="tx1"/>
                          </a:solidFill>
                          <a:latin typeface="+mn-lt"/>
                          <a:ea typeface="+mn-ea"/>
                          <a:cs typeface="Times New Roman" pitchFamily="18" charset="0"/>
                        </a:rPr>
                        <a:t>OMIOQ</a:t>
                      </a:r>
                      <a:r>
                        <a:rPr lang="en-US" sz="1400" dirty="0" smtClean="0">
                          <a:latin typeface="+mn-lt"/>
                        </a:rPr>
                        <a:t>, the channel calibration service is not taken into account.</a:t>
                      </a:r>
                      <a:endParaRPr lang="ru-RU" sz="1400" b="0" baseline="0" dirty="0" smtClean="0">
                        <a:latin typeface="+mn-lt"/>
                        <a:ea typeface="Calibri"/>
                        <a:cs typeface="Times New Roman"/>
                      </a:endParaRPr>
                    </a:p>
                    <a:p>
                      <a:pPr algn="ctr">
                        <a:lnSpc>
                          <a:spcPct val="115000"/>
                        </a:lnSpc>
                        <a:spcAft>
                          <a:spcPts val="0"/>
                        </a:spcAft>
                      </a:pPr>
                      <a:endParaRPr lang="ru-RU" sz="1400" b="0" dirty="0">
                        <a:latin typeface="+mn-lt"/>
                        <a:ea typeface="Calibri"/>
                        <a:cs typeface="Times New Roman"/>
                      </a:endParaRPr>
                    </a:p>
                  </a:txBody>
                  <a:tcPr marL="77626" marR="776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1398">
                <a:tc>
                  <a:txBody>
                    <a:bodyPr/>
                    <a:lstStyle/>
                    <a:p>
                      <a:pPr algn="l">
                        <a:lnSpc>
                          <a:spcPct val="115000"/>
                        </a:lnSpc>
                        <a:spcAft>
                          <a:spcPts val="0"/>
                        </a:spcAft>
                      </a:pPr>
                      <a:r>
                        <a:rPr lang="ru-RU" sz="1400" b="1" dirty="0" smtClean="0">
                          <a:latin typeface="+mn-lt"/>
                          <a:ea typeface="Calibri"/>
                          <a:cs typeface="Times New Roman" panose="02020603050405020304" pitchFamily="18" charset="0"/>
                        </a:rPr>
                        <a:t>2. </a:t>
                      </a:r>
                      <a:r>
                        <a:rPr lang="en-US" sz="1400" b="1" dirty="0" smtClean="0">
                          <a:latin typeface="+mn-lt"/>
                        </a:rPr>
                        <a:t>Solutions for adjusting the parameters of the mathematical model of monitoring in the AS </a:t>
                      </a:r>
                      <a:r>
                        <a:rPr lang="en-US" sz="1400" b="1" kern="1200" baseline="0" dirty="0" smtClean="0">
                          <a:solidFill>
                            <a:schemeClr val="tx1"/>
                          </a:solidFill>
                          <a:latin typeface="+mn-lt"/>
                          <a:ea typeface="+mn-ea"/>
                          <a:cs typeface="Times New Roman" pitchFamily="18" charset="0"/>
                        </a:rPr>
                        <a:t>OMIOQ </a:t>
                      </a:r>
                      <a:endParaRPr lang="ru-RU" sz="1400" b="0" baseline="0" dirty="0" smtClean="0">
                        <a:latin typeface="+mn-lt"/>
                        <a:ea typeface="Calibri"/>
                        <a:cs typeface="Times New Roman" panose="02020603050405020304" pitchFamily="18" charset="0"/>
                      </a:endParaRPr>
                    </a:p>
                    <a:p>
                      <a:pPr marL="630238" marR="0" indent="0" algn="just" defTabSz="914400" rtl="0" eaLnBrk="1" fontAlgn="auto" latinLnBrk="0" hangingPunct="1">
                        <a:lnSpc>
                          <a:spcPct val="115000"/>
                        </a:lnSpc>
                        <a:spcBef>
                          <a:spcPts val="0"/>
                        </a:spcBef>
                        <a:spcAft>
                          <a:spcPts val="0"/>
                        </a:spcAft>
                        <a:buClrTx/>
                        <a:buSzTx/>
                        <a:buFontTx/>
                        <a:buNone/>
                        <a:tabLst/>
                        <a:defRPr/>
                      </a:pPr>
                      <a:r>
                        <a:rPr lang="en-US" sz="1400" b="1" dirty="0" smtClean="0">
                          <a:latin typeface="+mn-lt"/>
                        </a:rPr>
                        <a:t>The need for refinement</a:t>
                      </a:r>
                      <a:r>
                        <a:rPr lang="ru-RU" sz="1400" i="1" dirty="0" smtClean="0">
                          <a:latin typeface="+mn-lt"/>
                          <a:ea typeface="Calibri"/>
                          <a:cs typeface="Times New Roman"/>
                        </a:rPr>
                        <a:t>. </a:t>
                      </a:r>
                      <a:r>
                        <a:rPr lang="en-US" sz="1400" dirty="0" smtClean="0">
                          <a:latin typeface="+mn-lt"/>
                          <a:ea typeface="Calibri"/>
                          <a:cs typeface="Times New Roman"/>
                        </a:rPr>
                        <a:t>In the basic functional specifications of the </a:t>
                      </a:r>
                      <a:r>
                        <a:rPr lang="en-US" sz="1400" b="0" kern="1200" baseline="0" dirty="0" smtClean="0">
                          <a:solidFill>
                            <a:schemeClr val="tx1"/>
                          </a:solidFill>
                          <a:latin typeface="+mn-lt"/>
                          <a:ea typeface="+mn-ea"/>
                          <a:cs typeface="Times New Roman" pitchFamily="18" charset="0"/>
                        </a:rPr>
                        <a:t>OMIOQ</a:t>
                      </a:r>
                      <a:r>
                        <a:rPr lang="en-US" sz="1400" dirty="0" smtClean="0">
                          <a:latin typeface="+mn-lt"/>
                          <a:ea typeface="Calibri"/>
                          <a:cs typeface="Times New Roman"/>
                        </a:rPr>
                        <a:t>, the inevitable changes in the parameters of objects and monitoring processes during operation were not taken into account, which requires periodic adjustment of the characteristics of the instruments and adaptation of the model parameters as the residuals arise between the model and real indicators.</a:t>
                      </a:r>
                      <a:r>
                        <a:rPr lang="ru-RU" sz="1400" dirty="0" smtClean="0">
                          <a:latin typeface="+mn-lt"/>
                          <a:ea typeface="Batang"/>
                          <a:cs typeface="Times New Roman"/>
                        </a:rPr>
                        <a:t> </a:t>
                      </a:r>
                      <a:r>
                        <a:rPr lang="en-US" sz="1400" b="0" dirty="0" smtClean="0">
                          <a:latin typeface="+mn-lt"/>
                          <a:ea typeface="Calibri"/>
                          <a:cs typeface="Times New Roman"/>
                        </a:rPr>
                        <a:t>The mathematical model forms the basis for the procedure for projecting the dynamics and chronology of unloading wagons into a bunker to segments of ore flow after a major crushing operation. Inaccuracies in the parameters of the model will reduce the objectivity of the results obtained.</a:t>
                      </a:r>
                      <a:endParaRPr lang="ru-RU" sz="1400" b="0" baseline="0" dirty="0" smtClean="0">
                        <a:latin typeface="+mn-lt"/>
                        <a:ea typeface="Calibri"/>
                        <a:cs typeface="Times New Roman"/>
                      </a:endParaRPr>
                    </a:p>
                  </a:txBody>
                  <a:tcPr marL="77626" marR="7762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218012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6575199" y="4366115"/>
            <a:ext cx="5358645" cy="144981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a:p>
        </p:txBody>
      </p:sp>
      <p:sp>
        <p:nvSpPr>
          <p:cNvPr id="7" name="TextBox 6"/>
          <p:cNvSpPr txBox="1"/>
          <p:nvPr/>
        </p:nvSpPr>
        <p:spPr>
          <a:xfrm>
            <a:off x="6666710" y="4429927"/>
            <a:ext cx="5214974" cy="1248668"/>
          </a:xfrm>
          <a:prstGeom prst="rect">
            <a:avLst/>
          </a:prstGeom>
          <a:solidFill>
            <a:schemeClr val="accent6">
              <a:lumMod val="20000"/>
              <a:lumOff val="80000"/>
            </a:schemeClr>
          </a:solidFill>
        </p:spPr>
        <p:txBody>
          <a:bodyPr wrap="square" lIns="108830" tIns="54416" rIns="108830" bIns="54416" rtlCol="0">
            <a:spAutoFit/>
          </a:bodyPr>
          <a:lstStyle/>
          <a:p>
            <a:pPr algn="r"/>
            <a:r>
              <a:rPr lang="ru-RU" sz="2900" b="1" dirty="0" smtClean="0">
                <a:ln w="1905"/>
                <a:effectLst>
                  <a:innerShdw blurRad="69850" dist="43180" dir="5400000">
                    <a:srgbClr val="000000">
                      <a:alpha val="65000"/>
                    </a:srgbClr>
                  </a:innerShdw>
                </a:effectLst>
              </a:rPr>
              <a:t> </a:t>
            </a:r>
            <a:r>
              <a:rPr lang="en-US" sz="1500" b="1" dirty="0" smtClean="0">
                <a:ln w="1905"/>
                <a:solidFill>
                  <a:schemeClr val="accent6"/>
                </a:solidFill>
                <a:effectLst>
                  <a:innerShdw blurRad="69850" dist="43180" dir="5400000">
                    <a:srgbClr val="000000">
                      <a:alpha val="65000"/>
                    </a:srgbClr>
                  </a:innerShdw>
                </a:effectLst>
              </a:rPr>
              <a:t>AS </a:t>
            </a:r>
            <a:r>
              <a:rPr lang="en-US" sz="1500" b="1" dirty="0" smtClean="0">
                <a:solidFill>
                  <a:schemeClr val="accent6"/>
                </a:solidFill>
              </a:rPr>
              <a:t>OMQO</a:t>
            </a:r>
          </a:p>
          <a:p>
            <a:pPr algn="r"/>
            <a:endParaRPr lang="en-US" sz="1500" b="1" dirty="0" smtClean="0">
              <a:ln w="1905"/>
              <a:solidFill>
                <a:schemeClr val="accent6"/>
              </a:solidFill>
              <a:effectLst>
                <a:innerShdw blurRad="69850" dist="43180" dir="5400000">
                  <a:srgbClr val="000000">
                    <a:alpha val="65000"/>
                  </a:srgbClr>
                </a:innerShdw>
              </a:effectLst>
            </a:endParaRPr>
          </a:p>
          <a:p>
            <a:pPr algn="r"/>
            <a:endParaRPr lang="en-US" sz="1500" b="1" dirty="0" smtClean="0">
              <a:ln w="1905"/>
              <a:solidFill>
                <a:schemeClr val="accent6"/>
              </a:solidFill>
              <a:effectLst>
                <a:innerShdw blurRad="69850" dist="43180" dir="5400000">
                  <a:srgbClr val="000000">
                    <a:alpha val="65000"/>
                  </a:srgbClr>
                </a:innerShdw>
              </a:effectLst>
            </a:endParaRPr>
          </a:p>
          <a:p>
            <a:pPr algn="r"/>
            <a:endParaRPr lang="ru-RU" sz="1500" b="1" dirty="0">
              <a:ln w="1905"/>
              <a:solidFill>
                <a:schemeClr val="accent6"/>
              </a:solidFill>
              <a:effectLst>
                <a:innerShdw blurRad="69850" dist="43180" dir="5400000">
                  <a:srgbClr val="000000">
                    <a:alpha val="65000"/>
                  </a:srgbClr>
                </a:innerShdw>
              </a:effectLst>
            </a:endParaRPr>
          </a:p>
        </p:txBody>
      </p:sp>
      <p:sp>
        <p:nvSpPr>
          <p:cNvPr id="8" name="TextBox 7"/>
          <p:cNvSpPr txBox="1"/>
          <p:nvPr/>
        </p:nvSpPr>
        <p:spPr>
          <a:xfrm>
            <a:off x="6632869" y="5337038"/>
            <a:ext cx="5198245" cy="371505"/>
          </a:xfrm>
          <a:prstGeom prst="rect">
            <a:avLst/>
          </a:prstGeom>
          <a:solidFill>
            <a:schemeClr val="accent6">
              <a:lumMod val="20000"/>
              <a:lumOff val="80000"/>
            </a:schemeClr>
          </a:solidFill>
        </p:spPr>
        <p:txBody>
          <a:bodyPr wrap="square" lIns="108830" tIns="54416" rIns="108830" bIns="54416" rtlCol="0">
            <a:spAutoFit/>
          </a:bodyPr>
          <a:lstStyle/>
          <a:p>
            <a:pPr algn="ctr"/>
            <a:r>
              <a:rPr lang="en-US" sz="1700" dirty="0" smtClean="0"/>
              <a:t>Analytical unit of the AS OMVKR</a:t>
            </a:r>
            <a:endParaRPr lang="ru-RU" sz="1700" dirty="0" smtClean="0"/>
          </a:p>
        </p:txBody>
      </p:sp>
      <p:sp>
        <p:nvSpPr>
          <p:cNvPr id="9" name="Прямоугольник 8"/>
          <p:cNvSpPr/>
          <p:nvPr/>
        </p:nvSpPr>
        <p:spPr>
          <a:xfrm>
            <a:off x="615771" y="4406095"/>
            <a:ext cx="4241340" cy="12387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a:p>
        </p:txBody>
      </p:sp>
      <p:grpSp>
        <p:nvGrpSpPr>
          <p:cNvPr id="10" name="Группа 9"/>
          <p:cNvGrpSpPr/>
          <p:nvPr/>
        </p:nvGrpSpPr>
        <p:grpSpPr>
          <a:xfrm>
            <a:off x="5903210" y="1629177"/>
            <a:ext cx="5818032" cy="1871501"/>
            <a:chOff x="1643074" y="500042"/>
            <a:chExt cx="6143668" cy="1795461"/>
          </a:xfrm>
        </p:grpSpPr>
        <p:pic>
          <p:nvPicPr>
            <p:cNvPr id="11" name="Рисунок 10"/>
            <p:cNvPicPr/>
            <p:nvPr/>
          </p:nvPicPr>
          <p:blipFill>
            <a:blip r:embed="rId2" cstate="print"/>
            <a:srcRect l="19565" t="35693" r="25603" b="53221"/>
            <a:stretch>
              <a:fillRect/>
            </a:stretch>
          </p:blipFill>
          <p:spPr bwMode="auto">
            <a:xfrm>
              <a:off x="1643074" y="1714488"/>
              <a:ext cx="6143668" cy="581015"/>
            </a:xfrm>
            <a:prstGeom prst="rect">
              <a:avLst/>
            </a:prstGeom>
            <a:noFill/>
            <a:ln w="9525">
              <a:noFill/>
              <a:miter lim="800000"/>
              <a:headEnd/>
              <a:tailEnd/>
            </a:ln>
          </p:spPr>
        </p:pic>
        <p:pic>
          <p:nvPicPr>
            <p:cNvPr id="12" name="Рисунок 11"/>
            <p:cNvPicPr/>
            <p:nvPr/>
          </p:nvPicPr>
          <p:blipFill>
            <a:blip r:embed="rId2" cstate="print"/>
            <a:srcRect l="18927" t="8430" r="26241" b="67034"/>
            <a:stretch>
              <a:fillRect/>
            </a:stretch>
          </p:blipFill>
          <p:spPr bwMode="auto">
            <a:xfrm>
              <a:off x="1643074" y="500042"/>
              <a:ext cx="6143668" cy="1285884"/>
            </a:xfrm>
            <a:prstGeom prst="rect">
              <a:avLst/>
            </a:prstGeom>
            <a:noFill/>
            <a:ln w="9525">
              <a:noFill/>
              <a:miter lim="800000"/>
              <a:headEnd/>
              <a:tailEnd/>
            </a:ln>
          </p:spPr>
        </p:pic>
      </p:grpSp>
      <p:sp>
        <p:nvSpPr>
          <p:cNvPr id="13" name="Стрелка углом 12"/>
          <p:cNvSpPr/>
          <p:nvPr/>
        </p:nvSpPr>
        <p:spPr>
          <a:xfrm rot="16200000" flipH="1">
            <a:off x="3577546" y="1897173"/>
            <a:ext cx="1673946" cy="3263938"/>
          </a:xfrm>
          <a:prstGeom prst="bentArrow">
            <a:avLst>
              <a:gd name="adj1" fmla="val 15105"/>
              <a:gd name="adj2" fmla="val 24651"/>
              <a:gd name="adj3" fmla="val 25000"/>
              <a:gd name="adj4" fmla="val 29262"/>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a:solidFill>
                <a:schemeClr val="tx1"/>
              </a:solidFill>
            </a:endParaRPr>
          </a:p>
        </p:txBody>
      </p:sp>
      <p:sp>
        <p:nvSpPr>
          <p:cNvPr id="14" name="TextBox 13"/>
          <p:cNvSpPr txBox="1"/>
          <p:nvPr/>
        </p:nvSpPr>
        <p:spPr>
          <a:xfrm>
            <a:off x="8145394" y="1491623"/>
            <a:ext cx="3047625" cy="371505"/>
          </a:xfrm>
          <a:prstGeom prst="rect">
            <a:avLst/>
          </a:prstGeom>
          <a:noFill/>
        </p:spPr>
        <p:txBody>
          <a:bodyPr wrap="square" lIns="108830" tIns="54416" rIns="108830" bIns="54416" rtlCol="0">
            <a:spAutoFit/>
          </a:bodyPr>
          <a:lstStyle/>
          <a:p>
            <a:pPr algn="ctr"/>
            <a:r>
              <a:rPr lang="en-US" sz="1700" dirty="0" smtClean="0">
                <a:ln w="18000">
                  <a:solidFill>
                    <a:schemeClr val="accent2">
                      <a:satMod val="140000"/>
                    </a:schemeClr>
                  </a:solidFill>
                  <a:prstDash val="solid"/>
                  <a:miter lim="800000"/>
                </a:ln>
                <a:noFill/>
              </a:rPr>
              <a:t>Reference train</a:t>
            </a:r>
            <a:endParaRPr lang="ru-RU" sz="1700" dirty="0">
              <a:ln w="18000">
                <a:solidFill>
                  <a:schemeClr val="accent2">
                    <a:satMod val="140000"/>
                  </a:schemeClr>
                </a:solidFill>
                <a:prstDash val="solid"/>
                <a:miter lim="800000"/>
              </a:ln>
              <a:noFill/>
            </a:endParaRPr>
          </a:p>
        </p:txBody>
      </p:sp>
      <p:sp>
        <p:nvSpPr>
          <p:cNvPr id="15" name="Стрелка вниз 14"/>
          <p:cNvSpPr/>
          <p:nvPr/>
        </p:nvSpPr>
        <p:spPr>
          <a:xfrm>
            <a:off x="8302276" y="3480511"/>
            <a:ext cx="735564" cy="17712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a:p>
        </p:txBody>
      </p:sp>
      <p:sp>
        <p:nvSpPr>
          <p:cNvPr id="16" name="TextBox 15"/>
          <p:cNvSpPr txBox="1"/>
          <p:nvPr/>
        </p:nvSpPr>
        <p:spPr>
          <a:xfrm>
            <a:off x="335318" y="1429068"/>
            <a:ext cx="4799908" cy="1156335"/>
          </a:xfrm>
          <a:prstGeom prst="rect">
            <a:avLst/>
          </a:prstGeom>
          <a:noFill/>
        </p:spPr>
        <p:txBody>
          <a:bodyPr wrap="square" lIns="108830" tIns="54416" rIns="108830" bIns="54416" rtlCol="0">
            <a:spAutoFit/>
          </a:bodyPr>
          <a:lstStyle/>
          <a:p>
            <a:pPr algn="ctr"/>
            <a:r>
              <a:rPr lang="en-US" sz="1700" dirty="0" smtClean="0"/>
              <a:t>For a standard train, for each wagon before unloading, the following was determined in the hopper: the weight of the ore, the content of the useful component, the mine and the like</a:t>
            </a:r>
            <a:endParaRPr lang="ru-RU" sz="1700" dirty="0"/>
          </a:p>
        </p:txBody>
      </p:sp>
      <p:sp>
        <p:nvSpPr>
          <p:cNvPr id="17" name="TextBox 16"/>
          <p:cNvSpPr txBox="1"/>
          <p:nvPr/>
        </p:nvSpPr>
        <p:spPr>
          <a:xfrm>
            <a:off x="8345743" y="3429795"/>
            <a:ext cx="481396" cy="1800617"/>
          </a:xfrm>
          <a:prstGeom prst="rect">
            <a:avLst/>
          </a:prstGeom>
          <a:noFill/>
        </p:spPr>
        <p:txBody>
          <a:bodyPr vert="vert270" wrap="square" lIns="108830" tIns="54416" rIns="108830" bIns="54416" rtlCol="0">
            <a:spAutoFit/>
          </a:bodyPr>
          <a:lstStyle/>
          <a:p>
            <a:pPr algn="ctr"/>
            <a:r>
              <a:rPr lang="en-US" sz="1700" b="1" dirty="0" smtClean="0">
                <a:solidFill>
                  <a:schemeClr val="bg1"/>
                </a:solidFill>
              </a:rPr>
              <a:t>Monitoring data</a:t>
            </a:r>
            <a:endParaRPr lang="ru-RU" sz="1700" b="1" dirty="0">
              <a:solidFill>
                <a:schemeClr val="bg1"/>
              </a:solidFill>
              <a:latin typeface="+mj-lt"/>
            </a:endParaRPr>
          </a:p>
        </p:txBody>
      </p:sp>
      <p:sp>
        <p:nvSpPr>
          <p:cNvPr id="18" name="TextBox 17"/>
          <p:cNvSpPr txBox="1"/>
          <p:nvPr/>
        </p:nvSpPr>
        <p:spPr>
          <a:xfrm>
            <a:off x="3917233" y="2660877"/>
            <a:ext cx="2773308" cy="371505"/>
          </a:xfrm>
          <a:prstGeom prst="rect">
            <a:avLst/>
          </a:prstGeom>
          <a:noFill/>
        </p:spPr>
        <p:txBody>
          <a:bodyPr wrap="square" lIns="108830" tIns="54416" rIns="108830" bIns="54416" rtlCol="0">
            <a:spAutoFit/>
          </a:bodyPr>
          <a:lstStyle/>
          <a:p>
            <a:r>
              <a:rPr lang="en-US" sz="1700" b="1" dirty="0" smtClean="0">
                <a:solidFill>
                  <a:schemeClr val="bg1"/>
                </a:solidFill>
              </a:rPr>
              <a:t>Reference data</a:t>
            </a:r>
            <a:endParaRPr lang="ru-RU" sz="1700" b="1" dirty="0">
              <a:solidFill>
                <a:schemeClr val="bg1"/>
              </a:solidFill>
            </a:endParaRPr>
          </a:p>
        </p:txBody>
      </p:sp>
      <p:sp>
        <p:nvSpPr>
          <p:cNvPr id="19" name="Заголовок 3"/>
          <p:cNvSpPr txBox="1">
            <a:spLocks/>
          </p:cNvSpPr>
          <p:nvPr/>
        </p:nvSpPr>
        <p:spPr>
          <a:xfrm>
            <a:off x="0" y="1"/>
            <a:ext cx="12190413" cy="643091"/>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rtlCol="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20" name="TextBox 19"/>
          <p:cNvSpPr txBox="1"/>
          <p:nvPr/>
        </p:nvSpPr>
        <p:spPr>
          <a:xfrm>
            <a:off x="0" y="643067"/>
            <a:ext cx="12190413" cy="756226"/>
          </a:xfrm>
          <a:prstGeom prst="rect">
            <a:avLst/>
          </a:prstGeom>
          <a:solidFill>
            <a:schemeClr val="tx1"/>
          </a:solidFill>
        </p:spPr>
        <p:txBody>
          <a:bodyPr wrap="square" lIns="108830" tIns="54416" rIns="108830" bIns="54416" rtlCol="0">
            <a:spAutoFit/>
          </a:bodyPr>
          <a:lstStyle/>
          <a:p>
            <a:pPr algn="ctr"/>
            <a:r>
              <a:rPr lang="en-US" b="1" dirty="0" smtClean="0">
                <a:solidFill>
                  <a:schemeClr val="bg1"/>
                </a:solidFill>
              </a:rPr>
              <a:t>Specification of methodological and scientific-technical solutions for the creation of the </a:t>
            </a:r>
            <a:r>
              <a:rPr lang="en-US" sz="1900" b="1" dirty="0" smtClean="0">
                <a:solidFill>
                  <a:schemeClr val="bg1"/>
                </a:solidFill>
              </a:rPr>
              <a:t>OMQO</a:t>
            </a:r>
            <a:endParaRPr lang="ru-RU" dirty="0" smtClean="0">
              <a:solidFill>
                <a:schemeClr val="bg1"/>
              </a:solidFill>
            </a:endParaRPr>
          </a:p>
          <a:p>
            <a:pPr algn="ctr"/>
            <a:r>
              <a:rPr lang="ru-RU" b="1" dirty="0" smtClean="0">
                <a:solidFill>
                  <a:schemeClr val="bg1"/>
                </a:solidFill>
              </a:rPr>
              <a:t> </a:t>
            </a:r>
            <a:r>
              <a:rPr lang="en-US" b="1" dirty="0" smtClean="0">
                <a:solidFill>
                  <a:schemeClr val="bg1"/>
                </a:solidFill>
              </a:rPr>
              <a:t>Adjusting model parameters</a:t>
            </a:r>
            <a:endParaRPr lang="ru-RU" b="1" dirty="0">
              <a:solidFill>
                <a:schemeClr val="bg1"/>
              </a:solidFill>
            </a:endParaRPr>
          </a:p>
        </p:txBody>
      </p:sp>
      <p:sp>
        <p:nvSpPr>
          <p:cNvPr id="21" name="TextBox 20"/>
          <p:cNvSpPr txBox="1"/>
          <p:nvPr/>
        </p:nvSpPr>
        <p:spPr>
          <a:xfrm>
            <a:off x="632838" y="4439685"/>
            <a:ext cx="4212000" cy="1156335"/>
          </a:xfrm>
          <a:prstGeom prst="rect">
            <a:avLst/>
          </a:prstGeom>
          <a:solidFill>
            <a:schemeClr val="accent6">
              <a:lumMod val="20000"/>
              <a:lumOff val="80000"/>
            </a:schemeClr>
          </a:solidFill>
        </p:spPr>
        <p:txBody>
          <a:bodyPr wrap="square" lIns="108830" tIns="54416" rIns="108830" bIns="54416" rtlCol="0">
            <a:spAutoFit/>
          </a:bodyPr>
          <a:lstStyle/>
          <a:p>
            <a:pPr algn="ctr"/>
            <a:r>
              <a:rPr lang="en-US" sz="1400" dirty="0" smtClean="0"/>
              <a:t>Adjustment of the parameters of the analytical block of AS OMIOQ </a:t>
            </a:r>
            <a:br>
              <a:rPr lang="en-US" sz="1400" dirty="0" smtClean="0"/>
            </a:br>
            <a:r>
              <a:rPr lang="en-US" sz="1400" dirty="0" smtClean="0"/>
              <a:t>based on the use of a simulation model of processes at monitoring objects</a:t>
            </a:r>
          </a:p>
          <a:p>
            <a:pPr algn="ctr"/>
            <a:endParaRPr lang="ru-RU" sz="1200" b="1" dirty="0">
              <a:solidFill>
                <a:schemeClr val="tx2"/>
              </a:solidFill>
            </a:endParaRPr>
          </a:p>
        </p:txBody>
      </p:sp>
      <p:sp>
        <p:nvSpPr>
          <p:cNvPr id="22" name="Развернутая стрелка 21"/>
          <p:cNvSpPr/>
          <p:nvPr/>
        </p:nvSpPr>
        <p:spPr>
          <a:xfrm flipV="1">
            <a:off x="2476153" y="5644886"/>
            <a:ext cx="8159844" cy="758603"/>
          </a:xfrm>
          <a:prstGeom prst="uturnArrow">
            <a:avLst>
              <a:gd name="adj1" fmla="val 25000"/>
              <a:gd name="adj2" fmla="val 25000"/>
              <a:gd name="adj3" fmla="val 25000"/>
              <a:gd name="adj4" fmla="val 45813"/>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a:solidFill>
                <a:schemeClr val="tx1"/>
              </a:solidFill>
            </a:endParaRPr>
          </a:p>
        </p:txBody>
      </p:sp>
      <p:sp>
        <p:nvSpPr>
          <p:cNvPr id="23" name="TextBox 22"/>
          <p:cNvSpPr txBox="1"/>
          <p:nvPr/>
        </p:nvSpPr>
        <p:spPr>
          <a:xfrm>
            <a:off x="2837287" y="6125241"/>
            <a:ext cx="6905850" cy="371505"/>
          </a:xfrm>
          <a:prstGeom prst="rect">
            <a:avLst/>
          </a:prstGeom>
          <a:noFill/>
        </p:spPr>
        <p:txBody>
          <a:bodyPr wrap="square" lIns="108830" tIns="54416" rIns="108830" bIns="54416" rtlCol="0">
            <a:spAutoFit/>
          </a:bodyPr>
          <a:lstStyle/>
          <a:p>
            <a:pPr algn="ctr"/>
            <a:r>
              <a:rPr lang="en-US" sz="1700" b="1" dirty="0" smtClean="0">
                <a:solidFill>
                  <a:schemeClr val="bg1"/>
                </a:solidFill>
              </a:rPr>
              <a:t>Adjusted parameters of the analytical block</a:t>
            </a:r>
            <a:endParaRPr lang="ru-RU" sz="1700" b="1" dirty="0">
              <a:solidFill>
                <a:schemeClr val="bg1"/>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1456492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666625" y="3622299"/>
            <a:ext cx="1808693" cy="1165133"/>
            <a:chOff x="2358048" y="3391660"/>
            <a:chExt cx="3165475" cy="1164863"/>
          </a:xfrm>
        </p:grpSpPr>
        <p:sp>
          <p:nvSpPr>
            <p:cNvPr id="5" name="AutoShape 5"/>
            <p:cNvSpPr>
              <a:spLocks noChangeArrowheads="1"/>
            </p:cNvSpPr>
            <p:nvPr/>
          </p:nvSpPr>
          <p:spPr bwMode="auto">
            <a:xfrm>
              <a:off x="2358048" y="3584640"/>
              <a:ext cx="1035050" cy="971883"/>
            </a:xfrm>
            <a:prstGeom prst="flowChartExtract">
              <a:avLst/>
            </a:prstGeom>
            <a:solidFill>
              <a:srgbClr val="F79646"/>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6" name="Rectangle 6"/>
            <p:cNvSpPr>
              <a:spLocks noChangeArrowheads="1"/>
            </p:cNvSpPr>
            <p:nvPr/>
          </p:nvSpPr>
          <p:spPr bwMode="auto">
            <a:xfrm>
              <a:off x="3182278" y="3392929"/>
              <a:ext cx="1547495" cy="1162958"/>
            </a:xfrm>
            <a:prstGeom prst="rect">
              <a:avLst/>
            </a:prstGeom>
            <a:solidFill>
              <a:srgbClr val="F79646"/>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7" name="Oval 7"/>
            <p:cNvSpPr>
              <a:spLocks noChangeArrowheads="1"/>
            </p:cNvSpPr>
            <p:nvPr/>
          </p:nvSpPr>
          <p:spPr bwMode="auto">
            <a:xfrm>
              <a:off x="2830488" y="3392929"/>
              <a:ext cx="622935" cy="774459"/>
            </a:xfrm>
            <a:prstGeom prst="ellipse">
              <a:avLst/>
            </a:prstGeom>
            <a:solidFill>
              <a:srgbClr val="F79646"/>
            </a:solidFill>
            <a:ln w="38100">
              <a:noFill/>
              <a:round/>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8" name="AutoShape 10"/>
            <p:cNvSpPr>
              <a:spLocks noChangeArrowheads="1"/>
            </p:cNvSpPr>
            <p:nvPr/>
          </p:nvSpPr>
          <p:spPr bwMode="auto">
            <a:xfrm>
              <a:off x="4488473" y="3583370"/>
              <a:ext cx="1035050" cy="971883"/>
            </a:xfrm>
            <a:prstGeom prst="flowChartExtract">
              <a:avLst/>
            </a:prstGeom>
            <a:solidFill>
              <a:srgbClr val="F79646"/>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9" name="Oval 11"/>
            <p:cNvSpPr>
              <a:spLocks noChangeArrowheads="1"/>
            </p:cNvSpPr>
            <p:nvPr/>
          </p:nvSpPr>
          <p:spPr bwMode="auto">
            <a:xfrm>
              <a:off x="4438308" y="3391660"/>
              <a:ext cx="622935" cy="774459"/>
            </a:xfrm>
            <a:prstGeom prst="ellipse">
              <a:avLst/>
            </a:prstGeom>
            <a:solidFill>
              <a:srgbClr val="F79646"/>
            </a:solidFill>
            <a:ln w="38100">
              <a:noFill/>
              <a:round/>
              <a:headEnd/>
              <a:tailEnd/>
            </a:ln>
            <a:effectLst/>
          </p:spPr>
          <p:txBody>
            <a:bodyPr vert="horz" wrap="square" lIns="91440" tIns="45720" rIns="91440" bIns="45720" numCol="1" anchor="t" anchorCtr="0" compatLnSpc="1">
              <a:prstTxWarp prst="textNoShape">
                <a:avLst/>
              </a:prstTxWarp>
            </a:bodyPr>
            <a:lstStyle/>
            <a:p>
              <a:endParaRPr lang="ru-RU" dirty="0"/>
            </a:p>
          </p:txBody>
        </p:sp>
      </p:grpSp>
      <p:grpSp>
        <p:nvGrpSpPr>
          <p:cNvPr id="10" name="Группа 9"/>
          <p:cNvGrpSpPr/>
          <p:nvPr/>
        </p:nvGrpSpPr>
        <p:grpSpPr>
          <a:xfrm>
            <a:off x="5809493" y="3644159"/>
            <a:ext cx="1142859" cy="1165133"/>
            <a:chOff x="2358048" y="3391660"/>
            <a:chExt cx="3165475" cy="1164863"/>
          </a:xfrm>
        </p:grpSpPr>
        <p:sp>
          <p:nvSpPr>
            <p:cNvPr id="11" name="AutoShape 5"/>
            <p:cNvSpPr>
              <a:spLocks noChangeArrowheads="1"/>
            </p:cNvSpPr>
            <p:nvPr/>
          </p:nvSpPr>
          <p:spPr bwMode="auto">
            <a:xfrm>
              <a:off x="2358048" y="3584640"/>
              <a:ext cx="1035050" cy="971883"/>
            </a:xfrm>
            <a:prstGeom prst="flowChartExtract">
              <a:avLst/>
            </a:prstGeom>
            <a:solidFill>
              <a:srgbClr val="F79646"/>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12" name="Rectangle 6"/>
            <p:cNvSpPr>
              <a:spLocks noChangeArrowheads="1"/>
            </p:cNvSpPr>
            <p:nvPr/>
          </p:nvSpPr>
          <p:spPr bwMode="auto">
            <a:xfrm>
              <a:off x="3182278" y="3392929"/>
              <a:ext cx="1547495" cy="1162958"/>
            </a:xfrm>
            <a:prstGeom prst="rect">
              <a:avLst/>
            </a:prstGeom>
            <a:solidFill>
              <a:srgbClr val="F79646"/>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13" name="Oval 7"/>
            <p:cNvSpPr>
              <a:spLocks noChangeArrowheads="1"/>
            </p:cNvSpPr>
            <p:nvPr/>
          </p:nvSpPr>
          <p:spPr bwMode="auto">
            <a:xfrm>
              <a:off x="2830488" y="3392929"/>
              <a:ext cx="622935" cy="774459"/>
            </a:xfrm>
            <a:prstGeom prst="ellipse">
              <a:avLst/>
            </a:prstGeom>
            <a:solidFill>
              <a:srgbClr val="F79646"/>
            </a:solidFill>
            <a:ln w="38100">
              <a:noFill/>
              <a:round/>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14" name="AutoShape 10"/>
            <p:cNvSpPr>
              <a:spLocks noChangeArrowheads="1"/>
            </p:cNvSpPr>
            <p:nvPr/>
          </p:nvSpPr>
          <p:spPr bwMode="auto">
            <a:xfrm>
              <a:off x="4488473" y="3583370"/>
              <a:ext cx="1035050" cy="971883"/>
            </a:xfrm>
            <a:prstGeom prst="flowChartExtract">
              <a:avLst/>
            </a:prstGeom>
            <a:solidFill>
              <a:srgbClr val="F79646"/>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15" name="Oval 11"/>
            <p:cNvSpPr>
              <a:spLocks noChangeArrowheads="1"/>
            </p:cNvSpPr>
            <p:nvPr/>
          </p:nvSpPr>
          <p:spPr bwMode="auto">
            <a:xfrm>
              <a:off x="4438308" y="3391660"/>
              <a:ext cx="622935" cy="774459"/>
            </a:xfrm>
            <a:prstGeom prst="ellipse">
              <a:avLst/>
            </a:prstGeom>
            <a:solidFill>
              <a:srgbClr val="F79646"/>
            </a:solidFill>
            <a:ln w="38100">
              <a:noFill/>
              <a:round/>
              <a:headEnd/>
              <a:tailEnd/>
            </a:ln>
            <a:effectLst/>
          </p:spPr>
          <p:txBody>
            <a:bodyPr vert="horz" wrap="square" lIns="91440" tIns="45720" rIns="91440" bIns="45720" numCol="1" anchor="t" anchorCtr="0" compatLnSpc="1">
              <a:prstTxWarp prst="textNoShape">
                <a:avLst/>
              </a:prstTxWarp>
            </a:bodyPr>
            <a:lstStyle/>
            <a:p>
              <a:endParaRPr lang="ru-RU" dirty="0"/>
            </a:p>
          </p:txBody>
        </p:sp>
      </p:grpSp>
      <p:cxnSp>
        <p:nvCxnSpPr>
          <p:cNvPr id="16" name="Прямая соединительная линия 15"/>
          <p:cNvCxnSpPr/>
          <p:nvPr/>
        </p:nvCxnSpPr>
        <p:spPr>
          <a:xfrm>
            <a:off x="476149" y="4787430"/>
            <a:ext cx="1076192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AutoShape 16"/>
          <p:cNvCxnSpPr>
            <a:cxnSpLocks noChangeShapeType="1"/>
          </p:cNvCxnSpPr>
          <p:nvPr/>
        </p:nvCxnSpPr>
        <p:spPr bwMode="auto">
          <a:xfrm flipV="1">
            <a:off x="2476152" y="2858159"/>
            <a:ext cx="0" cy="1943581"/>
          </a:xfrm>
          <a:prstGeom prst="straightConnector1">
            <a:avLst/>
          </a:prstGeom>
          <a:noFill/>
          <a:ln w="9525">
            <a:solidFill>
              <a:srgbClr val="000000"/>
            </a:solidFill>
            <a:prstDash val="lgDash"/>
            <a:round/>
            <a:headEnd/>
            <a:tailEnd/>
          </a:ln>
        </p:spPr>
      </p:cxnSp>
      <p:cxnSp>
        <p:nvCxnSpPr>
          <p:cNvPr id="18" name="AutoShape 17"/>
          <p:cNvCxnSpPr>
            <a:cxnSpLocks noChangeShapeType="1"/>
          </p:cNvCxnSpPr>
          <p:nvPr/>
        </p:nvCxnSpPr>
        <p:spPr bwMode="auto">
          <a:xfrm flipV="1">
            <a:off x="5809492" y="2786705"/>
            <a:ext cx="0" cy="1943581"/>
          </a:xfrm>
          <a:prstGeom prst="straightConnector1">
            <a:avLst/>
          </a:prstGeom>
          <a:noFill/>
          <a:ln w="9525">
            <a:solidFill>
              <a:srgbClr val="000000"/>
            </a:solidFill>
            <a:prstDash val="lgDash"/>
            <a:round/>
            <a:headEnd/>
            <a:tailEnd/>
          </a:ln>
        </p:spPr>
      </p:cxnSp>
      <p:sp>
        <p:nvSpPr>
          <p:cNvPr id="19" name="Rectangle 19"/>
          <p:cNvSpPr>
            <a:spLocks noChangeArrowheads="1"/>
          </p:cNvSpPr>
          <p:nvPr/>
        </p:nvSpPr>
        <p:spPr bwMode="auto">
          <a:xfrm>
            <a:off x="2571392" y="4144339"/>
            <a:ext cx="3142863" cy="643091"/>
          </a:xfrm>
          <a:prstGeom prst="rect">
            <a:avLst/>
          </a:prstGeom>
          <a:noFill/>
          <a:ln w="9525">
            <a:noFill/>
            <a:miter lim="800000"/>
            <a:headEnd/>
            <a:tailEnd/>
          </a:ln>
        </p:spPr>
        <p:txBody>
          <a:bodyPr vert="horz" wrap="square" lIns="108830" tIns="54416" rIns="108830" bIns="54416" numCol="1" anchor="t" anchorCtr="0" compatLnSpc="1">
            <a:prstTxWarp prst="textNoShape">
              <a:avLst/>
            </a:prstTxWarp>
          </a:bodyPr>
          <a:lstStyle/>
          <a:p>
            <a:pPr algn="ctr" fontAlgn="base">
              <a:spcBef>
                <a:spcPct val="0"/>
              </a:spcBef>
              <a:spcAft>
                <a:spcPts val="1190"/>
              </a:spcAft>
            </a:pPr>
            <a:r>
              <a:rPr lang="en-US" sz="1900" dirty="0" smtClean="0"/>
              <a:t>Lack of ore flow on the conveyor</a:t>
            </a:r>
            <a:endParaRPr lang="ru-RU" sz="1900" dirty="0" smtClean="0">
              <a:latin typeface="Arial" pitchFamily="34" charset="0"/>
              <a:cs typeface="Arial" pitchFamily="34" charset="0"/>
            </a:endParaRPr>
          </a:p>
        </p:txBody>
      </p:sp>
      <p:grpSp>
        <p:nvGrpSpPr>
          <p:cNvPr id="20" name="Группа 19"/>
          <p:cNvGrpSpPr/>
          <p:nvPr/>
        </p:nvGrpSpPr>
        <p:grpSpPr>
          <a:xfrm>
            <a:off x="7904735" y="3644159"/>
            <a:ext cx="1809527" cy="1165133"/>
            <a:chOff x="2358048" y="3391660"/>
            <a:chExt cx="3165475" cy="1164863"/>
          </a:xfrm>
        </p:grpSpPr>
        <p:sp>
          <p:nvSpPr>
            <p:cNvPr id="21" name="AutoShape 5"/>
            <p:cNvSpPr>
              <a:spLocks noChangeArrowheads="1"/>
            </p:cNvSpPr>
            <p:nvPr/>
          </p:nvSpPr>
          <p:spPr bwMode="auto">
            <a:xfrm>
              <a:off x="2358048" y="3584640"/>
              <a:ext cx="1035050" cy="971883"/>
            </a:xfrm>
            <a:prstGeom prst="flowChartExtract">
              <a:avLst/>
            </a:prstGeom>
            <a:solidFill>
              <a:srgbClr val="F79646"/>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22" name="Rectangle 6"/>
            <p:cNvSpPr>
              <a:spLocks noChangeArrowheads="1"/>
            </p:cNvSpPr>
            <p:nvPr/>
          </p:nvSpPr>
          <p:spPr bwMode="auto">
            <a:xfrm>
              <a:off x="3182278" y="3392929"/>
              <a:ext cx="1547495" cy="1162958"/>
            </a:xfrm>
            <a:prstGeom prst="rect">
              <a:avLst/>
            </a:prstGeom>
            <a:solidFill>
              <a:srgbClr val="F79646"/>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23" name="Oval 7"/>
            <p:cNvSpPr>
              <a:spLocks noChangeArrowheads="1"/>
            </p:cNvSpPr>
            <p:nvPr/>
          </p:nvSpPr>
          <p:spPr bwMode="auto">
            <a:xfrm>
              <a:off x="2830488" y="3392929"/>
              <a:ext cx="622935" cy="774459"/>
            </a:xfrm>
            <a:prstGeom prst="ellipse">
              <a:avLst/>
            </a:prstGeom>
            <a:solidFill>
              <a:srgbClr val="F79646"/>
            </a:solidFill>
            <a:ln w="38100">
              <a:noFill/>
              <a:round/>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24" name="AutoShape 10"/>
            <p:cNvSpPr>
              <a:spLocks noChangeArrowheads="1"/>
            </p:cNvSpPr>
            <p:nvPr/>
          </p:nvSpPr>
          <p:spPr bwMode="auto">
            <a:xfrm>
              <a:off x="4488473" y="3583370"/>
              <a:ext cx="1035050" cy="971883"/>
            </a:xfrm>
            <a:prstGeom prst="flowChartExtract">
              <a:avLst/>
            </a:prstGeom>
            <a:solidFill>
              <a:srgbClr val="F79646"/>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25" name="Oval 11"/>
            <p:cNvSpPr>
              <a:spLocks noChangeArrowheads="1"/>
            </p:cNvSpPr>
            <p:nvPr/>
          </p:nvSpPr>
          <p:spPr bwMode="auto">
            <a:xfrm>
              <a:off x="4438308" y="3391660"/>
              <a:ext cx="622935" cy="774459"/>
            </a:xfrm>
            <a:prstGeom prst="ellipse">
              <a:avLst/>
            </a:prstGeom>
            <a:solidFill>
              <a:srgbClr val="F79646"/>
            </a:solidFill>
            <a:ln w="38100">
              <a:noFill/>
              <a:round/>
              <a:headEnd/>
              <a:tailEnd/>
            </a:ln>
            <a:effectLst/>
          </p:spPr>
          <p:txBody>
            <a:bodyPr vert="horz" wrap="square" lIns="91440" tIns="45720" rIns="91440" bIns="45720" numCol="1" anchor="t" anchorCtr="0" compatLnSpc="1">
              <a:prstTxWarp prst="textNoShape">
                <a:avLst/>
              </a:prstTxWarp>
            </a:bodyPr>
            <a:lstStyle/>
            <a:p>
              <a:endParaRPr lang="ru-RU" dirty="0"/>
            </a:p>
          </p:txBody>
        </p:sp>
      </p:grpSp>
      <p:cxnSp>
        <p:nvCxnSpPr>
          <p:cNvPr id="26" name="AutoShape 4"/>
          <p:cNvCxnSpPr>
            <a:cxnSpLocks noChangeShapeType="1"/>
          </p:cNvCxnSpPr>
          <p:nvPr/>
        </p:nvCxnSpPr>
        <p:spPr bwMode="auto">
          <a:xfrm flipV="1">
            <a:off x="476150" y="4787430"/>
            <a:ext cx="10952401" cy="16124"/>
          </a:xfrm>
          <a:prstGeom prst="straightConnector1">
            <a:avLst/>
          </a:prstGeom>
          <a:noFill/>
          <a:ln w="9525">
            <a:solidFill>
              <a:srgbClr val="000000"/>
            </a:solidFill>
            <a:round/>
            <a:headEnd/>
            <a:tailEnd type="triangle" w="med" len="med"/>
          </a:ln>
        </p:spPr>
      </p:cxnSp>
      <p:sp>
        <p:nvSpPr>
          <p:cNvPr id="27" name="Oval 13"/>
          <p:cNvSpPr>
            <a:spLocks noChangeArrowheads="1"/>
          </p:cNvSpPr>
          <p:nvPr/>
        </p:nvSpPr>
        <p:spPr bwMode="auto">
          <a:xfrm>
            <a:off x="7476756" y="1996530"/>
            <a:ext cx="978619" cy="620346"/>
          </a:xfrm>
          <a:prstGeom prst="ellipse">
            <a:avLst/>
          </a:prstGeom>
          <a:solidFill>
            <a:srgbClr val="FFFFFF"/>
          </a:solidFill>
          <a:ln w="9525">
            <a:solidFill>
              <a:srgbClr val="FFFFFF"/>
            </a:solidFill>
            <a:round/>
            <a:headEnd/>
            <a:tailEnd/>
          </a:ln>
        </p:spPr>
        <p:txBody>
          <a:bodyPr vert="horz" wrap="square" lIns="108830" tIns="54416" rIns="108830" bIns="54416" numCol="1" anchor="t" anchorCtr="0" compatLnSpc="1">
            <a:prstTxWarp prst="textNoShape">
              <a:avLst/>
            </a:prstTxWarp>
          </a:bodyPr>
          <a:lstStyle/>
          <a:p>
            <a:endParaRPr lang="ru-RU" dirty="0"/>
          </a:p>
        </p:txBody>
      </p:sp>
      <p:sp>
        <p:nvSpPr>
          <p:cNvPr id="28" name="Rectangle 14"/>
          <p:cNvSpPr>
            <a:spLocks noChangeArrowheads="1"/>
          </p:cNvSpPr>
          <p:nvPr/>
        </p:nvSpPr>
        <p:spPr bwMode="auto">
          <a:xfrm>
            <a:off x="323602" y="1506934"/>
            <a:ext cx="425818" cy="358907"/>
          </a:xfrm>
          <a:prstGeom prst="rect">
            <a:avLst/>
          </a:prstGeom>
          <a:noFill/>
          <a:ln w="9525">
            <a:noFill/>
            <a:miter lim="800000"/>
            <a:headEnd/>
            <a:tailEnd/>
          </a:ln>
        </p:spPr>
        <p:txBody>
          <a:bodyPr vert="horz" wrap="square" lIns="108830" tIns="54416" rIns="108830" bIns="54416" numCol="1" anchor="t" anchorCtr="0" compatLnSpc="1">
            <a:prstTxWarp prst="textNoShape">
              <a:avLst/>
            </a:prstTxWarp>
          </a:bodyPr>
          <a:lstStyle/>
          <a:p>
            <a:pPr fontAlgn="base">
              <a:spcBef>
                <a:spcPct val="0"/>
              </a:spcBef>
              <a:spcAft>
                <a:spcPts val="1190"/>
              </a:spcAft>
            </a:pPr>
            <a:r>
              <a:rPr lang="ru-RU" sz="1300" dirty="0" smtClean="0">
                <a:latin typeface="Calibri" pitchFamily="34" charset="0"/>
                <a:cs typeface="Arial" pitchFamily="34" charset="0"/>
              </a:rPr>
              <a:t>W</a:t>
            </a:r>
            <a:endParaRPr lang="ru-RU" dirty="0" smtClean="0">
              <a:latin typeface="Arial" pitchFamily="34" charset="0"/>
              <a:cs typeface="Arial" pitchFamily="34" charset="0"/>
            </a:endParaRPr>
          </a:p>
        </p:txBody>
      </p:sp>
      <p:sp>
        <p:nvSpPr>
          <p:cNvPr id="29" name="Rectangle 15"/>
          <p:cNvSpPr>
            <a:spLocks noChangeArrowheads="1"/>
          </p:cNvSpPr>
          <p:nvPr/>
        </p:nvSpPr>
        <p:spPr bwMode="auto">
          <a:xfrm>
            <a:off x="10095214" y="3072523"/>
            <a:ext cx="425818" cy="282552"/>
          </a:xfrm>
          <a:prstGeom prst="rect">
            <a:avLst/>
          </a:prstGeom>
          <a:noFill/>
          <a:ln w="9525">
            <a:noFill/>
            <a:miter lim="800000"/>
            <a:headEnd/>
            <a:tailEnd/>
          </a:ln>
        </p:spPr>
        <p:txBody>
          <a:bodyPr vert="horz" wrap="square" lIns="108830" tIns="54416" rIns="108830" bIns="54416" numCol="1" anchor="t" anchorCtr="0" compatLnSpc="1">
            <a:prstTxWarp prst="textNoShape">
              <a:avLst/>
            </a:prstTxWarp>
          </a:bodyPr>
          <a:lstStyle/>
          <a:p>
            <a:pPr fontAlgn="base">
              <a:spcBef>
                <a:spcPct val="0"/>
              </a:spcBef>
              <a:spcAft>
                <a:spcPts val="1190"/>
              </a:spcAft>
            </a:pPr>
            <a:r>
              <a:rPr lang="en-US" sz="1300" dirty="0" smtClean="0">
                <a:latin typeface="Calibri" pitchFamily="34" charset="0"/>
                <a:cs typeface="Arial" pitchFamily="34" charset="0"/>
              </a:rPr>
              <a:t>ti</a:t>
            </a:r>
            <a:endParaRPr lang="ru-RU" dirty="0" smtClean="0">
              <a:latin typeface="Arial" pitchFamily="34" charset="0"/>
              <a:cs typeface="Arial" pitchFamily="34" charset="0"/>
            </a:endParaRPr>
          </a:p>
        </p:txBody>
      </p:sp>
      <p:cxnSp>
        <p:nvCxnSpPr>
          <p:cNvPr id="30" name="AutoShape 17"/>
          <p:cNvCxnSpPr>
            <a:cxnSpLocks noChangeShapeType="1"/>
          </p:cNvCxnSpPr>
          <p:nvPr/>
        </p:nvCxnSpPr>
        <p:spPr bwMode="auto">
          <a:xfrm flipV="1">
            <a:off x="9714261" y="2858159"/>
            <a:ext cx="0" cy="1943581"/>
          </a:xfrm>
          <a:prstGeom prst="straightConnector1">
            <a:avLst/>
          </a:prstGeom>
          <a:noFill/>
          <a:ln w="9525">
            <a:solidFill>
              <a:srgbClr val="000000"/>
            </a:solidFill>
            <a:prstDash val="lgDash"/>
            <a:round/>
            <a:headEnd/>
            <a:tailEnd/>
          </a:ln>
        </p:spPr>
      </p:cxnSp>
      <p:cxnSp>
        <p:nvCxnSpPr>
          <p:cNvPr id="31" name="AutoShape 18"/>
          <p:cNvCxnSpPr>
            <a:cxnSpLocks noChangeShapeType="1"/>
          </p:cNvCxnSpPr>
          <p:nvPr/>
        </p:nvCxnSpPr>
        <p:spPr bwMode="auto">
          <a:xfrm>
            <a:off x="2476154" y="3501249"/>
            <a:ext cx="3333339" cy="1588"/>
          </a:xfrm>
          <a:prstGeom prst="straightConnector1">
            <a:avLst/>
          </a:prstGeom>
          <a:noFill/>
          <a:ln w="9525">
            <a:solidFill>
              <a:srgbClr val="000000"/>
            </a:solidFill>
            <a:round/>
            <a:headEnd type="triangle" w="med" len="med"/>
            <a:tailEnd type="triangle" w="med" len="med"/>
          </a:ln>
        </p:spPr>
      </p:cxnSp>
      <p:sp>
        <p:nvSpPr>
          <p:cNvPr id="32" name="Rectangle 19"/>
          <p:cNvSpPr>
            <a:spLocks noChangeArrowheads="1"/>
          </p:cNvSpPr>
          <p:nvPr/>
        </p:nvSpPr>
        <p:spPr bwMode="auto">
          <a:xfrm>
            <a:off x="11238075" y="4715976"/>
            <a:ext cx="425818" cy="282552"/>
          </a:xfrm>
          <a:prstGeom prst="rect">
            <a:avLst/>
          </a:prstGeom>
          <a:noFill/>
          <a:ln w="9525">
            <a:noFill/>
            <a:miter lim="800000"/>
            <a:headEnd/>
            <a:tailEnd/>
          </a:ln>
        </p:spPr>
        <p:txBody>
          <a:bodyPr vert="horz" wrap="square" lIns="108830" tIns="54416" rIns="108830" bIns="54416" numCol="1" anchor="t" anchorCtr="0" compatLnSpc="1">
            <a:prstTxWarp prst="textNoShape">
              <a:avLst/>
            </a:prstTxWarp>
          </a:bodyPr>
          <a:lstStyle/>
          <a:p>
            <a:pPr fontAlgn="base">
              <a:spcBef>
                <a:spcPct val="0"/>
              </a:spcBef>
              <a:spcAft>
                <a:spcPts val="1190"/>
              </a:spcAft>
            </a:pPr>
            <a:r>
              <a:rPr lang="ru-RU" sz="1300" dirty="0" smtClean="0">
                <a:latin typeface="Calibri" pitchFamily="34" charset="0"/>
                <a:cs typeface="Arial" pitchFamily="34" charset="0"/>
              </a:rPr>
              <a:t>t</a:t>
            </a:r>
            <a:endParaRPr lang="ru-RU" dirty="0" smtClean="0">
              <a:latin typeface="Arial" pitchFamily="34" charset="0"/>
              <a:cs typeface="Arial" pitchFamily="34" charset="0"/>
            </a:endParaRPr>
          </a:p>
        </p:txBody>
      </p:sp>
      <p:cxnSp>
        <p:nvCxnSpPr>
          <p:cNvPr id="33" name="AutoShape 20"/>
          <p:cNvCxnSpPr>
            <a:cxnSpLocks noChangeShapeType="1"/>
          </p:cNvCxnSpPr>
          <p:nvPr/>
        </p:nvCxnSpPr>
        <p:spPr bwMode="auto">
          <a:xfrm flipV="1">
            <a:off x="6952351" y="2858159"/>
            <a:ext cx="0" cy="1943581"/>
          </a:xfrm>
          <a:prstGeom prst="straightConnector1">
            <a:avLst/>
          </a:prstGeom>
          <a:noFill/>
          <a:ln w="9525">
            <a:solidFill>
              <a:srgbClr val="000000"/>
            </a:solidFill>
            <a:prstDash val="lgDash"/>
            <a:round/>
            <a:headEnd/>
            <a:tailEnd/>
          </a:ln>
        </p:spPr>
      </p:cxnSp>
      <p:cxnSp>
        <p:nvCxnSpPr>
          <p:cNvPr id="34" name="AutoShape 21"/>
          <p:cNvCxnSpPr>
            <a:cxnSpLocks noChangeShapeType="1"/>
          </p:cNvCxnSpPr>
          <p:nvPr/>
        </p:nvCxnSpPr>
        <p:spPr bwMode="auto">
          <a:xfrm flipV="1">
            <a:off x="7919172" y="2858159"/>
            <a:ext cx="0" cy="1943581"/>
          </a:xfrm>
          <a:prstGeom prst="straightConnector1">
            <a:avLst/>
          </a:prstGeom>
          <a:noFill/>
          <a:ln w="9525">
            <a:solidFill>
              <a:srgbClr val="000000"/>
            </a:solidFill>
            <a:prstDash val="lgDash"/>
            <a:round/>
            <a:headEnd/>
            <a:tailEnd/>
          </a:ln>
        </p:spPr>
      </p:cxnSp>
      <p:cxnSp>
        <p:nvCxnSpPr>
          <p:cNvPr id="35" name="AutoShape 22"/>
          <p:cNvCxnSpPr>
            <a:cxnSpLocks noChangeShapeType="1"/>
          </p:cNvCxnSpPr>
          <p:nvPr/>
        </p:nvCxnSpPr>
        <p:spPr bwMode="auto">
          <a:xfrm>
            <a:off x="6863193" y="3215431"/>
            <a:ext cx="1047621" cy="1588"/>
          </a:xfrm>
          <a:prstGeom prst="straightConnector1">
            <a:avLst/>
          </a:prstGeom>
          <a:noFill/>
          <a:ln w="9525">
            <a:solidFill>
              <a:srgbClr val="000000"/>
            </a:solidFill>
            <a:round/>
            <a:headEnd type="triangle" w="med" len="med"/>
            <a:tailEnd type="triangle" w="med" len="med"/>
          </a:ln>
        </p:spPr>
      </p:cxnSp>
      <p:sp>
        <p:nvSpPr>
          <p:cNvPr id="36" name="Rectangle 23"/>
          <p:cNvSpPr>
            <a:spLocks noChangeArrowheads="1"/>
          </p:cNvSpPr>
          <p:nvPr/>
        </p:nvSpPr>
        <p:spPr bwMode="auto">
          <a:xfrm>
            <a:off x="7523781" y="2932880"/>
            <a:ext cx="425818" cy="282552"/>
          </a:xfrm>
          <a:prstGeom prst="rect">
            <a:avLst/>
          </a:prstGeom>
          <a:noFill/>
          <a:ln w="9525">
            <a:noFill/>
            <a:miter lim="800000"/>
            <a:headEnd/>
            <a:tailEnd/>
          </a:ln>
        </p:spPr>
        <p:txBody>
          <a:bodyPr vert="horz" wrap="square" lIns="108830" tIns="54416" rIns="108830" bIns="54416" numCol="1" anchor="t" anchorCtr="0" compatLnSpc="1">
            <a:prstTxWarp prst="textNoShape">
              <a:avLst/>
            </a:prstTxWarp>
          </a:bodyPr>
          <a:lstStyle/>
          <a:p>
            <a:pPr fontAlgn="base">
              <a:spcBef>
                <a:spcPct val="0"/>
              </a:spcBef>
              <a:spcAft>
                <a:spcPts val="1190"/>
              </a:spcAft>
            </a:pPr>
            <a:r>
              <a:rPr lang="ru-RU" sz="1300" dirty="0" smtClean="0">
                <a:latin typeface="Calibri" pitchFamily="34" charset="0"/>
                <a:cs typeface="Arial" pitchFamily="34" charset="0"/>
              </a:rPr>
              <a:t>t</a:t>
            </a:r>
            <a:r>
              <a:rPr lang="en-US" sz="1300" dirty="0" smtClean="0">
                <a:latin typeface="Calibri" pitchFamily="34" charset="0"/>
                <a:cs typeface="Arial" pitchFamily="34" charset="0"/>
              </a:rPr>
              <a:t>2</a:t>
            </a:r>
            <a:endParaRPr lang="ru-RU" dirty="0" smtClean="0">
              <a:latin typeface="Arial" pitchFamily="34" charset="0"/>
              <a:cs typeface="Arial" pitchFamily="34" charset="0"/>
            </a:endParaRPr>
          </a:p>
        </p:txBody>
      </p:sp>
      <p:grpSp>
        <p:nvGrpSpPr>
          <p:cNvPr id="37" name="Группа 36"/>
          <p:cNvGrpSpPr/>
          <p:nvPr/>
        </p:nvGrpSpPr>
        <p:grpSpPr>
          <a:xfrm>
            <a:off x="9999977" y="3622299"/>
            <a:ext cx="1142859" cy="1165133"/>
            <a:chOff x="2358048" y="3391660"/>
            <a:chExt cx="3165475" cy="1164863"/>
          </a:xfrm>
        </p:grpSpPr>
        <p:sp>
          <p:nvSpPr>
            <p:cNvPr id="38" name="AutoShape 5"/>
            <p:cNvSpPr>
              <a:spLocks noChangeArrowheads="1"/>
            </p:cNvSpPr>
            <p:nvPr/>
          </p:nvSpPr>
          <p:spPr bwMode="auto">
            <a:xfrm>
              <a:off x="2358048" y="3584640"/>
              <a:ext cx="1035050" cy="971883"/>
            </a:xfrm>
            <a:prstGeom prst="flowChartExtract">
              <a:avLst/>
            </a:prstGeom>
            <a:solidFill>
              <a:srgbClr val="F79646"/>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39" name="Rectangle 6"/>
            <p:cNvSpPr>
              <a:spLocks noChangeArrowheads="1"/>
            </p:cNvSpPr>
            <p:nvPr/>
          </p:nvSpPr>
          <p:spPr bwMode="auto">
            <a:xfrm>
              <a:off x="3182278" y="3392929"/>
              <a:ext cx="1547495" cy="1162958"/>
            </a:xfrm>
            <a:prstGeom prst="rect">
              <a:avLst/>
            </a:prstGeom>
            <a:solidFill>
              <a:srgbClr val="F79646"/>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40" name="Oval 7"/>
            <p:cNvSpPr>
              <a:spLocks noChangeArrowheads="1"/>
            </p:cNvSpPr>
            <p:nvPr/>
          </p:nvSpPr>
          <p:spPr bwMode="auto">
            <a:xfrm>
              <a:off x="2830488" y="3392929"/>
              <a:ext cx="622935" cy="774459"/>
            </a:xfrm>
            <a:prstGeom prst="ellipse">
              <a:avLst/>
            </a:prstGeom>
            <a:solidFill>
              <a:srgbClr val="F79646"/>
            </a:solidFill>
            <a:ln w="38100">
              <a:noFill/>
              <a:round/>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41" name="AutoShape 10"/>
            <p:cNvSpPr>
              <a:spLocks noChangeArrowheads="1"/>
            </p:cNvSpPr>
            <p:nvPr/>
          </p:nvSpPr>
          <p:spPr bwMode="auto">
            <a:xfrm>
              <a:off x="4488473" y="3583370"/>
              <a:ext cx="1035050" cy="971883"/>
            </a:xfrm>
            <a:prstGeom prst="flowChartExtract">
              <a:avLst/>
            </a:prstGeom>
            <a:solidFill>
              <a:srgbClr val="F79646"/>
            </a:solidFill>
            <a:ln w="38100">
              <a:noFill/>
              <a:miter lim="800000"/>
              <a:headEnd/>
              <a:tailEnd/>
            </a:ln>
            <a:effectLst/>
          </p:spPr>
          <p:txBody>
            <a:bodyPr vert="horz" wrap="square" lIns="91440" tIns="45720" rIns="91440" bIns="45720" numCol="1" anchor="t" anchorCtr="0" compatLnSpc="1">
              <a:prstTxWarp prst="textNoShape">
                <a:avLst/>
              </a:prstTxWarp>
            </a:bodyPr>
            <a:lstStyle/>
            <a:p>
              <a:endParaRPr lang="ru-RU" dirty="0"/>
            </a:p>
          </p:txBody>
        </p:sp>
        <p:sp>
          <p:nvSpPr>
            <p:cNvPr id="42" name="Oval 11"/>
            <p:cNvSpPr>
              <a:spLocks noChangeArrowheads="1"/>
            </p:cNvSpPr>
            <p:nvPr/>
          </p:nvSpPr>
          <p:spPr bwMode="auto">
            <a:xfrm>
              <a:off x="4438308" y="3391660"/>
              <a:ext cx="622935" cy="774459"/>
            </a:xfrm>
            <a:prstGeom prst="ellipse">
              <a:avLst/>
            </a:prstGeom>
            <a:solidFill>
              <a:srgbClr val="F79646"/>
            </a:solidFill>
            <a:ln w="38100">
              <a:noFill/>
              <a:round/>
              <a:headEnd/>
              <a:tailEnd/>
            </a:ln>
            <a:effectLst/>
          </p:spPr>
          <p:txBody>
            <a:bodyPr vert="horz" wrap="square" lIns="91440" tIns="45720" rIns="91440" bIns="45720" numCol="1" anchor="t" anchorCtr="0" compatLnSpc="1">
              <a:prstTxWarp prst="textNoShape">
                <a:avLst/>
              </a:prstTxWarp>
            </a:bodyPr>
            <a:lstStyle/>
            <a:p>
              <a:endParaRPr lang="ru-RU" dirty="0"/>
            </a:p>
          </p:txBody>
        </p:sp>
      </p:grpSp>
      <p:cxnSp>
        <p:nvCxnSpPr>
          <p:cNvPr id="43" name="Прямая со стрелкой 42"/>
          <p:cNvCxnSpPr/>
          <p:nvPr/>
        </p:nvCxnSpPr>
        <p:spPr>
          <a:xfrm flipV="1">
            <a:off x="665566" y="1674013"/>
            <a:ext cx="1059" cy="31142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AutoShape 21"/>
          <p:cNvCxnSpPr>
            <a:cxnSpLocks noChangeShapeType="1"/>
          </p:cNvCxnSpPr>
          <p:nvPr/>
        </p:nvCxnSpPr>
        <p:spPr bwMode="auto">
          <a:xfrm flipV="1">
            <a:off x="9999975" y="2858159"/>
            <a:ext cx="0" cy="1943581"/>
          </a:xfrm>
          <a:prstGeom prst="straightConnector1">
            <a:avLst/>
          </a:prstGeom>
          <a:noFill/>
          <a:ln w="9525">
            <a:solidFill>
              <a:srgbClr val="000000"/>
            </a:solidFill>
            <a:prstDash val="lgDash"/>
            <a:round/>
            <a:headEnd/>
            <a:tailEnd/>
          </a:ln>
        </p:spPr>
      </p:cxnSp>
      <p:pic>
        <p:nvPicPr>
          <p:cNvPr id="45" name="Рисунок 44"/>
          <p:cNvPicPr/>
          <p:nvPr/>
        </p:nvPicPr>
        <p:blipFill>
          <a:blip r:embed="rId2" cstate="print"/>
          <a:srcRect l="37705" t="31250" r="22951" b="37500"/>
          <a:stretch>
            <a:fillRect/>
          </a:stretch>
        </p:blipFill>
        <p:spPr bwMode="auto">
          <a:xfrm>
            <a:off x="1428532" y="1714885"/>
            <a:ext cx="10095256" cy="786000"/>
          </a:xfrm>
          <a:prstGeom prst="rect">
            <a:avLst/>
          </a:prstGeom>
          <a:noFill/>
          <a:ln w="9525">
            <a:noFill/>
            <a:miter lim="800000"/>
            <a:headEnd/>
            <a:tailEnd/>
          </a:ln>
        </p:spPr>
      </p:pic>
      <p:cxnSp>
        <p:nvCxnSpPr>
          <p:cNvPr id="46" name="AutoShape 17"/>
          <p:cNvCxnSpPr>
            <a:cxnSpLocks noChangeShapeType="1"/>
          </p:cNvCxnSpPr>
          <p:nvPr/>
        </p:nvCxnSpPr>
        <p:spPr bwMode="auto">
          <a:xfrm rot="5400000" flipH="1" flipV="1">
            <a:off x="4997584" y="1931482"/>
            <a:ext cx="861917" cy="1"/>
          </a:xfrm>
          <a:prstGeom prst="straightConnector1">
            <a:avLst/>
          </a:prstGeom>
          <a:noFill/>
          <a:ln w="9525">
            <a:solidFill>
              <a:srgbClr val="000000"/>
            </a:solidFill>
            <a:prstDash val="lgDash"/>
            <a:round/>
            <a:headEnd/>
            <a:tailEnd/>
          </a:ln>
        </p:spPr>
      </p:cxnSp>
      <p:cxnSp>
        <p:nvCxnSpPr>
          <p:cNvPr id="47" name="AutoShape 17"/>
          <p:cNvCxnSpPr>
            <a:cxnSpLocks noChangeShapeType="1"/>
          </p:cNvCxnSpPr>
          <p:nvPr/>
        </p:nvCxnSpPr>
        <p:spPr bwMode="auto">
          <a:xfrm rot="5400000" flipH="1" flipV="1">
            <a:off x="4521391" y="1931481"/>
            <a:ext cx="861917" cy="1"/>
          </a:xfrm>
          <a:prstGeom prst="straightConnector1">
            <a:avLst/>
          </a:prstGeom>
          <a:noFill/>
          <a:ln w="9525">
            <a:solidFill>
              <a:srgbClr val="000000"/>
            </a:solidFill>
            <a:prstDash val="lgDash"/>
            <a:round/>
            <a:headEnd/>
            <a:tailEnd/>
          </a:ln>
        </p:spPr>
      </p:cxnSp>
      <p:cxnSp>
        <p:nvCxnSpPr>
          <p:cNvPr id="48" name="AutoShape 17"/>
          <p:cNvCxnSpPr>
            <a:cxnSpLocks noChangeShapeType="1"/>
          </p:cNvCxnSpPr>
          <p:nvPr/>
        </p:nvCxnSpPr>
        <p:spPr bwMode="auto">
          <a:xfrm rot="5400000" flipH="1" flipV="1">
            <a:off x="8960934" y="1961819"/>
            <a:ext cx="934166" cy="1059"/>
          </a:xfrm>
          <a:prstGeom prst="straightConnector1">
            <a:avLst/>
          </a:prstGeom>
          <a:noFill/>
          <a:ln w="9525">
            <a:solidFill>
              <a:srgbClr val="000000"/>
            </a:solidFill>
            <a:prstDash val="lgDash"/>
            <a:round/>
            <a:headEnd/>
            <a:tailEnd/>
          </a:ln>
        </p:spPr>
      </p:cxnSp>
      <p:cxnSp>
        <p:nvCxnSpPr>
          <p:cNvPr id="49" name="AutoShape 17"/>
          <p:cNvCxnSpPr>
            <a:cxnSpLocks noChangeShapeType="1"/>
          </p:cNvCxnSpPr>
          <p:nvPr/>
        </p:nvCxnSpPr>
        <p:spPr bwMode="auto">
          <a:xfrm rot="5400000" flipH="1" flipV="1">
            <a:off x="8710946" y="1931349"/>
            <a:ext cx="862712" cy="1059"/>
          </a:xfrm>
          <a:prstGeom prst="straightConnector1">
            <a:avLst/>
          </a:prstGeom>
          <a:noFill/>
          <a:ln w="9525">
            <a:solidFill>
              <a:srgbClr val="000000"/>
            </a:solidFill>
            <a:prstDash val="lgDash"/>
            <a:round/>
            <a:headEnd/>
            <a:tailEnd/>
          </a:ln>
        </p:spPr>
      </p:cxnSp>
      <p:cxnSp>
        <p:nvCxnSpPr>
          <p:cNvPr id="50" name="AutoShape 22"/>
          <p:cNvCxnSpPr>
            <a:cxnSpLocks noChangeShapeType="1"/>
          </p:cNvCxnSpPr>
          <p:nvPr/>
        </p:nvCxnSpPr>
        <p:spPr bwMode="auto">
          <a:xfrm>
            <a:off x="9714262" y="3429794"/>
            <a:ext cx="285715" cy="1588"/>
          </a:xfrm>
          <a:prstGeom prst="straightConnector1">
            <a:avLst/>
          </a:prstGeom>
          <a:noFill/>
          <a:ln w="9525">
            <a:solidFill>
              <a:srgbClr val="000000"/>
            </a:solidFill>
            <a:round/>
            <a:headEnd type="triangle" w="med" len="med"/>
            <a:tailEnd type="triangle" w="med" len="med"/>
          </a:ln>
        </p:spPr>
      </p:cxnSp>
      <p:sp>
        <p:nvSpPr>
          <p:cNvPr id="51" name="Rectangle 19"/>
          <p:cNvSpPr>
            <a:spLocks noChangeArrowheads="1"/>
          </p:cNvSpPr>
          <p:nvPr/>
        </p:nvSpPr>
        <p:spPr bwMode="auto">
          <a:xfrm>
            <a:off x="4107900" y="3215431"/>
            <a:ext cx="425818" cy="282552"/>
          </a:xfrm>
          <a:prstGeom prst="rect">
            <a:avLst/>
          </a:prstGeom>
          <a:noFill/>
          <a:ln w="9525">
            <a:noFill/>
            <a:miter lim="800000"/>
            <a:headEnd/>
            <a:tailEnd/>
          </a:ln>
        </p:spPr>
        <p:txBody>
          <a:bodyPr vert="horz" wrap="square" lIns="108830" tIns="54416" rIns="108830" bIns="54416" numCol="1" anchor="t" anchorCtr="0" compatLnSpc="1">
            <a:prstTxWarp prst="textNoShape">
              <a:avLst/>
            </a:prstTxWarp>
          </a:bodyPr>
          <a:lstStyle/>
          <a:p>
            <a:pPr fontAlgn="base">
              <a:spcBef>
                <a:spcPct val="0"/>
              </a:spcBef>
              <a:spcAft>
                <a:spcPts val="1190"/>
              </a:spcAft>
            </a:pPr>
            <a:r>
              <a:rPr lang="ru-RU" sz="1300" dirty="0" smtClean="0">
                <a:latin typeface="Calibri" pitchFamily="34" charset="0"/>
                <a:cs typeface="Arial" pitchFamily="34" charset="0"/>
              </a:rPr>
              <a:t>t1</a:t>
            </a:r>
            <a:endParaRPr lang="ru-RU" dirty="0" smtClean="0">
              <a:latin typeface="Arial" pitchFamily="34" charset="0"/>
              <a:cs typeface="Arial" pitchFamily="34" charset="0"/>
            </a:endParaRPr>
          </a:p>
        </p:txBody>
      </p:sp>
      <p:cxnSp>
        <p:nvCxnSpPr>
          <p:cNvPr id="52" name="Прямая соединительная линия 51"/>
          <p:cNvCxnSpPr/>
          <p:nvPr/>
        </p:nvCxnSpPr>
        <p:spPr>
          <a:xfrm flipV="1">
            <a:off x="9904737" y="3286886"/>
            <a:ext cx="285715" cy="142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AutoShape 22"/>
          <p:cNvCxnSpPr>
            <a:cxnSpLocks noChangeShapeType="1"/>
          </p:cNvCxnSpPr>
          <p:nvPr/>
        </p:nvCxnSpPr>
        <p:spPr bwMode="auto">
          <a:xfrm>
            <a:off x="4952347" y="1643431"/>
            <a:ext cx="476191" cy="1588"/>
          </a:xfrm>
          <a:prstGeom prst="straightConnector1">
            <a:avLst/>
          </a:prstGeom>
          <a:noFill/>
          <a:ln w="9525">
            <a:solidFill>
              <a:srgbClr val="000000"/>
            </a:solidFill>
            <a:round/>
            <a:headEnd type="triangle" w="med" len="med"/>
            <a:tailEnd type="triangle" w="med" len="med"/>
          </a:ln>
        </p:spPr>
      </p:cxnSp>
      <p:sp>
        <p:nvSpPr>
          <p:cNvPr id="54" name="Rectangle 19"/>
          <p:cNvSpPr>
            <a:spLocks noChangeArrowheads="1"/>
          </p:cNvSpPr>
          <p:nvPr/>
        </p:nvSpPr>
        <p:spPr bwMode="auto">
          <a:xfrm>
            <a:off x="5047586" y="1286158"/>
            <a:ext cx="425818" cy="282552"/>
          </a:xfrm>
          <a:prstGeom prst="rect">
            <a:avLst/>
          </a:prstGeom>
          <a:noFill/>
          <a:ln w="9525">
            <a:noFill/>
            <a:miter lim="800000"/>
            <a:headEnd/>
            <a:tailEnd/>
          </a:ln>
        </p:spPr>
        <p:txBody>
          <a:bodyPr vert="horz" wrap="square" lIns="108830" tIns="54416" rIns="108830" bIns="54416" numCol="1" anchor="t" anchorCtr="0" compatLnSpc="1">
            <a:prstTxWarp prst="textNoShape">
              <a:avLst/>
            </a:prstTxWarp>
          </a:bodyPr>
          <a:lstStyle/>
          <a:p>
            <a:pPr fontAlgn="base">
              <a:spcBef>
                <a:spcPct val="0"/>
              </a:spcBef>
              <a:spcAft>
                <a:spcPts val="1190"/>
              </a:spcAft>
            </a:pPr>
            <a:r>
              <a:rPr lang="ru-RU" sz="1300" dirty="0" smtClean="0">
                <a:latin typeface="Calibri" pitchFamily="34" charset="0"/>
                <a:cs typeface="Arial" pitchFamily="34" charset="0"/>
              </a:rPr>
              <a:t>t1</a:t>
            </a:r>
            <a:endParaRPr lang="ru-RU" dirty="0" smtClean="0">
              <a:latin typeface="Arial" pitchFamily="34" charset="0"/>
              <a:cs typeface="Arial" pitchFamily="34" charset="0"/>
            </a:endParaRPr>
          </a:p>
        </p:txBody>
      </p:sp>
      <p:cxnSp>
        <p:nvCxnSpPr>
          <p:cNvPr id="55" name="AutoShape 22"/>
          <p:cNvCxnSpPr>
            <a:cxnSpLocks noChangeShapeType="1"/>
          </p:cNvCxnSpPr>
          <p:nvPr/>
        </p:nvCxnSpPr>
        <p:spPr bwMode="auto">
          <a:xfrm>
            <a:off x="9142831" y="1643431"/>
            <a:ext cx="285715" cy="1588"/>
          </a:xfrm>
          <a:prstGeom prst="straightConnector1">
            <a:avLst/>
          </a:prstGeom>
          <a:noFill/>
          <a:ln w="9525">
            <a:solidFill>
              <a:srgbClr val="000000"/>
            </a:solidFill>
            <a:round/>
            <a:headEnd type="triangle" w="med" len="med"/>
            <a:tailEnd type="triangle" w="med" len="med"/>
          </a:ln>
        </p:spPr>
      </p:cxnSp>
      <p:sp>
        <p:nvSpPr>
          <p:cNvPr id="56" name="Rectangle 23"/>
          <p:cNvSpPr>
            <a:spLocks noChangeArrowheads="1"/>
          </p:cNvSpPr>
          <p:nvPr/>
        </p:nvSpPr>
        <p:spPr bwMode="auto">
          <a:xfrm>
            <a:off x="9142833" y="1286158"/>
            <a:ext cx="425818" cy="282552"/>
          </a:xfrm>
          <a:prstGeom prst="rect">
            <a:avLst/>
          </a:prstGeom>
          <a:noFill/>
          <a:ln w="9525">
            <a:noFill/>
            <a:miter lim="800000"/>
            <a:headEnd/>
            <a:tailEnd/>
          </a:ln>
        </p:spPr>
        <p:txBody>
          <a:bodyPr vert="horz" wrap="square" lIns="108830" tIns="54416" rIns="108830" bIns="54416" numCol="1" anchor="t" anchorCtr="0" compatLnSpc="1">
            <a:prstTxWarp prst="textNoShape">
              <a:avLst/>
            </a:prstTxWarp>
          </a:bodyPr>
          <a:lstStyle/>
          <a:p>
            <a:pPr fontAlgn="base">
              <a:spcBef>
                <a:spcPct val="0"/>
              </a:spcBef>
              <a:spcAft>
                <a:spcPts val="1190"/>
              </a:spcAft>
            </a:pPr>
            <a:r>
              <a:rPr lang="ru-RU" sz="1300" dirty="0" smtClean="0">
                <a:latin typeface="Calibri" pitchFamily="34" charset="0"/>
                <a:cs typeface="Arial" pitchFamily="34" charset="0"/>
              </a:rPr>
              <a:t>t</a:t>
            </a:r>
            <a:r>
              <a:rPr lang="en-US" sz="1300" dirty="0" smtClean="0">
                <a:latin typeface="Calibri" pitchFamily="34" charset="0"/>
                <a:cs typeface="Arial" pitchFamily="34" charset="0"/>
              </a:rPr>
              <a:t>2</a:t>
            </a:r>
            <a:endParaRPr lang="ru-RU" dirty="0" smtClean="0">
              <a:latin typeface="Arial" pitchFamily="34" charset="0"/>
              <a:cs typeface="Arial" pitchFamily="34" charset="0"/>
            </a:endParaRPr>
          </a:p>
        </p:txBody>
      </p:sp>
      <p:sp>
        <p:nvSpPr>
          <p:cNvPr id="57" name="TextBox 56"/>
          <p:cNvSpPr txBox="1"/>
          <p:nvPr/>
        </p:nvSpPr>
        <p:spPr>
          <a:xfrm>
            <a:off x="1809485" y="5073248"/>
            <a:ext cx="9333350" cy="894725"/>
          </a:xfrm>
          <a:prstGeom prst="rect">
            <a:avLst/>
          </a:prstGeom>
          <a:noFill/>
        </p:spPr>
        <p:txBody>
          <a:bodyPr wrap="square" lIns="108830" tIns="54416" rIns="108830" bIns="54416" rtlCol="0">
            <a:spAutoFit/>
          </a:bodyPr>
          <a:lstStyle/>
          <a:p>
            <a:pPr algn="ctr"/>
            <a:r>
              <a:rPr lang="en-US" sz="1700" dirty="0" smtClean="0"/>
              <a:t>Calibration of measuring devices is carried out in the absence of ore on a moving conveyor.</a:t>
            </a:r>
            <a:r>
              <a:rPr lang="ru-RU" sz="1700" dirty="0" smtClean="0"/>
              <a:t>(</a:t>
            </a:r>
            <a:r>
              <a:rPr lang="en-US" sz="1700" dirty="0" smtClean="0"/>
              <a:t>In this example, on the intervals t1, t2, </a:t>
            </a:r>
            <a:r>
              <a:rPr lang="en-US" sz="1700" dirty="0" err="1" smtClean="0"/>
              <a:t>ti</a:t>
            </a:r>
            <a:r>
              <a:rPr lang="en-US" sz="1700" dirty="0" smtClean="0"/>
              <a:t>).  </a:t>
            </a:r>
            <a:endParaRPr lang="ru-RU" sz="1700" dirty="0"/>
          </a:p>
          <a:p>
            <a:pPr algn="ctr"/>
            <a:r>
              <a:rPr lang="en-US" sz="1700" dirty="0" smtClean="0"/>
              <a:t>For zero is the value </a:t>
            </a:r>
            <a:r>
              <a:rPr lang="ru-RU" sz="1700" dirty="0" smtClean="0"/>
              <a:t>(</a:t>
            </a:r>
            <a:r>
              <a:rPr lang="en-US" sz="1700" dirty="0" smtClean="0"/>
              <a:t>Wt</a:t>
            </a:r>
            <a:r>
              <a:rPr lang="en-US" sz="1200" dirty="0" smtClean="0"/>
              <a:t>1</a:t>
            </a:r>
            <a:r>
              <a:rPr lang="en-US" sz="1700" dirty="0" smtClean="0"/>
              <a:t>+Wt</a:t>
            </a:r>
            <a:r>
              <a:rPr lang="en-US" sz="1200" dirty="0" smtClean="0"/>
              <a:t>2</a:t>
            </a:r>
            <a:r>
              <a:rPr lang="en-US" sz="1700" dirty="0" smtClean="0"/>
              <a:t>+</a:t>
            </a:r>
            <a:r>
              <a:rPr lang="en-US" sz="1200" dirty="0" smtClean="0"/>
              <a:t>……</a:t>
            </a:r>
            <a:r>
              <a:rPr lang="en-US" sz="1700" dirty="0" smtClean="0"/>
              <a:t>+ </a:t>
            </a:r>
            <a:r>
              <a:rPr lang="en-US" sz="1700" dirty="0" err="1" smtClean="0"/>
              <a:t>W</a:t>
            </a:r>
            <a:r>
              <a:rPr lang="en-US" sz="1200" dirty="0" err="1" smtClean="0"/>
              <a:t>ti</a:t>
            </a:r>
            <a:r>
              <a:rPr lang="en-US" sz="1700" dirty="0" smtClean="0"/>
              <a:t>)/ (t</a:t>
            </a:r>
            <a:r>
              <a:rPr lang="en-US" sz="1200" dirty="0" smtClean="0"/>
              <a:t>1</a:t>
            </a:r>
            <a:r>
              <a:rPr lang="en-US" sz="1700" dirty="0" smtClean="0"/>
              <a:t>+t</a:t>
            </a:r>
            <a:r>
              <a:rPr lang="en-US" sz="1200" dirty="0" smtClean="0"/>
              <a:t>2</a:t>
            </a:r>
            <a:r>
              <a:rPr lang="en-US" sz="1700" dirty="0" smtClean="0"/>
              <a:t>+…+</a:t>
            </a:r>
            <a:r>
              <a:rPr lang="en-US" sz="1700" dirty="0" err="1" smtClean="0"/>
              <a:t>t</a:t>
            </a:r>
            <a:r>
              <a:rPr lang="en-US" sz="1200" dirty="0" err="1" smtClean="0"/>
              <a:t>i</a:t>
            </a:r>
            <a:r>
              <a:rPr lang="en-US" sz="1700" dirty="0" smtClean="0"/>
              <a:t>)</a:t>
            </a:r>
            <a:endParaRPr lang="ru-RU" sz="1200" dirty="0"/>
          </a:p>
        </p:txBody>
      </p:sp>
      <p:sp>
        <p:nvSpPr>
          <p:cNvPr id="58" name="Заголовок 3"/>
          <p:cNvSpPr txBox="1">
            <a:spLocks/>
          </p:cNvSpPr>
          <p:nvPr/>
        </p:nvSpPr>
        <p:spPr>
          <a:xfrm>
            <a:off x="0" y="1"/>
            <a:ext cx="12190413" cy="643091"/>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rtlCol="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59" name="TextBox 58"/>
          <p:cNvSpPr txBox="1"/>
          <p:nvPr/>
        </p:nvSpPr>
        <p:spPr>
          <a:xfrm>
            <a:off x="11865" y="670011"/>
            <a:ext cx="12190413" cy="756226"/>
          </a:xfrm>
          <a:prstGeom prst="rect">
            <a:avLst/>
          </a:prstGeom>
          <a:solidFill>
            <a:schemeClr val="tx1"/>
          </a:solidFill>
        </p:spPr>
        <p:txBody>
          <a:bodyPr wrap="square" lIns="108830" tIns="54416" rIns="108830" bIns="54416" rtlCol="0">
            <a:spAutoFit/>
          </a:bodyPr>
          <a:lstStyle/>
          <a:p>
            <a:pPr algn="ctr"/>
            <a:r>
              <a:rPr lang="en-US" b="1" dirty="0" smtClean="0">
                <a:solidFill>
                  <a:schemeClr val="bg1"/>
                </a:solidFill>
              </a:rPr>
              <a:t>Specification of methodological and scientific-technical solutions for the creation of the </a:t>
            </a:r>
            <a:r>
              <a:rPr lang="en-US" sz="1900" b="1" dirty="0" smtClean="0">
                <a:solidFill>
                  <a:schemeClr val="bg1"/>
                </a:solidFill>
              </a:rPr>
              <a:t>OMIOQ</a:t>
            </a:r>
            <a:r>
              <a:rPr lang="ru-RU" b="1" dirty="0" smtClean="0">
                <a:solidFill>
                  <a:schemeClr val="bg1"/>
                </a:solidFill>
              </a:rPr>
              <a:t> </a:t>
            </a:r>
            <a:r>
              <a:rPr lang="en-US" b="1" dirty="0" smtClean="0">
                <a:solidFill>
                  <a:schemeClr val="bg1"/>
                </a:solidFill>
              </a:rPr>
              <a:t>Calibration of measuring instruments</a:t>
            </a:r>
            <a:endParaRPr lang="ru-RU" b="1" dirty="0">
              <a:solidFill>
                <a:schemeClr val="bg1"/>
              </a:solidFill>
            </a:endParaRPr>
          </a:p>
        </p:txBody>
      </p:sp>
    </p:spTree>
    <p:extLst>
      <p:ext uri="{BB962C8B-B14F-4D97-AF65-F5344CB8AC3E}">
        <p14:creationId xmlns="" xmlns:p14="http://schemas.microsoft.com/office/powerpoint/2010/main" val="3136427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34986" y="702671"/>
            <a:ext cx="12178577"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Justification of the choice of analyzers</a:t>
            </a:r>
            <a:endParaRPr lang="ru-RU" sz="1900" b="1" dirty="0">
              <a:solidFill>
                <a:schemeClr val="bg1"/>
              </a:solidFill>
              <a:latin typeface="Calibri" pitchFamily="34" charset="0"/>
              <a:ea typeface="Calibri" pitchFamily="34" charset="0"/>
              <a:cs typeface="Times New Roman" pitchFamily="18" charset="0"/>
            </a:endParaRPr>
          </a:p>
        </p:txBody>
      </p:sp>
      <p:sp>
        <p:nvSpPr>
          <p:cNvPr id="6" name="Полилиния 5"/>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graphicFrame>
        <p:nvGraphicFramePr>
          <p:cNvPr id="7" name="Таблица 6"/>
          <p:cNvGraphicFramePr>
            <a:graphicFrameLocks noGrp="1"/>
          </p:cNvGraphicFramePr>
          <p:nvPr/>
        </p:nvGraphicFramePr>
        <p:xfrm>
          <a:off x="857100" y="1214705"/>
          <a:ext cx="10380974" cy="5515942"/>
        </p:xfrm>
        <a:graphic>
          <a:graphicData uri="http://schemas.openxmlformats.org/drawingml/2006/table">
            <a:tbl>
              <a:tblPr/>
              <a:tblGrid>
                <a:gridCol w="2028160"/>
                <a:gridCol w="2091966"/>
                <a:gridCol w="1461079"/>
                <a:gridCol w="1359995"/>
                <a:gridCol w="1720604"/>
                <a:gridCol w="1719170"/>
              </a:tblGrid>
              <a:tr h="435015">
                <a:tc>
                  <a:txBody>
                    <a:bodyPr/>
                    <a:lstStyle/>
                    <a:p>
                      <a:pPr algn="ctr">
                        <a:lnSpc>
                          <a:spcPct val="115000"/>
                        </a:lnSpc>
                      </a:pPr>
                      <a:r>
                        <a:rPr lang="ru-RU" sz="1200" dirty="0">
                          <a:solidFill>
                            <a:srgbClr val="000000"/>
                          </a:solidFill>
                          <a:latin typeface="Calibri"/>
                          <a:ea typeface="Calibri"/>
                          <a:cs typeface="Calibri"/>
                        </a:rPr>
                        <a:t>Parameters</a:t>
                      </a: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pPr>
                      <a:r>
                        <a:rPr lang="en-US" sz="1200" dirty="0">
                          <a:solidFill>
                            <a:srgbClr val="000000"/>
                          </a:solidFill>
                          <a:latin typeface="Calibri"/>
                          <a:ea typeface="Calibri"/>
                          <a:cs typeface="Calibri"/>
                        </a:rPr>
                        <a:t>Instruments with X-ray tube</a:t>
                      </a:r>
                      <a:endParaRPr lang="ru-RU" sz="1200" dirty="0">
                        <a:solidFill>
                          <a:srgbClr val="000000"/>
                        </a:solidFill>
                        <a:latin typeface="Calibri"/>
                        <a:ea typeface="Calibri"/>
                        <a:cs typeface="Calibri"/>
                      </a:endParaRPr>
                    </a:p>
                  </a:txBody>
                  <a:tcPr marL="9525" marR="9525" marT="7147" marB="7147" anchor="ctr">
                    <a:lnL>
                      <a:noFill/>
                    </a:lnL>
                    <a:lnR>
                      <a:noFill/>
                    </a:lnR>
                    <a:lnT>
                      <a:noFill/>
                    </a:lnT>
                    <a:lnB>
                      <a:noFill/>
                    </a:lnB>
                    <a:solidFill>
                      <a:srgbClr val="28A6D7"/>
                    </a:solidFill>
                  </a:tcPr>
                </a:tc>
                <a:tc>
                  <a:txBody>
                    <a:bodyPr/>
                    <a:lstStyle/>
                    <a:p>
                      <a:pPr algn="ctr">
                        <a:lnSpc>
                          <a:spcPct val="115000"/>
                        </a:lnSpc>
                      </a:pPr>
                      <a:r>
                        <a:rPr lang="en-US" sz="1200" b="1" dirty="0">
                          <a:solidFill>
                            <a:srgbClr val="FFFFFF"/>
                          </a:solidFill>
                          <a:latin typeface="Calibri"/>
                          <a:ea typeface="Calibri"/>
                          <a:cs typeface="Calibri"/>
                        </a:rPr>
                        <a:t>   </a:t>
                      </a:r>
                      <a:r>
                        <a:rPr lang="ru-RU" sz="1200" dirty="0">
                          <a:solidFill>
                            <a:srgbClr val="000000"/>
                          </a:solidFill>
                          <a:latin typeface="Calibri"/>
                          <a:ea typeface="Calibri"/>
                          <a:cs typeface="Calibri"/>
                        </a:rPr>
                        <a:t>Radioisotope</a:t>
                      </a:r>
                    </a:p>
                  </a:txBody>
                  <a:tcPr marL="9525" marR="9525" marT="7147" marB="7147" anchor="ctr">
                    <a:lnL>
                      <a:noFill/>
                    </a:lnL>
                    <a:lnR>
                      <a:noFill/>
                    </a:lnR>
                    <a:lnT>
                      <a:noFill/>
                    </a:lnT>
                    <a:lnB>
                      <a:noFill/>
                    </a:lnB>
                    <a:solidFill>
                      <a:srgbClr val="28A6D7"/>
                    </a:solidFill>
                  </a:tcPr>
                </a:tc>
                <a:tc>
                  <a:txBody>
                    <a:bodyPr/>
                    <a:lstStyle/>
                    <a:p>
                      <a:pPr algn="ctr">
                        <a:lnSpc>
                          <a:spcPct val="115000"/>
                        </a:lnSpc>
                        <a:spcAft>
                          <a:spcPts val="1000"/>
                        </a:spcAft>
                      </a:pPr>
                      <a:r>
                        <a:rPr lang="ru-RU" sz="1200" b="1" dirty="0">
                          <a:solidFill>
                            <a:srgbClr val="FFFFFF"/>
                          </a:solidFill>
                          <a:latin typeface="Calibri"/>
                          <a:ea typeface="Calibri"/>
                          <a:cs typeface="Times New Roman"/>
                        </a:rPr>
                        <a:t> </a:t>
                      </a:r>
                      <a:r>
                        <a:rPr lang="ru-RU" sz="1200" dirty="0">
                          <a:solidFill>
                            <a:srgbClr val="000000"/>
                          </a:solidFill>
                          <a:latin typeface="Calibri"/>
                          <a:ea typeface="Calibri"/>
                          <a:cs typeface="Times New Roman"/>
                        </a:rPr>
                        <a:t>Laser</a:t>
                      </a:r>
                    </a:p>
                  </a:txBody>
                  <a:tcPr marL="9525" marR="9525" marT="7147" marB="7147" anchor="ctr">
                    <a:lnL>
                      <a:noFill/>
                    </a:lnL>
                    <a:lnR>
                      <a:noFill/>
                    </a:lnR>
                    <a:lnT>
                      <a:noFill/>
                    </a:lnT>
                    <a:lnB>
                      <a:noFill/>
                    </a:lnB>
                    <a:solidFill>
                      <a:srgbClr val="28A6D7"/>
                    </a:solidFill>
                  </a:tcPr>
                </a:tc>
                <a:tc>
                  <a:txBody>
                    <a:bodyPr/>
                    <a:lstStyle/>
                    <a:p>
                      <a:pPr algn="ctr">
                        <a:lnSpc>
                          <a:spcPct val="115000"/>
                        </a:lnSpc>
                        <a:spcAft>
                          <a:spcPts val="1000"/>
                        </a:spcAft>
                      </a:pPr>
                      <a:r>
                        <a:rPr lang="ru-RU" sz="1200" dirty="0" smtClean="0">
                          <a:solidFill>
                            <a:srgbClr val="000000"/>
                          </a:solidFill>
                          <a:latin typeface="Calibri"/>
                          <a:ea typeface="Calibri"/>
                          <a:cs typeface="Times New Roman"/>
                        </a:rPr>
                        <a:t>Neutron</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rgbClr val="28A6D7"/>
                    </a:solidFill>
                  </a:tcPr>
                </a:tc>
                <a:tc>
                  <a:txBody>
                    <a:bodyPr/>
                    <a:lstStyle/>
                    <a:p>
                      <a:pPr algn="ctr">
                        <a:lnSpc>
                          <a:spcPct val="115000"/>
                        </a:lnSpc>
                        <a:spcAft>
                          <a:spcPts val="1000"/>
                        </a:spcAft>
                      </a:pPr>
                      <a:r>
                        <a:rPr lang="ru-RU" sz="1200" dirty="0" smtClean="0">
                          <a:solidFill>
                            <a:srgbClr val="000000"/>
                          </a:solidFill>
                          <a:latin typeface="Calibri"/>
                          <a:ea typeface="Calibri"/>
                          <a:cs typeface="Times New Roman"/>
                        </a:rPr>
                        <a:t>Optical</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rgbClr val="28A6D7"/>
                    </a:solidFill>
                  </a:tcPr>
                </a:tc>
              </a:tr>
              <a:tr h="354003">
                <a:tc>
                  <a:txBody>
                    <a:bodyPr/>
                    <a:lstStyle/>
                    <a:p>
                      <a:pPr>
                        <a:lnSpc>
                          <a:spcPct val="115000"/>
                        </a:lnSpc>
                      </a:pPr>
                      <a:r>
                        <a:rPr lang="ru-RU" sz="1200">
                          <a:solidFill>
                            <a:srgbClr val="000000"/>
                          </a:solidFill>
                          <a:latin typeface="Calibri"/>
                          <a:ea typeface="Calibri"/>
                          <a:cs typeface="Calibri"/>
                        </a:rPr>
                        <a:t>Analyzed elements</a:t>
                      </a:r>
                    </a:p>
                  </a:txBody>
                  <a:tcPr marL="9525" marR="9525" marT="7147" marB="7147" anchor="ctr">
                    <a:lnL>
                      <a:noFill/>
                    </a:lnL>
                    <a:lnR>
                      <a:noFill/>
                    </a:lnR>
                    <a:lnT>
                      <a:noFill/>
                    </a:lnT>
                    <a:lnB>
                      <a:noFill/>
                    </a:lnB>
                    <a:solidFill>
                      <a:srgbClr val="28A6D7"/>
                    </a:solidFill>
                  </a:tcPr>
                </a:tc>
                <a:tc>
                  <a:txBody>
                    <a:bodyPr/>
                    <a:lstStyle/>
                    <a:p>
                      <a:pPr algn="ctr">
                        <a:lnSpc>
                          <a:spcPct val="115000"/>
                        </a:lnSpc>
                        <a:spcAft>
                          <a:spcPts val="1000"/>
                        </a:spcAft>
                      </a:pPr>
                      <a:r>
                        <a:rPr lang="ru-RU" sz="1200" dirty="0">
                          <a:solidFill>
                            <a:srgbClr val="333333"/>
                          </a:solidFill>
                          <a:latin typeface="Calibri"/>
                          <a:ea typeface="Calibri"/>
                          <a:cs typeface="Times New Roman"/>
                        </a:rPr>
                        <a:t> </a:t>
                      </a:r>
                      <a:r>
                        <a:rPr lang="ru-RU" sz="1200" dirty="0">
                          <a:solidFill>
                            <a:srgbClr val="000000"/>
                          </a:solidFill>
                          <a:latin typeface="Calibri"/>
                          <a:ea typeface="Calibri"/>
                          <a:cs typeface="Times New Roman"/>
                        </a:rPr>
                        <a:t>From Al to U</a:t>
                      </a: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ru-RU" sz="1200" dirty="0">
                          <a:solidFill>
                            <a:srgbClr val="000000"/>
                          </a:solidFill>
                          <a:latin typeface="Calibri"/>
                          <a:ea typeface="Calibri"/>
                          <a:cs typeface="Times New Roman"/>
                        </a:rPr>
                        <a:t>From Mg to U</a:t>
                      </a:r>
                      <a:r>
                        <a:rPr lang="ru-RU" sz="1200" dirty="0">
                          <a:solidFill>
                            <a:srgbClr val="333333"/>
                          </a:solidFill>
                          <a:latin typeface="Calibri"/>
                          <a:ea typeface="Calibri"/>
                          <a:cs typeface="Times New Roman"/>
                        </a:rPr>
                        <a:t> </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ru-RU" sz="1200" dirty="0">
                          <a:solidFill>
                            <a:srgbClr val="000000"/>
                          </a:solidFill>
                          <a:latin typeface="Calibri"/>
                          <a:ea typeface="Calibri"/>
                          <a:cs typeface="Times New Roman"/>
                        </a:rPr>
                        <a:t>From </a:t>
                      </a:r>
                      <a:r>
                        <a:rPr lang="ru-RU" sz="1200" dirty="0">
                          <a:solidFill>
                            <a:srgbClr val="333333"/>
                          </a:solidFill>
                          <a:latin typeface="Calibri"/>
                          <a:ea typeface="Calibri"/>
                          <a:cs typeface="Times New Roman"/>
                        </a:rPr>
                        <a:t>C </a:t>
                      </a:r>
                      <a:r>
                        <a:rPr lang="ru-RU" sz="1200" dirty="0">
                          <a:solidFill>
                            <a:srgbClr val="000000"/>
                          </a:solidFill>
                          <a:latin typeface="Calibri"/>
                          <a:ea typeface="Calibri"/>
                          <a:cs typeface="Times New Roman"/>
                        </a:rPr>
                        <a:t>to </a:t>
                      </a:r>
                      <a:r>
                        <a:rPr lang="ru-RU" sz="1200" dirty="0">
                          <a:solidFill>
                            <a:srgbClr val="333333"/>
                          </a:solidFill>
                          <a:latin typeface="Calibri"/>
                          <a:ea typeface="Calibri"/>
                          <a:cs typeface="Times New Roman"/>
                        </a:rPr>
                        <a:t>U</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ru-RU" sz="1200" dirty="0">
                          <a:solidFill>
                            <a:srgbClr val="000000"/>
                          </a:solidFill>
                          <a:latin typeface="Calibri"/>
                          <a:ea typeface="Calibri"/>
                          <a:cs typeface="Times New Roman"/>
                        </a:rPr>
                        <a:t>From </a:t>
                      </a:r>
                      <a:r>
                        <a:rPr lang="ru-RU" sz="1200" dirty="0">
                          <a:solidFill>
                            <a:srgbClr val="333333"/>
                          </a:solidFill>
                          <a:latin typeface="Calibri"/>
                          <a:ea typeface="Calibri"/>
                          <a:cs typeface="Times New Roman"/>
                        </a:rPr>
                        <a:t>C </a:t>
                      </a:r>
                      <a:r>
                        <a:rPr lang="ru-RU" sz="1200" dirty="0">
                          <a:solidFill>
                            <a:srgbClr val="000000"/>
                          </a:solidFill>
                          <a:latin typeface="Calibri"/>
                          <a:ea typeface="Calibri"/>
                          <a:cs typeface="Times New Roman"/>
                        </a:rPr>
                        <a:t>to </a:t>
                      </a:r>
                      <a:r>
                        <a:rPr lang="ru-RU" sz="1200" dirty="0">
                          <a:solidFill>
                            <a:srgbClr val="333333"/>
                          </a:solidFill>
                          <a:latin typeface="Calibri"/>
                          <a:ea typeface="Calibri"/>
                          <a:cs typeface="Times New Roman"/>
                        </a:rPr>
                        <a:t>U</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ru-RU" sz="1200" dirty="0">
                          <a:solidFill>
                            <a:srgbClr val="000000"/>
                          </a:solidFill>
                          <a:latin typeface="Calibri"/>
                          <a:ea typeface="Calibri"/>
                          <a:cs typeface="Times New Roman"/>
                        </a:rPr>
                        <a:t>From </a:t>
                      </a:r>
                      <a:r>
                        <a:rPr lang="ru-RU" sz="1200" dirty="0">
                          <a:solidFill>
                            <a:srgbClr val="333333"/>
                          </a:solidFill>
                          <a:latin typeface="Calibri"/>
                          <a:ea typeface="Calibri"/>
                          <a:cs typeface="Times New Roman"/>
                        </a:rPr>
                        <a:t>H </a:t>
                      </a:r>
                      <a:r>
                        <a:rPr lang="ru-RU" sz="1200" dirty="0">
                          <a:solidFill>
                            <a:srgbClr val="000000"/>
                          </a:solidFill>
                          <a:latin typeface="Calibri"/>
                          <a:ea typeface="Calibri"/>
                          <a:cs typeface="Times New Roman"/>
                        </a:rPr>
                        <a:t>to </a:t>
                      </a:r>
                      <a:r>
                        <a:rPr lang="ru-RU" sz="1200" dirty="0">
                          <a:solidFill>
                            <a:srgbClr val="333333"/>
                          </a:solidFill>
                          <a:latin typeface="Calibri"/>
                          <a:ea typeface="Calibri"/>
                          <a:cs typeface="Times New Roman"/>
                        </a:rPr>
                        <a:t>Mt</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chemeClr val="tx2">
                        <a:lumMod val="20000"/>
                        <a:lumOff val="80000"/>
                      </a:schemeClr>
                    </a:solidFill>
                  </a:tcPr>
                </a:tc>
              </a:tr>
              <a:tr h="734201">
                <a:tc>
                  <a:txBody>
                    <a:bodyPr/>
                    <a:lstStyle/>
                    <a:p>
                      <a:pPr>
                        <a:lnSpc>
                          <a:spcPct val="115000"/>
                        </a:lnSpc>
                      </a:pPr>
                      <a:r>
                        <a:rPr lang="en-US" sz="1200" dirty="0">
                          <a:solidFill>
                            <a:srgbClr val="000000"/>
                          </a:solidFill>
                          <a:latin typeface="Calibri"/>
                          <a:ea typeface="Calibri"/>
                          <a:cs typeface="Calibri"/>
                        </a:rPr>
                        <a:t>Value Range</a:t>
                      </a:r>
                      <a:br>
                        <a:rPr lang="en-US" sz="1200" dirty="0">
                          <a:solidFill>
                            <a:srgbClr val="000000"/>
                          </a:solidFill>
                          <a:latin typeface="Calibri"/>
                          <a:ea typeface="Calibri"/>
                          <a:cs typeface="Calibri"/>
                        </a:rPr>
                      </a:br>
                      <a:r>
                        <a:rPr lang="en-US" sz="1200" dirty="0">
                          <a:solidFill>
                            <a:srgbClr val="000000"/>
                          </a:solidFill>
                          <a:latin typeface="Calibri"/>
                          <a:ea typeface="Calibri"/>
                          <a:cs typeface="Calibri"/>
                        </a:rPr>
                        <a:t>Ambient temperature</a:t>
                      </a:r>
                      <a:br>
                        <a:rPr lang="en-US" sz="1200" dirty="0">
                          <a:solidFill>
                            <a:srgbClr val="000000"/>
                          </a:solidFill>
                          <a:latin typeface="Calibri"/>
                          <a:ea typeface="Calibri"/>
                          <a:cs typeface="Calibri"/>
                        </a:rPr>
                      </a:br>
                      <a:r>
                        <a:rPr lang="en-US" sz="1200" dirty="0">
                          <a:solidFill>
                            <a:srgbClr val="000000"/>
                          </a:solidFill>
                          <a:latin typeface="Calibri"/>
                          <a:ea typeface="Calibri"/>
                          <a:cs typeface="Calibri"/>
                        </a:rPr>
                        <a:t>Air, oC</a:t>
                      </a:r>
                      <a:endParaRPr lang="ru-RU" sz="1200" dirty="0">
                        <a:solidFill>
                          <a:srgbClr val="000000"/>
                        </a:solidFill>
                        <a:latin typeface="Calibri"/>
                        <a:ea typeface="Calibri"/>
                        <a:cs typeface="Calibri"/>
                      </a:endParaRPr>
                    </a:p>
                  </a:txBody>
                  <a:tcPr marL="9525" marR="9525" marT="7147" marB="7147" anchor="ctr">
                    <a:lnL>
                      <a:noFill/>
                    </a:lnL>
                    <a:lnR>
                      <a:noFill/>
                    </a:lnR>
                    <a:lnT>
                      <a:noFill/>
                    </a:lnT>
                    <a:lnB>
                      <a:noFill/>
                    </a:lnB>
                    <a:solidFill>
                      <a:srgbClr val="28A6D7"/>
                    </a:solidFill>
                  </a:tcPr>
                </a:tc>
                <a:tc>
                  <a:txBody>
                    <a:bodyPr/>
                    <a:lstStyle/>
                    <a:p>
                      <a:pPr algn="ctr">
                        <a:lnSpc>
                          <a:spcPct val="115000"/>
                        </a:lnSpc>
                        <a:spcAft>
                          <a:spcPts val="1000"/>
                        </a:spcAft>
                      </a:pPr>
                      <a:r>
                        <a:rPr lang="en-US" sz="1200" dirty="0">
                          <a:solidFill>
                            <a:srgbClr val="333333"/>
                          </a:solidFill>
                          <a:latin typeface="Calibri"/>
                          <a:ea typeface="Calibri"/>
                          <a:cs typeface="Times New Roman"/>
                        </a:rPr>
                        <a:t> </a:t>
                      </a:r>
                      <a:r>
                        <a:rPr lang="ru-RU" sz="1200" dirty="0">
                          <a:solidFill>
                            <a:srgbClr val="333333"/>
                          </a:solidFill>
                          <a:latin typeface="Calibri"/>
                          <a:ea typeface="Calibri"/>
                          <a:cs typeface="Times New Roman"/>
                        </a:rPr>
                        <a:t>-20 </a:t>
                      </a:r>
                      <a:r>
                        <a:rPr lang="ru-RU" sz="1200" dirty="0">
                          <a:solidFill>
                            <a:srgbClr val="000000"/>
                          </a:solidFill>
                          <a:latin typeface="Calibri"/>
                          <a:ea typeface="Calibri"/>
                          <a:cs typeface="Times New Roman"/>
                        </a:rPr>
                        <a:t>to </a:t>
                      </a:r>
                      <a:r>
                        <a:rPr lang="ru-RU" sz="1200" dirty="0">
                          <a:solidFill>
                            <a:srgbClr val="333333"/>
                          </a:solidFill>
                          <a:latin typeface="Calibri"/>
                          <a:ea typeface="Calibri"/>
                          <a:cs typeface="Times New Roman"/>
                        </a:rPr>
                        <a:t>+45</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tcPr>
                </a:tc>
                <a:tc>
                  <a:txBody>
                    <a:bodyPr/>
                    <a:lstStyle/>
                    <a:p>
                      <a:pPr algn="ctr">
                        <a:lnSpc>
                          <a:spcPct val="115000"/>
                        </a:lnSpc>
                        <a:spcAft>
                          <a:spcPts val="1000"/>
                        </a:spcAft>
                      </a:pPr>
                      <a:r>
                        <a:rPr lang="ru-RU" sz="1200" dirty="0">
                          <a:solidFill>
                            <a:srgbClr val="333333"/>
                          </a:solidFill>
                          <a:latin typeface="Calibri"/>
                          <a:ea typeface="Calibri"/>
                          <a:cs typeface="Times New Roman"/>
                        </a:rPr>
                        <a:t> -30 </a:t>
                      </a:r>
                      <a:r>
                        <a:rPr lang="ru-RU" sz="1200" dirty="0">
                          <a:solidFill>
                            <a:srgbClr val="000000"/>
                          </a:solidFill>
                          <a:latin typeface="Calibri"/>
                          <a:ea typeface="Calibri"/>
                          <a:cs typeface="Times New Roman"/>
                        </a:rPr>
                        <a:t>to </a:t>
                      </a:r>
                      <a:r>
                        <a:rPr lang="ru-RU" sz="1200" dirty="0">
                          <a:solidFill>
                            <a:srgbClr val="333333"/>
                          </a:solidFill>
                          <a:latin typeface="Calibri"/>
                          <a:ea typeface="Calibri"/>
                          <a:cs typeface="Times New Roman"/>
                        </a:rPr>
                        <a:t>+50</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tcPr>
                </a:tc>
                <a:tc>
                  <a:txBody>
                    <a:bodyPr/>
                    <a:lstStyle/>
                    <a:p>
                      <a:pPr algn="ctr">
                        <a:lnSpc>
                          <a:spcPct val="115000"/>
                        </a:lnSpc>
                        <a:spcAft>
                          <a:spcPts val="1000"/>
                        </a:spcAft>
                      </a:pPr>
                      <a:r>
                        <a:rPr lang="ru-RU" sz="1200" dirty="0">
                          <a:solidFill>
                            <a:srgbClr val="333333"/>
                          </a:solidFill>
                          <a:latin typeface="Calibri"/>
                          <a:ea typeface="Calibri"/>
                          <a:cs typeface="Times New Roman"/>
                        </a:rPr>
                        <a:t> -20 </a:t>
                      </a:r>
                      <a:r>
                        <a:rPr lang="ru-RU" sz="1200" dirty="0">
                          <a:solidFill>
                            <a:srgbClr val="000000"/>
                          </a:solidFill>
                          <a:latin typeface="Calibri"/>
                          <a:ea typeface="Calibri"/>
                          <a:cs typeface="Times New Roman"/>
                        </a:rPr>
                        <a:t>to </a:t>
                      </a:r>
                      <a:r>
                        <a:rPr lang="ru-RU" sz="1200" dirty="0">
                          <a:solidFill>
                            <a:srgbClr val="333333"/>
                          </a:solidFill>
                          <a:latin typeface="Calibri"/>
                          <a:ea typeface="Calibri"/>
                          <a:cs typeface="Times New Roman"/>
                        </a:rPr>
                        <a:t>+45 </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tcPr>
                </a:tc>
                <a:tc>
                  <a:txBody>
                    <a:bodyPr/>
                    <a:lstStyle/>
                    <a:p>
                      <a:pPr algn="ctr">
                        <a:lnSpc>
                          <a:spcPct val="115000"/>
                        </a:lnSpc>
                        <a:spcAft>
                          <a:spcPts val="1000"/>
                        </a:spcAft>
                      </a:pPr>
                      <a:r>
                        <a:rPr lang="ru-RU" sz="1200" dirty="0">
                          <a:solidFill>
                            <a:srgbClr val="333333"/>
                          </a:solidFill>
                          <a:latin typeface="Calibri"/>
                          <a:ea typeface="Calibri"/>
                          <a:cs typeface="Times New Roman"/>
                        </a:rPr>
                        <a:t> -30 </a:t>
                      </a:r>
                      <a:r>
                        <a:rPr lang="ru-RU" sz="1200" dirty="0">
                          <a:solidFill>
                            <a:srgbClr val="000000"/>
                          </a:solidFill>
                          <a:latin typeface="Calibri"/>
                          <a:ea typeface="Calibri"/>
                          <a:cs typeface="Times New Roman"/>
                        </a:rPr>
                        <a:t>to </a:t>
                      </a:r>
                      <a:r>
                        <a:rPr lang="ru-RU" sz="1200" dirty="0">
                          <a:solidFill>
                            <a:srgbClr val="333333"/>
                          </a:solidFill>
                          <a:latin typeface="Calibri"/>
                          <a:ea typeface="Calibri"/>
                          <a:cs typeface="Times New Roman"/>
                        </a:rPr>
                        <a:t>+50 </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tcPr>
                </a:tc>
                <a:tc>
                  <a:txBody>
                    <a:bodyPr/>
                    <a:lstStyle/>
                    <a:p>
                      <a:pPr algn="ctr">
                        <a:lnSpc>
                          <a:spcPct val="115000"/>
                        </a:lnSpc>
                        <a:spcAft>
                          <a:spcPts val="1000"/>
                        </a:spcAft>
                      </a:pPr>
                      <a:r>
                        <a:rPr lang="ru-RU" sz="1200" dirty="0">
                          <a:solidFill>
                            <a:srgbClr val="000000"/>
                          </a:solidFill>
                          <a:latin typeface="Calibri"/>
                          <a:ea typeface="Calibri"/>
                          <a:cs typeface="Times New Roman"/>
                        </a:rPr>
                        <a:t> </a:t>
                      </a:r>
                    </a:p>
                  </a:txBody>
                  <a:tcPr marL="9525" marR="9525" marT="7147" marB="7147" anchor="ctr">
                    <a:lnL>
                      <a:noFill/>
                    </a:lnL>
                    <a:lnR>
                      <a:noFill/>
                    </a:lnR>
                    <a:lnT>
                      <a:noFill/>
                    </a:lnT>
                    <a:lnB>
                      <a:noFill/>
                    </a:lnB>
                  </a:tcPr>
                </a:tc>
              </a:tr>
              <a:tr h="1276458">
                <a:tc>
                  <a:txBody>
                    <a:bodyPr/>
                    <a:lstStyle/>
                    <a:p>
                      <a:pPr>
                        <a:lnSpc>
                          <a:spcPct val="115000"/>
                        </a:lnSpc>
                        <a:spcAft>
                          <a:spcPts val="1000"/>
                        </a:spcAft>
                      </a:pPr>
                      <a:r>
                        <a:rPr lang="ru-RU" sz="1200" b="1" dirty="0">
                          <a:solidFill>
                            <a:srgbClr val="FFFFFF"/>
                          </a:solidFill>
                          <a:latin typeface="Calibri"/>
                          <a:ea typeface="Calibri"/>
                          <a:cs typeface="Times New Roman"/>
                        </a:rPr>
                        <a:t> </a:t>
                      </a:r>
                      <a:r>
                        <a:rPr lang="ru-RU" sz="1200" dirty="0" err="1">
                          <a:solidFill>
                            <a:srgbClr val="000000"/>
                          </a:solidFill>
                          <a:latin typeface="Calibri"/>
                          <a:ea typeface="Calibri"/>
                          <a:cs typeface="Times New Roman"/>
                        </a:rPr>
                        <a:t>Dimensions</a:t>
                      </a:r>
                      <a:r>
                        <a:rPr lang="ru-RU" sz="1200" dirty="0">
                          <a:solidFill>
                            <a:srgbClr val="000000"/>
                          </a:solidFill>
                          <a:latin typeface="Calibri"/>
                          <a:ea typeface="Calibri"/>
                          <a:cs typeface="Times New Roman"/>
                        </a:rPr>
                        <a:t>, </a:t>
                      </a:r>
                      <a:r>
                        <a:rPr lang="ru-RU" sz="1200" dirty="0" err="1">
                          <a:solidFill>
                            <a:srgbClr val="000000"/>
                          </a:solidFill>
                          <a:latin typeface="Calibri"/>
                          <a:ea typeface="Calibri"/>
                          <a:cs typeface="Times New Roman"/>
                        </a:rPr>
                        <a:t>mm</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rgbClr val="28A6D7"/>
                    </a:solidFill>
                  </a:tcPr>
                </a:tc>
                <a:tc>
                  <a:txBody>
                    <a:bodyPr/>
                    <a:lstStyle/>
                    <a:p>
                      <a:pPr algn="ctr">
                        <a:lnSpc>
                          <a:spcPct val="115000"/>
                        </a:lnSpc>
                        <a:spcAft>
                          <a:spcPts val="1000"/>
                        </a:spcAft>
                      </a:pPr>
                      <a:r>
                        <a:rPr lang="ru-RU" sz="1200" dirty="0">
                          <a:solidFill>
                            <a:srgbClr val="333333"/>
                          </a:solidFill>
                          <a:latin typeface="Calibri"/>
                          <a:ea typeface="Calibri"/>
                          <a:cs typeface="Times New Roman"/>
                        </a:rPr>
                        <a:t>890x275x240</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pPr>
                      <a:r>
                        <a:rPr lang="en-US" sz="1200" dirty="0">
                          <a:solidFill>
                            <a:srgbClr val="333333"/>
                          </a:solidFill>
                          <a:latin typeface="Calibri"/>
                          <a:ea typeface="Calibri"/>
                          <a:cs typeface="Calibri"/>
                        </a:rPr>
                        <a:t> </a:t>
                      </a:r>
                      <a:r>
                        <a:rPr lang="en-US" sz="1200" dirty="0">
                          <a:solidFill>
                            <a:srgbClr val="000000"/>
                          </a:solidFill>
                          <a:latin typeface="Calibri"/>
                          <a:ea typeface="Calibri"/>
                          <a:cs typeface="Calibri"/>
                        </a:rPr>
                        <a:t>Sensor</a:t>
                      </a:r>
                      <a:br>
                        <a:rPr lang="en-US" sz="1200" dirty="0">
                          <a:solidFill>
                            <a:srgbClr val="000000"/>
                          </a:solidFill>
                          <a:latin typeface="Calibri"/>
                          <a:ea typeface="Calibri"/>
                          <a:cs typeface="Calibri"/>
                        </a:rPr>
                      </a:br>
                      <a:r>
                        <a:rPr lang="en-US" sz="1200" dirty="0">
                          <a:solidFill>
                            <a:srgbClr val="333333"/>
                          </a:solidFill>
                          <a:latin typeface="Calibri"/>
                          <a:ea typeface="Calibri"/>
                          <a:cs typeface="Calibri"/>
                        </a:rPr>
                        <a:t>150</a:t>
                      </a:r>
                      <a:r>
                        <a:rPr lang="ru-RU" sz="1200" dirty="0" err="1">
                          <a:solidFill>
                            <a:srgbClr val="333333"/>
                          </a:solidFill>
                          <a:latin typeface="Calibri"/>
                          <a:ea typeface="Calibri"/>
                          <a:cs typeface="Calibri"/>
                        </a:rPr>
                        <a:t>х</a:t>
                      </a:r>
                      <a:r>
                        <a:rPr lang="en-US" sz="1200" dirty="0">
                          <a:solidFill>
                            <a:srgbClr val="333333"/>
                          </a:solidFill>
                          <a:latin typeface="Calibri"/>
                          <a:ea typeface="Calibri"/>
                          <a:cs typeface="Calibri"/>
                        </a:rPr>
                        <a:t>140</a:t>
                      </a:r>
                      <a:r>
                        <a:rPr lang="ru-RU" sz="1200" dirty="0" err="1">
                          <a:solidFill>
                            <a:srgbClr val="333333"/>
                          </a:solidFill>
                          <a:latin typeface="Calibri"/>
                          <a:ea typeface="Calibri"/>
                          <a:cs typeface="Calibri"/>
                        </a:rPr>
                        <a:t>х</a:t>
                      </a:r>
                      <a:r>
                        <a:rPr lang="en-US" sz="1200" dirty="0">
                          <a:solidFill>
                            <a:srgbClr val="333333"/>
                          </a:solidFill>
                          <a:latin typeface="Calibri"/>
                          <a:ea typeface="Calibri"/>
                          <a:cs typeface="Calibri"/>
                        </a:rPr>
                        <a:t>300</a:t>
                      </a:r>
                      <a:br>
                        <a:rPr lang="en-US" sz="1200" dirty="0">
                          <a:solidFill>
                            <a:srgbClr val="333333"/>
                          </a:solidFill>
                          <a:latin typeface="Calibri"/>
                          <a:ea typeface="Calibri"/>
                          <a:cs typeface="Calibri"/>
                        </a:rPr>
                      </a:br>
                      <a:r>
                        <a:rPr lang="en-US" sz="1200" dirty="0">
                          <a:solidFill>
                            <a:srgbClr val="000000"/>
                          </a:solidFill>
                          <a:latin typeface="Calibri"/>
                          <a:ea typeface="Calibri"/>
                          <a:cs typeface="Calibri"/>
                        </a:rPr>
                        <a:t>Power cabinet</a:t>
                      </a:r>
                      <a:r>
                        <a:rPr lang="en-US" sz="1200" dirty="0">
                          <a:solidFill>
                            <a:srgbClr val="333333"/>
                          </a:solidFill>
                          <a:latin typeface="Calibri"/>
                          <a:ea typeface="Calibri"/>
                          <a:cs typeface="Calibri"/>
                        </a:rPr>
                        <a:t/>
                      </a:r>
                      <a:br>
                        <a:rPr lang="en-US" sz="1200" dirty="0">
                          <a:solidFill>
                            <a:srgbClr val="333333"/>
                          </a:solidFill>
                          <a:latin typeface="Calibri"/>
                          <a:ea typeface="Calibri"/>
                          <a:cs typeface="Calibri"/>
                        </a:rPr>
                      </a:br>
                      <a:r>
                        <a:rPr lang="en-US" sz="1200" dirty="0">
                          <a:solidFill>
                            <a:srgbClr val="333333"/>
                          </a:solidFill>
                          <a:latin typeface="Calibri"/>
                          <a:ea typeface="Calibri"/>
                          <a:cs typeface="Calibri"/>
                        </a:rPr>
                        <a:t>300</a:t>
                      </a:r>
                      <a:r>
                        <a:rPr lang="ru-RU" sz="1200" dirty="0" err="1">
                          <a:solidFill>
                            <a:srgbClr val="333333"/>
                          </a:solidFill>
                          <a:latin typeface="Calibri"/>
                          <a:ea typeface="Calibri"/>
                          <a:cs typeface="Calibri"/>
                        </a:rPr>
                        <a:t>х</a:t>
                      </a:r>
                      <a:r>
                        <a:rPr lang="en-US" sz="1200" dirty="0">
                          <a:solidFill>
                            <a:srgbClr val="333333"/>
                          </a:solidFill>
                          <a:latin typeface="Calibri"/>
                          <a:ea typeface="Calibri"/>
                          <a:cs typeface="Calibri"/>
                        </a:rPr>
                        <a:t>250</a:t>
                      </a:r>
                      <a:r>
                        <a:rPr lang="ru-RU" sz="1200" dirty="0" err="1">
                          <a:solidFill>
                            <a:srgbClr val="333333"/>
                          </a:solidFill>
                          <a:latin typeface="Calibri"/>
                          <a:ea typeface="Calibri"/>
                          <a:cs typeface="Calibri"/>
                        </a:rPr>
                        <a:t>х</a:t>
                      </a:r>
                      <a:r>
                        <a:rPr lang="en-US" sz="1200" dirty="0">
                          <a:solidFill>
                            <a:srgbClr val="333333"/>
                          </a:solidFill>
                          <a:latin typeface="Calibri"/>
                          <a:ea typeface="Calibri"/>
                          <a:cs typeface="Calibri"/>
                        </a:rPr>
                        <a:t>170</a:t>
                      </a:r>
                      <a:endParaRPr lang="ru-RU" sz="1200" dirty="0">
                        <a:solidFill>
                          <a:srgbClr val="000000"/>
                        </a:solidFill>
                        <a:latin typeface="Calibri"/>
                        <a:ea typeface="Calibri"/>
                        <a:cs typeface="Calibri"/>
                      </a:endParaRP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en-US" sz="1200" dirty="0">
                          <a:solidFill>
                            <a:srgbClr val="333333"/>
                          </a:solidFill>
                          <a:latin typeface="Calibri"/>
                          <a:ea typeface="Calibri"/>
                          <a:cs typeface="Times New Roman"/>
                        </a:rPr>
                        <a:t> </a:t>
                      </a:r>
                      <a:r>
                        <a:rPr lang="ru-RU" sz="1200" dirty="0">
                          <a:solidFill>
                            <a:srgbClr val="333333"/>
                          </a:solidFill>
                          <a:latin typeface="Calibri"/>
                          <a:ea typeface="Calibri"/>
                          <a:cs typeface="Times New Roman"/>
                        </a:rPr>
                        <a:t>1500x800x1300</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ru-RU" sz="1200" dirty="0">
                          <a:solidFill>
                            <a:srgbClr val="333333"/>
                          </a:solidFill>
                          <a:latin typeface="Calibri"/>
                          <a:ea typeface="Calibri"/>
                          <a:cs typeface="Times New Roman"/>
                        </a:rPr>
                        <a:t>  2103х1690х1575</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pPr>
                      <a:r>
                        <a:rPr lang="en-US" sz="1200" dirty="0">
                          <a:solidFill>
                            <a:srgbClr val="000000"/>
                          </a:solidFill>
                          <a:latin typeface="Calibri"/>
                          <a:ea typeface="Calibri"/>
                          <a:cs typeface="Calibri"/>
                        </a:rPr>
                        <a:t>Lighting unit</a:t>
                      </a:r>
                      <a:br>
                        <a:rPr lang="en-US" sz="1200" dirty="0">
                          <a:solidFill>
                            <a:srgbClr val="000000"/>
                          </a:solidFill>
                          <a:latin typeface="Calibri"/>
                          <a:ea typeface="Calibri"/>
                          <a:cs typeface="Calibri"/>
                        </a:rPr>
                      </a:br>
                      <a:r>
                        <a:rPr lang="en-US" sz="1200" dirty="0">
                          <a:solidFill>
                            <a:srgbClr val="333333"/>
                          </a:solidFill>
                          <a:latin typeface="Calibri"/>
                          <a:ea typeface="Calibri"/>
                          <a:cs typeface="Calibri"/>
                        </a:rPr>
                        <a:t>2000x2000x1000</a:t>
                      </a:r>
                      <a:r>
                        <a:rPr lang="en-US" sz="1200" dirty="0">
                          <a:solidFill>
                            <a:srgbClr val="000000"/>
                          </a:solidFill>
                          <a:latin typeface="Calibri"/>
                          <a:ea typeface="Calibri"/>
                          <a:cs typeface="Calibri"/>
                        </a:rPr>
                        <a:t/>
                      </a:r>
                      <a:br>
                        <a:rPr lang="en-US" sz="1200" dirty="0">
                          <a:solidFill>
                            <a:srgbClr val="000000"/>
                          </a:solidFill>
                          <a:latin typeface="Calibri"/>
                          <a:ea typeface="Calibri"/>
                          <a:cs typeface="Calibri"/>
                        </a:rPr>
                      </a:br>
                      <a:r>
                        <a:rPr lang="en-US" sz="1200" dirty="0">
                          <a:solidFill>
                            <a:srgbClr val="000000"/>
                          </a:solidFill>
                          <a:latin typeface="Calibri"/>
                          <a:ea typeface="Calibri"/>
                          <a:cs typeface="Calibri"/>
                        </a:rPr>
                        <a:t>Cabinet with electronics</a:t>
                      </a:r>
                      <a:br>
                        <a:rPr lang="en-US" sz="1200" dirty="0">
                          <a:solidFill>
                            <a:srgbClr val="000000"/>
                          </a:solidFill>
                          <a:latin typeface="Calibri"/>
                          <a:ea typeface="Calibri"/>
                          <a:cs typeface="Calibri"/>
                        </a:rPr>
                      </a:br>
                      <a:r>
                        <a:rPr lang="en-US" sz="1200" dirty="0">
                          <a:solidFill>
                            <a:srgbClr val="333333"/>
                          </a:solidFill>
                          <a:latin typeface="Calibri"/>
                          <a:ea typeface="Calibri"/>
                          <a:cs typeface="Calibri"/>
                        </a:rPr>
                        <a:t>1300</a:t>
                      </a:r>
                      <a:r>
                        <a:rPr lang="ru-RU" sz="1200" dirty="0" err="1">
                          <a:solidFill>
                            <a:srgbClr val="333333"/>
                          </a:solidFill>
                          <a:latin typeface="Calibri"/>
                          <a:ea typeface="Calibri"/>
                          <a:cs typeface="Calibri"/>
                        </a:rPr>
                        <a:t>х</a:t>
                      </a:r>
                      <a:r>
                        <a:rPr lang="en-US" sz="1200" dirty="0">
                          <a:solidFill>
                            <a:srgbClr val="333333"/>
                          </a:solidFill>
                          <a:latin typeface="Calibri"/>
                          <a:ea typeface="Calibri"/>
                          <a:cs typeface="Calibri"/>
                        </a:rPr>
                        <a:t>800</a:t>
                      </a:r>
                      <a:r>
                        <a:rPr lang="ru-RU" sz="1200" dirty="0" err="1">
                          <a:solidFill>
                            <a:srgbClr val="333333"/>
                          </a:solidFill>
                          <a:latin typeface="Calibri"/>
                          <a:ea typeface="Calibri"/>
                          <a:cs typeface="Calibri"/>
                        </a:rPr>
                        <a:t>х</a:t>
                      </a:r>
                      <a:r>
                        <a:rPr lang="en-US" sz="1200" dirty="0">
                          <a:solidFill>
                            <a:srgbClr val="333333"/>
                          </a:solidFill>
                          <a:latin typeface="Calibri"/>
                          <a:ea typeface="Calibri"/>
                          <a:cs typeface="Calibri"/>
                        </a:rPr>
                        <a:t>200</a:t>
                      </a:r>
                      <a:r>
                        <a:rPr lang="en-US" sz="1200" dirty="0">
                          <a:solidFill>
                            <a:srgbClr val="000000"/>
                          </a:solidFill>
                          <a:latin typeface="Calibri"/>
                          <a:ea typeface="Calibri"/>
                          <a:cs typeface="Calibri"/>
                        </a:rPr>
                        <a:t/>
                      </a:r>
                      <a:br>
                        <a:rPr lang="en-US" sz="1200" dirty="0">
                          <a:solidFill>
                            <a:srgbClr val="000000"/>
                          </a:solidFill>
                          <a:latin typeface="Calibri"/>
                          <a:ea typeface="Calibri"/>
                          <a:cs typeface="Calibri"/>
                        </a:rPr>
                      </a:br>
                      <a:r>
                        <a:rPr lang="en-US" sz="1200" dirty="0">
                          <a:solidFill>
                            <a:srgbClr val="000000"/>
                          </a:solidFill>
                          <a:latin typeface="Calibri"/>
                          <a:ea typeface="Calibri"/>
                          <a:cs typeface="Calibri"/>
                        </a:rPr>
                        <a:t> </a:t>
                      </a:r>
                      <a:endParaRPr lang="ru-RU" sz="1200" dirty="0">
                        <a:solidFill>
                          <a:srgbClr val="000000"/>
                        </a:solidFill>
                        <a:latin typeface="Calibri"/>
                        <a:ea typeface="Calibri"/>
                        <a:cs typeface="Calibri"/>
                      </a:endParaRPr>
                    </a:p>
                  </a:txBody>
                  <a:tcPr marL="9525" marR="9525" marT="7147" marB="7147" anchor="ctr">
                    <a:lnL>
                      <a:noFill/>
                    </a:lnL>
                    <a:lnR>
                      <a:noFill/>
                    </a:lnR>
                    <a:lnT>
                      <a:noFill/>
                    </a:lnT>
                    <a:lnB>
                      <a:noFill/>
                    </a:lnB>
                    <a:solidFill>
                      <a:schemeClr val="tx2">
                        <a:lumMod val="20000"/>
                        <a:lumOff val="80000"/>
                      </a:schemeClr>
                    </a:solidFill>
                  </a:tcPr>
                </a:tc>
              </a:tr>
              <a:tr h="855736">
                <a:tc>
                  <a:txBody>
                    <a:bodyPr/>
                    <a:lstStyle/>
                    <a:p>
                      <a:pPr>
                        <a:lnSpc>
                          <a:spcPct val="115000"/>
                        </a:lnSpc>
                        <a:spcAft>
                          <a:spcPts val="1000"/>
                        </a:spcAft>
                      </a:pPr>
                      <a:r>
                        <a:rPr lang="ru-RU" sz="1200">
                          <a:solidFill>
                            <a:srgbClr val="000000"/>
                          </a:solidFill>
                          <a:latin typeface="Calibri"/>
                          <a:ea typeface="Calibri"/>
                          <a:cs typeface="Times New Roman"/>
                        </a:rPr>
                        <a:t>Weight, kg</a:t>
                      </a:r>
                    </a:p>
                  </a:txBody>
                  <a:tcPr marL="9525" marR="9525" marT="7147" marB="7147" anchor="ctr">
                    <a:lnL>
                      <a:noFill/>
                    </a:lnL>
                    <a:lnR>
                      <a:noFill/>
                    </a:lnR>
                    <a:lnT>
                      <a:noFill/>
                    </a:lnT>
                    <a:lnB>
                      <a:noFill/>
                    </a:lnB>
                    <a:solidFill>
                      <a:srgbClr val="28A6D7"/>
                    </a:solidFill>
                  </a:tcPr>
                </a:tc>
                <a:tc>
                  <a:txBody>
                    <a:bodyPr/>
                    <a:lstStyle/>
                    <a:p>
                      <a:pPr algn="ctr">
                        <a:lnSpc>
                          <a:spcPct val="115000"/>
                        </a:lnSpc>
                        <a:spcAft>
                          <a:spcPts val="1000"/>
                        </a:spcAft>
                      </a:pPr>
                      <a:r>
                        <a:rPr lang="ru-RU" sz="1200">
                          <a:solidFill>
                            <a:srgbClr val="333333"/>
                          </a:solidFill>
                          <a:latin typeface="Calibri"/>
                          <a:ea typeface="Calibri"/>
                          <a:cs typeface="Times New Roman"/>
                        </a:rPr>
                        <a:t>45</a:t>
                      </a:r>
                      <a:endParaRPr lang="ru-RU" sz="1200">
                        <a:solidFill>
                          <a:srgbClr val="000000"/>
                        </a:solidFill>
                        <a:latin typeface="Calibri"/>
                        <a:ea typeface="Calibri"/>
                        <a:cs typeface="Times New Roman"/>
                      </a:endParaRPr>
                    </a:p>
                  </a:txBody>
                  <a:tcPr marL="9525" marR="9525" marT="7147" marB="7147" anchor="ctr">
                    <a:lnL>
                      <a:noFill/>
                    </a:lnL>
                    <a:lnR>
                      <a:noFill/>
                    </a:lnR>
                    <a:lnT>
                      <a:noFill/>
                    </a:lnT>
                    <a:lnB>
                      <a:noFill/>
                    </a:lnB>
                  </a:tcPr>
                </a:tc>
                <a:tc>
                  <a:txBody>
                    <a:bodyPr/>
                    <a:lstStyle/>
                    <a:p>
                      <a:pPr algn="ctr">
                        <a:lnSpc>
                          <a:spcPct val="115000"/>
                        </a:lnSpc>
                        <a:spcAft>
                          <a:spcPts val="1000"/>
                        </a:spcAft>
                      </a:pPr>
                      <a:r>
                        <a:rPr lang="ru-RU" sz="1200" dirty="0">
                          <a:solidFill>
                            <a:srgbClr val="333333"/>
                          </a:solidFill>
                          <a:latin typeface="Calibri"/>
                          <a:ea typeface="Calibri"/>
                          <a:cs typeface="Times New Roman"/>
                        </a:rPr>
                        <a:t> </a:t>
                      </a:r>
                      <a:r>
                        <a:rPr lang="ru-RU" sz="1200" dirty="0" err="1">
                          <a:solidFill>
                            <a:srgbClr val="000000"/>
                          </a:solidFill>
                          <a:latin typeface="Calibri"/>
                          <a:ea typeface="Calibri"/>
                          <a:cs typeface="Times New Roman"/>
                        </a:rPr>
                        <a:t>Sensor</a:t>
                      </a:r>
                      <a:r>
                        <a:rPr lang="ru-RU" sz="1200" dirty="0">
                          <a:solidFill>
                            <a:srgbClr val="000000"/>
                          </a:solidFill>
                          <a:latin typeface="Calibri"/>
                          <a:ea typeface="Calibri"/>
                          <a:cs typeface="Times New Roman"/>
                        </a:rPr>
                        <a:t/>
                      </a:r>
                      <a:br>
                        <a:rPr lang="ru-RU" sz="1200" dirty="0">
                          <a:solidFill>
                            <a:srgbClr val="000000"/>
                          </a:solidFill>
                          <a:latin typeface="Calibri"/>
                          <a:ea typeface="Calibri"/>
                          <a:cs typeface="Times New Roman"/>
                        </a:rPr>
                      </a:br>
                      <a:r>
                        <a:rPr lang="ru-RU" sz="1200" dirty="0">
                          <a:solidFill>
                            <a:srgbClr val="333333"/>
                          </a:solidFill>
                          <a:latin typeface="Calibri"/>
                          <a:ea typeface="Calibri"/>
                          <a:cs typeface="Times New Roman"/>
                        </a:rPr>
                        <a:t>5</a:t>
                      </a:r>
                      <a:br>
                        <a:rPr lang="ru-RU" sz="1200" dirty="0">
                          <a:solidFill>
                            <a:srgbClr val="333333"/>
                          </a:solidFill>
                          <a:latin typeface="Calibri"/>
                          <a:ea typeface="Calibri"/>
                          <a:cs typeface="Times New Roman"/>
                        </a:rPr>
                      </a:br>
                      <a:r>
                        <a:rPr lang="ru-RU" sz="1200" dirty="0" err="1">
                          <a:solidFill>
                            <a:srgbClr val="000000"/>
                          </a:solidFill>
                          <a:latin typeface="Calibri"/>
                          <a:ea typeface="Calibri"/>
                          <a:cs typeface="Times New Roman"/>
                        </a:rPr>
                        <a:t>Power</a:t>
                      </a:r>
                      <a:r>
                        <a:rPr lang="ru-RU" sz="1200" dirty="0">
                          <a:solidFill>
                            <a:srgbClr val="000000"/>
                          </a:solidFill>
                          <a:latin typeface="Calibri"/>
                          <a:ea typeface="Calibri"/>
                          <a:cs typeface="Times New Roman"/>
                        </a:rPr>
                        <a:t> cabinet</a:t>
                      </a:r>
                      <a:r>
                        <a:rPr lang="ru-RU" sz="1200" dirty="0">
                          <a:solidFill>
                            <a:srgbClr val="333333"/>
                          </a:solidFill>
                          <a:latin typeface="Calibri"/>
                          <a:ea typeface="Calibri"/>
                          <a:cs typeface="Times New Roman"/>
                        </a:rPr>
                        <a:t/>
                      </a:r>
                      <a:br>
                        <a:rPr lang="ru-RU" sz="1200" dirty="0">
                          <a:solidFill>
                            <a:srgbClr val="333333"/>
                          </a:solidFill>
                          <a:latin typeface="Calibri"/>
                          <a:ea typeface="Calibri"/>
                          <a:cs typeface="Times New Roman"/>
                        </a:rPr>
                      </a:br>
                      <a:r>
                        <a:rPr lang="ru-RU" sz="1200" dirty="0">
                          <a:solidFill>
                            <a:srgbClr val="333333"/>
                          </a:solidFill>
                          <a:latin typeface="Calibri"/>
                          <a:ea typeface="Calibri"/>
                          <a:cs typeface="Times New Roman"/>
                        </a:rPr>
                        <a:t>6,5</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tcPr>
                </a:tc>
                <a:tc>
                  <a:txBody>
                    <a:bodyPr/>
                    <a:lstStyle/>
                    <a:p>
                      <a:pPr algn="ctr">
                        <a:lnSpc>
                          <a:spcPct val="115000"/>
                        </a:lnSpc>
                        <a:spcAft>
                          <a:spcPts val="1000"/>
                        </a:spcAft>
                      </a:pPr>
                      <a:r>
                        <a:rPr lang="ru-RU" sz="1200" dirty="0">
                          <a:solidFill>
                            <a:srgbClr val="333333"/>
                          </a:solidFill>
                          <a:latin typeface="Calibri"/>
                          <a:ea typeface="Calibri"/>
                          <a:cs typeface="Times New Roman"/>
                        </a:rPr>
                        <a:t> 450</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tcPr>
                </a:tc>
                <a:tc>
                  <a:txBody>
                    <a:bodyPr/>
                    <a:lstStyle/>
                    <a:p>
                      <a:pPr algn="ctr">
                        <a:lnSpc>
                          <a:spcPct val="115000"/>
                        </a:lnSpc>
                        <a:spcAft>
                          <a:spcPts val="1000"/>
                        </a:spcAft>
                      </a:pPr>
                      <a:r>
                        <a:rPr lang="ru-RU" sz="1200" dirty="0">
                          <a:solidFill>
                            <a:srgbClr val="333333"/>
                          </a:solidFill>
                          <a:latin typeface="Calibri"/>
                          <a:ea typeface="Calibri"/>
                          <a:cs typeface="Times New Roman"/>
                        </a:rPr>
                        <a:t>  </a:t>
                      </a:r>
                      <a:r>
                        <a:rPr lang="en-US" sz="1200" dirty="0">
                          <a:solidFill>
                            <a:srgbClr val="333333"/>
                          </a:solidFill>
                          <a:latin typeface="Calibri"/>
                          <a:ea typeface="Calibri"/>
                          <a:cs typeface="Times New Roman"/>
                        </a:rPr>
                        <a:t>from</a:t>
                      </a:r>
                      <a:r>
                        <a:rPr lang="ru-RU" sz="1200" dirty="0">
                          <a:solidFill>
                            <a:srgbClr val="333333"/>
                          </a:solidFill>
                          <a:latin typeface="Calibri"/>
                          <a:ea typeface="Calibri"/>
                          <a:cs typeface="Times New Roman"/>
                        </a:rPr>
                        <a:t> 2721 </a:t>
                      </a:r>
                      <a:r>
                        <a:rPr lang="ru-RU" sz="1200" dirty="0">
                          <a:solidFill>
                            <a:srgbClr val="000000"/>
                          </a:solidFill>
                          <a:latin typeface="Calibri"/>
                          <a:ea typeface="Calibri"/>
                          <a:cs typeface="Times New Roman"/>
                        </a:rPr>
                        <a:t>to </a:t>
                      </a:r>
                      <a:r>
                        <a:rPr lang="ru-RU" sz="1200" dirty="0">
                          <a:solidFill>
                            <a:srgbClr val="333333"/>
                          </a:solidFill>
                          <a:latin typeface="Calibri"/>
                          <a:ea typeface="Calibri"/>
                          <a:cs typeface="Times New Roman"/>
                        </a:rPr>
                        <a:t>4081</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tcPr>
                </a:tc>
                <a:tc>
                  <a:txBody>
                    <a:bodyPr/>
                    <a:lstStyle/>
                    <a:p>
                      <a:pPr algn="ctr">
                        <a:lnSpc>
                          <a:spcPct val="115000"/>
                        </a:lnSpc>
                        <a:spcAft>
                          <a:spcPts val="1000"/>
                        </a:spcAft>
                      </a:pPr>
                      <a:r>
                        <a:rPr lang="ru-RU" sz="1200">
                          <a:solidFill>
                            <a:srgbClr val="333333"/>
                          </a:solidFill>
                          <a:latin typeface="Calibri"/>
                          <a:ea typeface="Calibri"/>
                          <a:cs typeface="Times New Roman"/>
                        </a:rPr>
                        <a:t> 180</a:t>
                      </a:r>
                      <a:endParaRPr lang="ru-RU" sz="1200">
                        <a:solidFill>
                          <a:srgbClr val="000000"/>
                        </a:solidFill>
                        <a:latin typeface="Calibri"/>
                        <a:ea typeface="Calibri"/>
                        <a:cs typeface="Times New Roman"/>
                      </a:endParaRPr>
                    </a:p>
                  </a:txBody>
                  <a:tcPr marL="9525" marR="9525" marT="7147" marB="7147" anchor="ctr">
                    <a:lnL>
                      <a:noFill/>
                    </a:lnL>
                    <a:lnR>
                      <a:noFill/>
                    </a:lnR>
                    <a:lnT>
                      <a:noFill/>
                    </a:lnT>
                    <a:lnB>
                      <a:noFill/>
                    </a:lnB>
                  </a:tcPr>
                </a:tc>
              </a:tr>
              <a:tr h="435015">
                <a:tc>
                  <a:txBody>
                    <a:bodyPr/>
                    <a:lstStyle/>
                    <a:p>
                      <a:pPr>
                        <a:lnSpc>
                          <a:spcPct val="115000"/>
                        </a:lnSpc>
                      </a:pPr>
                      <a:r>
                        <a:rPr lang="ru-RU" sz="1200" dirty="0" err="1">
                          <a:solidFill>
                            <a:srgbClr val="000000"/>
                          </a:solidFill>
                          <a:latin typeface="Calibri"/>
                          <a:ea typeface="Calibri"/>
                          <a:cs typeface="Calibri"/>
                        </a:rPr>
                        <a:t>Area</a:t>
                      </a:r>
                      <a:r>
                        <a:rPr lang="ru-RU" sz="1200" dirty="0">
                          <a:solidFill>
                            <a:srgbClr val="000000"/>
                          </a:solidFill>
                          <a:latin typeface="Calibri"/>
                          <a:ea typeface="Calibri"/>
                          <a:cs typeface="Calibri"/>
                        </a:rPr>
                        <a:t> / </a:t>
                      </a:r>
                      <a:r>
                        <a:rPr lang="ru-RU" sz="1200" dirty="0" err="1">
                          <a:solidFill>
                            <a:srgbClr val="000000"/>
                          </a:solidFill>
                          <a:latin typeface="Calibri"/>
                          <a:ea typeface="Calibri"/>
                          <a:cs typeface="Calibri"/>
                        </a:rPr>
                        <a:t>volume</a:t>
                      </a:r>
                      <a:r>
                        <a:rPr lang="ru-RU" sz="1200" dirty="0">
                          <a:solidFill>
                            <a:srgbClr val="000000"/>
                          </a:solidFill>
                          <a:latin typeface="Calibri"/>
                          <a:ea typeface="Calibri"/>
                          <a:cs typeface="Calibri"/>
                        </a:rPr>
                        <a:t> of analysis</a:t>
                      </a:r>
                    </a:p>
                  </a:txBody>
                  <a:tcPr marL="9525" marR="9525" marT="7147" marB="7147" anchor="ctr">
                    <a:lnL>
                      <a:noFill/>
                    </a:lnL>
                    <a:lnR>
                      <a:noFill/>
                    </a:lnR>
                    <a:lnT>
                      <a:noFill/>
                    </a:lnT>
                    <a:lnB>
                      <a:noFill/>
                    </a:lnB>
                    <a:solidFill>
                      <a:srgbClr val="28A6D7"/>
                    </a:solidFill>
                  </a:tcPr>
                </a:tc>
                <a:tc>
                  <a:txBody>
                    <a:bodyPr/>
                    <a:lstStyle/>
                    <a:p>
                      <a:pPr algn="ctr">
                        <a:lnSpc>
                          <a:spcPct val="115000"/>
                        </a:lnSpc>
                        <a:spcAft>
                          <a:spcPts val="1000"/>
                        </a:spcAft>
                      </a:pPr>
                      <a:r>
                        <a:rPr lang="ru-RU" sz="1200" dirty="0" err="1">
                          <a:solidFill>
                            <a:srgbClr val="000000"/>
                          </a:solidFill>
                          <a:latin typeface="Calibri"/>
                          <a:ea typeface="Calibri"/>
                          <a:cs typeface="Times New Roman"/>
                        </a:rPr>
                        <a:t>Surface</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ru-RU" sz="1200" dirty="0">
                          <a:solidFill>
                            <a:srgbClr val="333333"/>
                          </a:solidFill>
                          <a:latin typeface="Calibri"/>
                          <a:ea typeface="Calibri"/>
                          <a:cs typeface="Times New Roman"/>
                        </a:rPr>
                        <a:t> </a:t>
                      </a:r>
                      <a:r>
                        <a:rPr lang="ru-RU" sz="1200" dirty="0">
                          <a:solidFill>
                            <a:srgbClr val="000000"/>
                          </a:solidFill>
                          <a:latin typeface="Calibri"/>
                          <a:ea typeface="Calibri"/>
                          <a:cs typeface="Times New Roman"/>
                        </a:rPr>
                        <a:t>Scope</a:t>
                      </a: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ru-RU" sz="1200" dirty="0">
                          <a:solidFill>
                            <a:srgbClr val="333333"/>
                          </a:solidFill>
                          <a:latin typeface="Calibri"/>
                          <a:ea typeface="Calibri"/>
                          <a:cs typeface="Times New Roman"/>
                        </a:rPr>
                        <a:t> </a:t>
                      </a:r>
                      <a:r>
                        <a:rPr lang="ru-RU" sz="1200" dirty="0" err="1">
                          <a:solidFill>
                            <a:srgbClr val="000000"/>
                          </a:solidFill>
                          <a:latin typeface="Calibri"/>
                          <a:ea typeface="Calibri"/>
                          <a:cs typeface="Times New Roman"/>
                        </a:rPr>
                        <a:t>Surface</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ru-RU" sz="1200" dirty="0">
                          <a:solidFill>
                            <a:srgbClr val="000000"/>
                          </a:solidFill>
                          <a:latin typeface="Calibri"/>
                          <a:ea typeface="Calibri"/>
                          <a:cs typeface="Times New Roman"/>
                        </a:rPr>
                        <a:t>Scope</a:t>
                      </a: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ru-RU" sz="1200" dirty="0">
                          <a:solidFill>
                            <a:srgbClr val="000000"/>
                          </a:solidFill>
                          <a:latin typeface="Calibri"/>
                          <a:ea typeface="Calibri"/>
                          <a:cs typeface="Times New Roman"/>
                        </a:rPr>
                        <a:t>Surface</a:t>
                      </a:r>
                    </a:p>
                  </a:txBody>
                  <a:tcPr marL="9525" marR="9525" marT="7147" marB="7147" anchor="ctr">
                    <a:lnL>
                      <a:noFill/>
                    </a:lnL>
                    <a:lnR>
                      <a:noFill/>
                    </a:lnR>
                    <a:lnT>
                      <a:noFill/>
                    </a:lnT>
                    <a:lnB>
                      <a:noFill/>
                    </a:lnB>
                    <a:solidFill>
                      <a:schemeClr val="tx2">
                        <a:lumMod val="20000"/>
                        <a:lumOff val="80000"/>
                      </a:schemeClr>
                    </a:solidFill>
                  </a:tcPr>
                </a:tc>
              </a:tr>
              <a:tr h="435423">
                <a:tc>
                  <a:txBody>
                    <a:bodyPr/>
                    <a:lstStyle/>
                    <a:p>
                      <a:pPr>
                        <a:lnSpc>
                          <a:spcPct val="115000"/>
                        </a:lnSpc>
                        <a:spcAft>
                          <a:spcPts val="1000"/>
                        </a:spcAft>
                      </a:pPr>
                      <a:r>
                        <a:rPr lang="en-US" sz="1200" dirty="0">
                          <a:solidFill>
                            <a:srgbClr val="000000"/>
                          </a:solidFill>
                          <a:latin typeface="Calibri"/>
                          <a:ea typeface="Calibri"/>
                          <a:cs typeface="Times New Roman"/>
                        </a:rPr>
                        <a:t>Limits of detection and accuracy</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rgbClr val="28A6D7"/>
                    </a:solidFill>
                  </a:tcPr>
                </a:tc>
                <a:tc gridSpan="5">
                  <a:txBody>
                    <a:bodyPr/>
                    <a:lstStyle/>
                    <a:p>
                      <a:pPr algn="ctr">
                        <a:lnSpc>
                          <a:spcPct val="115000"/>
                        </a:lnSpc>
                        <a:spcAft>
                          <a:spcPts val="1000"/>
                        </a:spcAft>
                      </a:pPr>
                      <a:r>
                        <a:rPr lang="en-US" sz="1200" dirty="0">
                          <a:solidFill>
                            <a:srgbClr val="000000"/>
                          </a:solidFill>
                          <a:latin typeface="Calibri"/>
                          <a:ea typeface="Calibri"/>
                          <a:cs typeface="Times New Roman"/>
                        </a:rPr>
                        <a:t>  </a:t>
                      </a:r>
                      <a:r>
                        <a:rPr lang="en-US" sz="1200" dirty="0">
                          <a:solidFill>
                            <a:srgbClr val="333333"/>
                          </a:solidFill>
                          <a:latin typeface="Calibri"/>
                          <a:ea typeface="Calibri"/>
                          <a:cs typeface="Times New Roman"/>
                        </a:rPr>
                        <a:t>  </a:t>
                      </a:r>
                      <a:r>
                        <a:rPr lang="en-US" sz="1200" dirty="0">
                          <a:solidFill>
                            <a:srgbClr val="000000"/>
                          </a:solidFill>
                          <a:latin typeface="Calibri"/>
                          <a:ea typeface="Calibri"/>
                          <a:cs typeface="Times New Roman"/>
                        </a:rPr>
                        <a:t>For all stream analyzers - up to 100ppm (0.01%), vary depending on the elements</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35015">
                <a:tc>
                  <a:txBody>
                    <a:bodyPr/>
                    <a:lstStyle/>
                    <a:p>
                      <a:pPr>
                        <a:lnSpc>
                          <a:spcPct val="115000"/>
                        </a:lnSpc>
                      </a:pPr>
                      <a:r>
                        <a:rPr lang="en-US" sz="1200" dirty="0">
                          <a:solidFill>
                            <a:srgbClr val="000000"/>
                          </a:solidFill>
                          <a:latin typeface="Calibri"/>
                          <a:ea typeface="Calibri"/>
                          <a:cs typeface="Calibri"/>
                        </a:rPr>
                        <a:t>Danger to health</a:t>
                      </a:r>
                      <a:br>
                        <a:rPr lang="en-US" sz="1200" dirty="0">
                          <a:solidFill>
                            <a:srgbClr val="000000"/>
                          </a:solidFill>
                          <a:latin typeface="Calibri"/>
                          <a:ea typeface="Calibri"/>
                          <a:cs typeface="Calibri"/>
                        </a:rPr>
                      </a:br>
                      <a:r>
                        <a:rPr lang="en-US" sz="1200" dirty="0">
                          <a:solidFill>
                            <a:srgbClr val="000000"/>
                          </a:solidFill>
                          <a:latin typeface="Calibri"/>
                          <a:ea typeface="Calibri"/>
                          <a:cs typeface="Calibri"/>
                        </a:rPr>
                        <a:t>Of staff</a:t>
                      </a:r>
                      <a:endParaRPr lang="ru-RU" sz="1200" dirty="0">
                        <a:solidFill>
                          <a:srgbClr val="000000"/>
                        </a:solidFill>
                        <a:latin typeface="Calibri"/>
                        <a:ea typeface="Calibri"/>
                        <a:cs typeface="Calibri"/>
                      </a:endParaRPr>
                    </a:p>
                  </a:txBody>
                  <a:tcPr marL="9525" marR="9525" marT="7147" marB="7147" anchor="ctr">
                    <a:lnL>
                      <a:noFill/>
                    </a:lnL>
                    <a:lnR>
                      <a:noFill/>
                    </a:lnR>
                    <a:lnT>
                      <a:noFill/>
                    </a:lnT>
                    <a:lnB>
                      <a:noFill/>
                    </a:lnB>
                    <a:solidFill>
                      <a:srgbClr val="28A6D7"/>
                    </a:solidFill>
                  </a:tcPr>
                </a:tc>
                <a:tc>
                  <a:txBody>
                    <a:bodyPr/>
                    <a:lstStyle/>
                    <a:p>
                      <a:pPr algn="ctr">
                        <a:lnSpc>
                          <a:spcPct val="115000"/>
                        </a:lnSpc>
                        <a:spcAft>
                          <a:spcPts val="1000"/>
                        </a:spcAft>
                      </a:pPr>
                      <a:r>
                        <a:rPr lang="en-US" sz="1200" dirty="0">
                          <a:solidFill>
                            <a:srgbClr val="333333"/>
                          </a:solidFill>
                          <a:latin typeface="Calibri"/>
                          <a:ea typeface="Calibri"/>
                          <a:cs typeface="Times New Roman"/>
                        </a:rPr>
                        <a:t> </a:t>
                      </a:r>
                      <a:r>
                        <a:rPr lang="ru-RU" sz="1200" dirty="0">
                          <a:solidFill>
                            <a:srgbClr val="000000"/>
                          </a:solidFill>
                          <a:latin typeface="Calibri"/>
                          <a:ea typeface="Calibri"/>
                          <a:cs typeface="Times New Roman"/>
                        </a:rPr>
                        <a:t>there is</a:t>
                      </a: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ru-RU" sz="1200" dirty="0">
                          <a:solidFill>
                            <a:srgbClr val="333333"/>
                          </a:solidFill>
                          <a:latin typeface="Calibri"/>
                          <a:ea typeface="Calibri"/>
                          <a:cs typeface="Times New Roman"/>
                        </a:rPr>
                        <a:t> </a:t>
                      </a:r>
                      <a:r>
                        <a:rPr lang="ru-RU" sz="1200" dirty="0">
                          <a:solidFill>
                            <a:srgbClr val="000000"/>
                          </a:solidFill>
                          <a:latin typeface="Calibri"/>
                          <a:ea typeface="Calibri"/>
                          <a:cs typeface="Times New Roman"/>
                        </a:rPr>
                        <a:t>Unlikely</a:t>
                      </a: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ru-RU" sz="1200" dirty="0">
                          <a:solidFill>
                            <a:srgbClr val="333333"/>
                          </a:solidFill>
                          <a:latin typeface="Calibri"/>
                          <a:ea typeface="Calibri"/>
                          <a:cs typeface="Times New Roman"/>
                        </a:rPr>
                        <a:t> </a:t>
                      </a:r>
                      <a:r>
                        <a:rPr lang="en-US" sz="1200" dirty="0">
                          <a:solidFill>
                            <a:srgbClr val="333333"/>
                          </a:solidFill>
                          <a:latin typeface="Calibri"/>
                          <a:ea typeface="Calibri"/>
                          <a:cs typeface="Times New Roman"/>
                        </a:rPr>
                        <a:t>no</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ru-RU" sz="1200" dirty="0">
                          <a:solidFill>
                            <a:srgbClr val="333333"/>
                          </a:solidFill>
                          <a:latin typeface="Calibri"/>
                          <a:ea typeface="Calibri"/>
                          <a:cs typeface="Times New Roman"/>
                        </a:rPr>
                        <a:t> </a:t>
                      </a:r>
                      <a:r>
                        <a:rPr lang="ru-RU" sz="1200" dirty="0">
                          <a:solidFill>
                            <a:srgbClr val="000000"/>
                          </a:solidFill>
                          <a:latin typeface="Calibri"/>
                          <a:ea typeface="Calibri"/>
                          <a:cs typeface="Times New Roman"/>
                        </a:rPr>
                        <a:t>there is</a:t>
                      </a:r>
                    </a:p>
                  </a:txBody>
                  <a:tcPr marL="9525" marR="9525" marT="7147" marB="7147" anchor="ctr">
                    <a:lnL>
                      <a:noFill/>
                    </a:lnL>
                    <a:lnR>
                      <a:noFill/>
                    </a:lnR>
                    <a:lnT>
                      <a:noFill/>
                    </a:lnT>
                    <a:lnB>
                      <a:noFill/>
                    </a:lnB>
                    <a:solidFill>
                      <a:schemeClr val="tx2">
                        <a:lumMod val="20000"/>
                        <a:lumOff val="80000"/>
                      </a:schemeClr>
                    </a:solidFill>
                  </a:tcPr>
                </a:tc>
                <a:tc>
                  <a:txBody>
                    <a:bodyPr/>
                    <a:lstStyle/>
                    <a:p>
                      <a:pPr algn="ctr">
                        <a:lnSpc>
                          <a:spcPct val="115000"/>
                        </a:lnSpc>
                        <a:spcAft>
                          <a:spcPts val="1000"/>
                        </a:spcAft>
                      </a:pPr>
                      <a:r>
                        <a:rPr lang="en-US" sz="1200" dirty="0">
                          <a:solidFill>
                            <a:srgbClr val="333333"/>
                          </a:solidFill>
                          <a:latin typeface="Calibri"/>
                          <a:ea typeface="Calibri"/>
                          <a:cs typeface="Times New Roman"/>
                        </a:rPr>
                        <a:t>no</a:t>
                      </a:r>
                      <a:r>
                        <a:rPr lang="ru-RU" sz="1200" dirty="0">
                          <a:solidFill>
                            <a:srgbClr val="000000"/>
                          </a:solidFill>
                          <a:latin typeface="Calibri"/>
                          <a:ea typeface="Calibri"/>
                          <a:cs typeface="Times New Roman"/>
                        </a:rPr>
                        <a:t> </a:t>
                      </a:r>
                    </a:p>
                  </a:txBody>
                  <a:tcPr marL="9525" marR="9525" marT="7147" marB="7147" anchor="ctr">
                    <a:lnL>
                      <a:noFill/>
                    </a:lnL>
                    <a:lnR>
                      <a:noFill/>
                    </a:lnR>
                    <a:lnT>
                      <a:noFill/>
                    </a:lnT>
                    <a:lnB>
                      <a:noFill/>
                    </a:lnB>
                    <a:solidFill>
                      <a:schemeClr val="tx2">
                        <a:lumMod val="20000"/>
                        <a:lumOff val="80000"/>
                      </a:schemeClr>
                    </a:solidFill>
                  </a:tcPr>
                </a:tc>
              </a:tr>
              <a:tr h="555076">
                <a:tc>
                  <a:txBody>
                    <a:bodyPr/>
                    <a:lstStyle/>
                    <a:p>
                      <a:pPr>
                        <a:lnSpc>
                          <a:spcPct val="115000"/>
                        </a:lnSpc>
                        <a:spcAft>
                          <a:spcPts val="1000"/>
                        </a:spcAft>
                      </a:pPr>
                      <a:r>
                        <a:rPr lang="en-US" sz="1200" dirty="0">
                          <a:solidFill>
                            <a:srgbClr val="000000"/>
                          </a:solidFill>
                          <a:latin typeface="Calibri"/>
                          <a:ea typeface="Calibri"/>
                          <a:cs typeface="Times New Roman"/>
                        </a:rPr>
                        <a:t>Frequency of analysis, samples / min</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solidFill>
                      <a:srgbClr val="28A6D7"/>
                    </a:solidFill>
                  </a:tcPr>
                </a:tc>
                <a:tc>
                  <a:txBody>
                    <a:bodyPr/>
                    <a:lstStyle/>
                    <a:p>
                      <a:pPr algn="ctr">
                        <a:lnSpc>
                          <a:spcPct val="115000"/>
                        </a:lnSpc>
                        <a:spcAft>
                          <a:spcPts val="1000"/>
                        </a:spcAft>
                      </a:pPr>
                      <a:r>
                        <a:rPr lang="ru-RU" sz="1200" dirty="0">
                          <a:solidFill>
                            <a:srgbClr val="000000"/>
                          </a:solidFill>
                          <a:latin typeface="Calibri"/>
                          <a:ea typeface="Calibri"/>
                          <a:cs typeface="Times New Roman"/>
                        </a:rPr>
                        <a:t>Continuously</a:t>
                      </a:r>
                    </a:p>
                  </a:txBody>
                  <a:tcPr marL="9525" marR="9525" marT="7147" marB="7147" anchor="ctr">
                    <a:lnL>
                      <a:noFill/>
                    </a:lnL>
                    <a:lnR>
                      <a:noFill/>
                    </a:lnR>
                    <a:lnT>
                      <a:noFill/>
                    </a:lnT>
                    <a:lnB>
                      <a:noFill/>
                    </a:lnB>
                  </a:tcPr>
                </a:tc>
                <a:tc>
                  <a:txBody>
                    <a:bodyPr/>
                    <a:lstStyle/>
                    <a:p>
                      <a:pPr algn="ctr">
                        <a:lnSpc>
                          <a:spcPct val="115000"/>
                        </a:lnSpc>
                        <a:spcAft>
                          <a:spcPts val="1000"/>
                        </a:spcAft>
                      </a:pPr>
                      <a:r>
                        <a:rPr lang="ru-RU" sz="1200" dirty="0">
                          <a:solidFill>
                            <a:srgbClr val="333333"/>
                          </a:solidFill>
                          <a:latin typeface="Calibri"/>
                          <a:ea typeface="Calibri"/>
                          <a:cs typeface="Times New Roman"/>
                        </a:rPr>
                        <a:t> </a:t>
                      </a:r>
                      <a:r>
                        <a:rPr lang="ru-RU" sz="1200" dirty="0">
                          <a:solidFill>
                            <a:srgbClr val="000000"/>
                          </a:solidFill>
                          <a:latin typeface="Calibri"/>
                          <a:ea typeface="Calibri"/>
                          <a:cs typeface="Times New Roman"/>
                        </a:rPr>
                        <a:t>Continuously</a:t>
                      </a:r>
                    </a:p>
                  </a:txBody>
                  <a:tcPr marL="9525" marR="9525" marT="7147" marB="7147" anchor="ctr">
                    <a:lnL>
                      <a:noFill/>
                    </a:lnL>
                    <a:lnR>
                      <a:noFill/>
                    </a:lnR>
                    <a:lnT>
                      <a:noFill/>
                    </a:lnT>
                    <a:lnB>
                      <a:noFill/>
                    </a:lnB>
                  </a:tcPr>
                </a:tc>
                <a:tc>
                  <a:txBody>
                    <a:bodyPr/>
                    <a:lstStyle/>
                    <a:p>
                      <a:pPr algn="ctr">
                        <a:lnSpc>
                          <a:spcPct val="115000"/>
                        </a:lnSpc>
                        <a:spcAft>
                          <a:spcPts val="1000"/>
                        </a:spcAft>
                      </a:pPr>
                      <a:r>
                        <a:rPr lang="ru-RU" sz="1200" dirty="0">
                          <a:solidFill>
                            <a:srgbClr val="333333"/>
                          </a:solidFill>
                          <a:latin typeface="Calibri"/>
                          <a:ea typeface="Calibri"/>
                          <a:cs typeface="Times New Roman"/>
                        </a:rPr>
                        <a:t> 3-20 </a:t>
                      </a:r>
                      <a:endParaRPr lang="ru-RU" sz="1200" dirty="0">
                        <a:solidFill>
                          <a:srgbClr val="000000"/>
                        </a:solidFill>
                        <a:latin typeface="Calibri"/>
                        <a:ea typeface="Calibri"/>
                        <a:cs typeface="Times New Roman"/>
                      </a:endParaRPr>
                    </a:p>
                  </a:txBody>
                  <a:tcPr marL="9525" marR="9525" marT="7147" marB="7147" anchor="ctr">
                    <a:lnL>
                      <a:noFill/>
                    </a:lnL>
                    <a:lnR>
                      <a:noFill/>
                    </a:lnR>
                    <a:lnT>
                      <a:noFill/>
                    </a:lnT>
                    <a:lnB>
                      <a:noFill/>
                    </a:lnB>
                  </a:tcPr>
                </a:tc>
                <a:tc>
                  <a:txBody>
                    <a:bodyPr/>
                    <a:lstStyle/>
                    <a:p>
                      <a:pPr algn="ctr">
                        <a:lnSpc>
                          <a:spcPct val="115000"/>
                        </a:lnSpc>
                      </a:pPr>
                      <a:r>
                        <a:rPr lang="ru-RU" sz="1200" dirty="0">
                          <a:solidFill>
                            <a:srgbClr val="333333"/>
                          </a:solidFill>
                          <a:latin typeface="Calibri"/>
                          <a:ea typeface="Calibri"/>
                          <a:cs typeface="Calibri"/>
                        </a:rPr>
                        <a:t> 1,</a:t>
                      </a:r>
                      <a:r>
                        <a:rPr lang="ru-RU" sz="1200" dirty="0">
                          <a:solidFill>
                            <a:srgbClr val="000000"/>
                          </a:solidFill>
                          <a:latin typeface="Calibri"/>
                          <a:ea typeface="Calibri"/>
                          <a:cs typeface="Calibri"/>
                        </a:rPr>
                        <a:t> Possibly continuously</a:t>
                      </a:r>
                    </a:p>
                  </a:txBody>
                  <a:tcPr marL="9525" marR="9525" marT="7147" marB="7147" anchor="ctr">
                    <a:lnL>
                      <a:noFill/>
                    </a:lnL>
                    <a:lnR>
                      <a:noFill/>
                    </a:lnR>
                    <a:lnT>
                      <a:noFill/>
                    </a:lnT>
                    <a:lnB>
                      <a:noFill/>
                    </a:lnB>
                  </a:tcPr>
                </a:tc>
                <a:tc>
                  <a:txBody>
                    <a:bodyPr/>
                    <a:lstStyle/>
                    <a:p>
                      <a:pPr algn="ctr">
                        <a:lnSpc>
                          <a:spcPct val="115000"/>
                        </a:lnSpc>
                      </a:pPr>
                      <a:r>
                        <a:rPr lang="ru-RU" sz="1200" dirty="0">
                          <a:solidFill>
                            <a:srgbClr val="333333"/>
                          </a:solidFill>
                          <a:latin typeface="Calibri"/>
                          <a:ea typeface="Calibri"/>
                          <a:cs typeface="Calibri"/>
                        </a:rPr>
                        <a:t>20 </a:t>
                      </a:r>
                      <a:endParaRPr lang="ru-RU" sz="1200" dirty="0">
                        <a:solidFill>
                          <a:srgbClr val="000000"/>
                        </a:solidFill>
                        <a:latin typeface="Calibri"/>
                        <a:ea typeface="Calibri"/>
                        <a:cs typeface="Calibri"/>
                      </a:endParaRPr>
                    </a:p>
                  </a:txBody>
                  <a:tcPr marL="9525" marR="9525" marT="7147" marB="7147" anchor="ctr">
                    <a:lnL>
                      <a:noFill/>
                    </a:lnL>
                    <a:lnR>
                      <a:noFill/>
                    </a:lnR>
                    <a:lnT>
                      <a:noFill/>
                    </a:lnT>
                    <a:lnB>
                      <a:noFill/>
                    </a:lnB>
                  </a:tcPr>
                </a:tc>
              </a:tr>
            </a:tbl>
          </a:graphicData>
        </a:graphic>
      </p:graphicFrame>
    </p:spTree>
    <p:extLst>
      <p:ext uri="{BB962C8B-B14F-4D97-AF65-F5344CB8AC3E}">
        <p14:creationId xmlns="" xmlns:p14="http://schemas.microsoft.com/office/powerpoint/2010/main" val="5275087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9482" t="11572" r="17644" b="9250"/>
          <a:stretch/>
        </p:blipFill>
        <p:spPr bwMode="auto">
          <a:xfrm>
            <a:off x="719309" y="1144960"/>
            <a:ext cx="10214950" cy="542883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Скругленный прямоугольник 7"/>
          <p:cNvSpPr/>
          <p:nvPr/>
        </p:nvSpPr>
        <p:spPr>
          <a:xfrm>
            <a:off x="34986" y="702671"/>
            <a:ext cx="12178577"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Project technical support. Structural diagram of the Hardware Complex</a:t>
            </a:r>
            <a:endParaRPr lang="ru-RU" sz="1900" b="1" dirty="0">
              <a:solidFill>
                <a:schemeClr val="bg1"/>
              </a:solidFill>
              <a:latin typeface="Calibri" pitchFamily="34" charset="0"/>
              <a:ea typeface="Calibri" pitchFamily="34" charset="0"/>
              <a:cs typeface="Times New Roman" pitchFamily="18" charset="0"/>
            </a:endParaRPr>
          </a:p>
        </p:txBody>
      </p:sp>
      <p:sp>
        <p:nvSpPr>
          <p:cNvPr id="9" name="Полилиния 8"/>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25523065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35316" y="1197029"/>
            <a:ext cx="8790669" cy="3601234"/>
          </a:xfrm>
          <a:prstGeom prst="rect">
            <a:avLst/>
          </a:prstGeom>
          <a:noFill/>
          <a:ln>
            <a:noFill/>
          </a:ln>
        </p:spPr>
      </p:pic>
      <p:sp>
        <p:nvSpPr>
          <p:cNvPr id="17" name="Скругленный прямоугольник 16"/>
          <p:cNvSpPr/>
          <p:nvPr/>
        </p:nvSpPr>
        <p:spPr>
          <a:xfrm>
            <a:off x="34986" y="702671"/>
            <a:ext cx="12178577"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Technical support project. Instrumentation</a:t>
            </a:r>
            <a:endParaRPr lang="ru-RU" sz="1900" b="1" dirty="0">
              <a:solidFill>
                <a:schemeClr val="bg1"/>
              </a:solidFill>
              <a:latin typeface="Calibri" pitchFamily="34" charset="0"/>
              <a:ea typeface="Calibri" pitchFamily="34" charset="0"/>
              <a:cs typeface="Times New Roman" pitchFamily="18" charset="0"/>
            </a:endParaRPr>
          </a:p>
        </p:txBody>
      </p:sp>
      <p:sp>
        <p:nvSpPr>
          <p:cNvPr id="22" name="Прямоугольник 21"/>
          <p:cNvSpPr/>
          <p:nvPr/>
        </p:nvSpPr>
        <p:spPr>
          <a:xfrm>
            <a:off x="0" y="-18509"/>
            <a:ext cx="12190413" cy="71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sp>
        <p:nvSpPr>
          <p:cNvPr id="6" name="Полилиния 5"/>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pic>
        <p:nvPicPr>
          <p:cNvPr id="7" name="Picture 2"/>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23271" t="23568" r="24451" b="17532"/>
          <a:stretch/>
        </p:blipFill>
        <p:spPr bwMode="auto">
          <a:xfrm>
            <a:off x="5999968" y="3143975"/>
            <a:ext cx="6077315" cy="3286910"/>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Стрелка углом 2"/>
          <p:cNvSpPr/>
          <p:nvPr/>
        </p:nvSpPr>
        <p:spPr>
          <a:xfrm rot="10800000" flipH="1">
            <a:off x="1199300" y="3141695"/>
            <a:ext cx="4880279" cy="2808962"/>
          </a:xfrm>
          <a:prstGeom prst="bentArrow">
            <a:avLst>
              <a:gd name="adj1" fmla="val 8528"/>
              <a:gd name="adj2" fmla="val 9526"/>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pic>
        <p:nvPicPr>
          <p:cNvPr id="8" name="Рисунок 7"/>
          <p:cNvPicPr/>
          <p:nvPr/>
        </p:nvPicPr>
        <p:blipFill>
          <a:blip r:embed="rId5" cstate="print"/>
          <a:srcRect l="10314" t="10737" r="10563" b="14904"/>
          <a:stretch>
            <a:fillRect/>
          </a:stretch>
        </p:blipFill>
        <p:spPr bwMode="auto">
          <a:xfrm>
            <a:off x="10476167" y="3429794"/>
            <a:ext cx="1523812" cy="786000"/>
          </a:xfrm>
          <a:prstGeom prst="rect">
            <a:avLst/>
          </a:prstGeom>
          <a:noFill/>
          <a:ln w="9525">
            <a:noFill/>
            <a:miter lim="800000"/>
            <a:headEnd/>
            <a:tailEnd/>
          </a:ln>
        </p:spPr>
      </p:pic>
      <p:sp>
        <p:nvSpPr>
          <p:cNvPr id="9" name="TextBox 8"/>
          <p:cNvSpPr txBox="1"/>
          <p:nvPr/>
        </p:nvSpPr>
        <p:spPr>
          <a:xfrm>
            <a:off x="10080229" y="3182086"/>
            <a:ext cx="1919750" cy="282129"/>
          </a:xfrm>
          <a:prstGeom prst="rect">
            <a:avLst/>
          </a:prstGeom>
          <a:solidFill>
            <a:schemeClr val="bg1"/>
          </a:solidFill>
        </p:spPr>
        <p:txBody>
          <a:bodyPr wrap="square" lIns="0" tIns="0" rIns="0" bIns="0" rtlCol="0">
            <a:spAutoFit/>
          </a:bodyPr>
          <a:lstStyle/>
          <a:p>
            <a:pPr algn="ctr">
              <a:lnSpc>
                <a:spcPts val="1071"/>
              </a:lnSpc>
            </a:pPr>
            <a:r>
              <a:rPr lang="ru-RU" sz="1000" dirty="0" smtClean="0"/>
              <a:t>Индукционный  конвейерный анализатор МВ-5</a:t>
            </a:r>
            <a:endParaRPr lang="ru-RU" sz="1000" dirty="0"/>
          </a:p>
        </p:txBody>
      </p:sp>
      <p:sp>
        <p:nvSpPr>
          <p:cNvPr id="10" name="TextBox 9"/>
          <p:cNvSpPr txBox="1"/>
          <p:nvPr/>
        </p:nvSpPr>
        <p:spPr>
          <a:xfrm>
            <a:off x="10095214" y="4413637"/>
            <a:ext cx="1919750" cy="282129"/>
          </a:xfrm>
          <a:prstGeom prst="rect">
            <a:avLst/>
          </a:prstGeom>
          <a:solidFill>
            <a:schemeClr val="bg1"/>
          </a:solidFill>
        </p:spPr>
        <p:txBody>
          <a:bodyPr wrap="square" lIns="0" tIns="0" rIns="0" bIns="0" rtlCol="0">
            <a:spAutoFit/>
          </a:bodyPr>
          <a:lstStyle/>
          <a:p>
            <a:pPr algn="ctr">
              <a:lnSpc>
                <a:spcPts val="1071"/>
              </a:lnSpc>
            </a:pPr>
            <a:r>
              <a:rPr lang="ru-RU" sz="1000" dirty="0" smtClean="0"/>
              <a:t>Конвейерный анализатор наличия  </a:t>
            </a:r>
            <a:r>
              <a:rPr lang="en-US" sz="1000" dirty="0" smtClean="0"/>
              <a:t>Fe </a:t>
            </a:r>
            <a:r>
              <a:rPr lang="ru-RU" sz="1000" dirty="0" smtClean="0"/>
              <a:t>в потоке</a:t>
            </a:r>
            <a:endParaRPr lang="ru-RU" sz="1000" dirty="0"/>
          </a:p>
        </p:txBody>
      </p:sp>
    </p:spTree>
    <p:extLst>
      <p:ext uri="{BB962C8B-B14F-4D97-AF65-F5344CB8AC3E}">
        <p14:creationId xmlns="" xmlns:p14="http://schemas.microsoft.com/office/powerpoint/2010/main" val="239316273"/>
      </p:ext>
    </p:extLst>
  </p:cSld>
  <p:clrMapOvr>
    <a:masterClrMapping/>
  </p:clrMapOvr>
  <p:transition advTm="6896">
    <p:pull dir="l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34986" y="702671"/>
            <a:ext cx="12178577"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Technical support project.</a:t>
            </a:r>
            <a:r>
              <a:rPr lang="ru-RU" sz="1900" b="1" dirty="0" smtClean="0"/>
              <a:t> </a:t>
            </a:r>
            <a:r>
              <a:rPr lang="en-US" sz="1900" b="1" dirty="0" smtClean="0"/>
              <a:t>Cabinets (General drawing</a:t>
            </a:r>
            <a:r>
              <a:rPr lang="en-US" sz="1900" dirty="0" smtClean="0"/>
              <a:t>)</a:t>
            </a:r>
            <a:endParaRPr lang="ru-RU" sz="1900" b="1" dirty="0">
              <a:solidFill>
                <a:schemeClr val="bg1"/>
              </a:solidFill>
              <a:latin typeface="Calibri" pitchFamily="34" charset="0"/>
              <a:ea typeface="Calibri" pitchFamily="34" charset="0"/>
              <a:cs typeface="Times New Roman" pitchFamily="18" charset="0"/>
            </a:endParaRPr>
          </a:p>
        </p:txBody>
      </p:sp>
      <p:sp>
        <p:nvSpPr>
          <p:cNvPr id="6" name="Полилиния 5"/>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pic>
        <p:nvPicPr>
          <p:cNvPr id="8" name="Рисунок 7"/>
          <p:cNvPicPr/>
          <p:nvPr/>
        </p:nvPicPr>
        <p:blipFill rotWithShape="1">
          <a:blip r:embed="rId2" cstate="print">
            <a:extLst>
              <a:ext uri="{28A0092B-C50C-407E-A947-70E740481C1C}">
                <a14:useLocalDpi xmlns="" xmlns:a14="http://schemas.microsoft.com/office/drawing/2010/main" val="0"/>
              </a:ext>
            </a:extLst>
          </a:blip>
          <a:srcRect l="17019" t="10232" r="15746" b="6081"/>
          <a:stretch/>
        </p:blipFill>
        <p:spPr>
          <a:xfrm>
            <a:off x="5039228" y="1211539"/>
            <a:ext cx="6932815" cy="3370650"/>
          </a:xfrm>
          <a:prstGeom prst="rect">
            <a:avLst/>
          </a:prstGeom>
        </p:spPr>
      </p:pic>
      <p:pic>
        <p:nvPicPr>
          <p:cNvPr id="307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17533" t="11490" r="16360" b="5231"/>
          <a:stretch/>
        </p:blipFill>
        <p:spPr bwMode="auto">
          <a:xfrm>
            <a:off x="431315" y="2061326"/>
            <a:ext cx="6423376" cy="34150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846174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ройная стрелка влево/вправо/вверх 1"/>
          <p:cNvSpPr/>
          <p:nvPr/>
        </p:nvSpPr>
        <p:spPr>
          <a:xfrm flipV="1">
            <a:off x="3599255" y="3366446"/>
            <a:ext cx="4937600" cy="1597481"/>
          </a:xfrm>
          <a:prstGeom prst="leftRightUpArrow">
            <a:avLst>
              <a:gd name="adj1" fmla="val 25000"/>
              <a:gd name="adj2" fmla="val 39043"/>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sp>
        <p:nvSpPr>
          <p:cNvPr id="3" name="Овал 2"/>
          <p:cNvSpPr/>
          <p:nvPr/>
        </p:nvSpPr>
        <p:spPr>
          <a:xfrm>
            <a:off x="3854211" y="3247650"/>
            <a:ext cx="4386110" cy="14255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pic>
        <p:nvPicPr>
          <p:cNvPr id="6" name="Рисунок 5" descr="C:\Users\Admin\Desktop\P_ST70_XX_04796i.jpg"/>
          <p:cNvPicPr/>
          <p:nvPr/>
        </p:nvPicPr>
        <p:blipFill>
          <a:blip r:embed="rId2" cstate="print"/>
          <a:srcRect t="33174"/>
          <a:stretch>
            <a:fillRect/>
          </a:stretch>
        </p:blipFill>
        <p:spPr bwMode="auto">
          <a:xfrm>
            <a:off x="5261432" y="3362511"/>
            <a:ext cx="1793756" cy="1012115"/>
          </a:xfrm>
          <a:prstGeom prst="rect">
            <a:avLst/>
          </a:prstGeom>
          <a:ln>
            <a:noFill/>
          </a:ln>
          <a:effectLst>
            <a:softEdge rad="112500"/>
          </a:effectLst>
        </p:spPr>
      </p:pic>
      <p:sp>
        <p:nvSpPr>
          <p:cNvPr id="29" name="WordArt 23"/>
          <p:cNvSpPr>
            <a:spLocks noChangeArrowheads="1" noChangeShapeType="1" noTextEdit="1"/>
          </p:cNvSpPr>
          <p:nvPr/>
        </p:nvSpPr>
        <p:spPr bwMode="auto">
          <a:xfrm>
            <a:off x="5556586" y="4321415"/>
            <a:ext cx="1306606" cy="255647"/>
          </a:xfrm>
          <a:prstGeom prst="rect">
            <a:avLst/>
          </a:prstGeom>
        </p:spPr>
        <p:txBody>
          <a:bodyPr wrap="none" lIns="108830" tIns="54416" rIns="108830" bIns="54416" fromWordArt="1">
            <a:prstTxWarp prst="textPlain">
              <a:avLst>
                <a:gd name="adj" fmla="val 50000"/>
              </a:avLst>
            </a:prstTxWarp>
          </a:bodyPr>
          <a:lstStyle/>
          <a:p>
            <a:pPr algn="ctr" rtl="0">
              <a:buNone/>
            </a:pPr>
            <a:r>
              <a:rPr lang="en-US" sz="4300" kern="10" dirty="0" smtClean="0">
                <a:ln w="9525">
                  <a:solidFill>
                    <a:srgbClr val="000000"/>
                  </a:solidFill>
                  <a:round/>
                  <a:headEnd/>
                  <a:tailEnd/>
                </a:ln>
                <a:solidFill>
                  <a:srgbClr val="FFFFFF"/>
                </a:solidFill>
                <a:effectLst>
                  <a:outerShdw dist="28398" dir="1593903" algn="ctr" rotWithShape="0">
                    <a:srgbClr val="868686"/>
                  </a:outerShdw>
                </a:effectLst>
                <a:latin typeface="Arial Black"/>
              </a:rPr>
              <a:t>DATABASE</a:t>
            </a:r>
            <a:endParaRPr lang="ru-RU" sz="4300" kern="10" dirty="0">
              <a:ln w="9525">
                <a:solidFill>
                  <a:srgbClr val="000000"/>
                </a:solidFill>
                <a:round/>
                <a:headEnd/>
                <a:tailEnd/>
              </a:ln>
              <a:solidFill>
                <a:srgbClr val="FFFFFF"/>
              </a:solidFill>
              <a:effectLst>
                <a:outerShdw dist="28398" dir="1593903" algn="ctr" rotWithShape="0">
                  <a:srgbClr val="868686"/>
                </a:outerShdw>
              </a:effectLst>
              <a:latin typeface="Arial Black"/>
            </a:endParaRPr>
          </a:p>
        </p:txBody>
      </p:sp>
      <p:sp>
        <p:nvSpPr>
          <p:cNvPr id="37" name="WordArt 11"/>
          <p:cNvSpPr>
            <a:spLocks noChangeArrowheads="1" noChangeShapeType="1" noTextEdit="1"/>
          </p:cNvSpPr>
          <p:nvPr/>
        </p:nvSpPr>
        <p:spPr bwMode="auto">
          <a:xfrm>
            <a:off x="5807212" y="3701842"/>
            <a:ext cx="515629" cy="166726"/>
          </a:xfrm>
          <a:prstGeom prst="rect">
            <a:avLst/>
          </a:prstGeom>
        </p:spPr>
        <p:txBody>
          <a:bodyPr wrap="none" lIns="108830" tIns="54416" rIns="108830" bIns="54416" fromWordArt="1">
            <a:prstTxWarp prst="textPlain">
              <a:avLst>
                <a:gd name="adj" fmla="val 50000"/>
              </a:avLst>
            </a:prstTxWarp>
          </a:bodyPr>
          <a:lstStyle/>
          <a:p>
            <a:pPr algn="ctr" rtl="0">
              <a:buNone/>
            </a:pPr>
            <a:r>
              <a:rPr lang="en-US" sz="4300" kern="10" dirty="0" smtClean="0">
                <a:ln w="9525">
                  <a:solidFill>
                    <a:srgbClr val="000000"/>
                  </a:solidFill>
                  <a:round/>
                  <a:headEnd/>
                  <a:tailEnd/>
                </a:ln>
                <a:solidFill>
                  <a:srgbClr val="FFFFFF"/>
                </a:solidFill>
                <a:effectLst>
                  <a:outerShdw dist="28398" dir="1593903" algn="ctr" rotWithShape="0">
                    <a:srgbClr val="868686"/>
                  </a:outerShdw>
                </a:effectLst>
                <a:latin typeface="Arial Black"/>
              </a:rPr>
              <a:t>PLC</a:t>
            </a:r>
            <a:endParaRPr lang="ru-RU" sz="4300" kern="10" dirty="0">
              <a:ln w="9525">
                <a:solidFill>
                  <a:srgbClr val="000000"/>
                </a:solidFill>
                <a:round/>
                <a:headEnd/>
                <a:tailEnd/>
              </a:ln>
              <a:solidFill>
                <a:srgbClr val="FFFFFF"/>
              </a:solidFill>
              <a:effectLst>
                <a:outerShdw dist="28398" dir="1593903" algn="ctr" rotWithShape="0">
                  <a:srgbClr val="868686"/>
                </a:outerShdw>
              </a:effectLst>
              <a:latin typeface="Arial Black"/>
            </a:endParaRPr>
          </a:p>
        </p:txBody>
      </p:sp>
      <p:pic>
        <p:nvPicPr>
          <p:cNvPr id="4" name="Рисунок 3" descr="C:\Users\Admin\Desktop\P_PM10_XX_00015I.JPG"/>
          <p:cNvPicPr/>
          <p:nvPr/>
        </p:nvPicPr>
        <p:blipFill>
          <a:blip r:embed="rId3" cstate="print"/>
          <a:srcRect t="45833"/>
          <a:stretch>
            <a:fillRect/>
          </a:stretch>
        </p:blipFill>
        <p:spPr bwMode="auto">
          <a:xfrm>
            <a:off x="1583294" y="3608869"/>
            <a:ext cx="1823967" cy="672727"/>
          </a:xfrm>
          <a:prstGeom prst="rect">
            <a:avLst/>
          </a:prstGeom>
          <a:noFill/>
          <a:ln w="9525">
            <a:noFill/>
            <a:miter lim="800000"/>
            <a:headEnd/>
            <a:tailEnd/>
          </a:ln>
        </p:spPr>
      </p:pic>
      <p:pic>
        <p:nvPicPr>
          <p:cNvPr id="5" name="Рисунок 4" descr="C:\Users\Admin\Desktop\P_PM10_XX_00015I.JPG"/>
          <p:cNvPicPr/>
          <p:nvPr/>
        </p:nvPicPr>
        <p:blipFill>
          <a:blip r:embed="rId3" cstate="print"/>
          <a:srcRect t="45833"/>
          <a:stretch>
            <a:fillRect/>
          </a:stretch>
        </p:blipFill>
        <p:spPr bwMode="auto">
          <a:xfrm>
            <a:off x="8687157" y="3581847"/>
            <a:ext cx="1802445" cy="707310"/>
          </a:xfrm>
          <a:prstGeom prst="rect">
            <a:avLst/>
          </a:prstGeom>
          <a:noFill/>
          <a:ln w="9525">
            <a:noFill/>
            <a:miter lim="800000"/>
            <a:headEnd/>
            <a:tailEnd/>
          </a:ln>
        </p:spPr>
      </p:pic>
      <p:pic>
        <p:nvPicPr>
          <p:cNvPr id="7" name="Рисунок 6" descr="Картинки по запросу АРМ"/>
          <p:cNvPicPr/>
          <p:nvPr/>
        </p:nvPicPr>
        <p:blipFill>
          <a:blip r:embed="rId4" cstate="print"/>
          <a:srcRect/>
          <a:stretch>
            <a:fillRect/>
          </a:stretch>
        </p:blipFill>
        <p:spPr bwMode="auto">
          <a:xfrm>
            <a:off x="4947426" y="1229793"/>
            <a:ext cx="2476895" cy="1111835"/>
          </a:xfrm>
          <a:prstGeom prst="rect">
            <a:avLst/>
          </a:prstGeom>
          <a:noFill/>
          <a:ln w="9525">
            <a:noFill/>
            <a:miter lim="800000"/>
            <a:headEnd/>
            <a:tailEnd/>
          </a:ln>
        </p:spPr>
      </p:pic>
      <p:sp>
        <p:nvSpPr>
          <p:cNvPr id="17" name="WordArt 11"/>
          <p:cNvSpPr>
            <a:spLocks noChangeArrowheads="1" noChangeShapeType="1" noTextEdit="1"/>
          </p:cNvSpPr>
          <p:nvPr/>
        </p:nvSpPr>
        <p:spPr bwMode="auto">
          <a:xfrm>
            <a:off x="5638786" y="1785711"/>
            <a:ext cx="1094174" cy="166726"/>
          </a:xfrm>
          <a:prstGeom prst="rect">
            <a:avLst/>
          </a:prstGeom>
        </p:spPr>
        <p:txBody>
          <a:bodyPr wrap="none" lIns="108830" tIns="54416" rIns="108830" bIns="54416" fromWordArt="1">
            <a:prstTxWarp prst="textPlain">
              <a:avLst>
                <a:gd name="adj" fmla="val 50000"/>
              </a:avLst>
            </a:prstTxWarp>
          </a:bodyPr>
          <a:lstStyle/>
          <a:p>
            <a:pPr algn="ctr" rtl="0">
              <a:buNone/>
            </a:pPr>
            <a:r>
              <a:rPr lang="ru-RU" sz="4300" kern="10" dirty="0" smtClean="0">
                <a:ln w="9525">
                  <a:solidFill>
                    <a:srgbClr val="000000"/>
                  </a:solidFill>
                  <a:round/>
                  <a:headEnd/>
                  <a:tailEnd/>
                </a:ln>
                <a:solidFill>
                  <a:srgbClr val="FFFFFF"/>
                </a:solidFill>
                <a:effectLst>
                  <a:outerShdw dist="28398" dir="1593903" algn="ctr" rotWithShape="0">
                    <a:srgbClr val="868686"/>
                  </a:outerShdw>
                </a:effectLst>
                <a:latin typeface="Arial Black"/>
              </a:rPr>
              <a:t>АРМ</a:t>
            </a:r>
            <a:endParaRPr lang="ru-RU" sz="4300" kern="10" dirty="0">
              <a:ln w="9525">
                <a:solidFill>
                  <a:srgbClr val="000000"/>
                </a:solidFill>
                <a:round/>
                <a:headEnd/>
                <a:tailEnd/>
              </a:ln>
              <a:solidFill>
                <a:srgbClr val="FFFFFF"/>
              </a:solidFill>
              <a:effectLst>
                <a:outerShdw dist="28398" dir="1593903" algn="ctr" rotWithShape="0">
                  <a:srgbClr val="868686"/>
                </a:outerShdw>
              </a:effectLst>
              <a:latin typeface="Arial Black"/>
            </a:endParaRPr>
          </a:p>
        </p:txBody>
      </p:sp>
      <p:sp>
        <p:nvSpPr>
          <p:cNvPr id="25" name="AutoShape 19"/>
          <p:cNvSpPr>
            <a:spLocks noChangeArrowheads="1"/>
          </p:cNvSpPr>
          <p:nvPr/>
        </p:nvSpPr>
        <p:spPr bwMode="auto">
          <a:xfrm>
            <a:off x="5542832" y="2707370"/>
            <a:ext cx="510248" cy="681143"/>
          </a:xfrm>
          <a:prstGeom prst="upArrow">
            <a:avLst>
              <a:gd name="adj1" fmla="val 50000"/>
              <a:gd name="adj2" fmla="val 50728"/>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43F60"/>
            </a:outerShdw>
          </a:effectLst>
        </p:spPr>
        <p:txBody>
          <a:bodyPr vert="eaVert" wrap="square" lIns="108830" tIns="54416" rIns="108830" bIns="54416" numCol="1" anchor="t" anchorCtr="0" compatLnSpc="1">
            <a:prstTxWarp prst="textNoShape">
              <a:avLst/>
            </a:prstTxWarp>
          </a:bodyPr>
          <a:lstStyle/>
          <a:p>
            <a:endParaRPr lang="ru-RU" dirty="0"/>
          </a:p>
        </p:txBody>
      </p:sp>
      <p:sp>
        <p:nvSpPr>
          <p:cNvPr id="27" name="AutoShape 21"/>
          <p:cNvSpPr>
            <a:spLocks noChangeArrowheads="1"/>
          </p:cNvSpPr>
          <p:nvPr/>
        </p:nvSpPr>
        <p:spPr bwMode="auto">
          <a:xfrm rot="10800000">
            <a:off x="6156863" y="2718232"/>
            <a:ext cx="483530" cy="676917"/>
          </a:xfrm>
          <a:prstGeom prst="upArrow">
            <a:avLst>
              <a:gd name="adj1" fmla="val 50000"/>
              <a:gd name="adj2" fmla="val 50647"/>
            </a:avLst>
          </a:prstGeom>
          <a:gradFill rotWithShape="0">
            <a:gsLst>
              <a:gs pos="0">
                <a:srgbClr val="95B3D7"/>
              </a:gs>
              <a:gs pos="50000">
                <a:srgbClr val="4F81BD"/>
              </a:gs>
              <a:gs pos="100000">
                <a:srgbClr val="95B3D7"/>
              </a:gs>
            </a:gsLst>
            <a:lin ang="5400000" scaled="1"/>
          </a:gradFill>
          <a:ln w="12700">
            <a:solidFill>
              <a:srgbClr val="4F81BD"/>
            </a:solidFill>
            <a:miter lim="800000"/>
            <a:headEnd/>
            <a:tailEnd/>
          </a:ln>
          <a:effectLst>
            <a:outerShdw dist="28398" dir="3806097" algn="ctr" rotWithShape="0">
              <a:srgbClr val="243F60"/>
            </a:outerShdw>
          </a:effectLst>
        </p:spPr>
        <p:txBody>
          <a:bodyPr vert="eaVert" wrap="square" lIns="108830" tIns="54416" rIns="108830" bIns="54416" numCol="1" anchor="t" anchorCtr="0" compatLnSpc="1">
            <a:prstTxWarp prst="textNoShape">
              <a:avLst/>
            </a:prstTxWarp>
          </a:bodyPr>
          <a:lstStyle/>
          <a:p>
            <a:endParaRPr lang="ru-RU" dirty="0"/>
          </a:p>
        </p:txBody>
      </p:sp>
      <p:pic>
        <p:nvPicPr>
          <p:cNvPr id="34" name="Рисунок 33" descr="C:\Users\Admin\Desktop\P_PM10_XX_00015I.JPG"/>
          <p:cNvPicPr/>
          <p:nvPr/>
        </p:nvPicPr>
        <p:blipFill>
          <a:blip r:embed="rId3" cstate="print"/>
          <a:srcRect t="45833"/>
          <a:stretch>
            <a:fillRect/>
          </a:stretch>
        </p:blipFill>
        <p:spPr bwMode="auto">
          <a:xfrm>
            <a:off x="5215500" y="4991403"/>
            <a:ext cx="1735942" cy="702197"/>
          </a:xfrm>
          <a:prstGeom prst="rect">
            <a:avLst/>
          </a:prstGeom>
          <a:noFill/>
          <a:ln w="9525">
            <a:noFill/>
            <a:miter lim="800000"/>
            <a:headEnd/>
            <a:tailEnd/>
          </a:ln>
        </p:spPr>
      </p:pic>
      <p:sp>
        <p:nvSpPr>
          <p:cNvPr id="35" name="Прямоугольник 34"/>
          <p:cNvSpPr/>
          <p:nvPr/>
        </p:nvSpPr>
        <p:spPr>
          <a:xfrm>
            <a:off x="775058" y="4333634"/>
            <a:ext cx="3136772" cy="817781"/>
          </a:xfrm>
          <a:prstGeom prst="rect">
            <a:avLst/>
          </a:prstGeom>
          <a:noFill/>
        </p:spPr>
        <p:txBody>
          <a:bodyPr wrap="square" lIns="108830" tIns="54416" rIns="108830" bIns="54416">
            <a:spAutoFit/>
          </a:bodyPr>
          <a:lstStyle/>
          <a:p>
            <a:pPr algn="ctr"/>
            <a:r>
              <a:rPr lang="en-US" sz="1700" b="1" dirty="0" smtClean="0">
                <a:ln w="18000">
                  <a:noFill/>
                  <a:prstDash val="solid"/>
                  <a:miter lim="800000"/>
                </a:ln>
                <a:solidFill>
                  <a:schemeClr val="accent2"/>
                </a:solidFill>
              </a:rPr>
              <a:t>Data on ore flows</a:t>
            </a:r>
            <a:br>
              <a:rPr lang="en-US" sz="1700" b="1" dirty="0" smtClean="0">
                <a:ln w="18000">
                  <a:noFill/>
                  <a:prstDash val="solid"/>
                  <a:miter lim="800000"/>
                </a:ln>
                <a:solidFill>
                  <a:schemeClr val="accent2"/>
                </a:solidFill>
              </a:rPr>
            </a:br>
            <a:r>
              <a:rPr lang="en-US" sz="1700" b="1" dirty="0" smtClean="0">
                <a:ln w="18000">
                  <a:noFill/>
                  <a:prstDash val="solid"/>
                  <a:miter lim="800000"/>
                </a:ln>
                <a:solidFill>
                  <a:schemeClr val="accent2"/>
                </a:solidFill>
              </a:rPr>
              <a:t>  After crushing</a:t>
            </a:r>
            <a:br>
              <a:rPr lang="en-US" sz="1700" b="1" dirty="0" smtClean="0">
                <a:ln w="18000">
                  <a:noFill/>
                  <a:prstDash val="solid"/>
                  <a:miter lim="800000"/>
                </a:ln>
                <a:solidFill>
                  <a:schemeClr val="accent2"/>
                </a:solidFill>
              </a:rPr>
            </a:br>
            <a:r>
              <a:rPr lang="en-US" sz="1200" b="1" dirty="0" smtClean="0">
                <a:ln w="18000">
                  <a:noFill/>
                  <a:prstDash val="solid"/>
                  <a:miter lim="800000"/>
                </a:ln>
                <a:solidFill>
                  <a:schemeClr val="accent2"/>
                </a:solidFill>
              </a:rPr>
              <a:t>Once every 10 seconds</a:t>
            </a:r>
            <a:endParaRPr lang="ru-RU" sz="1200" b="1" dirty="0">
              <a:ln w="18000">
                <a:noFill/>
                <a:prstDash val="solid"/>
                <a:miter lim="800000"/>
              </a:ln>
              <a:solidFill>
                <a:schemeClr val="accent2"/>
              </a:solidFill>
            </a:endParaRPr>
          </a:p>
        </p:txBody>
      </p:sp>
      <p:sp>
        <p:nvSpPr>
          <p:cNvPr id="38" name="Прямоугольник 37"/>
          <p:cNvSpPr/>
          <p:nvPr/>
        </p:nvSpPr>
        <p:spPr>
          <a:xfrm>
            <a:off x="4415272" y="5828101"/>
            <a:ext cx="3263982" cy="556171"/>
          </a:xfrm>
          <a:prstGeom prst="rect">
            <a:avLst/>
          </a:prstGeom>
          <a:noFill/>
          <a:ln>
            <a:noFill/>
          </a:ln>
        </p:spPr>
        <p:txBody>
          <a:bodyPr wrap="square" lIns="108830" tIns="54416" rIns="108830" bIns="54416">
            <a:spAutoFit/>
          </a:bodyPr>
          <a:lstStyle/>
          <a:p>
            <a:pPr algn="ctr"/>
            <a:r>
              <a:rPr lang="en-US" sz="1700" b="1" dirty="0" smtClean="0">
                <a:ln w="18000">
                  <a:noFill/>
                  <a:prstDash val="solid"/>
                  <a:miter lim="800000"/>
                </a:ln>
                <a:solidFill>
                  <a:schemeClr val="accent2"/>
                </a:solidFill>
              </a:rPr>
              <a:t>Chronology of unloading</a:t>
            </a:r>
            <a:br>
              <a:rPr lang="en-US" sz="1700" b="1" dirty="0" smtClean="0">
                <a:ln w="18000">
                  <a:noFill/>
                  <a:prstDash val="solid"/>
                  <a:miter lim="800000"/>
                </a:ln>
                <a:solidFill>
                  <a:schemeClr val="accent2"/>
                </a:solidFill>
              </a:rPr>
            </a:br>
            <a:r>
              <a:rPr lang="en-US" sz="1200" b="1" dirty="0" smtClean="0">
                <a:ln w="18000">
                  <a:noFill/>
                  <a:prstDash val="solid"/>
                  <a:miter lim="800000"/>
                </a:ln>
                <a:solidFill>
                  <a:schemeClr val="accent2"/>
                </a:solidFill>
              </a:rPr>
              <a:t>Once a second</a:t>
            </a:r>
            <a:endParaRPr lang="ru-RU" sz="1200" b="1" dirty="0">
              <a:ln w="18000">
                <a:noFill/>
                <a:prstDash val="solid"/>
                <a:miter lim="800000"/>
              </a:ln>
              <a:solidFill>
                <a:schemeClr val="accent2"/>
              </a:solidFill>
            </a:endParaRPr>
          </a:p>
        </p:txBody>
      </p:sp>
      <p:sp>
        <p:nvSpPr>
          <p:cNvPr id="39" name="Прямоугольник 38"/>
          <p:cNvSpPr/>
          <p:nvPr/>
        </p:nvSpPr>
        <p:spPr>
          <a:xfrm>
            <a:off x="8111170" y="4253074"/>
            <a:ext cx="3706417" cy="817781"/>
          </a:xfrm>
          <a:prstGeom prst="rect">
            <a:avLst/>
          </a:prstGeom>
          <a:noFill/>
        </p:spPr>
        <p:txBody>
          <a:bodyPr wrap="square" lIns="108830" tIns="54416" rIns="108830" bIns="54416">
            <a:spAutoFit/>
          </a:bodyPr>
          <a:lstStyle/>
          <a:p>
            <a:pPr algn="ctr"/>
            <a:r>
              <a:rPr lang="en-US" sz="1700" b="1" dirty="0" smtClean="0">
                <a:ln w="18000">
                  <a:noFill/>
                  <a:prstDash val="solid"/>
                  <a:miter lim="800000"/>
                </a:ln>
                <a:solidFill>
                  <a:schemeClr val="accent2"/>
                </a:solidFill>
              </a:rPr>
              <a:t>Situational information</a:t>
            </a:r>
            <a:br>
              <a:rPr lang="en-US" sz="1700" b="1" dirty="0" smtClean="0">
                <a:ln w="18000">
                  <a:noFill/>
                  <a:prstDash val="solid"/>
                  <a:miter lim="800000"/>
                </a:ln>
                <a:solidFill>
                  <a:schemeClr val="accent2"/>
                </a:solidFill>
              </a:rPr>
            </a:br>
            <a:r>
              <a:rPr lang="en-US" sz="1700" b="1" dirty="0" smtClean="0">
                <a:ln w="18000">
                  <a:noFill/>
                  <a:prstDash val="solid"/>
                  <a:miter lim="800000"/>
                </a:ln>
                <a:solidFill>
                  <a:schemeClr val="accent2"/>
                </a:solidFill>
              </a:rPr>
              <a:t>  by unloading zone</a:t>
            </a:r>
            <a:br>
              <a:rPr lang="en-US" sz="1700" b="1" dirty="0" smtClean="0">
                <a:ln w="18000">
                  <a:noFill/>
                  <a:prstDash val="solid"/>
                  <a:miter lim="800000"/>
                </a:ln>
                <a:solidFill>
                  <a:schemeClr val="accent2"/>
                </a:solidFill>
              </a:rPr>
            </a:br>
            <a:r>
              <a:rPr lang="en-US" sz="1200" b="1" dirty="0" smtClean="0">
                <a:ln w="18000">
                  <a:noFill/>
                  <a:prstDash val="solid"/>
                  <a:miter lim="800000"/>
                </a:ln>
                <a:solidFill>
                  <a:schemeClr val="accent2"/>
                </a:solidFill>
              </a:rPr>
              <a:t>By event</a:t>
            </a:r>
            <a:endParaRPr lang="ru-RU" sz="1200" b="1" dirty="0" smtClean="0">
              <a:ln w="18000">
                <a:noFill/>
                <a:prstDash val="solid"/>
                <a:miter lim="800000"/>
              </a:ln>
              <a:solidFill>
                <a:schemeClr val="accent2"/>
              </a:solidFill>
            </a:endParaRPr>
          </a:p>
        </p:txBody>
      </p:sp>
      <p:sp>
        <p:nvSpPr>
          <p:cNvPr id="40" name="Прямоугольник 39"/>
          <p:cNvSpPr/>
          <p:nvPr/>
        </p:nvSpPr>
        <p:spPr>
          <a:xfrm>
            <a:off x="4483970" y="2260991"/>
            <a:ext cx="3263982" cy="556171"/>
          </a:xfrm>
          <a:prstGeom prst="rect">
            <a:avLst/>
          </a:prstGeom>
          <a:noFill/>
        </p:spPr>
        <p:txBody>
          <a:bodyPr wrap="square" lIns="108830" tIns="54416" rIns="108830" bIns="5441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700" b="1" dirty="0" smtClean="0">
                <a:solidFill>
                  <a:schemeClr val="accent2"/>
                </a:solidFill>
              </a:rPr>
              <a:t>Unloading control</a:t>
            </a:r>
            <a:br>
              <a:rPr lang="en-US" sz="1700" b="1" dirty="0" smtClean="0">
                <a:solidFill>
                  <a:schemeClr val="accent2"/>
                </a:solidFill>
              </a:rPr>
            </a:br>
            <a:r>
              <a:rPr lang="en-US" sz="1200" b="1" dirty="0" smtClean="0">
                <a:solidFill>
                  <a:schemeClr val="accent2"/>
                </a:solidFill>
              </a:rPr>
              <a:t>On request</a:t>
            </a:r>
            <a:endParaRPr lang="ru-RU" sz="1200" b="1" dirty="0" smtClean="0">
              <a:ln w="11430"/>
              <a:solidFill>
                <a:schemeClr val="accent2"/>
              </a:solidFill>
              <a:effectLst>
                <a:outerShdw blurRad="50800" dist="39000" dir="5460000" algn="tl">
                  <a:srgbClr val="000000">
                    <a:alpha val="38000"/>
                  </a:srgbClr>
                </a:outerShdw>
              </a:effectLst>
            </a:endParaRPr>
          </a:p>
        </p:txBody>
      </p:sp>
      <p:sp>
        <p:nvSpPr>
          <p:cNvPr id="41" name="Скругленный прямоугольник 40"/>
          <p:cNvSpPr/>
          <p:nvPr/>
        </p:nvSpPr>
        <p:spPr>
          <a:xfrm>
            <a:off x="63105" y="651290"/>
            <a:ext cx="12190413"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Information Support. Data collection scheme for analysis</a:t>
            </a:r>
            <a:endParaRPr lang="ru-RU" sz="1900" b="1" dirty="0"/>
          </a:p>
        </p:txBody>
      </p:sp>
      <p:sp>
        <p:nvSpPr>
          <p:cNvPr id="42" name="Полилиния 41"/>
          <p:cNvSpPr/>
          <p:nvPr/>
        </p:nvSpPr>
        <p:spPr>
          <a:xfrm>
            <a:off x="11836" y="8223"/>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39764822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Группа 78"/>
          <p:cNvGrpSpPr/>
          <p:nvPr/>
        </p:nvGrpSpPr>
        <p:grpSpPr>
          <a:xfrm>
            <a:off x="496561" y="1159055"/>
            <a:ext cx="11039789" cy="4815257"/>
            <a:chOff x="0" y="0"/>
            <a:chExt cx="8911597" cy="5164092"/>
          </a:xfrm>
        </p:grpSpPr>
        <p:cxnSp>
          <p:nvCxnSpPr>
            <p:cNvPr id="80" name="Соединительная линия уступом 79"/>
            <p:cNvCxnSpPr/>
            <p:nvPr/>
          </p:nvCxnSpPr>
          <p:spPr>
            <a:xfrm rot="16200000" flipV="1">
              <a:off x="5807947" y="1808703"/>
              <a:ext cx="2280285" cy="370840"/>
            </a:xfrm>
            <a:prstGeom prst="bentConnector3">
              <a:avLst>
                <a:gd name="adj1" fmla="val 205"/>
              </a:avLst>
            </a:prstGeom>
          </p:spPr>
          <p:style>
            <a:lnRef idx="1">
              <a:schemeClr val="accent1"/>
            </a:lnRef>
            <a:fillRef idx="0">
              <a:schemeClr val="accent1"/>
            </a:fillRef>
            <a:effectRef idx="0">
              <a:schemeClr val="accent1"/>
            </a:effectRef>
            <a:fontRef idx="minor">
              <a:schemeClr val="tx1"/>
            </a:fontRef>
          </p:style>
        </p:cxnSp>
        <p:grpSp>
          <p:nvGrpSpPr>
            <p:cNvPr id="81" name="Группа 80"/>
            <p:cNvGrpSpPr/>
            <p:nvPr/>
          </p:nvGrpSpPr>
          <p:grpSpPr>
            <a:xfrm>
              <a:off x="0" y="0"/>
              <a:ext cx="8911597" cy="5164092"/>
              <a:chOff x="0" y="0"/>
              <a:chExt cx="8911597" cy="5164092"/>
            </a:xfrm>
          </p:grpSpPr>
          <p:cxnSp>
            <p:nvCxnSpPr>
              <p:cNvPr id="82" name="Прямая соединительная линия 81"/>
              <p:cNvCxnSpPr/>
              <p:nvPr/>
            </p:nvCxnSpPr>
            <p:spPr>
              <a:xfrm>
                <a:off x="6752492" y="854110"/>
                <a:ext cx="25105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Соединительная линия уступом 82"/>
              <p:cNvCxnSpPr/>
              <p:nvPr/>
            </p:nvCxnSpPr>
            <p:spPr>
              <a:xfrm rot="16200000" flipV="1">
                <a:off x="6250075" y="3647551"/>
                <a:ext cx="1422177" cy="396297"/>
              </a:xfrm>
              <a:prstGeom prst="bentConnector3">
                <a:avLst>
                  <a:gd name="adj1" fmla="val -886"/>
                </a:avLst>
              </a:prstGeom>
            </p:spPr>
            <p:style>
              <a:lnRef idx="1">
                <a:schemeClr val="accent1"/>
              </a:lnRef>
              <a:fillRef idx="0">
                <a:schemeClr val="accent1"/>
              </a:fillRef>
              <a:effectRef idx="0">
                <a:schemeClr val="accent1"/>
              </a:effectRef>
              <a:fontRef idx="minor">
                <a:schemeClr val="tx1"/>
              </a:fontRef>
            </p:style>
          </p:cxnSp>
          <p:grpSp>
            <p:nvGrpSpPr>
              <p:cNvPr id="84" name="Группа 83"/>
              <p:cNvGrpSpPr/>
              <p:nvPr/>
            </p:nvGrpSpPr>
            <p:grpSpPr>
              <a:xfrm>
                <a:off x="0" y="0"/>
                <a:ext cx="8911597" cy="5164092"/>
                <a:chOff x="0" y="0"/>
                <a:chExt cx="8911597" cy="5164092"/>
              </a:xfrm>
            </p:grpSpPr>
            <p:grpSp>
              <p:nvGrpSpPr>
                <p:cNvPr id="85" name="Группа 84"/>
                <p:cNvGrpSpPr/>
                <p:nvPr/>
              </p:nvGrpSpPr>
              <p:grpSpPr>
                <a:xfrm>
                  <a:off x="903207" y="50242"/>
                  <a:ext cx="1758315" cy="1245235"/>
                  <a:chOff x="0" y="0"/>
                  <a:chExt cx="1758315" cy="1245369"/>
                </a:xfrm>
              </p:grpSpPr>
              <p:sp>
                <p:nvSpPr>
                  <p:cNvPr id="118" name="Поле 2"/>
                  <p:cNvSpPr txBox="1"/>
                  <p:nvPr/>
                </p:nvSpPr>
                <p:spPr>
                  <a:xfrm>
                    <a:off x="0" y="0"/>
                    <a:ext cx="1758315" cy="492125"/>
                  </a:xfrm>
                  <a:prstGeom prst="rect">
                    <a:avLst/>
                  </a:prstGeom>
                  <a:solidFill>
                    <a:schemeClr val="accen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190"/>
                      </a:spcAft>
                    </a:pPr>
                    <a:r>
                      <a:rPr lang="en-US"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DB_</a:t>
                    </a:r>
                    <a:r>
                      <a:rPr lang="ru-RU"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ПУТЬ</a:t>
                    </a:r>
                    <a:endParaRPr lang="ru-RU" sz="1300" dirty="0">
                      <a:ea typeface="Calibri"/>
                      <a:cs typeface="Times New Roman"/>
                    </a:endParaRPr>
                  </a:p>
                </p:txBody>
              </p:sp>
              <p:sp>
                <p:nvSpPr>
                  <p:cNvPr id="119" name="Поле 3"/>
                  <p:cNvSpPr txBox="1"/>
                  <p:nvPr/>
                </p:nvSpPr>
                <p:spPr>
                  <a:xfrm>
                    <a:off x="0" y="502419"/>
                    <a:ext cx="1758315" cy="742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ru-RU" sz="1300" dirty="0" smtClean="0">
                        <a:ea typeface="Calibri"/>
                        <a:cs typeface="Times New Roman"/>
                      </a:rPr>
                      <a:t>Номер пути </a:t>
                    </a:r>
                    <a:r>
                      <a:rPr lang="en-US" sz="1300" dirty="0" smtClean="0"/>
                      <a:t/>
                    </a:r>
                    <a:br>
                      <a:rPr lang="en-US" sz="1300" dirty="0" smtClean="0"/>
                    </a:br>
                    <a:r>
                      <a:rPr lang="ru-RU" sz="1300" dirty="0" smtClean="0">
                        <a:ea typeface="Calibri"/>
                        <a:cs typeface="Times New Roman"/>
                      </a:rPr>
                      <a:t>Номер склада</a:t>
                    </a:r>
                  </a:p>
                  <a:p>
                    <a:pPr>
                      <a:lnSpc>
                        <a:spcPct val="115000"/>
                      </a:lnSpc>
                    </a:pPr>
                    <a:endParaRPr lang="ru-RU" sz="1300" dirty="0">
                      <a:ea typeface="Calibri"/>
                      <a:cs typeface="Times New Roman"/>
                    </a:endParaRPr>
                  </a:p>
                </p:txBody>
              </p:sp>
            </p:grpSp>
            <p:grpSp>
              <p:nvGrpSpPr>
                <p:cNvPr id="86" name="Группа 85"/>
                <p:cNvGrpSpPr/>
                <p:nvPr/>
              </p:nvGrpSpPr>
              <p:grpSpPr>
                <a:xfrm>
                  <a:off x="903207" y="2301073"/>
                  <a:ext cx="1758315" cy="1245234"/>
                  <a:chOff x="0" y="0"/>
                  <a:chExt cx="1758315" cy="1245368"/>
                </a:xfrm>
              </p:grpSpPr>
              <p:sp>
                <p:nvSpPr>
                  <p:cNvPr id="116" name="Поле 6"/>
                  <p:cNvSpPr txBox="1"/>
                  <p:nvPr/>
                </p:nvSpPr>
                <p:spPr>
                  <a:xfrm>
                    <a:off x="0" y="0"/>
                    <a:ext cx="1758315" cy="492125"/>
                  </a:xfrm>
                  <a:prstGeom prst="rect">
                    <a:avLst/>
                  </a:prstGeom>
                  <a:solidFill>
                    <a:schemeClr val="accen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190"/>
                      </a:spcAft>
                    </a:pPr>
                    <a:r>
                      <a:rPr lang="en-US"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DB_</a:t>
                    </a:r>
                    <a:r>
                      <a:rPr lang="ru-RU"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СКЛАД</a:t>
                    </a:r>
                    <a:endParaRPr lang="ru-RU" sz="1300" dirty="0">
                      <a:ea typeface="Calibri"/>
                      <a:cs typeface="Times New Roman"/>
                    </a:endParaRPr>
                  </a:p>
                </p:txBody>
              </p:sp>
              <p:sp>
                <p:nvSpPr>
                  <p:cNvPr id="117" name="Поле 7"/>
                  <p:cNvSpPr txBox="1"/>
                  <p:nvPr/>
                </p:nvSpPr>
                <p:spPr>
                  <a:xfrm>
                    <a:off x="0" y="502418"/>
                    <a:ext cx="1758315" cy="742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ru-RU" sz="1300" dirty="0" smtClean="0">
                        <a:ea typeface="Calibri"/>
                        <a:cs typeface="Times New Roman"/>
                      </a:rPr>
                      <a:t>Номер склада</a:t>
                    </a:r>
                    <a:endParaRPr lang="ru-RU" sz="1300" dirty="0">
                      <a:ea typeface="Calibri"/>
                      <a:cs typeface="Times New Roman"/>
                    </a:endParaRPr>
                  </a:p>
                  <a:p>
                    <a:pPr>
                      <a:lnSpc>
                        <a:spcPct val="115000"/>
                      </a:lnSpc>
                    </a:pPr>
                    <a:r>
                      <a:rPr lang="ru-RU" sz="1300" dirty="0" smtClean="0">
                        <a:ea typeface="Calibri"/>
                        <a:cs typeface="Times New Roman"/>
                      </a:rPr>
                      <a:t>Скорость дробления</a:t>
                    </a:r>
                    <a:endParaRPr lang="ru-RU" sz="1300" dirty="0">
                      <a:ea typeface="Calibri"/>
                      <a:cs typeface="Times New Roman"/>
                    </a:endParaRPr>
                  </a:p>
                </p:txBody>
              </p:sp>
            </p:grpSp>
            <p:grpSp>
              <p:nvGrpSpPr>
                <p:cNvPr id="87" name="Группа 86"/>
                <p:cNvGrpSpPr/>
                <p:nvPr/>
              </p:nvGrpSpPr>
              <p:grpSpPr>
                <a:xfrm>
                  <a:off x="4229212" y="40194"/>
                  <a:ext cx="1758315" cy="1245234"/>
                  <a:chOff x="0" y="0"/>
                  <a:chExt cx="1758315" cy="1245368"/>
                </a:xfrm>
              </p:grpSpPr>
              <p:sp>
                <p:nvSpPr>
                  <p:cNvPr id="114" name="Поле 9"/>
                  <p:cNvSpPr txBox="1"/>
                  <p:nvPr/>
                </p:nvSpPr>
                <p:spPr>
                  <a:xfrm>
                    <a:off x="0" y="0"/>
                    <a:ext cx="1758315" cy="492125"/>
                  </a:xfrm>
                  <a:prstGeom prst="rect">
                    <a:avLst/>
                  </a:prstGeom>
                  <a:solidFill>
                    <a:schemeClr val="accen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190"/>
                      </a:spcAft>
                    </a:pPr>
                    <a:r>
                      <a:rPr lang="en-US"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DB_</a:t>
                    </a:r>
                    <a:r>
                      <a:rPr lang="ru-RU"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ВЕРТУШКА</a:t>
                    </a:r>
                    <a:endParaRPr lang="ru-RU" sz="1300" dirty="0">
                      <a:ea typeface="Calibri"/>
                      <a:cs typeface="Times New Roman"/>
                    </a:endParaRPr>
                  </a:p>
                </p:txBody>
              </p:sp>
              <p:sp>
                <p:nvSpPr>
                  <p:cNvPr id="115" name="Поле 10"/>
                  <p:cNvSpPr txBox="1"/>
                  <p:nvPr/>
                </p:nvSpPr>
                <p:spPr>
                  <a:xfrm>
                    <a:off x="0" y="502418"/>
                    <a:ext cx="1758315" cy="742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ru-RU" sz="1300" dirty="0" smtClean="0">
                        <a:ea typeface="Calibri"/>
                        <a:cs typeface="Times New Roman"/>
                      </a:rPr>
                      <a:t>Номер вертушки</a:t>
                    </a:r>
                  </a:p>
                  <a:p>
                    <a:pPr>
                      <a:lnSpc>
                        <a:spcPct val="115000"/>
                      </a:lnSpc>
                    </a:pPr>
                    <a:r>
                      <a:rPr lang="ru-RU" sz="1300" dirty="0" smtClean="0">
                        <a:ea typeface="Calibri"/>
                        <a:cs typeface="Times New Roman"/>
                      </a:rPr>
                      <a:t>Номер склада</a:t>
                    </a:r>
                    <a:endParaRPr lang="ru-RU" sz="1300" dirty="0">
                      <a:ea typeface="Calibri"/>
                      <a:cs typeface="Times New Roman"/>
                    </a:endParaRPr>
                  </a:p>
                </p:txBody>
              </p:sp>
            </p:grpSp>
            <p:cxnSp>
              <p:nvCxnSpPr>
                <p:cNvPr id="88" name="Соединительная линия уступом 87"/>
                <p:cNvCxnSpPr/>
                <p:nvPr/>
              </p:nvCxnSpPr>
              <p:spPr>
                <a:xfrm rot="5400000">
                  <a:off x="2068816" y="1537398"/>
                  <a:ext cx="1998981" cy="788085"/>
                </a:xfrm>
                <a:prstGeom prst="bentConnector3">
                  <a:avLst>
                    <a:gd name="adj1" fmla="val 99765"/>
                  </a:avLst>
                </a:prstGeom>
              </p:spPr>
              <p:style>
                <a:lnRef idx="1">
                  <a:schemeClr val="accent1"/>
                </a:lnRef>
                <a:fillRef idx="0">
                  <a:schemeClr val="accent1"/>
                </a:fillRef>
                <a:effectRef idx="0">
                  <a:schemeClr val="accent1"/>
                </a:effectRef>
                <a:fontRef idx="minor">
                  <a:schemeClr val="tx1"/>
                </a:fontRef>
              </p:style>
            </p:cxnSp>
            <p:cxnSp>
              <p:nvCxnSpPr>
                <p:cNvPr id="89" name="Соединительная линия уступом 88"/>
                <p:cNvCxnSpPr/>
                <p:nvPr/>
              </p:nvCxnSpPr>
              <p:spPr>
                <a:xfrm>
                  <a:off x="2691814" y="854110"/>
                  <a:ext cx="1537335" cy="127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90" name="Соединительная линия уступом 89"/>
                <p:cNvCxnSpPr/>
                <p:nvPr/>
              </p:nvCxnSpPr>
              <p:spPr>
                <a:xfrm flipV="1">
                  <a:off x="2691814" y="602902"/>
                  <a:ext cx="1537398" cy="8044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91" name="Группа 90"/>
                <p:cNvGrpSpPr/>
                <p:nvPr/>
              </p:nvGrpSpPr>
              <p:grpSpPr>
                <a:xfrm>
                  <a:off x="7002557" y="0"/>
                  <a:ext cx="1758315" cy="1245234"/>
                  <a:chOff x="0" y="0"/>
                  <a:chExt cx="1758315" cy="1245368"/>
                </a:xfrm>
              </p:grpSpPr>
              <p:sp>
                <p:nvSpPr>
                  <p:cNvPr id="112" name="Поле 16"/>
                  <p:cNvSpPr txBox="1"/>
                  <p:nvPr/>
                </p:nvSpPr>
                <p:spPr>
                  <a:xfrm>
                    <a:off x="0" y="0"/>
                    <a:ext cx="1758315" cy="492125"/>
                  </a:xfrm>
                  <a:prstGeom prst="rect">
                    <a:avLst/>
                  </a:prstGeom>
                  <a:solidFill>
                    <a:schemeClr val="accen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190"/>
                      </a:spcAft>
                    </a:pPr>
                    <a:r>
                      <a:rPr lang="en-US"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DB_</a:t>
                    </a:r>
                    <a:r>
                      <a:rPr lang="ru-RU"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СВАЛ</a:t>
                    </a:r>
                    <a:endParaRPr lang="ru-RU" sz="1300" dirty="0">
                      <a:ea typeface="Calibri"/>
                      <a:cs typeface="Times New Roman"/>
                    </a:endParaRPr>
                  </a:p>
                </p:txBody>
              </p:sp>
              <p:sp>
                <p:nvSpPr>
                  <p:cNvPr id="113" name="Поле 17"/>
                  <p:cNvSpPr txBox="1"/>
                  <p:nvPr/>
                </p:nvSpPr>
                <p:spPr>
                  <a:xfrm>
                    <a:off x="0" y="502418"/>
                    <a:ext cx="1758315" cy="742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ru-RU" sz="1300" dirty="0" smtClean="0">
                        <a:ea typeface="Calibri"/>
                        <a:cs typeface="Times New Roman"/>
                      </a:rPr>
                      <a:t>Номер вертушки</a:t>
                    </a:r>
                  </a:p>
                  <a:p>
                    <a:pPr>
                      <a:lnSpc>
                        <a:spcPct val="115000"/>
                      </a:lnSpc>
                    </a:pPr>
                    <a:r>
                      <a:rPr lang="ru-RU" sz="1300" dirty="0" smtClean="0">
                        <a:ea typeface="Calibri"/>
                        <a:cs typeface="Times New Roman"/>
                      </a:rPr>
                      <a:t>Номер вагона</a:t>
                    </a:r>
                  </a:p>
                  <a:p>
                    <a:pPr>
                      <a:lnSpc>
                        <a:spcPct val="115000"/>
                      </a:lnSpc>
                    </a:pPr>
                    <a:r>
                      <a:rPr lang="ru-RU" sz="1300" dirty="0" smtClean="0">
                        <a:ea typeface="Calibri"/>
                        <a:cs typeface="Times New Roman"/>
                      </a:rPr>
                      <a:t> </a:t>
                    </a:r>
                  </a:p>
                  <a:p>
                    <a:pPr>
                      <a:lnSpc>
                        <a:spcPct val="115000"/>
                      </a:lnSpc>
                    </a:pPr>
                    <a:r>
                      <a:rPr lang="ru-RU" sz="1300" dirty="0">
                        <a:ea typeface="Calibri"/>
                        <a:cs typeface="Times New Roman"/>
                      </a:rPr>
                      <a:t> </a:t>
                    </a:r>
                  </a:p>
                </p:txBody>
              </p:sp>
            </p:grpSp>
            <p:cxnSp>
              <p:nvCxnSpPr>
                <p:cNvPr id="92" name="Соединительная линия уступом 91"/>
                <p:cNvCxnSpPr/>
                <p:nvPr/>
              </p:nvCxnSpPr>
              <p:spPr>
                <a:xfrm flipV="1">
                  <a:off x="5987673" y="602902"/>
                  <a:ext cx="1014884" cy="79864"/>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grpSp>
              <p:nvGrpSpPr>
                <p:cNvPr id="93" name="Группа 92"/>
                <p:cNvGrpSpPr/>
                <p:nvPr/>
              </p:nvGrpSpPr>
              <p:grpSpPr>
                <a:xfrm>
                  <a:off x="7153282" y="2280976"/>
                  <a:ext cx="1758315" cy="1245234"/>
                  <a:chOff x="0" y="0"/>
                  <a:chExt cx="1758315" cy="1245368"/>
                </a:xfrm>
              </p:grpSpPr>
              <p:sp>
                <p:nvSpPr>
                  <p:cNvPr id="110" name="Поле 20"/>
                  <p:cNvSpPr txBox="1"/>
                  <p:nvPr/>
                </p:nvSpPr>
                <p:spPr>
                  <a:xfrm>
                    <a:off x="0" y="0"/>
                    <a:ext cx="1758315" cy="492125"/>
                  </a:xfrm>
                  <a:prstGeom prst="rect">
                    <a:avLst/>
                  </a:prstGeom>
                  <a:solidFill>
                    <a:schemeClr val="accen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190"/>
                      </a:spcAft>
                    </a:pPr>
                    <a:r>
                      <a:rPr lang="en-US"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DB_</a:t>
                    </a:r>
                    <a:r>
                      <a:rPr lang="ru-RU"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ВАГОН</a:t>
                    </a:r>
                    <a:endParaRPr lang="ru-RU" sz="1300" dirty="0">
                      <a:ea typeface="Calibri"/>
                      <a:cs typeface="Times New Roman"/>
                    </a:endParaRPr>
                  </a:p>
                </p:txBody>
              </p:sp>
              <p:sp>
                <p:nvSpPr>
                  <p:cNvPr id="111" name="Поле 21"/>
                  <p:cNvSpPr txBox="1"/>
                  <p:nvPr/>
                </p:nvSpPr>
                <p:spPr>
                  <a:xfrm>
                    <a:off x="0" y="502418"/>
                    <a:ext cx="1758315" cy="742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ru-RU" sz="1300" dirty="0">
                        <a:ea typeface="Calibri"/>
                        <a:cs typeface="Times New Roman"/>
                      </a:rPr>
                      <a:t>Номер вертушки</a:t>
                    </a:r>
                  </a:p>
                  <a:p>
                    <a:pPr>
                      <a:lnSpc>
                        <a:spcPct val="115000"/>
                      </a:lnSpc>
                    </a:pPr>
                    <a:r>
                      <a:rPr lang="ru-RU" sz="1300" dirty="0">
                        <a:ea typeface="Calibri"/>
                        <a:cs typeface="Times New Roman"/>
                      </a:rPr>
                      <a:t>Номер вагона</a:t>
                    </a:r>
                  </a:p>
                  <a:p>
                    <a:pPr>
                      <a:lnSpc>
                        <a:spcPct val="115000"/>
                      </a:lnSpc>
                    </a:pPr>
                    <a:r>
                      <a:rPr lang="ru-RU" sz="1300" dirty="0">
                        <a:ea typeface="Calibri"/>
                        <a:cs typeface="Times New Roman"/>
                      </a:rPr>
                      <a:t> </a:t>
                    </a:r>
                  </a:p>
                  <a:p>
                    <a:pPr>
                      <a:lnSpc>
                        <a:spcPct val="115000"/>
                      </a:lnSpc>
                    </a:pPr>
                    <a:r>
                      <a:rPr lang="ru-RU" sz="1300" dirty="0">
                        <a:ea typeface="Calibri"/>
                        <a:cs typeface="Times New Roman"/>
                      </a:rPr>
                      <a:t> </a:t>
                    </a:r>
                  </a:p>
                </p:txBody>
              </p:sp>
            </p:grpSp>
            <p:grpSp>
              <p:nvGrpSpPr>
                <p:cNvPr id="94" name="Группа 93"/>
                <p:cNvGrpSpPr/>
                <p:nvPr/>
              </p:nvGrpSpPr>
              <p:grpSpPr>
                <a:xfrm>
                  <a:off x="7153282" y="3918858"/>
                  <a:ext cx="1758315" cy="1245234"/>
                  <a:chOff x="0" y="0"/>
                  <a:chExt cx="1758315" cy="1245368"/>
                </a:xfrm>
              </p:grpSpPr>
              <p:sp>
                <p:nvSpPr>
                  <p:cNvPr id="108" name="Поле 25"/>
                  <p:cNvSpPr txBox="1"/>
                  <p:nvPr/>
                </p:nvSpPr>
                <p:spPr>
                  <a:xfrm>
                    <a:off x="0" y="0"/>
                    <a:ext cx="1758315" cy="492125"/>
                  </a:xfrm>
                  <a:prstGeom prst="rect">
                    <a:avLst/>
                  </a:prstGeom>
                  <a:solidFill>
                    <a:schemeClr val="accen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190"/>
                      </a:spcAft>
                    </a:pPr>
                    <a:r>
                      <a:rPr lang="en-US"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DB_</a:t>
                    </a:r>
                    <a:r>
                      <a:rPr lang="ru-RU"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ВЕСЫ</a:t>
                    </a:r>
                    <a:endParaRPr lang="ru-RU" sz="1300" dirty="0">
                      <a:ea typeface="Calibri"/>
                      <a:cs typeface="Times New Roman"/>
                    </a:endParaRPr>
                  </a:p>
                </p:txBody>
              </p:sp>
              <p:sp>
                <p:nvSpPr>
                  <p:cNvPr id="109" name="Поле 26"/>
                  <p:cNvSpPr txBox="1"/>
                  <p:nvPr/>
                </p:nvSpPr>
                <p:spPr>
                  <a:xfrm>
                    <a:off x="0" y="502418"/>
                    <a:ext cx="1758315" cy="742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ru-RU" sz="1300" dirty="0">
                        <a:ea typeface="Calibri"/>
                        <a:cs typeface="Times New Roman"/>
                      </a:rPr>
                      <a:t>Номер вагона</a:t>
                    </a:r>
                  </a:p>
                  <a:p>
                    <a:pPr>
                      <a:lnSpc>
                        <a:spcPct val="115000"/>
                      </a:lnSpc>
                    </a:pPr>
                    <a:r>
                      <a:rPr lang="ru-RU" sz="1300" dirty="0">
                        <a:ea typeface="Calibri"/>
                        <a:cs typeface="Times New Roman"/>
                      </a:rPr>
                      <a:t>ВЕС</a:t>
                    </a:r>
                  </a:p>
                  <a:p>
                    <a:pPr>
                      <a:lnSpc>
                        <a:spcPct val="115000"/>
                      </a:lnSpc>
                    </a:pPr>
                    <a:r>
                      <a:rPr lang="ru-RU" sz="1300" dirty="0">
                        <a:ea typeface="Calibri"/>
                        <a:cs typeface="Times New Roman"/>
                      </a:rPr>
                      <a:t> </a:t>
                    </a:r>
                  </a:p>
                  <a:p>
                    <a:pPr>
                      <a:lnSpc>
                        <a:spcPct val="115000"/>
                      </a:lnSpc>
                    </a:pPr>
                    <a:r>
                      <a:rPr lang="ru-RU" sz="1300" dirty="0">
                        <a:ea typeface="Calibri"/>
                        <a:cs typeface="Times New Roman"/>
                      </a:rPr>
                      <a:t> </a:t>
                    </a:r>
                  </a:p>
                </p:txBody>
              </p:sp>
            </p:grpSp>
            <p:grpSp>
              <p:nvGrpSpPr>
                <p:cNvPr id="95" name="Группа 94"/>
                <p:cNvGrpSpPr/>
                <p:nvPr/>
              </p:nvGrpSpPr>
              <p:grpSpPr>
                <a:xfrm>
                  <a:off x="4229212" y="3918858"/>
                  <a:ext cx="1758315" cy="1245234"/>
                  <a:chOff x="0" y="0"/>
                  <a:chExt cx="1758315" cy="1245368"/>
                </a:xfrm>
              </p:grpSpPr>
              <p:sp>
                <p:nvSpPr>
                  <p:cNvPr id="106" name="Поле 30"/>
                  <p:cNvSpPr txBox="1"/>
                  <p:nvPr/>
                </p:nvSpPr>
                <p:spPr>
                  <a:xfrm>
                    <a:off x="0" y="0"/>
                    <a:ext cx="1758315" cy="492125"/>
                  </a:xfrm>
                  <a:prstGeom prst="rect">
                    <a:avLst/>
                  </a:prstGeom>
                  <a:solidFill>
                    <a:schemeClr val="accen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190"/>
                      </a:spcAft>
                    </a:pPr>
                    <a:r>
                      <a:rPr lang="en-US"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DB_</a:t>
                    </a:r>
                    <a:r>
                      <a:rPr lang="ru-RU"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БУНКЕР</a:t>
                    </a:r>
                    <a:endParaRPr lang="ru-RU" sz="1300" dirty="0">
                      <a:ea typeface="Calibri"/>
                      <a:cs typeface="Times New Roman"/>
                    </a:endParaRPr>
                  </a:p>
                </p:txBody>
              </p:sp>
              <p:sp>
                <p:nvSpPr>
                  <p:cNvPr id="107" name="Поле 31"/>
                  <p:cNvSpPr txBox="1"/>
                  <p:nvPr/>
                </p:nvSpPr>
                <p:spPr>
                  <a:xfrm>
                    <a:off x="0" y="502418"/>
                    <a:ext cx="1758315" cy="742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ru-RU" sz="1300" dirty="0">
                        <a:ea typeface="Calibri"/>
                        <a:cs typeface="Times New Roman"/>
                      </a:rPr>
                      <a:t>Номер вагона</a:t>
                    </a:r>
                  </a:p>
                  <a:p>
                    <a:pPr>
                      <a:lnSpc>
                        <a:spcPct val="115000"/>
                      </a:lnSpc>
                    </a:pPr>
                    <a:r>
                      <a:rPr lang="ru-RU" sz="1300" dirty="0">
                        <a:ea typeface="Calibri"/>
                        <a:cs typeface="Times New Roman"/>
                      </a:rPr>
                      <a:t> </a:t>
                    </a:r>
                  </a:p>
                  <a:p>
                    <a:pPr>
                      <a:lnSpc>
                        <a:spcPct val="115000"/>
                      </a:lnSpc>
                    </a:pPr>
                    <a:r>
                      <a:rPr lang="ru-RU" sz="1300" dirty="0">
                        <a:ea typeface="Calibri"/>
                        <a:cs typeface="Times New Roman"/>
                      </a:rPr>
                      <a:t> </a:t>
                    </a:r>
                  </a:p>
                </p:txBody>
              </p:sp>
            </p:grpSp>
            <p:cxnSp>
              <p:nvCxnSpPr>
                <p:cNvPr id="96" name="Прямая соединительная линия 95"/>
                <p:cNvCxnSpPr/>
                <p:nvPr/>
              </p:nvCxnSpPr>
              <p:spPr>
                <a:xfrm>
                  <a:off x="5987673" y="4561952"/>
                  <a:ext cx="774020" cy="0"/>
                </a:xfrm>
                <a:prstGeom prst="line">
                  <a:avLst/>
                </a:prstGeom>
              </p:spPr>
              <p:style>
                <a:lnRef idx="1">
                  <a:schemeClr val="accent1"/>
                </a:lnRef>
                <a:fillRef idx="0">
                  <a:schemeClr val="accent1"/>
                </a:fillRef>
                <a:effectRef idx="0">
                  <a:schemeClr val="accent1"/>
                </a:effectRef>
                <a:fontRef idx="minor">
                  <a:schemeClr val="tx1"/>
                </a:fontRef>
              </p:style>
            </p:cxnSp>
            <p:sp>
              <p:nvSpPr>
                <p:cNvPr id="97" name="Овал 96"/>
                <p:cNvSpPr/>
                <p:nvPr/>
              </p:nvSpPr>
              <p:spPr>
                <a:xfrm>
                  <a:off x="3425344" y="844062"/>
                  <a:ext cx="76835" cy="80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dirty="0"/>
                </a:p>
              </p:txBody>
            </p:sp>
            <p:sp>
              <p:nvSpPr>
                <p:cNvPr id="98" name="Овал 97"/>
                <p:cNvSpPr/>
                <p:nvPr/>
              </p:nvSpPr>
              <p:spPr>
                <a:xfrm>
                  <a:off x="6751348" y="4531807"/>
                  <a:ext cx="76835" cy="80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dirty="0"/>
                </a:p>
              </p:txBody>
            </p:sp>
            <p:sp>
              <p:nvSpPr>
                <p:cNvPr id="99" name="Овал 98"/>
                <p:cNvSpPr/>
                <p:nvPr/>
              </p:nvSpPr>
              <p:spPr>
                <a:xfrm>
                  <a:off x="6731251" y="3084844"/>
                  <a:ext cx="90170" cy="9017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dirty="0"/>
                </a:p>
              </p:txBody>
            </p:sp>
            <p:grpSp>
              <p:nvGrpSpPr>
                <p:cNvPr id="100" name="Группа 99"/>
                <p:cNvGrpSpPr/>
                <p:nvPr/>
              </p:nvGrpSpPr>
              <p:grpSpPr>
                <a:xfrm>
                  <a:off x="4259357" y="1929284"/>
                  <a:ext cx="1758315" cy="1597687"/>
                  <a:chOff x="0" y="0"/>
                  <a:chExt cx="1758315" cy="1245368"/>
                </a:xfrm>
              </p:grpSpPr>
              <p:sp>
                <p:nvSpPr>
                  <p:cNvPr id="104" name="Поле 38"/>
                  <p:cNvSpPr txBox="1"/>
                  <p:nvPr/>
                </p:nvSpPr>
                <p:spPr>
                  <a:xfrm>
                    <a:off x="0" y="0"/>
                    <a:ext cx="1758315" cy="492125"/>
                  </a:xfrm>
                  <a:prstGeom prst="rect">
                    <a:avLst/>
                  </a:prstGeom>
                  <a:solidFill>
                    <a:schemeClr val="accen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1190"/>
                      </a:spcAft>
                    </a:pPr>
                    <a:r>
                      <a:rPr lang="en-US"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DB_</a:t>
                    </a:r>
                    <a:r>
                      <a:rPr lang="ru-RU" sz="1900" b="1" dirty="0">
                        <a:ln w="445" cap="flat" cmpd="sng" algn="ctr">
                          <a:solidFill>
                            <a:srgbClr val="1D7DEE">
                              <a:alpha val="55000"/>
                            </a:srgbClr>
                          </a:solidFill>
                          <a:prstDash val="solid"/>
                          <a:round/>
                        </a:ln>
                        <a:solidFill>
                          <a:srgbClr val="FFFFFF"/>
                        </a:solidFill>
                        <a:effectLst>
                          <a:outerShdw blurRad="101600" dist="76200" dir="5400000" sx="0" sy="0">
                            <a:schemeClr val="accent1">
                              <a:satMod val="190000"/>
                              <a:tint val="100000"/>
                              <a:alpha val="74000"/>
                            </a:schemeClr>
                          </a:outerShdw>
                        </a:effectLst>
                        <a:ea typeface="Calibri"/>
                        <a:cs typeface="Times New Roman"/>
                      </a:rPr>
                      <a:t>СВОДКА</a:t>
                    </a:r>
                    <a:endParaRPr lang="ru-RU" sz="1300" dirty="0">
                      <a:ea typeface="Calibri"/>
                      <a:cs typeface="Times New Roman"/>
                    </a:endParaRPr>
                  </a:p>
                </p:txBody>
              </p:sp>
              <p:sp>
                <p:nvSpPr>
                  <p:cNvPr id="105" name="Поле 39"/>
                  <p:cNvSpPr txBox="1"/>
                  <p:nvPr/>
                </p:nvSpPr>
                <p:spPr>
                  <a:xfrm>
                    <a:off x="0" y="502418"/>
                    <a:ext cx="1758315" cy="7429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pPr>
                    <a:r>
                      <a:rPr lang="ru-RU" sz="1300" dirty="0" smtClean="0">
                        <a:ea typeface="Calibri"/>
                        <a:cs typeface="Times New Roman"/>
                      </a:rPr>
                      <a:t>Номер вагона</a:t>
                    </a:r>
                    <a:endParaRPr lang="ru-RU" sz="1300" dirty="0">
                      <a:ea typeface="Calibri"/>
                      <a:cs typeface="Times New Roman"/>
                    </a:endParaRPr>
                  </a:p>
                  <a:p>
                    <a:pPr>
                      <a:lnSpc>
                        <a:spcPct val="115000"/>
                      </a:lnSpc>
                    </a:pPr>
                    <a:r>
                      <a:rPr lang="ru-RU" sz="1300" dirty="0" smtClean="0">
                        <a:ea typeface="Calibri"/>
                        <a:cs typeface="Times New Roman"/>
                      </a:rPr>
                      <a:t>Номер вертушки</a:t>
                    </a:r>
                  </a:p>
                  <a:p>
                    <a:pPr>
                      <a:lnSpc>
                        <a:spcPct val="115000"/>
                      </a:lnSpc>
                    </a:pPr>
                    <a:r>
                      <a:rPr lang="ru-RU" sz="1300" dirty="0" smtClean="0">
                        <a:ea typeface="Calibri"/>
                        <a:cs typeface="Times New Roman"/>
                      </a:rPr>
                      <a:t>Номер склада</a:t>
                    </a:r>
                  </a:p>
                  <a:p>
                    <a:pPr>
                      <a:lnSpc>
                        <a:spcPct val="115000"/>
                      </a:lnSpc>
                    </a:pPr>
                    <a:r>
                      <a:rPr lang="ru-RU" sz="1300" dirty="0" smtClean="0">
                        <a:ea typeface="Calibri"/>
                        <a:cs typeface="Times New Roman"/>
                      </a:rPr>
                      <a:t>Номер пути </a:t>
                    </a:r>
                  </a:p>
                  <a:p>
                    <a:pPr>
                      <a:lnSpc>
                        <a:spcPct val="115000"/>
                      </a:lnSpc>
                    </a:pPr>
                    <a:r>
                      <a:rPr lang="ru-RU" sz="1300" dirty="0" smtClean="0">
                        <a:ea typeface="Calibri"/>
                        <a:cs typeface="Times New Roman"/>
                      </a:rPr>
                      <a:t> </a:t>
                    </a:r>
                  </a:p>
                  <a:p>
                    <a:pPr>
                      <a:lnSpc>
                        <a:spcPct val="115000"/>
                      </a:lnSpc>
                    </a:pPr>
                    <a:r>
                      <a:rPr lang="ru-RU" sz="1300" dirty="0">
                        <a:ea typeface="Calibri"/>
                        <a:cs typeface="Times New Roman"/>
                      </a:rPr>
                      <a:t> </a:t>
                    </a:r>
                  </a:p>
                  <a:p>
                    <a:pPr>
                      <a:lnSpc>
                        <a:spcPct val="115000"/>
                      </a:lnSpc>
                    </a:pPr>
                    <a:r>
                      <a:rPr lang="ru-RU" sz="1300" dirty="0">
                        <a:ea typeface="Calibri"/>
                        <a:cs typeface="Times New Roman"/>
                      </a:rPr>
                      <a:t> </a:t>
                    </a:r>
                  </a:p>
                </p:txBody>
              </p:sp>
            </p:grpSp>
            <p:cxnSp>
              <p:nvCxnSpPr>
                <p:cNvPr id="101" name="Соединительная линия уступом 100"/>
                <p:cNvCxnSpPr/>
                <p:nvPr/>
              </p:nvCxnSpPr>
              <p:spPr>
                <a:xfrm>
                  <a:off x="6017818" y="2873829"/>
                  <a:ext cx="743853" cy="26095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02" name="Соединительная линия уступом 101"/>
                <p:cNvCxnSpPr/>
                <p:nvPr/>
              </p:nvCxnSpPr>
              <p:spPr>
                <a:xfrm flipV="1">
                  <a:off x="8904" y="3305908"/>
                  <a:ext cx="4219645" cy="1636394"/>
                </a:xfrm>
                <a:prstGeom prst="bentConnector3">
                  <a:avLst>
                    <a:gd name="adj1" fmla="val 82861"/>
                  </a:avLst>
                </a:prstGeom>
              </p:spPr>
              <p:style>
                <a:lnRef idx="1">
                  <a:schemeClr val="accent1"/>
                </a:lnRef>
                <a:fillRef idx="0">
                  <a:schemeClr val="accent1"/>
                </a:fillRef>
                <a:effectRef idx="0">
                  <a:schemeClr val="accent1"/>
                </a:effectRef>
                <a:fontRef idx="minor">
                  <a:schemeClr val="tx1"/>
                </a:fontRef>
              </p:style>
            </p:cxnSp>
            <p:cxnSp>
              <p:nvCxnSpPr>
                <p:cNvPr id="103" name="Соединительная линия уступом 102"/>
                <p:cNvCxnSpPr/>
                <p:nvPr/>
              </p:nvCxnSpPr>
              <p:spPr>
                <a:xfrm rot="5400000" flipH="1" flipV="1">
                  <a:off x="-1679219" y="2371412"/>
                  <a:ext cx="4258946" cy="900507"/>
                </a:xfrm>
                <a:prstGeom prst="bentConnector3">
                  <a:avLst>
                    <a:gd name="adj1" fmla="val 99782"/>
                  </a:avLst>
                </a:prstGeom>
              </p:spPr>
              <p:style>
                <a:lnRef idx="1">
                  <a:schemeClr val="accent1"/>
                </a:lnRef>
                <a:fillRef idx="0">
                  <a:schemeClr val="accent1"/>
                </a:fillRef>
                <a:effectRef idx="0">
                  <a:schemeClr val="accent1"/>
                </a:effectRef>
                <a:fontRef idx="minor">
                  <a:schemeClr val="tx1"/>
                </a:fontRef>
              </p:style>
            </p:cxnSp>
          </p:grpSp>
        </p:grpSp>
      </p:grpSp>
      <p:sp>
        <p:nvSpPr>
          <p:cNvPr id="120" name="Скругленный прямоугольник 119"/>
          <p:cNvSpPr/>
          <p:nvPr/>
        </p:nvSpPr>
        <p:spPr>
          <a:xfrm>
            <a:off x="11836" y="702671"/>
            <a:ext cx="12178577"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Information Support.</a:t>
            </a:r>
            <a:r>
              <a:rPr lang="kk-KZ" sz="1900" b="1" dirty="0" smtClean="0">
                <a:solidFill>
                  <a:schemeClr val="bg1"/>
                </a:solidFill>
                <a:latin typeface="Calibri" pitchFamily="34" charset="0"/>
                <a:ea typeface="Calibri" pitchFamily="34" charset="0"/>
                <a:cs typeface="Times New Roman" pitchFamily="18" charset="0"/>
              </a:rPr>
              <a:t> </a:t>
            </a:r>
            <a:r>
              <a:rPr lang="en-US" sz="1900" b="1" dirty="0" smtClean="0"/>
              <a:t>Logical diagram of the database of the controller station</a:t>
            </a:r>
            <a:endParaRPr lang="ru-RU" sz="1900" b="1" dirty="0">
              <a:solidFill>
                <a:schemeClr val="bg1"/>
              </a:solidFill>
              <a:latin typeface="Calibri" pitchFamily="34" charset="0"/>
              <a:ea typeface="Calibri" pitchFamily="34" charset="0"/>
              <a:cs typeface="Times New Roman" pitchFamily="18" charset="0"/>
            </a:endParaRPr>
          </a:p>
        </p:txBody>
      </p:sp>
      <p:sp>
        <p:nvSpPr>
          <p:cNvPr id="121" name="Полилиния 120"/>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25408944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714246" y="5073247"/>
            <a:ext cx="10285733" cy="433060"/>
          </a:xfrm>
          <a:prstGeom prst="rect">
            <a:avLst/>
          </a:prstGeom>
        </p:spPr>
        <p:txBody>
          <a:bodyPr wrap="square" lIns="108830" tIns="54416" rIns="108830" bIns="54416">
            <a:spAutoFit/>
          </a:bodyPr>
          <a:lstStyle/>
          <a:p>
            <a:r>
              <a:rPr lang="ru-RU" dirty="0" smtClean="0"/>
              <a:t> </a:t>
            </a:r>
            <a:endParaRPr lang="ru-RU" dirty="0"/>
          </a:p>
        </p:txBody>
      </p:sp>
      <p:sp>
        <p:nvSpPr>
          <p:cNvPr id="19" name="Прямоугольник 18"/>
          <p:cNvSpPr/>
          <p:nvPr/>
        </p:nvSpPr>
        <p:spPr>
          <a:xfrm>
            <a:off x="0" y="-18509"/>
            <a:ext cx="12190413" cy="71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sp>
        <p:nvSpPr>
          <p:cNvPr id="10" name="Полилиния 9"/>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endParaRPr>
          </a:p>
        </p:txBody>
      </p:sp>
      <p:sp>
        <p:nvSpPr>
          <p:cNvPr id="11" name="Скругленный прямоугольник 10"/>
          <p:cNvSpPr/>
          <p:nvPr/>
        </p:nvSpPr>
        <p:spPr>
          <a:xfrm>
            <a:off x="11836" y="714521"/>
            <a:ext cx="12178577" cy="366511"/>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42846" tIns="54416" rIns="0" bIns="54416" anchor="ctr"/>
          <a:lstStyle/>
          <a:p>
            <a:pPr algn="ctr"/>
            <a:r>
              <a:rPr lang="en-US" b="1" dirty="0" smtClean="0">
                <a:solidFill>
                  <a:schemeClr val="bg1"/>
                </a:solidFill>
              </a:rPr>
              <a:t>PROBLEM: MANAGEMENT’S EFFICIENCY FOR MULTI-FLOW ORE ENRICHMENT SYSTEM</a:t>
            </a:r>
            <a:endParaRPr lang="ru-RU" dirty="0">
              <a:solidFill>
                <a:schemeClr val="bg1"/>
              </a:solidFill>
            </a:endParaRPr>
          </a:p>
        </p:txBody>
      </p:sp>
      <p:sp>
        <p:nvSpPr>
          <p:cNvPr id="13" name="TextBox 12"/>
          <p:cNvSpPr txBox="1"/>
          <p:nvPr/>
        </p:nvSpPr>
        <p:spPr>
          <a:xfrm>
            <a:off x="527313" y="1143249"/>
            <a:ext cx="11238116" cy="4849654"/>
          </a:xfrm>
          <a:prstGeom prst="rect">
            <a:avLst/>
          </a:prstGeom>
          <a:noFill/>
        </p:spPr>
        <p:txBody>
          <a:bodyPr wrap="square" lIns="108830" tIns="54416" rIns="108830" bIns="54416" rtlCol="0">
            <a:spAutoFit/>
          </a:bodyPr>
          <a:lstStyle/>
          <a:p>
            <a:pPr>
              <a:spcAft>
                <a:spcPts val="600"/>
              </a:spcAft>
              <a:buFont typeface="Wingdings" pitchFamily="2" charset="2"/>
              <a:buChar char="Ø"/>
            </a:pPr>
            <a:r>
              <a:rPr lang="en-US" sz="2400" dirty="0" smtClean="0">
                <a:solidFill>
                  <a:schemeClr val="tx2">
                    <a:lumMod val="75000"/>
                  </a:schemeClr>
                </a:solidFill>
              </a:rPr>
              <a:t>The practical </a:t>
            </a:r>
            <a:r>
              <a:rPr lang="en-US" sz="2400" b="1" dirty="0" smtClean="0">
                <a:solidFill>
                  <a:schemeClr val="tx2">
                    <a:lumMod val="75000"/>
                  </a:schemeClr>
                </a:solidFill>
              </a:rPr>
              <a:t>operational technology for measuring </a:t>
            </a:r>
            <a:r>
              <a:rPr lang="en-US" sz="2400" dirty="0" smtClean="0">
                <a:solidFill>
                  <a:schemeClr val="tx2">
                    <a:lumMod val="75000"/>
                  </a:schemeClr>
                </a:solidFill>
              </a:rPr>
              <a:t>the quality of processed ore is oriented </a:t>
            </a:r>
            <a:r>
              <a:rPr lang="en-US" sz="2400" b="1" dirty="0" smtClean="0">
                <a:solidFill>
                  <a:schemeClr val="tx2">
                    <a:lumMod val="75000"/>
                  </a:schemeClr>
                </a:solidFill>
              </a:rPr>
              <a:t>at fine-fraction ore flows </a:t>
            </a:r>
            <a:r>
              <a:rPr lang="en-US" sz="2400" dirty="0" smtClean="0">
                <a:solidFill>
                  <a:schemeClr val="tx2">
                    <a:lumMod val="75000"/>
                  </a:schemeClr>
                </a:solidFill>
              </a:rPr>
              <a:t>and are used in a </a:t>
            </a:r>
            <a:r>
              <a:rPr lang="en-US" sz="2400" b="1" dirty="0" smtClean="0">
                <a:solidFill>
                  <a:schemeClr val="tx2">
                    <a:lumMod val="75000"/>
                  </a:schemeClr>
                </a:solidFill>
              </a:rPr>
              <a:t>single-flow scheme </a:t>
            </a:r>
            <a:r>
              <a:rPr lang="en-US" sz="2400" dirty="0" smtClean="0">
                <a:solidFill>
                  <a:schemeClr val="tx2">
                    <a:lumMod val="75000"/>
                  </a:schemeClr>
                </a:solidFill>
              </a:rPr>
              <a:t>of ores supply for enrichment.</a:t>
            </a:r>
          </a:p>
          <a:p>
            <a:pPr>
              <a:spcAft>
                <a:spcPts val="600"/>
              </a:spcAft>
              <a:buFont typeface="Wingdings" pitchFamily="2" charset="2"/>
              <a:buChar char="Ø"/>
            </a:pPr>
            <a:r>
              <a:rPr lang="en-US" sz="2400" dirty="0" smtClean="0">
                <a:solidFill>
                  <a:schemeClr val="tx2">
                    <a:lumMod val="75000"/>
                  </a:schemeClr>
                </a:solidFill>
              </a:rPr>
              <a:t>However, </a:t>
            </a:r>
            <a:r>
              <a:rPr lang="en-US" sz="2400" b="1" dirty="0" smtClean="0">
                <a:solidFill>
                  <a:schemeClr val="tx2">
                    <a:lumMod val="75000"/>
                  </a:schemeClr>
                </a:solidFill>
              </a:rPr>
              <a:t>single-flow ore supply scheme</a:t>
            </a:r>
            <a:r>
              <a:rPr lang="en-US" sz="2400" dirty="0" smtClean="0">
                <a:solidFill>
                  <a:schemeClr val="tx2">
                    <a:lumMod val="75000"/>
                  </a:schemeClr>
                </a:solidFill>
              </a:rPr>
              <a:t> does not provide the </a:t>
            </a:r>
            <a:r>
              <a:rPr lang="en-US" sz="2400" b="1" dirty="0" smtClean="0">
                <a:solidFill>
                  <a:schemeClr val="tx2">
                    <a:lumMod val="75000"/>
                  </a:schemeClr>
                </a:solidFill>
              </a:rPr>
              <a:t>maximum loading of enrichment plants equipment</a:t>
            </a:r>
            <a:r>
              <a:rPr lang="en-US" sz="2400" dirty="0" smtClean="0">
                <a:solidFill>
                  <a:schemeClr val="tx2">
                    <a:lumMod val="75000"/>
                  </a:schemeClr>
                </a:solidFill>
              </a:rPr>
              <a:t>.</a:t>
            </a:r>
          </a:p>
          <a:p>
            <a:pPr>
              <a:spcAft>
                <a:spcPts val="600"/>
              </a:spcAft>
              <a:buFont typeface="Wingdings" pitchFamily="2" charset="2"/>
              <a:buChar char="Ø"/>
            </a:pPr>
            <a:r>
              <a:rPr lang="en-US" sz="2400" dirty="0" smtClean="0">
                <a:solidFill>
                  <a:schemeClr val="tx2">
                    <a:lumMod val="75000"/>
                  </a:schemeClr>
                </a:solidFill>
              </a:rPr>
              <a:t>At </a:t>
            </a:r>
            <a:r>
              <a:rPr lang="en-US" sz="2400" b="1" dirty="0" smtClean="0">
                <a:solidFill>
                  <a:schemeClr val="tx2">
                    <a:lumMod val="75000"/>
                  </a:schemeClr>
                </a:solidFill>
              </a:rPr>
              <a:t>multi-flow ore </a:t>
            </a:r>
            <a:r>
              <a:rPr lang="en-US" sz="2400" dirty="0" smtClean="0">
                <a:solidFill>
                  <a:schemeClr val="tx2">
                    <a:lumMod val="75000"/>
                  </a:schemeClr>
                </a:solidFill>
              </a:rPr>
              <a:t>supply scheme, </a:t>
            </a:r>
            <a:r>
              <a:rPr lang="en-US" sz="2400" b="1" dirty="0" smtClean="0">
                <a:solidFill>
                  <a:schemeClr val="tx2">
                    <a:lumMod val="75000"/>
                  </a:schemeClr>
                </a:solidFill>
              </a:rPr>
              <a:t>fine-fractioned </a:t>
            </a:r>
            <a:r>
              <a:rPr lang="en-US" sz="2400" dirty="0" smtClean="0">
                <a:solidFill>
                  <a:schemeClr val="tx2">
                    <a:lumMod val="75000"/>
                  </a:schemeClr>
                </a:solidFill>
              </a:rPr>
              <a:t>ore flows are obtained </a:t>
            </a:r>
            <a:r>
              <a:rPr lang="en-US" sz="2400" b="1" dirty="0" smtClean="0">
                <a:solidFill>
                  <a:schemeClr val="tx2">
                    <a:lumMod val="75000"/>
                  </a:schemeClr>
                </a:solidFill>
              </a:rPr>
              <a:t>after crushing </a:t>
            </a:r>
            <a:r>
              <a:rPr lang="en-US" sz="2400" dirty="0" smtClean="0">
                <a:solidFill>
                  <a:schemeClr val="tx2">
                    <a:lumMod val="75000"/>
                  </a:schemeClr>
                </a:solidFill>
              </a:rPr>
              <a:t>when it is hard to distinguish in a ore flow </a:t>
            </a:r>
            <a:r>
              <a:rPr lang="en-US" sz="2400" b="1" dirty="0" smtClean="0">
                <a:solidFill>
                  <a:schemeClr val="tx2">
                    <a:lumMod val="75000"/>
                  </a:schemeClr>
                </a:solidFill>
              </a:rPr>
              <a:t>which ore comes from a certain mine</a:t>
            </a:r>
            <a:r>
              <a:rPr lang="en-US" sz="2400" dirty="0" smtClean="0">
                <a:solidFill>
                  <a:schemeClr val="tx2">
                    <a:lumMod val="75000"/>
                  </a:schemeClr>
                </a:solidFill>
              </a:rPr>
              <a:t>.</a:t>
            </a:r>
          </a:p>
          <a:p>
            <a:pPr>
              <a:spcAft>
                <a:spcPts val="600"/>
              </a:spcAft>
              <a:buFont typeface="Wingdings" pitchFamily="2" charset="2"/>
              <a:buChar char="Ø"/>
            </a:pPr>
            <a:r>
              <a:rPr lang="en-US" sz="2400" dirty="0" smtClean="0">
                <a:solidFill>
                  <a:schemeClr val="tx2">
                    <a:lumMod val="75000"/>
                  </a:schemeClr>
                </a:solidFill>
              </a:rPr>
              <a:t>Thus, there is </a:t>
            </a:r>
            <a:r>
              <a:rPr lang="en-US" sz="2400" b="1" dirty="0" smtClean="0">
                <a:solidFill>
                  <a:schemeClr val="tx2">
                    <a:lumMod val="75000"/>
                  </a:schemeClr>
                </a:solidFill>
              </a:rPr>
              <a:t>a problem</a:t>
            </a:r>
            <a:r>
              <a:rPr lang="en-US" sz="2400" dirty="0" smtClean="0">
                <a:solidFill>
                  <a:schemeClr val="tx2">
                    <a:lumMod val="75000"/>
                  </a:schemeClr>
                </a:solidFill>
              </a:rPr>
              <a:t>: </a:t>
            </a:r>
            <a:r>
              <a:rPr lang="en-US" sz="2400" b="1" dirty="0" smtClean="0">
                <a:solidFill>
                  <a:schemeClr val="tx2">
                    <a:lumMod val="75000"/>
                  </a:schemeClr>
                </a:solidFill>
              </a:rPr>
              <a:t>prior to crushing </a:t>
            </a:r>
            <a:r>
              <a:rPr lang="en-US" sz="2400" dirty="0" smtClean="0">
                <a:solidFill>
                  <a:schemeClr val="tx2">
                    <a:lumMod val="75000"/>
                  </a:schemeClr>
                </a:solidFill>
              </a:rPr>
              <a:t>it is hard to </a:t>
            </a:r>
            <a:r>
              <a:rPr lang="en-US" sz="2400" b="1" dirty="0" smtClean="0">
                <a:solidFill>
                  <a:schemeClr val="tx2">
                    <a:lumMod val="75000"/>
                  </a:schemeClr>
                </a:solidFill>
              </a:rPr>
              <a:t>quickly measure the quality </a:t>
            </a:r>
            <a:r>
              <a:rPr lang="en-US" sz="2400" dirty="0" smtClean="0">
                <a:solidFill>
                  <a:schemeClr val="tx2">
                    <a:lumMod val="75000"/>
                  </a:schemeClr>
                </a:solidFill>
              </a:rPr>
              <a:t>of ore from pits, and </a:t>
            </a:r>
            <a:r>
              <a:rPr lang="en-US" sz="2400" b="1" dirty="0" smtClean="0">
                <a:solidFill>
                  <a:schemeClr val="tx2">
                    <a:lumMod val="75000"/>
                  </a:schemeClr>
                </a:solidFill>
              </a:rPr>
              <a:t>after crushing </a:t>
            </a:r>
            <a:r>
              <a:rPr lang="en-US" sz="2400" dirty="0" smtClean="0">
                <a:solidFill>
                  <a:schemeClr val="tx2">
                    <a:lumMod val="75000"/>
                  </a:schemeClr>
                </a:solidFill>
              </a:rPr>
              <a:t>it is hard to distinguish </a:t>
            </a:r>
            <a:r>
              <a:rPr lang="en-US" sz="2400" b="1" dirty="0" smtClean="0">
                <a:solidFill>
                  <a:schemeClr val="tx2">
                    <a:lumMod val="75000"/>
                  </a:schemeClr>
                </a:solidFill>
              </a:rPr>
              <a:t>which ore came from a certain  mine</a:t>
            </a:r>
            <a:r>
              <a:rPr lang="en-US" sz="2400" dirty="0" smtClean="0">
                <a:solidFill>
                  <a:schemeClr val="tx2">
                    <a:lumMod val="75000"/>
                  </a:schemeClr>
                </a:solidFill>
              </a:rPr>
              <a:t>. </a:t>
            </a:r>
          </a:p>
          <a:p>
            <a:pPr>
              <a:spcAft>
                <a:spcPts val="600"/>
              </a:spcAft>
              <a:buFont typeface="Wingdings" pitchFamily="2" charset="2"/>
              <a:buChar char="Ø"/>
            </a:pPr>
            <a:r>
              <a:rPr lang="en-US" sz="2400" dirty="0" smtClean="0">
                <a:solidFill>
                  <a:schemeClr val="tx2">
                    <a:lumMod val="75000"/>
                  </a:schemeClr>
                </a:solidFill>
              </a:rPr>
              <a:t>This </a:t>
            </a:r>
            <a:r>
              <a:rPr lang="en-US" sz="2400" b="1" dirty="0" smtClean="0">
                <a:solidFill>
                  <a:schemeClr val="tx2">
                    <a:lumMod val="75000"/>
                  </a:schemeClr>
                </a:solidFill>
              </a:rPr>
              <a:t>problem of operational monitoring </a:t>
            </a:r>
            <a:r>
              <a:rPr lang="en-US" sz="2400" dirty="0" smtClean="0">
                <a:solidFill>
                  <a:schemeClr val="tx2">
                    <a:lumMod val="75000"/>
                  </a:schemeClr>
                </a:solidFill>
              </a:rPr>
              <a:t>of input ore flows at multi-flow ore supply scheme for enrichment </a:t>
            </a:r>
            <a:r>
              <a:rPr lang="en-US" sz="2400" b="1" dirty="0" smtClean="0">
                <a:solidFill>
                  <a:schemeClr val="tx2">
                    <a:lumMod val="75000"/>
                  </a:schemeClr>
                </a:solidFill>
              </a:rPr>
              <a:t>has still not been resolved</a:t>
            </a:r>
            <a:r>
              <a:rPr lang="en-US" sz="2400" dirty="0" smtClean="0">
                <a:solidFill>
                  <a:schemeClr val="tx2">
                    <a:lumMod val="75000"/>
                  </a:schemeClr>
                </a:solidFill>
              </a:rPr>
              <a:t>.</a:t>
            </a:r>
            <a:endParaRPr lang="ru-RU" sz="2400" dirty="0">
              <a:solidFill>
                <a:schemeClr val="tx2">
                  <a:lumMod val="75000"/>
                </a:schemeClr>
              </a:solidFill>
            </a:endParaRPr>
          </a:p>
        </p:txBody>
      </p:sp>
    </p:spTree>
    <p:extLst>
      <p:ext uri="{BB962C8B-B14F-4D97-AF65-F5344CB8AC3E}">
        <p14:creationId xmlns="" xmlns:p14="http://schemas.microsoft.com/office/powerpoint/2010/main" val="239316273"/>
      </p:ext>
    </p:extLst>
  </p:cSld>
  <p:clrMapOvr>
    <a:masterClrMapping/>
  </p:clrMapOvr>
  <p:transition advTm="7020">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 xmlns:p14="http://schemas.microsoft.com/office/powerpoint/2010/main" val="3944086437"/>
              </p:ext>
            </p:extLst>
          </p:nvPr>
        </p:nvGraphicFramePr>
        <p:xfrm>
          <a:off x="247935" y="1243019"/>
          <a:ext cx="11714306" cy="5194431"/>
        </p:xfrm>
        <a:graphic>
          <a:graphicData uri="http://schemas.openxmlformats.org/drawingml/2006/table">
            <a:tbl>
              <a:tblPr firstRow="1" firstCol="1" bandRow="1">
                <a:tableStyleId>{5C22544A-7EE6-4342-B048-85BDC9FD1C3A}</a:tableStyleId>
              </a:tblPr>
              <a:tblGrid>
                <a:gridCol w="1904765"/>
                <a:gridCol w="3743721"/>
                <a:gridCol w="2446767"/>
                <a:gridCol w="2000004"/>
                <a:gridCol w="1619049"/>
              </a:tblGrid>
              <a:tr h="649316">
                <a:tc>
                  <a:txBody>
                    <a:bodyPr/>
                    <a:lstStyle/>
                    <a:p>
                      <a:pPr marL="0" indent="0" algn="ctr">
                        <a:lnSpc>
                          <a:spcPts val="1400"/>
                        </a:lnSpc>
                        <a:spcAft>
                          <a:spcPts val="0"/>
                        </a:spcAft>
                      </a:pPr>
                      <a:r>
                        <a:rPr lang="en-US" sz="1600" dirty="0" smtClean="0"/>
                        <a:t>DB numbers</a:t>
                      </a:r>
                      <a:endParaRPr lang="ru-RU" sz="160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600" dirty="0" smtClean="0"/>
                        <a:t>Characteristics of ore flow /</a:t>
                      </a:r>
                      <a:br>
                        <a:rPr lang="en-US" sz="1600" dirty="0" smtClean="0"/>
                      </a:br>
                      <a:r>
                        <a:rPr lang="en-US" sz="1600" dirty="0" smtClean="0"/>
                        <a:t>  Situational information</a:t>
                      </a:r>
                      <a:endParaRPr lang="ru-RU" sz="160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600" dirty="0" smtClean="0"/>
                        <a:t>Fixing / calculation frequency</a:t>
                      </a:r>
                      <a:endParaRPr lang="ru-RU" sz="160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600" dirty="0" smtClean="0"/>
                        <a:t>Duration of storage</a:t>
                      </a:r>
                      <a:endParaRPr lang="ru-RU" sz="1600" b="1" dirty="0">
                        <a:solidFill>
                          <a:schemeClr val="bg1"/>
                        </a:solidFill>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600" dirty="0" smtClean="0">
                          <a:effectLst/>
                        </a:rPr>
                        <a:t>Note</a:t>
                      </a:r>
                      <a:endParaRPr lang="ru-RU" sz="1600" dirty="0">
                        <a:effectLst/>
                        <a:latin typeface="Calibri"/>
                        <a:ea typeface="Calibri"/>
                        <a:cs typeface="Times New Roman"/>
                      </a:endParaRPr>
                    </a:p>
                  </a:txBody>
                  <a:tcPr marL="89512" marR="89512" marT="0" marB="0" anchor="ctr"/>
                </a:tc>
              </a:tr>
              <a:tr h="826381">
                <a:tc>
                  <a:txBody>
                    <a:bodyPr/>
                    <a:lstStyle/>
                    <a:p>
                      <a:pPr marL="0" indent="0" algn="ctr">
                        <a:lnSpc>
                          <a:spcPts val="1400"/>
                        </a:lnSpc>
                        <a:spcAft>
                          <a:spcPts val="0"/>
                        </a:spcAft>
                      </a:pPr>
                      <a:r>
                        <a:rPr lang="en-US" sz="1400" dirty="0">
                          <a:effectLst/>
                        </a:rPr>
                        <a:t>DB</a:t>
                      </a:r>
                      <a:r>
                        <a:rPr lang="ru-RU" sz="1400" dirty="0">
                          <a:effectLst/>
                        </a:rPr>
                        <a:t>51 – </a:t>
                      </a:r>
                      <a:r>
                        <a:rPr lang="en-US" sz="1400" dirty="0">
                          <a:effectLst/>
                        </a:rPr>
                        <a:t>DB</a:t>
                      </a:r>
                      <a:r>
                        <a:rPr lang="ru-RU" sz="1400" dirty="0">
                          <a:effectLst/>
                        </a:rPr>
                        <a:t>58</a:t>
                      </a:r>
                      <a:endParaRPr lang="ru-RU" sz="140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400" dirty="0" smtClean="0"/>
                        <a:t>Instantaneous weight and quality value from sensors on the conveyor</a:t>
                      </a:r>
                      <a:endParaRPr lang="ru-RU" sz="1400" b="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400" b="0" dirty="0" smtClean="0">
                          <a:effectLst/>
                        </a:rPr>
                        <a:t>1 second</a:t>
                      </a:r>
                      <a:endParaRPr lang="ru-RU" sz="1400" b="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400" dirty="0" smtClean="0"/>
                        <a:t>two shifts</a:t>
                      </a:r>
                      <a:endParaRPr lang="ru-RU" sz="1400" b="0" dirty="0">
                        <a:solidFill>
                          <a:schemeClr val="tx1"/>
                        </a:solidFill>
                        <a:effectLst/>
                        <a:latin typeface="Calibri"/>
                        <a:ea typeface="Calibri"/>
                        <a:cs typeface="Times New Roman"/>
                      </a:endParaRPr>
                    </a:p>
                  </a:txBody>
                  <a:tcPr marL="89512" marR="89512" marT="0" marB="0" anchor="ct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400" dirty="0" smtClean="0"/>
                        <a:t>One DB for each indicator of each queue</a:t>
                      </a:r>
                      <a:endParaRPr lang="ru-RU" sz="1400" b="0" dirty="0" smtClean="0">
                        <a:effectLst/>
                      </a:endParaRPr>
                    </a:p>
                  </a:txBody>
                  <a:tcPr marL="89512" marR="89512" marT="0" marB="0" anchor="ctr"/>
                </a:tc>
              </a:tr>
              <a:tr h="1121522">
                <a:tc>
                  <a:txBody>
                    <a:bodyPr/>
                    <a:lstStyle/>
                    <a:p>
                      <a:pPr marL="0" indent="0" algn="ctr">
                        <a:lnSpc>
                          <a:spcPts val="1400"/>
                        </a:lnSpc>
                        <a:spcAft>
                          <a:spcPts val="0"/>
                        </a:spcAft>
                      </a:pPr>
                      <a:r>
                        <a:rPr lang="en-US" sz="1400" dirty="0" smtClean="0">
                          <a:effectLst/>
                        </a:rPr>
                        <a:t>DB</a:t>
                      </a:r>
                      <a:r>
                        <a:rPr lang="ru-RU" sz="1400" dirty="0" smtClean="0">
                          <a:effectLst/>
                        </a:rPr>
                        <a:t>14</a:t>
                      </a:r>
                      <a:r>
                        <a:rPr lang="en-US" sz="1400" dirty="0" smtClean="0">
                          <a:effectLst/>
                        </a:rPr>
                        <a:t>0</a:t>
                      </a:r>
                      <a:r>
                        <a:rPr lang="ru-RU" sz="1400" dirty="0" smtClean="0">
                          <a:effectLst/>
                        </a:rPr>
                        <a:t> </a:t>
                      </a:r>
                      <a:r>
                        <a:rPr lang="ru-RU" sz="1400" dirty="0">
                          <a:effectLst/>
                        </a:rPr>
                        <a:t>– </a:t>
                      </a:r>
                      <a:r>
                        <a:rPr lang="en-US" sz="1400" dirty="0" smtClean="0">
                          <a:effectLst/>
                        </a:rPr>
                        <a:t>DB</a:t>
                      </a:r>
                      <a:r>
                        <a:rPr lang="ru-RU" sz="1400" dirty="0" smtClean="0">
                          <a:effectLst/>
                        </a:rPr>
                        <a:t>14</a:t>
                      </a:r>
                      <a:r>
                        <a:rPr lang="en-US" sz="1400" dirty="0" smtClean="0">
                          <a:effectLst/>
                        </a:rPr>
                        <a:t>1</a:t>
                      </a:r>
                      <a:r>
                        <a:rPr lang="ru-RU" sz="1400" dirty="0" smtClean="0">
                          <a:effectLst/>
                        </a:rPr>
                        <a:t>,</a:t>
                      </a:r>
                    </a:p>
                    <a:p>
                      <a:pPr marL="0" indent="0" algn="ctr">
                        <a:lnSpc>
                          <a:spcPts val="1400"/>
                        </a:lnSpc>
                        <a:spcAft>
                          <a:spcPts val="0"/>
                        </a:spcAft>
                      </a:pPr>
                      <a:r>
                        <a:rPr lang="en-US" sz="1400" dirty="0" smtClean="0">
                          <a:effectLst/>
                          <a:latin typeface="Calibri"/>
                          <a:ea typeface="Calibri"/>
                          <a:cs typeface="Times New Roman"/>
                        </a:rPr>
                        <a:t>DB146</a:t>
                      </a:r>
                      <a:r>
                        <a:rPr lang="en-US" sz="1400" baseline="0" dirty="0" smtClean="0">
                          <a:effectLst/>
                          <a:latin typeface="Calibri"/>
                          <a:ea typeface="Calibri"/>
                          <a:cs typeface="Times New Roman"/>
                        </a:rPr>
                        <a:t> – DB149</a:t>
                      </a:r>
                      <a:endParaRPr lang="ru-RU" sz="140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400" dirty="0" smtClean="0"/>
                        <a:t>Moments of the input / output of the turntable for unloading, moments of movement / shutdown of the turntable, moments of the wagon</a:t>
                      </a:r>
                      <a:endParaRPr lang="ru-RU" sz="1400" b="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400" b="0" dirty="0" smtClean="0">
                          <a:effectLst/>
                        </a:rPr>
                        <a:t>1 second</a:t>
                      </a:r>
                      <a:endParaRPr lang="ru-RU" sz="1400" b="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400" dirty="0" smtClean="0"/>
                        <a:t>two shifts</a:t>
                      </a:r>
                      <a:endParaRPr lang="ru-RU" sz="1400" b="0" dirty="0">
                        <a:solidFill>
                          <a:schemeClr val="tx1"/>
                        </a:solidFill>
                        <a:effectLst/>
                        <a:latin typeface="+mn-lt"/>
                        <a:ea typeface="Calibri"/>
                        <a:cs typeface="Times New Roman"/>
                      </a:endParaRPr>
                    </a:p>
                  </a:txBody>
                  <a:tcPr marL="89512" marR="89512" marT="0" marB="0" anchor="ct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400" dirty="0" smtClean="0"/>
                        <a:t>One DB for each indicator </a:t>
                      </a:r>
                      <a:endParaRPr lang="ru-RU" sz="1400" b="0" dirty="0" smtClean="0">
                        <a:effectLst/>
                      </a:endParaRPr>
                    </a:p>
                  </a:txBody>
                  <a:tcPr marL="89512" marR="89512" marT="0" marB="0" anchor="ctr"/>
                </a:tc>
              </a:tr>
              <a:tr h="1121522">
                <a:tc>
                  <a:txBody>
                    <a:bodyPr/>
                    <a:lstStyle/>
                    <a:p>
                      <a:pPr marL="0" indent="0" algn="ctr">
                        <a:lnSpc>
                          <a:spcPts val="1400"/>
                        </a:lnSpc>
                        <a:spcAft>
                          <a:spcPts val="0"/>
                        </a:spcAft>
                      </a:pPr>
                      <a:r>
                        <a:rPr lang="en-US" sz="1400" dirty="0">
                          <a:effectLst/>
                        </a:rPr>
                        <a:t>DB301 – DB1091</a:t>
                      </a:r>
                      <a:endParaRPr lang="ru-RU" sz="140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400" dirty="0" smtClean="0">
                          <a:effectLst/>
                        </a:rPr>
                        <a:t>Weighted average weight and quality value for each wagon of the unloaded train</a:t>
                      </a:r>
                      <a:endParaRPr lang="ru-RU" sz="140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400" dirty="0" smtClean="0"/>
                        <a:t>Every second calculation for the time of unloading the turntable</a:t>
                      </a:r>
                      <a:endParaRPr lang="ru-RU" sz="140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400" dirty="0" smtClean="0"/>
                        <a:t>two shifts</a:t>
                      </a:r>
                      <a:endParaRPr lang="ru-RU" sz="1400" b="0" dirty="0">
                        <a:solidFill>
                          <a:schemeClr val="tx1"/>
                        </a:solidFill>
                        <a:effectLst/>
                        <a:latin typeface="+mn-lt"/>
                        <a:ea typeface="Calibri"/>
                        <a:cs typeface="Times New Roman"/>
                      </a:endParaRPr>
                    </a:p>
                  </a:txBody>
                  <a:tcPr marL="89512" marR="89512" marT="0" marB="0" anchor="ctr"/>
                </a:tc>
                <a:tc rowSpan="2">
                  <a:txBody>
                    <a:bodyPr/>
                    <a:lstStyle/>
                    <a:p>
                      <a:pPr marL="0" indent="0" algn="ctr">
                        <a:lnSpc>
                          <a:spcPts val="1400"/>
                        </a:lnSpc>
                        <a:spcAft>
                          <a:spcPts val="0"/>
                        </a:spcAft>
                      </a:pPr>
                      <a:r>
                        <a:rPr lang="en-US" sz="1400" dirty="0" smtClean="0"/>
                        <a:t>The number of DBs is set on the basis of the maximum number of wagon trailers unloaded in two shifts</a:t>
                      </a:r>
                      <a:endParaRPr lang="ru-RU" sz="1400" dirty="0">
                        <a:effectLst/>
                        <a:latin typeface="Calibri"/>
                        <a:ea typeface="Calibri"/>
                        <a:cs typeface="Times New Roman"/>
                      </a:endParaRPr>
                    </a:p>
                  </a:txBody>
                  <a:tcPr marL="0" marR="0" marT="0" marB="0" anchor="ctr"/>
                </a:tc>
              </a:tr>
              <a:tr h="1475690">
                <a:tc>
                  <a:txBody>
                    <a:bodyPr/>
                    <a:lstStyle/>
                    <a:p>
                      <a:pPr marL="0" indent="0" algn="ctr">
                        <a:lnSpc>
                          <a:spcPts val="1400"/>
                        </a:lnSpc>
                        <a:spcAft>
                          <a:spcPts val="0"/>
                        </a:spcAft>
                      </a:pPr>
                      <a:r>
                        <a:rPr lang="en-US" sz="1400" dirty="0">
                          <a:effectLst/>
                        </a:rPr>
                        <a:t>DB301 – DB1091</a:t>
                      </a:r>
                      <a:endParaRPr lang="ru-RU" sz="1400" dirty="0">
                        <a:effectLst/>
                        <a:latin typeface="Calibri"/>
                        <a:ea typeface="Calibri"/>
                        <a:cs typeface="Times New Roman"/>
                      </a:endParaRPr>
                    </a:p>
                  </a:txBody>
                  <a:tcPr marL="89512" marR="89512" marT="0" marB="0" anchor="ctr"/>
                </a:tc>
                <a:tc>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en-US" sz="1400" dirty="0" smtClean="0">
                          <a:effectLst/>
                        </a:rPr>
                        <a:t>Weighted average weight and quality value for each wagon of the unloaded train in one hopper</a:t>
                      </a:r>
                      <a:r>
                        <a:rPr lang="ru-RU" sz="1400" dirty="0" smtClean="0">
                          <a:effectLst/>
                        </a:rPr>
                        <a:t> </a:t>
                      </a:r>
                      <a:endParaRPr lang="ru-RU" sz="140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400" dirty="0" smtClean="0"/>
                        <a:t>Every second calculation for the time of unloading the turntable</a:t>
                      </a:r>
                      <a:endParaRPr lang="ru-RU" sz="1400" dirty="0">
                        <a:effectLst/>
                        <a:latin typeface="Calibri"/>
                        <a:ea typeface="Calibri"/>
                        <a:cs typeface="Times New Roman"/>
                      </a:endParaRPr>
                    </a:p>
                  </a:txBody>
                  <a:tcPr marL="89512" marR="89512" marT="0" marB="0" anchor="ctr"/>
                </a:tc>
                <a:tc>
                  <a:txBody>
                    <a:bodyPr/>
                    <a:lstStyle/>
                    <a:p>
                      <a:pPr marL="0" indent="0" algn="ctr">
                        <a:lnSpc>
                          <a:spcPts val="1400"/>
                        </a:lnSpc>
                        <a:spcAft>
                          <a:spcPts val="0"/>
                        </a:spcAft>
                      </a:pPr>
                      <a:r>
                        <a:rPr lang="en-US" sz="1400" dirty="0" smtClean="0"/>
                        <a:t>two shifts</a:t>
                      </a:r>
                      <a:endParaRPr lang="ru-RU" sz="1400" b="0" dirty="0">
                        <a:solidFill>
                          <a:schemeClr val="tx1"/>
                        </a:solidFill>
                        <a:effectLst/>
                        <a:latin typeface="+mn-lt"/>
                        <a:ea typeface="Calibri"/>
                        <a:cs typeface="Times New Roman"/>
                      </a:endParaRPr>
                    </a:p>
                  </a:txBody>
                  <a:tcPr marL="89512" marR="89512" marT="0" marB="0" anchor="ctr"/>
                </a:tc>
                <a:tc vMerge="1">
                  <a:txBody>
                    <a:bodyPr/>
                    <a:lstStyle/>
                    <a:p>
                      <a:endParaRPr lang="ru-RU"/>
                    </a:p>
                  </a:txBody>
                  <a:tcPr/>
                </a:tc>
              </a:tr>
            </a:tbl>
          </a:graphicData>
        </a:graphic>
      </p:graphicFrame>
      <p:sp>
        <p:nvSpPr>
          <p:cNvPr id="5" name="Скругленный прямоугольник 4"/>
          <p:cNvSpPr/>
          <p:nvPr/>
        </p:nvSpPr>
        <p:spPr>
          <a:xfrm>
            <a:off x="11836" y="702671"/>
            <a:ext cx="12152202"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Information Support.</a:t>
            </a:r>
            <a:r>
              <a:rPr lang="kk-KZ" sz="1900" b="1" dirty="0" smtClean="0">
                <a:solidFill>
                  <a:schemeClr val="bg1"/>
                </a:solidFill>
                <a:latin typeface="Calibri" pitchFamily="34" charset="0"/>
                <a:ea typeface="Calibri" pitchFamily="34" charset="0"/>
                <a:cs typeface="Times New Roman" pitchFamily="18" charset="0"/>
              </a:rPr>
              <a:t> </a:t>
            </a:r>
            <a:r>
              <a:rPr lang="en-US" sz="1900" b="1" dirty="0" smtClean="0"/>
              <a:t>Functionality DB of the controller station</a:t>
            </a:r>
            <a:endParaRPr lang="ru-RU" sz="1900" b="1" dirty="0">
              <a:solidFill>
                <a:schemeClr val="bg1"/>
              </a:solidFill>
              <a:latin typeface="Calibri" pitchFamily="34" charset="0"/>
              <a:ea typeface="Calibri" pitchFamily="34" charset="0"/>
              <a:cs typeface="Times New Roman" pitchFamily="18" charset="0"/>
            </a:endParaRPr>
          </a:p>
        </p:txBody>
      </p:sp>
      <p:sp>
        <p:nvSpPr>
          <p:cNvPr id="6" name="Полилиния 5"/>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1530447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 xmlns:p14="http://schemas.microsoft.com/office/powerpoint/2010/main" val="2426287490"/>
              </p:ext>
            </p:extLst>
          </p:nvPr>
        </p:nvGraphicFramePr>
        <p:xfrm>
          <a:off x="380911" y="928887"/>
          <a:ext cx="11523830" cy="5728307"/>
        </p:xfrm>
        <a:graphic>
          <a:graphicData uri="http://schemas.openxmlformats.org/drawingml/2006/table">
            <a:tbl>
              <a:tblPr firstRow="1" bandRow="1">
                <a:tableStyleId>{5C22544A-7EE6-4342-B048-85BDC9FD1C3A}</a:tableStyleId>
              </a:tblPr>
              <a:tblGrid>
                <a:gridCol w="4101702"/>
                <a:gridCol w="3808724"/>
                <a:gridCol w="3613404"/>
              </a:tblGrid>
              <a:tr h="5728307">
                <a:tc>
                  <a:txBody>
                    <a:bodyPr/>
                    <a:lstStyle/>
                    <a:p>
                      <a:pPr algn="ctr"/>
                      <a:endParaRPr lang="ru-RU" sz="2100" dirty="0">
                        <a:solidFill>
                          <a:schemeClr val="tx1"/>
                        </a:solidFill>
                      </a:endParaRPr>
                    </a:p>
                  </a:txBody>
                  <a:tcPr marL="121904" marR="121904" marT="45731" marB="45731">
                    <a:solidFill>
                      <a:schemeClr val="accent1">
                        <a:lumMod val="20000"/>
                        <a:lumOff val="80000"/>
                      </a:schemeClr>
                    </a:solidFill>
                  </a:tcPr>
                </a:tc>
                <a:tc>
                  <a:txBody>
                    <a:bodyPr/>
                    <a:lstStyle/>
                    <a:p>
                      <a:endParaRPr lang="ru-RU" sz="2100" dirty="0"/>
                    </a:p>
                  </a:txBody>
                  <a:tcPr marL="121904" marR="121904" marT="45731" marB="45731">
                    <a:solidFill>
                      <a:schemeClr val="tx2">
                        <a:lumMod val="20000"/>
                        <a:lumOff val="80000"/>
                      </a:schemeClr>
                    </a:solidFill>
                  </a:tcPr>
                </a:tc>
                <a:tc>
                  <a:txBody>
                    <a:bodyPr/>
                    <a:lstStyle/>
                    <a:p>
                      <a:endParaRPr lang="ru-RU" sz="2100" dirty="0"/>
                    </a:p>
                  </a:txBody>
                  <a:tcPr marL="121904" marR="121904" marT="45731" marB="45731">
                    <a:solidFill>
                      <a:schemeClr val="accent1">
                        <a:lumMod val="20000"/>
                        <a:lumOff val="80000"/>
                      </a:schemeClr>
                    </a:solidFill>
                  </a:tcPr>
                </a:tc>
              </a:tr>
            </a:tbl>
          </a:graphicData>
        </a:graphic>
      </p:graphicFrame>
      <p:grpSp>
        <p:nvGrpSpPr>
          <p:cNvPr id="5" name="Группа 4"/>
          <p:cNvGrpSpPr/>
          <p:nvPr/>
        </p:nvGrpSpPr>
        <p:grpSpPr>
          <a:xfrm>
            <a:off x="4897939" y="1422838"/>
            <a:ext cx="2911558" cy="699411"/>
            <a:chOff x="1043605" y="836712"/>
            <a:chExt cx="1800203" cy="723955"/>
          </a:xfrm>
        </p:grpSpPr>
        <p:sp>
          <p:nvSpPr>
            <p:cNvPr id="6"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latin typeface="+mj-lt"/>
                  <a:ea typeface="Calibri"/>
                  <a:cs typeface="Times New Roman"/>
                </a:rPr>
                <a:t>№ </a:t>
              </a:r>
              <a:r>
                <a:rPr lang="en-US" sz="1700" dirty="0">
                  <a:latin typeface="+mj-lt"/>
                  <a:ea typeface="Calibri"/>
                  <a:cs typeface="Times New Roman"/>
                </a:rPr>
                <a:t>DB</a:t>
              </a:r>
              <a:r>
                <a:rPr lang="ru-RU" sz="1700" dirty="0">
                  <a:latin typeface="+mj-lt"/>
                  <a:ea typeface="Calibri"/>
                  <a:cs typeface="Times New Roman"/>
                </a:rPr>
                <a:t> </a:t>
              </a:r>
              <a:r>
                <a:rPr lang="ru-RU" sz="1700" dirty="0" smtClean="0">
                  <a:latin typeface="+mj-lt"/>
                </a:rPr>
                <a:t>след-го вагона =5</a:t>
              </a:r>
              <a:r>
                <a:rPr lang="en-US" sz="1700" dirty="0" smtClean="0">
                  <a:latin typeface="+mj-lt"/>
                </a:rPr>
                <a:t> </a:t>
              </a:r>
              <a:r>
                <a:rPr lang="ru-RU" sz="1700" dirty="0" smtClean="0">
                  <a:ea typeface="Calibri"/>
                  <a:cs typeface="Times New Roman"/>
                </a:rPr>
                <a:t>№ </a:t>
              </a:r>
              <a:r>
                <a:rPr lang="en-US" sz="1700" dirty="0" smtClean="0">
                  <a:ea typeface="Calibri"/>
                  <a:cs typeface="Times New Roman"/>
                </a:rPr>
                <a:t>DB</a:t>
              </a:r>
              <a:r>
                <a:rPr lang="ru-RU" sz="1700" dirty="0" smtClean="0">
                  <a:ea typeface="Calibri"/>
                  <a:cs typeface="Times New Roman"/>
                </a:rPr>
                <a:t> пр</a:t>
              </a:r>
              <a:r>
                <a:rPr lang="ru-RU" sz="1700" dirty="0" smtClean="0"/>
                <a:t>ед-го вагона</a:t>
              </a:r>
              <a:r>
                <a:rPr lang="ru-RU" sz="1700" dirty="0" smtClean="0">
                  <a:latin typeface="+mj-lt"/>
                </a:rPr>
                <a:t> </a:t>
              </a:r>
              <a:r>
                <a:rPr lang="en-US" sz="1700" dirty="0" smtClean="0">
                  <a:latin typeface="+mj-lt"/>
                </a:rPr>
                <a:t>=0</a:t>
              </a:r>
              <a:endParaRPr lang="ru-RU" sz="1700" dirty="0">
                <a:latin typeface="+mj-lt"/>
                <a:ea typeface="Calibri"/>
                <a:cs typeface="Times New Roman"/>
              </a:endParaRPr>
            </a:p>
          </p:txBody>
        </p:sp>
        <p:sp>
          <p:nvSpPr>
            <p:cNvPr id="7" name="Прямоугольник 6"/>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a:ea typeface="Calibri"/>
                  <a:cs typeface="Times New Roman"/>
                </a:rPr>
                <a:t>DB</a:t>
              </a:r>
              <a:r>
                <a:rPr lang="ru-RU" sz="1900" dirty="0">
                  <a:ea typeface="Calibri"/>
                  <a:cs typeface="Times New Roman"/>
                </a:rPr>
                <a:t>3 </a:t>
              </a:r>
              <a:r>
                <a:rPr lang="ru-RU" sz="1900" dirty="0" smtClean="0"/>
                <a:t>Вагон </a:t>
              </a:r>
              <a:r>
                <a:rPr lang="ru-RU" sz="1900" dirty="0" smtClean="0">
                  <a:ea typeface="Calibri"/>
                  <a:cs typeface="Times New Roman"/>
                </a:rPr>
                <a:t>№</a:t>
              </a:r>
              <a:r>
                <a:rPr lang="ru-RU" sz="1900" dirty="0">
                  <a:ea typeface="Calibri"/>
                  <a:cs typeface="Times New Roman"/>
                </a:rPr>
                <a:t>1</a:t>
              </a:r>
            </a:p>
          </p:txBody>
        </p:sp>
      </p:grpSp>
      <p:grpSp>
        <p:nvGrpSpPr>
          <p:cNvPr id="8" name="Группа 7"/>
          <p:cNvGrpSpPr/>
          <p:nvPr/>
        </p:nvGrpSpPr>
        <p:grpSpPr>
          <a:xfrm>
            <a:off x="990732" y="1455027"/>
            <a:ext cx="2911558" cy="699411"/>
            <a:chOff x="1043605" y="836712"/>
            <a:chExt cx="1800203" cy="723955"/>
          </a:xfrm>
        </p:grpSpPr>
        <p:sp>
          <p:nvSpPr>
            <p:cNvPr id="9"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latin typeface="Calibri"/>
                  <a:ea typeface="Calibri"/>
                  <a:cs typeface="Times New Roman"/>
                </a:rPr>
                <a:t>№ </a:t>
              </a:r>
              <a:r>
                <a:rPr lang="en-US" sz="1700" dirty="0">
                  <a:latin typeface="Calibri"/>
                  <a:ea typeface="Calibri"/>
                  <a:cs typeface="Times New Roman"/>
                </a:rPr>
                <a:t>DB</a:t>
              </a:r>
              <a:r>
                <a:rPr lang="ru-RU" sz="1700" dirty="0">
                  <a:latin typeface="Calibri"/>
                  <a:ea typeface="Calibri"/>
                  <a:cs typeface="Times New Roman"/>
                </a:rPr>
                <a:t> предыдущей вертушки = 0</a:t>
              </a:r>
            </a:p>
          </p:txBody>
        </p:sp>
        <p:sp>
          <p:nvSpPr>
            <p:cNvPr id="10" name="Прямоугольник 9"/>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a:ea typeface="Calibri"/>
                  <a:cs typeface="Times New Roman"/>
                </a:rPr>
                <a:t>DB</a:t>
              </a:r>
              <a:r>
                <a:rPr lang="ru-RU" sz="1900" dirty="0">
                  <a:ea typeface="Calibri"/>
                  <a:cs typeface="Times New Roman"/>
                </a:rPr>
                <a:t>3 Вертушка №1</a:t>
              </a:r>
            </a:p>
          </p:txBody>
        </p:sp>
      </p:grpSp>
      <p:grpSp>
        <p:nvGrpSpPr>
          <p:cNvPr id="11" name="Группа 10"/>
          <p:cNvGrpSpPr/>
          <p:nvPr/>
        </p:nvGrpSpPr>
        <p:grpSpPr>
          <a:xfrm>
            <a:off x="971601" y="2460056"/>
            <a:ext cx="2911558" cy="699411"/>
            <a:chOff x="1043605" y="836712"/>
            <a:chExt cx="1800203" cy="723955"/>
          </a:xfrm>
        </p:grpSpPr>
        <p:sp>
          <p:nvSpPr>
            <p:cNvPr id="12"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latin typeface="Calibri"/>
                  <a:ea typeface="Calibri"/>
                  <a:cs typeface="Times New Roman"/>
                </a:rPr>
                <a:t>№ </a:t>
              </a:r>
              <a:r>
                <a:rPr lang="en-US" sz="1700" dirty="0">
                  <a:latin typeface="Calibri"/>
                  <a:ea typeface="Calibri"/>
                  <a:cs typeface="Times New Roman"/>
                </a:rPr>
                <a:t>DB</a:t>
              </a:r>
              <a:r>
                <a:rPr lang="ru-RU" sz="1700" dirty="0">
                  <a:latin typeface="Calibri"/>
                  <a:ea typeface="Calibri"/>
                  <a:cs typeface="Times New Roman"/>
                </a:rPr>
                <a:t> предыдущей вертушки = </a:t>
              </a:r>
              <a:r>
                <a:rPr lang="ru-RU" sz="1700" dirty="0" smtClean="0">
                  <a:latin typeface="Calibri"/>
                  <a:ea typeface="Calibri"/>
                  <a:cs typeface="Times New Roman"/>
                </a:rPr>
                <a:t>3</a:t>
              </a:r>
              <a:endParaRPr lang="ru-RU" sz="1700" dirty="0">
                <a:latin typeface="Calibri"/>
                <a:ea typeface="Calibri"/>
                <a:cs typeface="Times New Roman"/>
              </a:endParaRPr>
            </a:p>
          </p:txBody>
        </p:sp>
        <p:sp>
          <p:nvSpPr>
            <p:cNvPr id="13" name="Прямоугольник 12"/>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smtClean="0">
                  <a:ea typeface="Calibri"/>
                  <a:cs typeface="Times New Roman"/>
                </a:rPr>
                <a:t>DB</a:t>
              </a:r>
              <a:r>
                <a:rPr lang="ru-RU" sz="1900" dirty="0" smtClean="0">
                  <a:ea typeface="Calibri"/>
                  <a:cs typeface="Times New Roman"/>
                </a:rPr>
                <a:t>5 </a:t>
              </a:r>
              <a:r>
                <a:rPr lang="ru-RU" sz="1900" dirty="0">
                  <a:ea typeface="Calibri"/>
                  <a:cs typeface="Times New Roman"/>
                </a:rPr>
                <a:t>Вертушка </a:t>
              </a:r>
              <a:r>
                <a:rPr lang="ru-RU" sz="1900" dirty="0" smtClean="0">
                  <a:ea typeface="Calibri"/>
                  <a:cs typeface="Times New Roman"/>
                </a:rPr>
                <a:t>№2</a:t>
              </a:r>
              <a:endParaRPr lang="ru-RU" sz="1900" dirty="0">
                <a:ea typeface="Calibri"/>
                <a:cs typeface="Times New Roman"/>
              </a:endParaRPr>
            </a:p>
          </p:txBody>
        </p:sp>
      </p:grpSp>
      <p:grpSp>
        <p:nvGrpSpPr>
          <p:cNvPr id="14" name="Группа 13"/>
          <p:cNvGrpSpPr/>
          <p:nvPr/>
        </p:nvGrpSpPr>
        <p:grpSpPr>
          <a:xfrm>
            <a:off x="971602" y="3467705"/>
            <a:ext cx="2911558" cy="699411"/>
            <a:chOff x="1043605" y="836712"/>
            <a:chExt cx="1800203" cy="723955"/>
          </a:xfrm>
        </p:grpSpPr>
        <p:sp>
          <p:nvSpPr>
            <p:cNvPr id="15"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latin typeface="Calibri"/>
                  <a:ea typeface="Calibri"/>
                  <a:cs typeface="Times New Roman"/>
                </a:rPr>
                <a:t>№ </a:t>
              </a:r>
              <a:r>
                <a:rPr lang="en-US" sz="1700" dirty="0">
                  <a:latin typeface="Calibri"/>
                  <a:ea typeface="Calibri"/>
                  <a:cs typeface="Times New Roman"/>
                </a:rPr>
                <a:t>DB</a:t>
              </a:r>
              <a:r>
                <a:rPr lang="ru-RU" sz="1700" dirty="0">
                  <a:latin typeface="Calibri"/>
                  <a:ea typeface="Calibri"/>
                  <a:cs typeface="Times New Roman"/>
                </a:rPr>
                <a:t> предыдущей вертушки = </a:t>
              </a:r>
              <a:r>
                <a:rPr lang="ru-RU" sz="1700" dirty="0" smtClean="0">
                  <a:latin typeface="Calibri"/>
                  <a:ea typeface="Calibri"/>
                  <a:cs typeface="Times New Roman"/>
                </a:rPr>
                <a:t>5</a:t>
              </a:r>
              <a:endParaRPr lang="ru-RU" sz="1700" dirty="0">
                <a:latin typeface="Calibri"/>
                <a:ea typeface="Calibri"/>
                <a:cs typeface="Times New Roman"/>
              </a:endParaRPr>
            </a:p>
          </p:txBody>
        </p:sp>
        <p:sp>
          <p:nvSpPr>
            <p:cNvPr id="16" name="Прямоугольник 15"/>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smtClean="0">
                  <a:ea typeface="Calibri"/>
                  <a:cs typeface="Times New Roman"/>
                </a:rPr>
                <a:t>DB</a:t>
              </a:r>
              <a:r>
                <a:rPr lang="ru-RU" sz="1900" dirty="0" smtClean="0">
                  <a:ea typeface="Calibri"/>
                  <a:cs typeface="Times New Roman"/>
                </a:rPr>
                <a:t>6 </a:t>
              </a:r>
              <a:r>
                <a:rPr lang="ru-RU" sz="1900" dirty="0">
                  <a:ea typeface="Calibri"/>
                  <a:cs typeface="Times New Roman"/>
                </a:rPr>
                <a:t>Вертушка </a:t>
              </a:r>
              <a:r>
                <a:rPr lang="ru-RU" sz="1900" dirty="0" smtClean="0">
                  <a:ea typeface="Calibri"/>
                  <a:cs typeface="Times New Roman"/>
                </a:rPr>
                <a:t>№3</a:t>
              </a:r>
              <a:endParaRPr lang="ru-RU" sz="1900" dirty="0">
                <a:ea typeface="Calibri"/>
                <a:cs typeface="Times New Roman"/>
              </a:endParaRPr>
            </a:p>
          </p:txBody>
        </p:sp>
      </p:grpSp>
      <p:grpSp>
        <p:nvGrpSpPr>
          <p:cNvPr id="17" name="Группа 16"/>
          <p:cNvGrpSpPr/>
          <p:nvPr/>
        </p:nvGrpSpPr>
        <p:grpSpPr>
          <a:xfrm>
            <a:off x="906476" y="4938969"/>
            <a:ext cx="2911558" cy="699411"/>
            <a:chOff x="1043605" y="836712"/>
            <a:chExt cx="1800203" cy="723955"/>
          </a:xfrm>
        </p:grpSpPr>
        <p:sp>
          <p:nvSpPr>
            <p:cNvPr id="18"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latin typeface="Calibri"/>
                  <a:ea typeface="Calibri"/>
                  <a:cs typeface="Times New Roman"/>
                </a:rPr>
                <a:t>№ </a:t>
              </a:r>
              <a:r>
                <a:rPr lang="en-US" sz="1700" dirty="0">
                  <a:latin typeface="Calibri"/>
                  <a:ea typeface="Calibri"/>
                  <a:cs typeface="Times New Roman"/>
                </a:rPr>
                <a:t>DB</a:t>
              </a:r>
              <a:r>
                <a:rPr lang="ru-RU" sz="1700" dirty="0">
                  <a:latin typeface="Calibri"/>
                  <a:ea typeface="Calibri"/>
                  <a:cs typeface="Times New Roman"/>
                </a:rPr>
                <a:t> предыдущей вертушки = </a:t>
              </a:r>
              <a:r>
                <a:rPr lang="en-US" sz="1700" dirty="0" smtClean="0">
                  <a:latin typeface="Calibri"/>
                  <a:ea typeface="Calibri"/>
                  <a:cs typeface="Times New Roman"/>
                </a:rPr>
                <a:t>{k}</a:t>
              </a:r>
              <a:endParaRPr lang="ru-RU" sz="1700" dirty="0">
                <a:latin typeface="Calibri"/>
                <a:ea typeface="Calibri"/>
                <a:cs typeface="Times New Roman"/>
              </a:endParaRPr>
            </a:p>
          </p:txBody>
        </p:sp>
        <p:sp>
          <p:nvSpPr>
            <p:cNvPr id="19" name="Прямоугольник 18"/>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smtClean="0">
                  <a:ea typeface="Calibri"/>
                  <a:cs typeface="Times New Roman"/>
                </a:rPr>
                <a:t>DB{N}</a:t>
              </a:r>
              <a:r>
                <a:rPr lang="ru-RU" sz="1900" dirty="0" smtClean="0">
                  <a:ea typeface="Calibri"/>
                  <a:cs typeface="Times New Roman"/>
                </a:rPr>
                <a:t> </a:t>
              </a:r>
              <a:r>
                <a:rPr lang="ru-RU" sz="1900" dirty="0">
                  <a:ea typeface="Calibri"/>
                  <a:cs typeface="Times New Roman"/>
                </a:rPr>
                <a:t>Вертушка </a:t>
              </a:r>
              <a:r>
                <a:rPr lang="ru-RU" sz="1900" dirty="0" smtClean="0">
                  <a:ea typeface="Calibri"/>
                  <a:cs typeface="Times New Roman"/>
                </a:rPr>
                <a:t>№</a:t>
              </a:r>
              <a:r>
                <a:rPr lang="en-US" sz="1900" dirty="0" smtClean="0">
                  <a:ea typeface="Calibri"/>
                  <a:cs typeface="Times New Roman"/>
                </a:rPr>
                <a:t>S</a:t>
              </a:r>
              <a:endParaRPr lang="ru-RU" sz="1900" dirty="0">
                <a:ea typeface="Calibri"/>
                <a:cs typeface="Times New Roman"/>
              </a:endParaRPr>
            </a:p>
          </p:txBody>
        </p:sp>
      </p:grpSp>
      <p:grpSp>
        <p:nvGrpSpPr>
          <p:cNvPr id="20" name="Группа 19"/>
          <p:cNvGrpSpPr/>
          <p:nvPr/>
        </p:nvGrpSpPr>
        <p:grpSpPr>
          <a:xfrm>
            <a:off x="879690" y="5947314"/>
            <a:ext cx="2911558" cy="699411"/>
            <a:chOff x="1043605" y="836712"/>
            <a:chExt cx="1800203" cy="723955"/>
          </a:xfrm>
        </p:grpSpPr>
        <p:sp>
          <p:nvSpPr>
            <p:cNvPr id="21"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latin typeface="Calibri"/>
                  <a:ea typeface="Calibri"/>
                  <a:cs typeface="Times New Roman"/>
                </a:rPr>
                <a:t>№ </a:t>
              </a:r>
              <a:r>
                <a:rPr lang="en-US" sz="1700" dirty="0">
                  <a:latin typeface="Calibri"/>
                  <a:ea typeface="Calibri"/>
                  <a:cs typeface="Times New Roman"/>
                </a:rPr>
                <a:t>DB</a:t>
              </a:r>
              <a:r>
                <a:rPr lang="ru-RU" sz="1700" dirty="0">
                  <a:latin typeface="Calibri"/>
                  <a:ea typeface="Calibri"/>
                  <a:cs typeface="Times New Roman"/>
                </a:rPr>
                <a:t> предыдущей вертушки = </a:t>
              </a:r>
              <a:r>
                <a:rPr lang="en-US" sz="1700" dirty="0" smtClean="0">
                  <a:latin typeface="Calibri"/>
                  <a:ea typeface="Calibri"/>
                  <a:cs typeface="Times New Roman"/>
                </a:rPr>
                <a:t>{N}</a:t>
              </a:r>
              <a:endParaRPr lang="ru-RU" sz="1700" dirty="0">
                <a:latin typeface="Calibri"/>
                <a:ea typeface="Calibri"/>
                <a:cs typeface="Times New Roman"/>
              </a:endParaRPr>
            </a:p>
          </p:txBody>
        </p:sp>
        <p:sp>
          <p:nvSpPr>
            <p:cNvPr id="22" name="Прямоугольник 21"/>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smtClean="0">
                  <a:ea typeface="Calibri"/>
                  <a:cs typeface="Times New Roman"/>
                </a:rPr>
                <a:t>DB{M}</a:t>
              </a:r>
              <a:r>
                <a:rPr lang="ru-RU" sz="1900" dirty="0" smtClean="0">
                  <a:ea typeface="Calibri"/>
                  <a:cs typeface="Times New Roman"/>
                </a:rPr>
                <a:t> </a:t>
              </a:r>
              <a:r>
                <a:rPr lang="ru-RU" sz="1900" dirty="0">
                  <a:ea typeface="Calibri"/>
                  <a:cs typeface="Times New Roman"/>
                </a:rPr>
                <a:t>Вертушка </a:t>
              </a:r>
              <a:r>
                <a:rPr lang="ru-RU" sz="1900" dirty="0" smtClean="0">
                  <a:ea typeface="Calibri"/>
                  <a:cs typeface="Times New Roman"/>
                </a:rPr>
                <a:t>№</a:t>
              </a:r>
              <a:r>
                <a:rPr lang="en-US" sz="1900" dirty="0" smtClean="0">
                  <a:ea typeface="Calibri"/>
                  <a:cs typeface="Times New Roman"/>
                </a:rPr>
                <a:t>S+1</a:t>
              </a:r>
              <a:endParaRPr lang="ru-RU" sz="1900" dirty="0">
                <a:ea typeface="Calibri"/>
                <a:cs typeface="Times New Roman"/>
              </a:endParaRPr>
            </a:p>
          </p:txBody>
        </p:sp>
      </p:grpSp>
      <p:grpSp>
        <p:nvGrpSpPr>
          <p:cNvPr id="23" name="Группа 22"/>
          <p:cNvGrpSpPr/>
          <p:nvPr/>
        </p:nvGrpSpPr>
        <p:grpSpPr>
          <a:xfrm>
            <a:off x="4897934" y="2473004"/>
            <a:ext cx="2911558" cy="699411"/>
            <a:chOff x="1043605" y="836712"/>
            <a:chExt cx="1800203" cy="723955"/>
          </a:xfrm>
        </p:grpSpPr>
        <p:sp>
          <p:nvSpPr>
            <p:cNvPr id="24"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ea typeface="Calibri"/>
                  <a:cs typeface="Times New Roman"/>
                </a:rPr>
                <a:t>№ </a:t>
              </a:r>
              <a:r>
                <a:rPr lang="en-US" sz="1700" dirty="0" smtClean="0">
                  <a:ea typeface="Calibri"/>
                  <a:cs typeface="Times New Roman"/>
                </a:rPr>
                <a:t>DB</a:t>
              </a:r>
              <a:r>
                <a:rPr lang="ru-RU" sz="1700" dirty="0" smtClean="0">
                  <a:ea typeface="Calibri"/>
                  <a:cs typeface="Times New Roman"/>
                </a:rPr>
                <a:t> </a:t>
              </a:r>
              <a:r>
                <a:rPr lang="ru-RU" sz="1700" dirty="0" smtClean="0"/>
                <a:t>след-го вагона =</a:t>
              </a:r>
              <a:r>
                <a:rPr lang="en-US" sz="1700" dirty="0" smtClean="0"/>
                <a:t>6 </a:t>
              </a:r>
              <a:r>
                <a:rPr lang="ru-RU" sz="1700" dirty="0" smtClean="0">
                  <a:ea typeface="Calibri"/>
                  <a:cs typeface="Times New Roman"/>
                </a:rPr>
                <a:t>№ </a:t>
              </a:r>
              <a:r>
                <a:rPr lang="en-US" sz="1700" dirty="0" smtClean="0">
                  <a:ea typeface="Calibri"/>
                  <a:cs typeface="Times New Roman"/>
                </a:rPr>
                <a:t>DB</a:t>
              </a:r>
              <a:r>
                <a:rPr lang="ru-RU" sz="1700" dirty="0" smtClean="0">
                  <a:ea typeface="Calibri"/>
                  <a:cs typeface="Times New Roman"/>
                </a:rPr>
                <a:t> пр</a:t>
              </a:r>
              <a:r>
                <a:rPr lang="ru-RU" sz="1700" dirty="0" smtClean="0"/>
                <a:t>ед-го вагона </a:t>
              </a:r>
              <a:r>
                <a:rPr lang="en-US" sz="1700" dirty="0" smtClean="0"/>
                <a:t>=3</a:t>
              </a:r>
              <a:endParaRPr lang="ru-RU" sz="1700" dirty="0" smtClean="0">
                <a:ea typeface="Calibri"/>
                <a:cs typeface="Times New Roman"/>
              </a:endParaRPr>
            </a:p>
            <a:p>
              <a:pPr algn="ctr">
                <a:lnSpc>
                  <a:spcPts val="1428"/>
                </a:lnSpc>
                <a:spcBef>
                  <a:spcPts val="714"/>
                </a:spcBef>
                <a:spcAft>
                  <a:spcPts val="1190"/>
                </a:spcAft>
              </a:pPr>
              <a:endParaRPr lang="ru-RU" sz="1700" dirty="0">
                <a:latin typeface="Calibri"/>
                <a:ea typeface="Calibri"/>
                <a:cs typeface="Times New Roman"/>
              </a:endParaRPr>
            </a:p>
          </p:txBody>
        </p:sp>
        <p:sp>
          <p:nvSpPr>
            <p:cNvPr id="25" name="Прямоугольник 24"/>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smtClean="0">
                  <a:ea typeface="Calibri"/>
                  <a:cs typeface="Times New Roman"/>
                </a:rPr>
                <a:t>DB</a:t>
              </a:r>
              <a:r>
                <a:rPr lang="en-US" sz="1900" dirty="0">
                  <a:ea typeface="Calibri"/>
                  <a:cs typeface="Times New Roman"/>
                </a:rPr>
                <a:t>5</a:t>
              </a:r>
              <a:r>
                <a:rPr lang="ru-RU" sz="1900" dirty="0" smtClean="0">
                  <a:ea typeface="Calibri"/>
                  <a:cs typeface="Times New Roman"/>
                </a:rPr>
                <a:t> </a:t>
              </a:r>
              <a:r>
                <a:rPr lang="ru-RU" sz="1900" dirty="0" smtClean="0"/>
                <a:t>Вагон </a:t>
              </a:r>
              <a:r>
                <a:rPr lang="ru-RU" sz="1900" dirty="0" smtClean="0">
                  <a:ea typeface="Calibri"/>
                  <a:cs typeface="Times New Roman"/>
                </a:rPr>
                <a:t>№</a:t>
              </a:r>
              <a:r>
                <a:rPr lang="en-US" sz="1900" dirty="0" smtClean="0">
                  <a:ea typeface="Calibri"/>
                  <a:cs typeface="Times New Roman"/>
                </a:rPr>
                <a:t>2</a:t>
              </a:r>
              <a:endParaRPr lang="ru-RU" sz="1900" dirty="0">
                <a:ea typeface="Calibri"/>
                <a:cs typeface="Times New Roman"/>
              </a:endParaRPr>
            </a:p>
          </p:txBody>
        </p:sp>
      </p:grpSp>
      <p:grpSp>
        <p:nvGrpSpPr>
          <p:cNvPr id="26" name="Группа 25"/>
          <p:cNvGrpSpPr/>
          <p:nvPr/>
        </p:nvGrpSpPr>
        <p:grpSpPr>
          <a:xfrm>
            <a:off x="4873673" y="3474981"/>
            <a:ext cx="2911558" cy="699411"/>
            <a:chOff x="1043605" y="836712"/>
            <a:chExt cx="1800203" cy="723955"/>
          </a:xfrm>
        </p:grpSpPr>
        <p:sp>
          <p:nvSpPr>
            <p:cNvPr id="27"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ea typeface="Calibri"/>
                  <a:cs typeface="Times New Roman"/>
                </a:rPr>
                <a:t>№ </a:t>
              </a:r>
              <a:r>
                <a:rPr lang="en-US" sz="1700" dirty="0" smtClean="0">
                  <a:ea typeface="Calibri"/>
                  <a:cs typeface="Times New Roman"/>
                </a:rPr>
                <a:t>DB</a:t>
              </a:r>
              <a:r>
                <a:rPr lang="ru-RU" sz="1700" dirty="0" smtClean="0">
                  <a:ea typeface="Calibri"/>
                  <a:cs typeface="Times New Roman"/>
                </a:rPr>
                <a:t> </a:t>
              </a:r>
              <a:r>
                <a:rPr lang="ru-RU" sz="1700" dirty="0" smtClean="0"/>
                <a:t>след-го вагона =</a:t>
              </a:r>
              <a:r>
                <a:rPr lang="en-US" sz="1700" dirty="0" smtClean="0"/>
                <a:t>{K} </a:t>
              </a:r>
              <a:r>
                <a:rPr lang="ru-RU" sz="1700" dirty="0" smtClean="0">
                  <a:ea typeface="Calibri"/>
                  <a:cs typeface="Times New Roman"/>
                </a:rPr>
                <a:t>№ </a:t>
              </a:r>
              <a:r>
                <a:rPr lang="en-US" sz="1700" dirty="0" smtClean="0">
                  <a:ea typeface="Calibri"/>
                  <a:cs typeface="Times New Roman"/>
                </a:rPr>
                <a:t>DB</a:t>
              </a:r>
              <a:r>
                <a:rPr lang="ru-RU" sz="1700" dirty="0" smtClean="0">
                  <a:ea typeface="Calibri"/>
                  <a:cs typeface="Times New Roman"/>
                </a:rPr>
                <a:t> пр</a:t>
              </a:r>
              <a:r>
                <a:rPr lang="ru-RU" sz="1700" dirty="0" smtClean="0"/>
                <a:t>ед-го вагона </a:t>
              </a:r>
              <a:r>
                <a:rPr lang="en-US" sz="1700" dirty="0" smtClean="0"/>
                <a:t>=</a:t>
              </a:r>
              <a:r>
                <a:rPr lang="ru-RU" sz="1700" dirty="0" smtClean="0"/>
                <a:t>5</a:t>
              </a:r>
              <a:endParaRPr lang="ru-RU" sz="1700" dirty="0" smtClean="0">
                <a:ea typeface="Calibri"/>
                <a:cs typeface="Times New Roman"/>
              </a:endParaRPr>
            </a:p>
            <a:p>
              <a:pPr algn="ctr">
                <a:lnSpc>
                  <a:spcPts val="1428"/>
                </a:lnSpc>
                <a:spcBef>
                  <a:spcPts val="714"/>
                </a:spcBef>
                <a:spcAft>
                  <a:spcPts val="1190"/>
                </a:spcAft>
              </a:pPr>
              <a:endParaRPr lang="ru-RU" sz="1700" dirty="0">
                <a:latin typeface="Calibri"/>
                <a:ea typeface="Calibri"/>
                <a:cs typeface="Times New Roman"/>
              </a:endParaRPr>
            </a:p>
          </p:txBody>
        </p:sp>
        <p:sp>
          <p:nvSpPr>
            <p:cNvPr id="28" name="Прямоугольник 27"/>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smtClean="0">
                  <a:ea typeface="Calibri"/>
                  <a:cs typeface="Times New Roman"/>
                </a:rPr>
                <a:t>DB6</a:t>
              </a:r>
              <a:r>
                <a:rPr lang="ru-RU" sz="1900" dirty="0" smtClean="0">
                  <a:ea typeface="Calibri"/>
                  <a:cs typeface="Times New Roman"/>
                </a:rPr>
                <a:t> </a:t>
              </a:r>
              <a:r>
                <a:rPr lang="ru-RU" sz="1900" dirty="0" smtClean="0"/>
                <a:t>Вагон </a:t>
              </a:r>
              <a:r>
                <a:rPr lang="ru-RU" sz="1900" dirty="0" smtClean="0">
                  <a:ea typeface="Calibri"/>
                  <a:cs typeface="Times New Roman"/>
                </a:rPr>
                <a:t>№</a:t>
              </a:r>
              <a:r>
                <a:rPr lang="en-US" sz="1900" dirty="0" smtClean="0">
                  <a:ea typeface="Calibri"/>
                  <a:cs typeface="Times New Roman"/>
                </a:rPr>
                <a:t>3</a:t>
              </a:r>
              <a:endParaRPr lang="ru-RU" sz="1900" dirty="0">
                <a:ea typeface="Calibri"/>
                <a:cs typeface="Times New Roman"/>
              </a:endParaRPr>
            </a:p>
          </p:txBody>
        </p:sp>
      </p:grpSp>
      <p:grpSp>
        <p:nvGrpSpPr>
          <p:cNvPr id="29" name="Группа 28"/>
          <p:cNvGrpSpPr/>
          <p:nvPr/>
        </p:nvGrpSpPr>
        <p:grpSpPr>
          <a:xfrm>
            <a:off x="4813354" y="4932309"/>
            <a:ext cx="2911558" cy="699411"/>
            <a:chOff x="1043605" y="836712"/>
            <a:chExt cx="1800203" cy="723955"/>
          </a:xfrm>
        </p:grpSpPr>
        <p:sp>
          <p:nvSpPr>
            <p:cNvPr id="30"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0000" tIns="45720" rIns="90000" bIns="45720" anchor="t" anchorCtr="0" upright="1">
              <a:noAutofit/>
            </a:bodyPr>
            <a:lstStyle/>
            <a:p>
              <a:pPr algn="ctr">
                <a:lnSpc>
                  <a:spcPts val="1428"/>
                </a:lnSpc>
                <a:spcBef>
                  <a:spcPts val="714"/>
                </a:spcBef>
                <a:spcAft>
                  <a:spcPts val="1190"/>
                </a:spcAft>
              </a:pPr>
              <a:r>
                <a:rPr lang="ru-RU" sz="1700" dirty="0" smtClean="0">
                  <a:ea typeface="Calibri"/>
                  <a:cs typeface="Times New Roman"/>
                </a:rPr>
                <a:t>№ </a:t>
              </a:r>
              <a:r>
                <a:rPr lang="en-US" sz="1700" dirty="0" smtClean="0">
                  <a:ea typeface="Calibri"/>
                  <a:cs typeface="Times New Roman"/>
                </a:rPr>
                <a:t>DB</a:t>
              </a:r>
              <a:r>
                <a:rPr lang="ru-RU" sz="1700" dirty="0" smtClean="0">
                  <a:ea typeface="Calibri"/>
                  <a:cs typeface="Times New Roman"/>
                </a:rPr>
                <a:t> </a:t>
              </a:r>
              <a:r>
                <a:rPr lang="ru-RU" sz="1700" dirty="0" smtClean="0"/>
                <a:t>след-го вагона =</a:t>
              </a:r>
              <a:r>
                <a:rPr lang="en-US" sz="1700" dirty="0" smtClean="0"/>
                <a:t>{M} </a:t>
              </a:r>
              <a:r>
                <a:rPr lang="ru-RU" sz="1700" dirty="0" smtClean="0">
                  <a:ea typeface="Calibri"/>
                  <a:cs typeface="Times New Roman"/>
                </a:rPr>
                <a:t>№ </a:t>
              </a:r>
              <a:r>
                <a:rPr lang="en-US" sz="1700" dirty="0" smtClean="0">
                  <a:ea typeface="Calibri"/>
                  <a:cs typeface="Times New Roman"/>
                </a:rPr>
                <a:t>DB</a:t>
              </a:r>
              <a:r>
                <a:rPr lang="ru-RU" sz="1700" dirty="0" smtClean="0">
                  <a:ea typeface="Calibri"/>
                  <a:cs typeface="Times New Roman"/>
                </a:rPr>
                <a:t> </a:t>
              </a:r>
              <a:r>
                <a:rPr lang="kk-KZ" sz="1700" dirty="0" smtClean="0">
                  <a:ea typeface="Calibri"/>
                  <a:cs typeface="Times New Roman"/>
                </a:rPr>
                <a:t>пр</a:t>
              </a:r>
              <a:r>
                <a:rPr lang="ru-RU" sz="1700" dirty="0" smtClean="0"/>
                <a:t>ед-го вагона </a:t>
              </a:r>
              <a:r>
                <a:rPr lang="en-US" sz="1700" dirty="0" smtClean="0"/>
                <a:t>={J}</a:t>
              </a:r>
              <a:endParaRPr lang="ru-RU" sz="1700" dirty="0" smtClean="0">
                <a:ea typeface="Calibri"/>
                <a:cs typeface="Times New Roman"/>
              </a:endParaRPr>
            </a:p>
            <a:p>
              <a:pPr algn="ctr">
                <a:lnSpc>
                  <a:spcPts val="1428"/>
                </a:lnSpc>
                <a:spcBef>
                  <a:spcPts val="714"/>
                </a:spcBef>
                <a:spcAft>
                  <a:spcPts val="1190"/>
                </a:spcAft>
              </a:pPr>
              <a:endParaRPr lang="ru-RU" sz="1700" dirty="0">
                <a:latin typeface="Calibri"/>
                <a:ea typeface="Calibri"/>
                <a:cs typeface="Times New Roman"/>
              </a:endParaRPr>
            </a:p>
          </p:txBody>
        </p:sp>
        <p:sp>
          <p:nvSpPr>
            <p:cNvPr id="31" name="Прямоугольник 30"/>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smtClean="0">
                  <a:ea typeface="Calibri"/>
                  <a:cs typeface="Times New Roman"/>
                </a:rPr>
                <a:t>DB{N}</a:t>
              </a:r>
              <a:r>
                <a:rPr lang="ru-RU" sz="1900" dirty="0" smtClean="0">
                  <a:ea typeface="Calibri"/>
                  <a:cs typeface="Times New Roman"/>
                </a:rPr>
                <a:t> </a:t>
              </a:r>
              <a:r>
                <a:rPr lang="ru-RU" sz="1900" dirty="0" smtClean="0"/>
                <a:t>Вагон </a:t>
              </a:r>
              <a:r>
                <a:rPr lang="ru-RU" sz="1900" dirty="0" smtClean="0">
                  <a:ea typeface="Calibri"/>
                  <a:cs typeface="Times New Roman"/>
                </a:rPr>
                <a:t>№</a:t>
              </a:r>
              <a:r>
                <a:rPr lang="en-US" sz="1900" dirty="0" smtClean="0">
                  <a:ea typeface="Calibri"/>
                  <a:cs typeface="Times New Roman"/>
                </a:rPr>
                <a:t>S</a:t>
              </a:r>
              <a:endParaRPr lang="ru-RU" sz="1900" dirty="0">
                <a:ea typeface="Calibri"/>
                <a:cs typeface="Times New Roman"/>
              </a:endParaRPr>
            </a:p>
          </p:txBody>
        </p:sp>
      </p:grpSp>
      <p:grpSp>
        <p:nvGrpSpPr>
          <p:cNvPr id="32" name="Группа 31"/>
          <p:cNvGrpSpPr/>
          <p:nvPr/>
        </p:nvGrpSpPr>
        <p:grpSpPr>
          <a:xfrm>
            <a:off x="4833549" y="5964267"/>
            <a:ext cx="2911558" cy="699411"/>
            <a:chOff x="1043605" y="836712"/>
            <a:chExt cx="1800203" cy="723955"/>
          </a:xfrm>
        </p:grpSpPr>
        <p:sp>
          <p:nvSpPr>
            <p:cNvPr id="33"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ea typeface="Calibri"/>
                  <a:cs typeface="Times New Roman"/>
                </a:rPr>
                <a:t>№ </a:t>
              </a:r>
              <a:r>
                <a:rPr lang="en-US" sz="1700" dirty="0" smtClean="0">
                  <a:ea typeface="Calibri"/>
                  <a:cs typeface="Times New Roman"/>
                </a:rPr>
                <a:t>DB</a:t>
              </a:r>
              <a:r>
                <a:rPr lang="ru-RU" sz="1700" dirty="0" smtClean="0">
                  <a:ea typeface="Calibri"/>
                  <a:cs typeface="Times New Roman"/>
                </a:rPr>
                <a:t> </a:t>
              </a:r>
              <a:r>
                <a:rPr lang="ru-RU" sz="1700" dirty="0" smtClean="0"/>
                <a:t>след-го вагона =</a:t>
              </a:r>
              <a:r>
                <a:rPr lang="en-US" sz="1700" dirty="0" smtClean="0"/>
                <a:t>0 </a:t>
              </a:r>
              <a:r>
                <a:rPr lang="ru-RU" sz="1700" dirty="0" smtClean="0">
                  <a:ea typeface="Calibri"/>
                  <a:cs typeface="Times New Roman"/>
                </a:rPr>
                <a:t>№ </a:t>
              </a:r>
              <a:r>
                <a:rPr lang="en-US" sz="1700" dirty="0" smtClean="0">
                  <a:ea typeface="Calibri"/>
                  <a:cs typeface="Times New Roman"/>
                </a:rPr>
                <a:t>DB</a:t>
              </a:r>
              <a:r>
                <a:rPr lang="ru-RU" sz="1700" dirty="0" smtClean="0">
                  <a:ea typeface="Calibri"/>
                  <a:cs typeface="Times New Roman"/>
                </a:rPr>
                <a:t> пр</a:t>
              </a:r>
              <a:r>
                <a:rPr lang="ru-RU" sz="1700" dirty="0" smtClean="0"/>
                <a:t>ед-го вагона </a:t>
              </a:r>
              <a:r>
                <a:rPr lang="en-US" sz="1700" dirty="0" smtClean="0"/>
                <a:t>={N}</a:t>
              </a:r>
              <a:endParaRPr lang="ru-RU" sz="1700" dirty="0" smtClean="0">
                <a:ea typeface="Calibri"/>
                <a:cs typeface="Times New Roman"/>
              </a:endParaRPr>
            </a:p>
            <a:p>
              <a:pPr algn="ctr">
                <a:lnSpc>
                  <a:spcPts val="1428"/>
                </a:lnSpc>
                <a:spcBef>
                  <a:spcPts val="714"/>
                </a:spcBef>
                <a:spcAft>
                  <a:spcPts val="1190"/>
                </a:spcAft>
              </a:pPr>
              <a:endParaRPr lang="ru-RU" sz="1700" dirty="0">
                <a:latin typeface="Calibri"/>
                <a:ea typeface="Calibri"/>
                <a:cs typeface="Times New Roman"/>
              </a:endParaRPr>
            </a:p>
          </p:txBody>
        </p:sp>
        <p:sp>
          <p:nvSpPr>
            <p:cNvPr id="34" name="Прямоугольник 33"/>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smtClean="0">
                  <a:ea typeface="Calibri"/>
                  <a:cs typeface="Times New Roman"/>
                </a:rPr>
                <a:t>DB{M}</a:t>
              </a:r>
              <a:r>
                <a:rPr lang="ru-RU" sz="1900" dirty="0" smtClean="0">
                  <a:ea typeface="Calibri"/>
                  <a:cs typeface="Times New Roman"/>
                </a:rPr>
                <a:t> </a:t>
              </a:r>
              <a:r>
                <a:rPr lang="ru-RU" sz="1900" dirty="0" smtClean="0"/>
                <a:t>Вагон </a:t>
              </a:r>
              <a:r>
                <a:rPr lang="ru-RU" sz="1900" dirty="0" smtClean="0">
                  <a:ea typeface="Calibri"/>
                  <a:cs typeface="Times New Roman"/>
                </a:rPr>
                <a:t>№</a:t>
              </a:r>
              <a:r>
                <a:rPr lang="en-US" sz="1900" dirty="0" smtClean="0">
                  <a:ea typeface="Calibri"/>
                  <a:cs typeface="Times New Roman"/>
                </a:rPr>
                <a:t>S+</a:t>
              </a:r>
              <a:r>
                <a:rPr lang="ru-RU" sz="1900" dirty="0" smtClean="0">
                  <a:ea typeface="Calibri"/>
                  <a:cs typeface="Times New Roman"/>
                </a:rPr>
                <a:t>1</a:t>
              </a:r>
              <a:endParaRPr lang="ru-RU" sz="1900" dirty="0">
                <a:ea typeface="Calibri"/>
                <a:cs typeface="Times New Roman"/>
              </a:endParaRPr>
            </a:p>
          </p:txBody>
        </p:sp>
      </p:grpSp>
      <p:grpSp>
        <p:nvGrpSpPr>
          <p:cNvPr id="35" name="Группа 34"/>
          <p:cNvGrpSpPr/>
          <p:nvPr/>
        </p:nvGrpSpPr>
        <p:grpSpPr>
          <a:xfrm>
            <a:off x="8707470" y="1429143"/>
            <a:ext cx="2911558" cy="699411"/>
            <a:chOff x="1043605" y="836712"/>
            <a:chExt cx="1800203" cy="723955"/>
          </a:xfrm>
        </p:grpSpPr>
        <p:sp>
          <p:nvSpPr>
            <p:cNvPr id="36"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t>№ </a:t>
              </a:r>
              <a:r>
                <a:rPr lang="en-US" sz="1700" dirty="0" smtClean="0"/>
                <a:t>DB</a:t>
              </a:r>
              <a:r>
                <a:rPr lang="ru-RU" sz="1700" dirty="0" smtClean="0"/>
                <a:t> след-го вагона вертушки=5</a:t>
              </a:r>
              <a:endParaRPr lang="ru-RU" sz="1700" dirty="0">
                <a:latin typeface="Calibri"/>
                <a:ea typeface="Calibri"/>
                <a:cs typeface="Times New Roman"/>
              </a:endParaRPr>
            </a:p>
          </p:txBody>
        </p:sp>
        <p:sp>
          <p:nvSpPr>
            <p:cNvPr id="37" name="Прямоугольник 36"/>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a:ea typeface="Calibri"/>
                  <a:cs typeface="Times New Roman"/>
                </a:rPr>
                <a:t>DB</a:t>
              </a:r>
              <a:r>
                <a:rPr lang="ru-RU" sz="1900" dirty="0">
                  <a:ea typeface="Calibri"/>
                  <a:cs typeface="Times New Roman"/>
                </a:rPr>
                <a:t>3 </a:t>
              </a:r>
              <a:r>
                <a:rPr lang="ru-RU" sz="1900" dirty="0" smtClean="0"/>
                <a:t>Вагон </a:t>
              </a:r>
              <a:r>
                <a:rPr lang="ru-RU" sz="1900" dirty="0" smtClean="0">
                  <a:ea typeface="Calibri"/>
                  <a:cs typeface="Times New Roman"/>
                </a:rPr>
                <a:t>№</a:t>
              </a:r>
              <a:r>
                <a:rPr lang="ru-RU" sz="1900" dirty="0">
                  <a:ea typeface="Calibri"/>
                  <a:cs typeface="Times New Roman"/>
                </a:rPr>
                <a:t>1</a:t>
              </a:r>
            </a:p>
          </p:txBody>
        </p:sp>
      </p:grpSp>
      <p:grpSp>
        <p:nvGrpSpPr>
          <p:cNvPr id="38" name="Группа 37"/>
          <p:cNvGrpSpPr/>
          <p:nvPr/>
        </p:nvGrpSpPr>
        <p:grpSpPr>
          <a:xfrm>
            <a:off x="8707463" y="2479309"/>
            <a:ext cx="2911558" cy="699411"/>
            <a:chOff x="1043605" y="836712"/>
            <a:chExt cx="1800203" cy="723955"/>
          </a:xfrm>
        </p:grpSpPr>
        <p:sp>
          <p:nvSpPr>
            <p:cNvPr id="39"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t>№ </a:t>
              </a:r>
              <a:r>
                <a:rPr lang="en-US" sz="1700" dirty="0" smtClean="0"/>
                <a:t>DB</a:t>
              </a:r>
              <a:r>
                <a:rPr lang="ru-RU" sz="1700" dirty="0" smtClean="0"/>
                <a:t> след-го вагона вертушки=</a:t>
              </a:r>
              <a:r>
                <a:rPr lang="en-US" sz="1700" dirty="0" smtClean="0"/>
                <a:t>7</a:t>
              </a:r>
              <a:endParaRPr lang="ru-RU" sz="1700" dirty="0">
                <a:latin typeface="Calibri"/>
                <a:ea typeface="Calibri"/>
                <a:cs typeface="Times New Roman"/>
              </a:endParaRPr>
            </a:p>
          </p:txBody>
        </p:sp>
        <p:sp>
          <p:nvSpPr>
            <p:cNvPr id="40" name="Прямоугольник 39"/>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smtClean="0">
                  <a:ea typeface="Calibri"/>
                  <a:cs typeface="Times New Roman"/>
                </a:rPr>
                <a:t>DB4</a:t>
              </a:r>
              <a:r>
                <a:rPr lang="ru-RU" sz="1900" dirty="0" smtClean="0">
                  <a:ea typeface="Calibri"/>
                  <a:cs typeface="Times New Roman"/>
                </a:rPr>
                <a:t> </a:t>
              </a:r>
              <a:r>
                <a:rPr lang="ru-RU" sz="1900" dirty="0" smtClean="0"/>
                <a:t>Вагон </a:t>
              </a:r>
              <a:r>
                <a:rPr lang="ru-RU" sz="1900" dirty="0" smtClean="0">
                  <a:ea typeface="Calibri"/>
                  <a:cs typeface="Times New Roman"/>
                </a:rPr>
                <a:t>№</a:t>
              </a:r>
              <a:r>
                <a:rPr lang="ru-RU" sz="1900" dirty="0">
                  <a:ea typeface="Calibri"/>
                  <a:cs typeface="Times New Roman"/>
                </a:rPr>
                <a:t>1</a:t>
              </a:r>
            </a:p>
          </p:txBody>
        </p:sp>
      </p:grpSp>
      <p:grpSp>
        <p:nvGrpSpPr>
          <p:cNvPr id="41" name="Группа 40"/>
          <p:cNvGrpSpPr/>
          <p:nvPr/>
        </p:nvGrpSpPr>
        <p:grpSpPr>
          <a:xfrm>
            <a:off x="8683202" y="3481286"/>
            <a:ext cx="2911558" cy="699411"/>
            <a:chOff x="1043605" y="836712"/>
            <a:chExt cx="1800203" cy="723955"/>
          </a:xfrm>
        </p:grpSpPr>
        <p:sp>
          <p:nvSpPr>
            <p:cNvPr id="42"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t>№ </a:t>
              </a:r>
              <a:r>
                <a:rPr lang="en-US" sz="1700" dirty="0" smtClean="0"/>
                <a:t>DB</a:t>
              </a:r>
              <a:r>
                <a:rPr lang="ru-RU" sz="1700" dirty="0" smtClean="0"/>
                <a:t> след-го вагона вертушки=</a:t>
              </a:r>
              <a:r>
                <a:rPr lang="en-US" sz="1700" dirty="0" smtClean="0"/>
                <a:t>{K}</a:t>
              </a:r>
              <a:endParaRPr lang="ru-RU" sz="1700" dirty="0">
                <a:latin typeface="Calibri"/>
                <a:ea typeface="Calibri"/>
                <a:cs typeface="Times New Roman"/>
              </a:endParaRPr>
            </a:p>
          </p:txBody>
        </p:sp>
        <p:sp>
          <p:nvSpPr>
            <p:cNvPr id="43" name="Прямоугольник 42"/>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smtClean="0">
                  <a:ea typeface="Calibri"/>
                  <a:cs typeface="Times New Roman"/>
                </a:rPr>
                <a:t>DB7</a:t>
              </a:r>
              <a:r>
                <a:rPr lang="ru-RU" sz="1900" dirty="0" smtClean="0">
                  <a:ea typeface="Calibri"/>
                  <a:cs typeface="Times New Roman"/>
                </a:rPr>
                <a:t> </a:t>
              </a:r>
              <a:r>
                <a:rPr lang="ru-RU" sz="1900" dirty="0" smtClean="0"/>
                <a:t>Вагон </a:t>
              </a:r>
              <a:r>
                <a:rPr lang="ru-RU" sz="1900" dirty="0" smtClean="0">
                  <a:ea typeface="Calibri"/>
                  <a:cs typeface="Times New Roman"/>
                </a:rPr>
                <a:t>№</a:t>
              </a:r>
              <a:r>
                <a:rPr lang="ru-RU" sz="1900" dirty="0">
                  <a:ea typeface="Calibri"/>
                  <a:cs typeface="Times New Roman"/>
                </a:rPr>
                <a:t>1</a:t>
              </a:r>
            </a:p>
          </p:txBody>
        </p:sp>
      </p:grpSp>
      <p:grpSp>
        <p:nvGrpSpPr>
          <p:cNvPr id="44" name="Группа 43"/>
          <p:cNvGrpSpPr/>
          <p:nvPr/>
        </p:nvGrpSpPr>
        <p:grpSpPr>
          <a:xfrm>
            <a:off x="8643085" y="4946234"/>
            <a:ext cx="2911558" cy="699411"/>
            <a:chOff x="1043605" y="836712"/>
            <a:chExt cx="1800203" cy="723955"/>
          </a:xfrm>
        </p:grpSpPr>
        <p:sp>
          <p:nvSpPr>
            <p:cNvPr id="45"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t>№ </a:t>
              </a:r>
              <a:r>
                <a:rPr lang="en-US" sz="1700" dirty="0" smtClean="0"/>
                <a:t>DB</a:t>
              </a:r>
              <a:r>
                <a:rPr lang="ru-RU" sz="1700" dirty="0" smtClean="0"/>
                <a:t> след-го вагона вертушки=</a:t>
              </a:r>
              <a:r>
                <a:rPr lang="en-US" sz="1700" dirty="0" smtClean="0"/>
                <a:t>{M}</a:t>
              </a:r>
              <a:endParaRPr lang="ru-RU" sz="1700" dirty="0">
                <a:latin typeface="Calibri"/>
                <a:ea typeface="Calibri"/>
                <a:cs typeface="Times New Roman"/>
              </a:endParaRPr>
            </a:p>
          </p:txBody>
        </p:sp>
        <p:sp>
          <p:nvSpPr>
            <p:cNvPr id="46" name="Прямоугольник 45"/>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smtClean="0">
                  <a:ea typeface="Calibri"/>
                  <a:cs typeface="Times New Roman"/>
                </a:rPr>
                <a:t>DB{N}</a:t>
              </a:r>
              <a:r>
                <a:rPr lang="ru-RU" sz="1900" dirty="0" smtClean="0">
                  <a:ea typeface="Calibri"/>
                  <a:cs typeface="Times New Roman"/>
                </a:rPr>
                <a:t> </a:t>
              </a:r>
              <a:r>
                <a:rPr lang="ru-RU" sz="1900" dirty="0" smtClean="0"/>
                <a:t>Вагон </a:t>
              </a:r>
              <a:r>
                <a:rPr lang="ru-RU" sz="1900" dirty="0" smtClean="0">
                  <a:ea typeface="Calibri"/>
                  <a:cs typeface="Times New Roman"/>
                </a:rPr>
                <a:t>№</a:t>
              </a:r>
              <a:r>
                <a:rPr lang="en-US" sz="1900" dirty="0" smtClean="0">
                  <a:ea typeface="Calibri"/>
                  <a:cs typeface="Times New Roman"/>
                </a:rPr>
                <a:t>{S}</a:t>
              </a:r>
              <a:endParaRPr lang="ru-RU" sz="1900" dirty="0">
                <a:ea typeface="Calibri"/>
                <a:cs typeface="Times New Roman"/>
              </a:endParaRPr>
            </a:p>
          </p:txBody>
        </p:sp>
      </p:grpSp>
      <p:grpSp>
        <p:nvGrpSpPr>
          <p:cNvPr id="47" name="Группа 46"/>
          <p:cNvGrpSpPr/>
          <p:nvPr/>
        </p:nvGrpSpPr>
        <p:grpSpPr>
          <a:xfrm>
            <a:off x="8643078" y="5966698"/>
            <a:ext cx="2911558" cy="699411"/>
            <a:chOff x="1043605" y="836712"/>
            <a:chExt cx="1800203" cy="723955"/>
          </a:xfrm>
        </p:grpSpPr>
        <p:sp>
          <p:nvSpPr>
            <p:cNvPr id="48" name="Rectangle 3"/>
            <p:cNvSpPr>
              <a:spLocks noChangeArrowheads="1"/>
            </p:cNvSpPr>
            <p:nvPr/>
          </p:nvSpPr>
          <p:spPr bwMode="auto">
            <a:xfrm rot="10800000" flipV="1">
              <a:off x="1043605" y="1088740"/>
              <a:ext cx="1800201" cy="471927"/>
            </a:xfrm>
            <a:prstGeom prst="rect">
              <a:avLst/>
            </a:prstGeom>
            <a:solidFill>
              <a:srgbClr val="FFFFFF"/>
            </a:solidFill>
            <a:ln w="15875">
              <a:solidFill>
                <a:srgbClr val="000000"/>
              </a:solidFill>
              <a:miter lim="800000"/>
              <a:headEnd/>
              <a:tailEnd/>
            </a:ln>
          </p:spPr>
          <p:txBody>
            <a:bodyPr rot="0" vert="horz" wrap="square" lIns="91440" tIns="45720" rIns="91440" bIns="45720" anchor="t" anchorCtr="0" upright="1">
              <a:noAutofit/>
            </a:bodyPr>
            <a:lstStyle/>
            <a:p>
              <a:pPr algn="ctr">
                <a:lnSpc>
                  <a:spcPts val="1428"/>
                </a:lnSpc>
                <a:spcBef>
                  <a:spcPts val="714"/>
                </a:spcBef>
                <a:spcAft>
                  <a:spcPts val="1190"/>
                </a:spcAft>
              </a:pPr>
              <a:r>
                <a:rPr lang="ru-RU" sz="1700" dirty="0" smtClean="0"/>
                <a:t>№ </a:t>
              </a:r>
              <a:r>
                <a:rPr lang="en-US" sz="1700" dirty="0" smtClean="0"/>
                <a:t>DB</a:t>
              </a:r>
              <a:r>
                <a:rPr lang="ru-RU" sz="1700" dirty="0" smtClean="0"/>
                <a:t> след-го вагона вертушки=</a:t>
              </a:r>
              <a:r>
                <a:rPr lang="en-US" sz="1700" dirty="0" smtClean="0"/>
                <a:t>0</a:t>
              </a:r>
              <a:endParaRPr lang="ru-RU" sz="1700" dirty="0">
                <a:latin typeface="Calibri"/>
                <a:ea typeface="Calibri"/>
                <a:cs typeface="Times New Roman"/>
              </a:endParaRPr>
            </a:p>
          </p:txBody>
        </p:sp>
        <p:sp>
          <p:nvSpPr>
            <p:cNvPr id="49" name="Прямоугольник 48"/>
            <p:cNvSpPr/>
            <p:nvPr/>
          </p:nvSpPr>
          <p:spPr>
            <a:xfrm>
              <a:off x="1043608" y="836712"/>
              <a:ext cx="1800200" cy="2520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28"/>
                </a:lnSpc>
                <a:spcAft>
                  <a:spcPts val="1190"/>
                </a:spcAft>
              </a:pPr>
              <a:r>
                <a:rPr lang="en-US" sz="1900" dirty="0" smtClean="0">
                  <a:ea typeface="Calibri"/>
                  <a:cs typeface="Times New Roman"/>
                </a:rPr>
                <a:t>DB{M}</a:t>
              </a:r>
              <a:r>
                <a:rPr lang="ru-RU" sz="1900" dirty="0" smtClean="0">
                  <a:ea typeface="Calibri"/>
                  <a:cs typeface="Times New Roman"/>
                </a:rPr>
                <a:t> </a:t>
              </a:r>
              <a:r>
                <a:rPr lang="ru-RU" sz="1900" dirty="0" smtClean="0"/>
                <a:t>Вагон </a:t>
              </a:r>
              <a:r>
                <a:rPr lang="ru-RU" sz="1900" dirty="0" smtClean="0">
                  <a:ea typeface="Calibri"/>
                  <a:cs typeface="Times New Roman"/>
                </a:rPr>
                <a:t>№</a:t>
              </a:r>
              <a:r>
                <a:rPr lang="en-US" sz="1900" dirty="0" smtClean="0">
                  <a:ea typeface="Calibri"/>
                  <a:cs typeface="Times New Roman"/>
                </a:rPr>
                <a:t>S+</a:t>
              </a:r>
              <a:r>
                <a:rPr lang="ru-RU" sz="1900" dirty="0" smtClean="0">
                  <a:ea typeface="Calibri"/>
                  <a:cs typeface="Times New Roman"/>
                </a:rPr>
                <a:t>1</a:t>
              </a:r>
              <a:endParaRPr lang="ru-RU" sz="1900" dirty="0">
                <a:ea typeface="Calibri"/>
                <a:cs typeface="Times New Roman"/>
              </a:endParaRPr>
            </a:p>
          </p:txBody>
        </p:sp>
      </p:grpSp>
      <p:sp>
        <p:nvSpPr>
          <p:cNvPr id="50" name="TextBox 49"/>
          <p:cNvSpPr txBox="1"/>
          <p:nvPr/>
        </p:nvSpPr>
        <p:spPr>
          <a:xfrm>
            <a:off x="761864" y="4358703"/>
            <a:ext cx="3325782" cy="433060"/>
          </a:xfrm>
          <a:prstGeom prst="rect">
            <a:avLst/>
          </a:prstGeom>
          <a:noFill/>
        </p:spPr>
        <p:txBody>
          <a:bodyPr wrap="square" lIns="108830" tIns="54416" rIns="108830" bIns="54416" rtlCol="0">
            <a:spAutoFit/>
          </a:bodyPr>
          <a:lstStyle/>
          <a:p>
            <a:r>
              <a:rPr lang="ru-RU" dirty="0" smtClean="0"/>
              <a:t>…………………………...........</a:t>
            </a:r>
            <a:endParaRPr lang="ru-RU" dirty="0"/>
          </a:p>
        </p:txBody>
      </p:sp>
      <p:sp>
        <p:nvSpPr>
          <p:cNvPr id="51" name="Развернутая стрелка 50"/>
          <p:cNvSpPr/>
          <p:nvPr/>
        </p:nvSpPr>
        <p:spPr>
          <a:xfrm rot="16200000">
            <a:off x="188595" y="2116448"/>
            <a:ext cx="1310750" cy="239995"/>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52" name="Развернутая стрелка 51"/>
          <p:cNvSpPr/>
          <p:nvPr/>
        </p:nvSpPr>
        <p:spPr>
          <a:xfrm rot="16200000" flipV="1">
            <a:off x="3341873" y="3129649"/>
            <a:ext cx="1310746" cy="209999"/>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53" name="Скругленный прямоугольник 52"/>
          <p:cNvSpPr/>
          <p:nvPr/>
        </p:nvSpPr>
        <p:spPr>
          <a:xfrm>
            <a:off x="11836" y="571614"/>
            <a:ext cx="12152202" cy="287512"/>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Information Support. Linked lists of data blocks</a:t>
            </a:r>
            <a:r>
              <a:rPr lang="ru-RU" sz="1900" b="1" dirty="0" smtClean="0">
                <a:solidFill>
                  <a:schemeClr val="bg1"/>
                </a:solidFill>
                <a:latin typeface="Calibri" pitchFamily="34" charset="0"/>
                <a:ea typeface="Calibri" pitchFamily="34" charset="0"/>
                <a:cs typeface="Times New Roman" pitchFamily="18" charset="0"/>
              </a:rPr>
              <a:t> (</a:t>
            </a:r>
            <a:r>
              <a:rPr lang="en-US" sz="1900" b="1" dirty="0" smtClean="0">
                <a:solidFill>
                  <a:schemeClr val="bg1"/>
                </a:solidFill>
                <a:latin typeface="Calibri" pitchFamily="34" charset="0"/>
                <a:ea typeface="Calibri" pitchFamily="34" charset="0"/>
                <a:cs typeface="Times New Roman" pitchFamily="18" charset="0"/>
              </a:rPr>
              <a:t>DB)</a:t>
            </a:r>
            <a:endParaRPr lang="ru-RU" sz="1900" b="1" dirty="0">
              <a:solidFill>
                <a:schemeClr val="bg1"/>
              </a:solidFill>
              <a:latin typeface="Calibri" pitchFamily="34" charset="0"/>
              <a:ea typeface="Calibri" pitchFamily="34" charset="0"/>
              <a:cs typeface="Times New Roman" pitchFamily="18" charset="0"/>
            </a:endParaRPr>
          </a:p>
        </p:txBody>
      </p:sp>
      <p:sp>
        <p:nvSpPr>
          <p:cNvPr id="54" name="Полилиния 53"/>
          <p:cNvSpPr/>
          <p:nvPr/>
        </p:nvSpPr>
        <p:spPr>
          <a:xfrm>
            <a:off x="11836" y="17012"/>
            <a:ext cx="12152202" cy="535675"/>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55" name="Развернутая стрелка 54"/>
          <p:cNvSpPr/>
          <p:nvPr/>
        </p:nvSpPr>
        <p:spPr>
          <a:xfrm rot="16200000" flipV="1">
            <a:off x="3477664" y="4904892"/>
            <a:ext cx="896653" cy="233000"/>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56" name="Развернутая стрелка 55"/>
          <p:cNvSpPr/>
          <p:nvPr/>
        </p:nvSpPr>
        <p:spPr>
          <a:xfrm rot="16200000">
            <a:off x="358550" y="3935829"/>
            <a:ext cx="966225" cy="239969"/>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57" name="Развернутая стрелка 56"/>
          <p:cNvSpPr/>
          <p:nvPr/>
        </p:nvSpPr>
        <p:spPr>
          <a:xfrm rot="16200000">
            <a:off x="119749" y="5581191"/>
            <a:ext cx="1310750" cy="239995"/>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58" name="TextBox 57"/>
          <p:cNvSpPr txBox="1"/>
          <p:nvPr/>
        </p:nvSpPr>
        <p:spPr>
          <a:xfrm>
            <a:off x="4674192" y="4331491"/>
            <a:ext cx="3325782" cy="433060"/>
          </a:xfrm>
          <a:prstGeom prst="rect">
            <a:avLst/>
          </a:prstGeom>
          <a:noFill/>
        </p:spPr>
        <p:txBody>
          <a:bodyPr wrap="square" lIns="108830" tIns="54416" rIns="108830" bIns="54416" rtlCol="0">
            <a:spAutoFit/>
          </a:bodyPr>
          <a:lstStyle/>
          <a:p>
            <a:r>
              <a:rPr lang="ru-RU" dirty="0" smtClean="0"/>
              <a:t>…………………………...........</a:t>
            </a:r>
            <a:endParaRPr lang="ru-RU" dirty="0"/>
          </a:p>
        </p:txBody>
      </p:sp>
      <p:sp>
        <p:nvSpPr>
          <p:cNvPr id="59" name="Развернутая стрелка 58"/>
          <p:cNvSpPr/>
          <p:nvPr/>
        </p:nvSpPr>
        <p:spPr>
          <a:xfrm rot="5400000" flipV="1">
            <a:off x="4366847" y="2054325"/>
            <a:ext cx="827639" cy="236199"/>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60" name="Развернутая стрелка 59"/>
          <p:cNvSpPr/>
          <p:nvPr/>
        </p:nvSpPr>
        <p:spPr>
          <a:xfrm rot="5400000" flipV="1">
            <a:off x="4327175" y="3126656"/>
            <a:ext cx="827639" cy="235169"/>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61" name="Развернутая стрелка 60"/>
          <p:cNvSpPr/>
          <p:nvPr/>
        </p:nvSpPr>
        <p:spPr>
          <a:xfrm rot="5400000" flipV="1">
            <a:off x="4345350" y="4092511"/>
            <a:ext cx="758625" cy="235169"/>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62" name="Развернутая стрелка 61"/>
          <p:cNvSpPr/>
          <p:nvPr/>
        </p:nvSpPr>
        <p:spPr>
          <a:xfrm rot="5400000" flipV="1">
            <a:off x="4275162" y="5556110"/>
            <a:ext cx="827639" cy="235169"/>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63" name="Развернутая стрелка 62"/>
          <p:cNvSpPr/>
          <p:nvPr/>
        </p:nvSpPr>
        <p:spPr>
          <a:xfrm rot="16200000" flipV="1">
            <a:off x="7266390" y="2165490"/>
            <a:ext cx="1310746" cy="209999"/>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64" name="Развернутая стрелка 63"/>
          <p:cNvSpPr/>
          <p:nvPr/>
        </p:nvSpPr>
        <p:spPr>
          <a:xfrm rot="16200000" flipV="1">
            <a:off x="7380094" y="4846430"/>
            <a:ext cx="896653" cy="233000"/>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65" name="Развернутая стрелка 64"/>
          <p:cNvSpPr/>
          <p:nvPr/>
        </p:nvSpPr>
        <p:spPr>
          <a:xfrm rot="16200000" flipV="1">
            <a:off x="7298106" y="3127449"/>
            <a:ext cx="1310746" cy="287963"/>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66" name="Развернутая стрелка 65"/>
          <p:cNvSpPr/>
          <p:nvPr/>
        </p:nvSpPr>
        <p:spPr>
          <a:xfrm rot="16200000" flipV="1">
            <a:off x="7257918" y="5577529"/>
            <a:ext cx="1310746" cy="287963"/>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67" name="TextBox 66"/>
          <p:cNvSpPr txBox="1"/>
          <p:nvPr/>
        </p:nvSpPr>
        <p:spPr>
          <a:xfrm>
            <a:off x="8531217" y="4333921"/>
            <a:ext cx="3230543" cy="433060"/>
          </a:xfrm>
          <a:prstGeom prst="rect">
            <a:avLst/>
          </a:prstGeom>
          <a:noFill/>
        </p:spPr>
        <p:txBody>
          <a:bodyPr wrap="square" lIns="108830" tIns="54416" rIns="108830" bIns="54416" rtlCol="0">
            <a:spAutoFit/>
          </a:bodyPr>
          <a:lstStyle/>
          <a:p>
            <a:r>
              <a:rPr lang="ru-RU" dirty="0" smtClean="0"/>
              <a:t>…………………………..........</a:t>
            </a:r>
            <a:endParaRPr lang="ru-RU" dirty="0"/>
          </a:p>
        </p:txBody>
      </p:sp>
      <p:sp>
        <p:nvSpPr>
          <p:cNvPr id="68" name="Развернутая стрелка 67"/>
          <p:cNvSpPr/>
          <p:nvPr/>
        </p:nvSpPr>
        <p:spPr>
          <a:xfrm rot="5400000" flipV="1">
            <a:off x="8162983" y="2086330"/>
            <a:ext cx="827639" cy="236199"/>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69" name="Развернутая стрелка 68"/>
          <p:cNvSpPr/>
          <p:nvPr/>
        </p:nvSpPr>
        <p:spPr>
          <a:xfrm rot="5400000" flipV="1">
            <a:off x="8140259" y="3128570"/>
            <a:ext cx="827639" cy="236199"/>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70" name="Развернутая стрелка 69"/>
          <p:cNvSpPr/>
          <p:nvPr/>
        </p:nvSpPr>
        <p:spPr>
          <a:xfrm rot="5400000" flipV="1">
            <a:off x="8203237" y="4110531"/>
            <a:ext cx="729503" cy="235169"/>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71" name="Развернутая стрелка 70"/>
          <p:cNvSpPr/>
          <p:nvPr/>
        </p:nvSpPr>
        <p:spPr>
          <a:xfrm rot="5400000" flipV="1">
            <a:off x="8113468" y="5558026"/>
            <a:ext cx="827639" cy="236199"/>
          </a:xfrm>
          <a:prstGeom prst="uturnArrow">
            <a:avLst>
              <a:gd name="adj1" fmla="val 3437"/>
              <a:gd name="adj2" fmla="val 11822"/>
              <a:gd name="adj3" fmla="val 22604"/>
              <a:gd name="adj4" fmla="val 43750"/>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solidFill>
                <a:schemeClr val="tx1"/>
              </a:solidFill>
            </a:endParaRPr>
          </a:p>
        </p:txBody>
      </p:sp>
      <p:sp>
        <p:nvSpPr>
          <p:cNvPr id="72" name="TextBox 71"/>
          <p:cNvSpPr txBox="1"/>
          <p:nvPr/>
        </p:nvSpPr>
        <p:spPr>
          <a:xfrm>
            <a:off x="476150" y="1000341"/>
            <a:ext cx="4000007" cy="359073"/>
          </a:xfrm>
          <a:prstGeom prst="rect">
            <a:avLst/>
          </a:prstGeom>
          <a:noFill/>
          <a:ln>
            <a:noFill/>
          </a:ln>
        </p:spPr>
        <p:txBody>
          <a:bodyPr wrap="square" lIns="108830" tIns="0" rIns="108830" bIns="0"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1428"/>
              </a:lnSpc>
            </a:pPr>
            <a:r>
              <a:rPr lang="en-US" sz="1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Linked list </a:t>
            </a:r>
            <a:r>
              <a:rPr lang="ru-RU" sz="1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lnSpc>
                <a:spcPts val="1428"/>
              </a:lnSpc>
            </a:pPr>
            <a:r>
              <a:rPr lang="ru-RU" sz="1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«Вертушки»</a:t>
            </a:r>
            <a:endParaRPr lang="ru-RU" sz="1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3" name="TextBox 72"/>
          <p:cNvSpPr txBox="1"/>
          <p:nvPr/>
        </p:nvSpPr>
        <p:spPr>
          <a:xfrm>
            <a:off x="4380919" y="1000341"/>
            <a:ext cx="4000007" cy="359073"/>
          </a:xfrm>
          <a:prstGeom prst="rect">
            <a:avLst/>
          </a:prstGeom>
          <a:noFill/>
          <a:ln>
            <a:noFill/>
          </a:ln>
        </p:spPr>
        <p:txBody>
          <a:bodyPr wrap="square" lIns="108830" tIns="0" rIns="108830" bIns="0"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1428"/>
              </a:lnSpc>
            </a:pPr>
            <a:r>
              <a:rPr lang="en-US" sz="1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Linked list</a:t>
            </a:r>
            <a:endParaRPr lang="ru-RU" sz="1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lnSpc>
                <a:spcPts val="1428"/>
              </a:lnSpc>
            </a:pPr>
            <a:r>
              <a:rPr lang="ru-RU" sz="1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«Вагоны очереди»</a:t>
            </a:r>
            <a:endParaRPr lang="ru-RU" sz="1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4" name="TextBox 73"/>
          <p:cNvSpPr txBox="1"/>
          <p:nvPr/>
        </p:nvSpPr>
        <p:spPr>
          <a:xfrm>
            <a:off x="8049211" y="1000341"/>
            <a:ext cx="4000007" cy="359073"/>
          </a:xfrm>
          <a:prstGeom prst="rect">
            <a:avLst/>
          </a:prstGeom>
          <a:noFill/>
          <a:ln>
            <a:noFill/>
          </a:ln>
        </p:spPr>
        <p:txBody>
          <a:bodyPr wrap="square" lIns="108830" tIns="0" rIns="108830" bIns="0"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ts val="1428"/>
              </a:lnSpc>
            </a:pPr>
            <a:r>
              <a:rPr lang="en-US" sz="1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Linked list </a:t>
            </a:r>
            <a:r>
              <a:rPr lang="ru-RU" sz="1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p>
          <a:p>
            <a:pPr algn="ctr">
              <a:lnSpc>
                <a:spcPts val="1428"/>
              </a:lnSpc>
            </a:pPr>
            <a:r>
              <a:rPr lang="ru-RU" sz="19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«Вагоны вертушки»</a:t>
            </a:r>
            <a:endParaRPr lang="ru-RU" sz="19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 xmlns:p14="http://schemas.microsoft.com/office/powerpoint/2010/main" val="16841637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203175" y="152435"/>
            <a:ext cx="219850" cy="4330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108830" tIns="54416" rIns="108830" bIns="54416" numCol="1" anchor="ctr" anchorCtr="0" compatLnSpc="1">
            <a:prstTxWarp prst="textNoShape">
              <a:avLst/>
            </a:prstTxWarp>
            <a:spAutoFit/>
          </a:bodyPr>
          <a:lstStyle/>
          <a:p>
            <a:endParaRPr lang="ru-RU"/>
          </a:p>
        </p:txBody>
      </p:sp>
      <p:grpSp>
        <p:nvGrpSpPr>
          <p:cNvPr id="2" name="Group 1"/>
          <p:cNvGrpSpPr>
            <a:grpSpLocks noChangeAspect="1"/>
          </p:cNvGrpSpPr>
          <p:nvPr/>
        </p:nvGrpSpPr>
        <p:grpSpPr bwMode="auto">
          <a:xfrm>
            <a:off x="815307" y="1197029"/>
            <a:ext cx="10751795" cy="5249451"/>
            <a:chOff x="329" y="1080"/>
            <a:chExt cx="16087" cy="9285"/>
          </a:xfrm>
        </p:grpSpPr>
        <p:sp>
          <p:nvSpPr>
            <p:cNvPr id="6" name="AutoShape 8"/>
            <p:cNvSpPr>
              <a:spLocks noChangeAspect="1" noChangeArrowheads="1" noTextEdit="1"/>
            </p:cNvSpPr>
            <p:nvPr/>
          </p:nvSpPr>
          <p:spPr bwMode="auto">
            <a:xfrm>
              <a:off x="329" y="1080"/>
              <a:ext cx="16087" cy="928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Rectangle 7"/>
            <p:cNvSpPr>
              <a:spLocks noChangeArrowheads="1"/>
            </p:cNvSpPr>
            <p:nvPr/>
          </p:nvSpPr>
          <p:spPr bwMode="auto">
            <a:xfrm>
              <a:off x="576" y="1203"/>
              <a:ext cx="3419" cy="6171"/>
            </a:xfrm>
            <a:prstGeom prst="rect">
              <a:avLst/>
            </a:prstGeom>
            <a:solidFill>
              <a:srgbClr val="FFFFFF"/>
            </a:solidFill>
            <a:ln w="9525">
              <a:solidFill>
                <a:srgbClr val="000000"/>
              </a:solidFill>
              <a:miter lim="800000"/>
              <a:headEnd/>
              <a:tailEnd/>
            </a:ln>
          </p:spPr>
          <p:txBody>
            <a:bodyPr vert="horz" wrap="square" lIns="54000" tIns="10800" rIns="18000" bIns="10800" numCol="1" anchor="t" anchorCtr="0" compatLnSpc="1">
              <a:prstTxWarp prst="textNoShape">
                <a:avLst/>
              </a:prstTxWarp>
            </a:bodyPr>
            <a:lstStyle/>
            <a:p>
              <a:pPr algn="ctr" fontAlgn="base">
                <a:spcBef>
                  <a:spcPct val="0"/>
                </a:spcBef>
                <a:spcAft>
                  <a:spcPct val="0"/>
                </a:spcAft>
              </a:pPr>
              <a:r>
                <a:rPr lang="en-US" altLang="ru-RU" sz="1200" b="1" u="sng" dirty="0" smtClean="0">
                  <a:latin typeface="Arial" pitchFamily="34" charset="0"/>
                  <a:ea typeface="Times New Roman" pitchFamily="18" charset="0"/>
                  <a:cs typeface="Arial" pitchFamily="34" charset="0"/>
                </a:rPr>
                <a:t>DB «Путь»</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1. № пути</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2. № DB последней вошедшей вертушки</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3. </a:t>
              </a:r>
              <a:r>
                <a:rPr lang="ru-RU" altLang="ru-RU" sz="1200" dirty="0" smtClean="0">
                  <a:latin typeface="Arial" pitchFamily="34" charset="0"/>
                  <a:ea typeface="Times New Roman" pitchFamily="18" charset="0"/>
                  <a:cs typeface="Arial" pitchFamily="34" charset="0"/>
                </a:rPr>
                <a:t>Момент  </a:t>
              </a:r>
              <a:r>
                <a:rPr lang="en-US" altLang="ru-RU" sz="1200" dirty="0" smtClean="0">
                  <a:latin typeface="Arial" pitchFamily="34" charset="0"/>
                  <a:ea typeface="Times New Roman" pitchFamily="18" charset="0"/>
                  <a:cs typeface="Arial" pitchFamily="34" charset="0"/>
                </a:rPr>
                <a:t>Команд</a:t>
              </a:r>
              <a:r>
                <a:rPr lang="ru-RU" altLang="ru-RU" sz="1200" dirty="0" smtClean="0">
                  <a:latin typeface="Arial" pitchFamily="34" charset="0"/>
                  <a:ea typeface="Times New Roman" pitchFamily="18" charset="0"/>
                  <a:cs typeface="Arial" pitchFamily="34" charset="0"/>
                </a:rPr>
                <a:t>ы</a:t>
              </a:r>
              <a:r>
                <a:rPr lang="en-US" altLang="ru-RU" sz="1200" dirty="0" smtClean="0">
                  <a:latin typeface="Arial" pitchFamily="34" charset="0"/>
                  <a:ea typeface="Times New Roman" pitchFamily="18" charset="0"/>
                  <a:cs typeface="Arial" pitchFamily="34" charset="0"/>
                </a:rPr>
                <a:t> на ввод данных по вертушке</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4. </a:t>
              </a:r>
              <a:r>
                <a:rPr lang="ru-RU" altLang="ru-RU" sz="1200" dirty="0" smtClean="0">
                  <a:latin typeface="Arial" pitchFamily="34" charset="0"/>
                  <a:ea typeface="Times New Roman" pitchFamily="18" charset="0"/>
                  <a:cs typeface="Arial" pitchFamily="34" charset="0"/>
                </a:rPr>
                <a:t>Момент </a:t>
              </a:r>
              <a:r>
                <a:rPr lang="en-US" altLang="ru-RU" sz="1200" dirty="0" smtClean="0">
                  <a:latin typeface="Arial" pitchFamily="34" charset="0"/>
                  <a:ea typeface="Times New Roman" pitchFamily="18" charset="0"/>
                  <a:cs typeface="Arial" pitchFamily="34" charset="0"/>
                </a:rPr>
                <a:t>Команд</a:t>
              </a:r>
              <a:r>
                <a:rPr lang="ru-RU" altLang="ru-RU" sz="1200" dirty="0" smtClean="0">
                  <a:latin typeface="Arial" pitchFamily="34" charset="0"/>
                  <a:ea typeface="Times New Roman" pitchFamily="18" charset="0"/>
                  <a:cs typeface="Arial" pitchFamily="34" charset="0"/>
                </a:rPr>
                <a:t>ы</a:t>
              </a:r>
              <a:r>
                <a:rPr lang="en-US" altLang="ru-RU" sz="1200" dirty="0" smtClean="0">
                  <a:latin typeface="Arial" pitchFamily="34" charset="0"/>
                  <a:ea typeface="Times New Roman" pitchFamily="18" charset="0"/>
                  <a:cs typeface="Arial" pitchFamily="34" charset="0"/>
                </a:rPr>
                <a:t> на объединение вертушек</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5. </a:t>
              </a:r>
              <a:r>
                <a:rPr lang="ru-RU" altLang="ru-RU" sz="1200" dirty="0" smtClean="0">
                  <a:latin typeface="Arial" pitchFamily="34" charset="0"/>
                  <a:ea typeface="Times New Roman" pitchFamily="18" charset="0"/>
                  <a:cs typeface="Arial" pitchFamily="34" charset="0"/>
                </a:rPr>
                <a:t>Момент </a:t>
              </a:r>
              <a:r>
                <a:rPr lang="en-US" altLang="ru-RU" sz="1200" dirty="0" smtClean="0">
                  <a:latin typeface="Arial" pitchFamily="34" charset="0"/>
                  <a:ea typeface="Times New Roman" pitchFamily="18" charset="0"/>
                  <a:cs typeface="Arial" pitchFamily="34" charset="0"/>
                </a:rPr>
                <a:t>Команда на разделение вертушки</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6. № вертушки (для команд)</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7. № электровоза (для команд)</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8. № склада (для команд)</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9. Вес вертушки заявленный (для команд)</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10. № вертушки для объединения</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11. Количество вагонов в первой вертушке при разделении одной вертушки на две</a:t>
              </a:r>
              <a:endParaRPr lang="en-US" altLang="ru-RU" sz="700" dirty="0" smtClean="0">
                <a:latin typeface="Arial" pitchFamily="34" charset="0"/>
                <a:cs typeface="Arial" pitchFamily="34" charset="0"/>
              </a:endParaRPr>
            </a:p>
            <a:p>
              <a:pPr eaLnBrk="0" fontAlgn="base" hangingPunct="0">
                <a:spcBef>
                  <a:spcPct val="0"/>
                </a:spcBef>
                <a:spcAft>
                  <a:spcPct val="0"/>
                </a:spcAft>
              </a:pPr>
              <a:endParaRPr lang="en-US" altLang="ru-RU" dirty="0" smtClean="0">
                <a:latin typeface="Arial" pitchFamily="34" charset="0"/>
                <a:cs typeface="Arial" pitchFamily="34" charset="0"/>
              </a:endParaRPr>
            </a:p>
          </p:txBody>
        </p:sp>
        <p:sp>
          <p:nvSpPr>
            <p:cNvPr id="8" name="Rectangle 6"/>
            <p:cNvSpPr>
              <a:spLocks noChangeArrowheads="1"/>
            </p:cNvSpPr>
            <p:nvPr/>
          </p:nvSpPr>
          <p:spPr bwMode="auto">
            <a:xfrm>
              <a:off x="4536" y="4252"/>
              <a:ext cx="3685" cy="6000"/>
            </a:xfrm>
            <a:prstGeom prst="rect">
              <a:avLst/>
            </a:prstGeom>
            <a:solidFill>
              <a:srgbClr val="FFFFFF"/>
            </a:solidFill>
            <a:ln w="9525">
              <a:solidFill>
                <a:srgbClr val="000000"/>
              </a:solidFill>
              <a:miter lim="800000"/>
              <a:headEnd/>
              <a:tailEnd/>
            </a:ln>
          </p:spPr>
          <p:txBody>
            <a:bodyPr vert="horz" wrap="square" lIns="54000" tIns="10800" rIns="18000" bIns="10800" numCol="1" anchor="t" anchorCtr="0" compatLnSpc="1">
              <a:prstTxWarp prst="textNoShape">
                <a:avLst/>
              </a:prstTxWarp>
            </a:bodyPr>
            <a:lstStyle/>
            <a:p>
              <a:pPr algn="ctr" fontAlgn="base">
                <a:spcBef>
                  <a:spcPct val="0"/>
                </a:spcBef>
                <a:spcAft>
                  <a:spcPct val="0"/>
                </a:spcAft>
              </a:pPr>
              <a:r>
                <a:rPr lang="en-US" altLang="ru-RU" sz="1200" b="1" u="sng" dirty="0" smtClean="0">
                  <a:latin typeface="Arial" pitchFamily="34" charset="0"/>
                  <a:ea typeface="Times New Roman" pitchFamily="18" charset="0"/>
                  <a:cs typeface="Arial" pitchFamily="34" charset="0"/>
                </a:rPr>
                <a:t>DB «</a:t>
              </a:r>
              <a:r>
                <a:rPr lang="en-US" altLang="ru-RU" sz="1200" b="1" u="sng" dirty="0" err="1" smtClean="0">
                  <a:latin typeface="Arial" pitchFamily="34" charset="0"/>
                  <a:ea typeface="Times New Roman" pitchFamily="18" charset="0"/>
                  <a:cs typeface="Arial" pitchFamily="34" charset="0"/>
                </a:rPr>
                <a:t>Вагон</a:t>
              </a:r>
              <a:r>
                <a:rPr lang="en-US" altLang="ru-RU" sz="1200" b="1" u="sng" dirty="0" smtClean="0">
                  <a:latin typeface="Arial" pitchFamily="34" charset="0"/>
                  <a:ea typeface="Times New Roman" pitchFamily="18" charset="0"/>
                  <a:cs typeface="Arial" pitchFamily="34" charset="0"/>
                </a:rPr>
                <a:t>»</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1. Тип (обмоторенный / обычный)</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2. Заявленная масса</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3. Содержание Fe</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4. Время свала</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5. Время начала выхода из бункера</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6. Время конца выхода из бункера</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7. Время начала прохода весов</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8. Время конца прохода через весы</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9. </a:t>
              </a:r>
              <a:r>
                <a:rPr lang="ru-RU" altLang="ru-RU" sz="1200" dirty="0" smtClean="0">
                  <a:latin typeface="Arial" pitchFamily="34" charset="0"/>
                  <a:ea typeface="Times New Roman" pitchFamily="18" charset="0"/>
                  <a:cs typeface="Arial" pitchFamily="34" charset="0"/>
                </a:rPr>
                <a:t>Ссылка </a:t>
              </a:r>
              <a:r>
                <a:rPr lang="en-US" altLang="ru-RU" sz="1200" dirty="0" smtClean="0">
                  <a:latin typeface="Arial" pitchFamily="34" charset="0"/>
                  <a:ea typeface="Times New Roman" pitchFamily="18" charset="0"/>
                  <a:cs typeface="Arial" pitchFamily="34" charset="0"/>
                </a:rPr>
                <a:t>DB вертушки</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10. Номер вагона</a:t>
              </a:r>
              <a:endParaRPr lang="en-US" altLang="ru-RU" sz="700" dirty="0" smtClean="0">
                <a:latin typeface="Arial" pitchFamily="34" charset="0"/>
                <a:cs typeface="Arial" pitchFamily="34" charset="0"/>
              </a:endParaRPr>
            </a:p>
            <a:p>
              <a:pPr lvl="0"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11. </a:t>
              </a:r>
              <a:r>
                <a:rPr lang="ru-RU" altLang="ru-RU" sz="1200" dirty="0">
                  <a:solidFill>
                    <a:prstClr val="black"/>
                  </a:solidFill>
                  <a:latin typeface="Arial" pitchFamily="34" charset="0"/>
                  <a:ea typeface="Times New Roman" pitchFamily="18" charset="0"/>
                  <a:cs typeface="Arial" pitchFamily="34" charset="0"/>
                </a:rPr>
                <a:t>Ссылка </a:t>
              </a:r>
              <a:r>
                <a:rPr lang="en-US" altLang="ru-RU" sz="1200" dirty="0" smtClean="0">
                  <a:latin typeface="Arial" pitchFamily="34" charset="0"/>
                  <a:ea typeface="Times New Roman" pitchFamily="18" charset="0"/>
                  <a:cs typeface="Arial" pitchFamily="34" charset="0"/>
                </a:rPr>
                <a:t>DB след. вагона вертушки</a:t>
              </a:r>
              <a:endParaRPr lang="en-US" altLang="ru-RU" sz="700" dirty="0" smtClean="0">
                <a:latin typeface="Arial" pitchFamily="34" charset="0"/>
                <a:cs typeface="Arial" pitchFamily="34" charset="0"/>
              </a:endParaRPr>
            </a:p>
            <a:p>
              <a:pPr lvl="0"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12.</a:t>
              </a:r>
              <a:r>
                <a:rPr lang="ru-RU" altLang="ru-RU" sz="1200" dirty="0">
                  <a:latin typeface="Arial" pitchFamily="34" charset="0"/>
                  <a:ea typeface="Times New Roman" pitchFamily="18" charset="0"/>
                  <a:cs typeface="Arial" pitchFamily="34" charset="0"/>
                </a:rPr>
                <a:t> Ссылка </a:t>
              </a:r>
              <a:r>
                <a:rPr lang="en-US" altLang="ru-RU" sz="1200" dirty="0" smtClean="0">
                  <a:latin typeface="Arial" pitchFamily="34" charset="0"/>
                  <a:ea typeface="Times New Roman" pitchFamily="18" charset="0"/>
                  <a:cs typeface="Arial" pitchFamily="34" charset="0"/>
                </a:rPr>
                <a:t>DB след. сваленного вагона</a:t>
              </a:r>
              <a:endParaRPr lang="en-US" altLang="ru-RU" sz="700" dirty="0" smtClean="0">
                <a:latin typeface="Arial" pitchFamily="34" charset="0"/>
                <a:cs typeface="Arial" pitchFamily="34" charset="0"/>
              </a:endParaRPr>
            </a:p>
            <a:p>
              <a:pPr lvl="0"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13. </a:t>
              </a:r>
              <a:r>
                <a:rPr lang="ru-RU" altLang="ru-RU" sz="1200" dirty="0">
                  <a:solidFill>
                    <a:prstClr val="black"/>
                  </a:solidFill>
                  <a:latin typeface="Arial" pitchFamily="34" charset="0"/>
                  <a:ea typeface="Times New Roman" pitchFamily="18" charset="0"/>
                  <a:cs typeface="Arial" pitchFamily="34" charset="0"/>
                </a:rPr>
                <a:t>Ссылка </a:t>
              </a:r>
              <a:r>
                <a:rPr lang="en-US" altLang="ru-RU" sz="1200" dirty="0" smtClean="0">
                  <a:latin typeface="Arial" pitchFamily="34" charset="0"/>
                  <a:ea typeface="Times New Roman" pitchFamily="18" charset="0"/>
                  <a:cs typeface="Arial" pitchFamily="34" charset="0"/>
                </a:rPr>
                <a:t>DB пред. сваленного вагона</a:t>
              </a:r>
              <a:endParaRPr lang="en-US" altLang="ru-RU" dirty="0" smtClean="0">
                <a:latin typeface="Arial" pitchFamily="34" charset="0"/>
                <a:cs typeface="Arial" pitchFamily="34" charset="0"/>
              </a:endParaRPr>
            </a:p>
          </p:txBody>
        </p:sp>
        <p:sp>
          <p:nvSpPr>
            <p:cNvPr id="9" name="Rectangle 5"/>
            <p:cNvSpPr>
              <a:spLocks noChangeArrowheads="1"/>
            </p:cNvSpPr>
            <p:nvPr/>
          </p:nvSpPr>
          <p:spPr bwMode="auto">
            <a:xfrm>
              <a:off x="4536" y="1188"/>
              <a:ext cx="3685" cy="2898"/>
            </a:xfrm>
            <a:prstGeom prst="rect">
              <a:avLst/>
            </a:prstGeom>
            <a:solidFill>
              <a:srgbClr val="FFFFFF"/>
            </a:solidFill>
            <a:ln w="9525">
              <a:solidFill>
                <a:srgbClr val="000000"/>
              </a:solidFill>
              <a:miter lim="800000"/>
              <a:headEnd/>
              <a:tailEnd/>
            </a:ln>
          </p:spPr>
          <p:txBody>
            <a:bodyPr vert="horz" wrap="square" lIns="36000" tIns="10800" rIns="18000" bIns="10800" numCol="1" anchor="t" anchorCtr="0" compatLnSpc="1">
              <a:prstTxWarp prst="textNoShape">
                <a:avLst/>
              </a:prstTxWarp>
            </a:bodyPr>
            <a:lstStyle/>
            <a:p>
              <a:pPr algn="ctr" fontAlgn="base">
                <a:spcBef>
                  <a:spcPct val="0"/>
                </a:spcBef>
                <a:spcAft>
                  <a:spcPct val="0"/>
                </a:spcAft>
              </a:pPr>
              <a:r>
                <a:rPr lang="en-US" altLang="ru-RU" sz="1200" b="1" u="sng" dirty="0" smtClean="0">
                  <a:latin typeface="Arial" pitchFamily="34" charset="0"/>
                  <a:ea typeface="Times New Roman" pitchFamily="18" charset="0"/>
                  <a:cs typeface="Arial" pitchFamily="34" charset="0"/>
                </a:rPr>
                <a:t>DB «</a:t>
              </a:r>
              <a:r>
                <a:rPr lang="en-US" altLang="ru-RU" sz="1200" b="1" u="sng" dirty="0" err="1" smtClean="0">
                  <a:latin typeface="Arial" pitchFamily="34" charset="0"/>
                  <a:ea typeface="Times New Roman" pitchFamily="18" charset="0"/>
                  <a:cs typeface="Arial" pitchFamily="34" charset="0"/>
                </a:rPr>
                <a:t>Бункер</a:t>
              </a:r>
              <a:r>
                <a:rPr lang="en-US" altLang="ru-RU" sz="1200" b="1" u="sng" dirty="0" smtClean="0">
                  <a:latin typeface="Arial" pitchFamily="34" charset="0"/>
                  <a:ea typeface="Times New Roman" pitchFamily="18" charset="0"/>
                  <a:cs typeface="Arial" pitchFamily="34" charset="0"/>
                </a:rPr>
                <a:t>»</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1. Емкость</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2. Текущая масса</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3. Коэфф. коррекции производительности</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4. Производительность на выходе</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5. DB первого вагона</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6. DB последнего вагона</a:t>
              </a:r>
              <a:endParaRPr lang="en-US" altLang="ru-RU" sz="700" dirty="0" smtClean="0">
                <a:latin typeface="Arial" pitchFamily="34" charset="0"/>
                <a:cs typeface="Arial" pitchFamily="34" charset="0"/>
              </a:endParaRPr>
            </a:p>
            <a:p>
              <a:pPr eaLnBrk="0" fontAlgn="base" hangingPunct="0">
                <a:spcBef>
                  <a:spcPct val="0"/>
                </a:spcBef>
                <a:spcAft>
                  <a:spcPct val="0"/>
                </a:spcAft>
              </a:pPr>
              <a:endParaRPr lang="en-US" altLang="ru-RU" dirty="0" smtClean="0">
                <a:latin typeface="Arial" pitchFamily="34" charset="0"/>
                <a:cs typeface="Arial" pitchFamily="34" charset="0"/>
              </a:endParaRPr>
            </a:p>
          </p:txBody>
        </p:sp>
        <p:sp>
          <p:nvSpPr>
            <p:cNvPr id="10" name="Rectangle 4"/>
            <p:cNvSpPr>
              <a:spLocks noChangeArrowheads="1"/>
            </p:cNvSpPr>
            <p:nvPr/>
          </p:nvSpPr>
          <p:spPr bwMode="auto">
            <a:xfrm>
              <a:off x="8501" y="4871"/>
              <a:ext cx="3665" cy="3977"/>
            </a:xfrm>
            <a:prstGeom prst="rect">
              <a:avLst/>
            </a:prstGeom>
            <a:solidFill>
              <a:srgbClr val="FFFFFF"/>
            </a:solidFill>
            <a:ln w="9525">
              <a:solidFill>
                <a:srgbClr val="000000"/>
              </a:solidFill>
              <a:miter lim="800000"/>
              <a:headEnd/>
              <a:tailEnd/>
            </a:ln>
          </p:spPr>
          <p:txBody>
            <a:bodyPr vert="horz" wrap="square" lIns="54000" tIns="10800" rIns="18000" bIns="10800" numCol="1" anchor="t" anchorCtr="0" compatLnSpc="1">
              <a:prstTxWarp prst="textNoShape">
                <a:avLst/>
              </a:prstTxWarp>
            </a:bodyPr>
            <a:lstStyle/>
            <a:p>
              <a:pPr algn="ctr" fontAlgn="base">
                <a:spcBef>
                  <a:spcPct val="0"/>
                </a:spcBef>
                <a:spcAft>
                  <a:spcPct val="0"/>
                </a:spcAft>
              </a:pPr>
              <a:r>
                <a:rPr lang="en-US" altLang="ru-RU" sz="1200" b="1" u="sng" dirty="0" smtClean="0">
                  <a:latin typeface="Arial" pitchFamily="34" charset="0"/>
                  <a:ea typeface="Times New Roman" pitchFamily="18" charset="0"/>
                  <a:cs typeface="Arial" pitchFamily="34" charset="0"/>
                </a:rPr>
                <a:t>DB «</a:t>
              </a:r>
              <a:r>
                <a:rPr lang="en-US" altLang="ru-RU" sz="1200" b="1" u="sng" dirty="0" err="1" smtClean="0">
                  <a:latin typeface="Arial" pitchFamily="34" charset="0"/>
                  <a:ea typeface="Times New Roman" pitchFamily="18" charset="0"/>
                  <a:cs typeface="Arial" pitchFamily="34" charset="0"/>
                </a:rPr>
                <a:t>Весы</a:t>
              </a:r>
              <a:r>
                <a:rPr lang="en-US" altLang="ru-RU" sz="1200" b="1" u="sng" dirty="0" smtClean="0">
                  <a:latin typeface="Arial" pitchFamily="34" charset="0"/>
                  <a:ea typeface="Times New Roman" pitchFamily="18" charset="0"/>
                  <a:cs typeface="Arial" pitchFamily="34" charset="0"/>
                </a:rPr>
                <a:t>»</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1. Текущий вес без нуля</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2. Текущий вес с учетом нуля</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3. Ноль весов</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4. Суммарный вес текущего потока</a:t>
              </a:r>
              <a:endParaRPr lang="en-US" altLang="ru-RU" sz="700" dirty="0" smtClean="0">
                <a:latin typeface="Arial" pitchFamily="34" charset="0"/>
                <a:cs typeface="Arial" pitchFamily="34" charset="0"/>
              </a:endParaRPr>
            </a:p>
            <a:p>
              <a:pPr lvl="0"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5. </a:t>
              </a:r>
              <a:r>
                <a:rPr lang="ru-RU" altLang="ru-RU" sz="1200" dirty="0">
                  <a:solidFill>
                    <a:prstClr val="black"/>
                  </a:solidFill>
                  <a:latin typeface="Arial" pitchFamily="34" charset="0"/>
                  <a:ea typeface="Times New Roman" pitchFamily="18" charset="0"/>
                  <a:cs typeface="Arial" pitchFamily="34" charset="0"/>
                </a:rPr>
                <a:t>Ссылка </a:t>
              </a:r>
              <a:r>
                <a:rPr lang="en-US" altLang="ru-RU" sz="1200" dirty="0" smtClean="0">
                  <a:latin typeface="Arial" pitchFamily="34" charset="0"/>
                  <a:ea typeface="Times New Roman" pitchFamily="18" charset="0"/>
                  <a:cs typeface="Arial" pitchFamily="34" charset="0"/>
                </a:rPr>
                <a:t>DB текущего вагона</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6. Время начала потока</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7. Время конца потока</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8. Флаг конца потока</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9. Магнитная восприимчивость</a:t>
              </a:r>
              <a:endParaRPr lang="en-US" altLang="ru-RU" sz="700" dirty="0" smtClean="0">
                <a:latin typeface="Arial" pitchFamily="34" charset="0"/>
                <a:cs typeface="Arial" pitchFamily="34" charset="0"/>
              </a:endParaRPr>
            </a:p>
            <a:p>
              <a:pPr eaLnBrk="0" fontAlgn="base" hangingPunct="0">
                <a:spcBef>
                  <a:spcPct val="0"/>
                </a:spcBef>
                <a:spcAft>
                  <a:spcPct val="0"/>
                </a:spcAft>
              </a:pPr>
              <a:endParaRPr lang="en-US" altLang="ru-RU" dirty="0" smtClean="0">
                <a:latin typeface="Arial" pitchFamily="34" charset="0"/>
                <a:cs typeface="Arial" pitchFamily="34" charset="0"/>
              </a:endParaRPr>
            </a:p>
          </p:txBody>
        </p:sp>
        <p:sp>
          <p:nvSpPr>
            <p:cNvPr id="11" name="Rectangle 3"/>
            <p:cNvSpPr>
              <a:spLocks noChangeArrowheads="1"/>
            </p:cNvSpPr>
            <p:nvPr/>
          </p:nvSpPr>
          <p:spPr bwMode="auto">
            <a:xfrm>
              <a:off x="12510" y="1234"/>
              <a:ext cx="3906" cy="6343"/>
            </a:xfrm>
            <a:prstGeom prst="rect">
              <a:avLst/>
            </a:prstGeom>
            <a:solidFill>
              <a:srgbClr val="FFFFFF"/>
            </a:solidFill>
            <a:ln w="9525">
              <a:solidFill>
                <a:srgbClr val="000000"/>
              </a:solidFill>
              <a:miter lim="800000"/>
              <a:headEnd/>
              <a:tailEnd/>
            </a:ln>
          </p:spPr>
          <p:txBody>
            <a:bodyPr vert="horz" wrap="square" lIns="54000" tIns="10800" rIns="18000" bIns="10800" numCol="1" anchor="t" anchorCtr="0" compatLnSpc="1">
              <a:prstTxWarp prst="textNoShape">
                <a:avLst/>
              </a:prstTxWarp>
            </a:bodyPr>
            <a:lstStyle>
              <a:lvl1pPr fontAlgn="base">
                <a:spcBef>
                  <a:spcPct val="0"/>
                </a:spcBef>
                <a:spcAft>
                  <a:spcPct val="0"/>
                </a:spcAft>
                <a:tabLst>
                  <a:tab pos="114300" algn="l"/>
                </a:tabLst>
                <a:defRPr>
                  <a:solidFill>
                    <a:schemeClr val="tx1"/>
                  </a:solidFill>
                  <a:latin typeface="Arial" pitchFamily="34" charset="0"/>
                  <a:cs typeface="Arial" pitchFamily="34" charset="0"/>
                </a:defRPr>
              </a:lvl1pPr>
              <a:lvl2pPr fontAlgn="base">
                <a:spcBef>
                  <a:spcPct val="0"/>
                </a:spcBef>
                <a:spcAft>
                  <a:spcPct val="0"/>
                </a:spcAft>
                <a:tabLst>
                  <a:tab pos="114300" algn="l"/>
                </a:tabLst>
                <a:defRPr>
                  <a:solidFill>
                    <a:schemeClr val="tx1"/>
                  </a:solidFill>
                  <a:latin typeface="Arial" pitchFamily="34" charset="0"/>
                  <a:cs typeface="Arial" pitchFamily="34" charset="0"/>
                </a:defRPr>
              </a:lvl2pPr>
              <a:lvl3pPr fontAlgn="base">
                <a:spcBef>
                  <a:spcPct val="0"/>
                </a:spcBef>
                <a:spcAft>
                  <a:spcPct val="0"/>
                </a:spcAft>
                <a:tabLst>
                  <a:tab pos="114300" algn="l"/>
                </a:tabLst>
                <a:defRPr>
                  <a:solidFill>
                    <a:schemeClr val="tx1"/>
                  </a:solidFill>
                  <a:latin typeface="Arial" pitchFamily="34" charset="0"/>
                  <a:cs typeface="Arial" pitchFamily="34" charset="0"/>
                </a:defRPr>
              </a:lvl3pPr>
              <a:lvl4pPr fontAlgn="base">
                <a:spcBef>
                  <a:spcPct val="0"/>
                </a:spcBef>
                <a:spcAft>
                  <a:spcPct val="0"/>
                </a:spcAft>
                <a:tabLst>
                  <a:tab pos="114300" algn="l"/>
                </a:tabLst>
                <a:defRPr>
                  <a:solidFill>
                    <a:schemeClr val="tx1"/>
                  </a:solidFill>
                  <a:latin typeface="Arial" pitchFamily="34" charset="0"/>
                  <a:cs typeface="Arial" pitchFamily="34" charset="0"/>
                </a:defRPr>
              </a:lvl4pPr>
              <a:lvl5pPr fontAlgn="base">
                <a:spcBef>
                  <a:spcPct val="0"/>
                </a:spcBef>
                <a:spcAft>
                  <a:spcPct val="0"/>
                </a:spcAft>
                <a:tabLst>
                  <a:tab pos="114300" algn="l"/>
                </a:tabLst>
                <a:defRPr>
                  <a:solidFill>
                    <a:schemeClr val="tx1"/>
                  </a:solidFill>
                  <a:latin typeface="Arial" pitchFamily="34" charset="0"/>
                  <a:cs typeface="Arial" pitchFamily="34" charset="0"/>
                </a:defRPr>
              </a:lvl5pPr>
              <a:lvl6pPr fontAlgn="base">
                <a:spcBef>
                  <a:spcPct val="0"/>
                </a:spcBef>
                <a:spcAft>
                  <a:spcPct val="0"/>
                </a:spcAft>
                <a:tabLst>
                  <a:tab pos="114300" algn="l"/>
                </a:tabLst>
                <a:defRPr>
                  <a:solidFill>
                    <a:schemeClr val="tx1"/>
                  </a:solidFill>
                  <a:latin typeface="Arial" pitchFamily="34" charset="0"/>
                  <a:cs typeface="Arial" pitchFamily="34" charset="0"/>
                </a:defRPr>
              </a:lvl6pPr>
              <a:lvl7pPr fontAlgn="base">
                <a:spcBef>
                  <a:spcPct val="0"/>
                </a:spcBef>
                <a:spcAft>
                  <a:spcPct val="0"/>
                </a:spcAft>
                <a:tabLst>
                  <a:tab pos="114300" algn="l"/>
                </a:tabLst>
                <a:defRPr>
                  <a:solidFill>
                    <a:schemeClr val="tx1"/>
                  </a:solidFill>
                  <a:latin typeface="Arial" pitchFamily="34" charset="0"/>
                  <a:cs typeface="Arial" pitchFamily="34" charset="0"/>
                </a:defRPr>
              </a:lvl7pPr>
              <a:lvl8pPr fontAlgn="base">
                <a:spcBef>
                  <a:spcPct val="0"/>
                </a:spcBef>
                <a:spcAft>
                  <a:spcPct val="0"/>
                </a:spcAft>
                <a:tabLst>
                  <a:tab pos="114300" algn="l"/>
                </a:tabLst>
                <a:defRPr>
                  <a:solidFill>
                    <a:schemeClr val="tx1"/>
                  </a:solidFill>
                  <a:latin typeface="Arial" pitchFamily="34" charset="0"/>
                  <a:cs typeface="Arial" pitchFamily="34" charset="0"/>
                </a:defRPr>
              </a:lvl8pPr>
              <a:lvl9pPr fontAlgn="base">
                <a:spcBef>
                  <a:spcPct val="0"/>
                </a:spcBef>
                <a:spcAft>
                  <a:spcPct val="0"/>
                </a:spcAft>
                <a:tabLst>
                  <a:tab pos="114300" algn="l"/>
                </a:tabLst>
                <a:defRPr>
                  <a:solidFill>
                    <a:schemeClr val="tx1"/>
                  </a:solidFill>
                  <a:latin typeface="Arial" pitchFamily="34" charset="0"/>
                  <a:cs typeface="Arial" pitchFamily="34" charset="0"/>
                </a:defRPr>
              </a:lvl9pPr>
            </a:lstStyle>
            <a:p>
              <a:pPr algn="ctr">
                <a:tabLst>
                  <a:tab pos="136054" algn="l"/>
                </a:tabLst>
              </a:pPr>
              <a:r>
                <a:rPr lang="en-US" altLang="ru-RU" sz="1200" b="1" dirty="0" smtClean="0">
                  <a:ea typeface="Times New Roman" pitchFamily="18" charset="0"/>
                </a:rPr>
                <a:t>DB «Сводка»</a:t>
              </a:r>
              <a:endParaRPr lang="en-US" altLang="ru-RU" sz="700" dirty="0" smtClean="0"/>
            </a:p>
            <a:p>
              <a:pPr algn="just" eaLnBrk="0" hangingPunct="0">
                <a:tabLst>
                  <a:tab pos="136054" algn="l"/>
                </a:tabLst>
              </a:pPr>
              <a:r>
                <a:rPr lang="en-US" altLang="ru-RU" sz="1200" dirty="0" smtClean="0">
                  <a:ea typeface="Times New Roman" pitchFamily="18" charset="0"/>
                </a:rPr>
                <a:t>1. П</a:t>
              </a:r>
              <a:r>
                <a:rPr lang="en-US" altLang="ru-RU" sz="1200" dirty="0" smtClean="0">
                  <a:ea typeface="MS Mincho" pitchFamily="49" charset="-128"/>
                </a:rPr>
                <a:t>орядковый номер строки сводки</a:t>
              </a:r>
              <a:endParaRPr lang="en-US" altLang="ru-RU" sz="700" dirty="0" smtClean="0"/>
            </a:p>
            <a:p>
              <a:pPr algn="just" eaLnBrk="0" hangingPunct="0">
                <a:tabLst>
                  <a:tab pos="136054" algn="l"/>
                </a:tabLst>
              </a:pPr>
              <a:r>
                <a:rPr lang="en-US" altLang="ru-RU" sz="1200" dirty="0" smtClean="0">
                  <a:ea typeface="MS Mincho" pitchFamily="49" charset="-128"/>
                </a:rPr>
                <a:t>2. Время подачи вертушки на бункерный путь </a:t>
              </a:r>
              <a:endParaRPr lang="en-US" altLang="ru-RU" sz="700" dirty="0" smtClean="0"/>
            </a:p>
            <a:p>
              <a:pPr algn="just" eaLnBrk="0" hangingPunct="0">
                <a:tabLst>
                  <a:tab pos="136054" algn="l"/>
                </a:tabLst>
              </a:pPr>
              <a:r>
                <a:rPr lang="en-US" altLang="ru-RU" sz="1200" dirty="0" smtClean="0">
                  <a:ea typeface="MS Mincho" pitchFamily="49" charset="-128"/>
                </a:rPr>
                <a:t>3. Время выхода вертушки с бункерного пути </a:t>
              </a:r>
              <a:endParaRPr lang="en-US" altLang="ru-RU" sz="700" dirty="0" smtClean="0"/>
            </a:p>
            <a:p>
              <a:pPr algn="just" eaLnBrk="0" hangingPunct="0">
                <a:tabLst>
                  <a:tab pos="136054" algn="l"/>
                </a:tabLst>
              </a:pPr>
              <a:r>
                <a:rPr lang="en-US" altLang="ru-RU" sz="1200" dirty="0" smtClean="0">
                  <a:ea typeface="MS Mincho" pitchFamily="49" charset="-128"/>
                </a:rPr>
                <a:t>4. Номер электровоза</a:t>
              </a:r>
              <a:endParaRPr lang="en-US" altLang="ru-RU" sz="700" dirty="0" smtClean="0"/>
            </a:p>
            <a:p>
              <a:pPr algn="just" eaLnBrk="0" hangingPunct="0">
                <a:tabLst>
                  <a:tab pos="136054" algn="l"/>
                </a:tabLst>
              </a:pPr>
              <a:r>
                <a:rPr lang="en-US" altLang="ru-RU" sz="1200" dirty="0" smtClean="0">
                  <a:ea typeface="MS Mincho" pitchFamily="49" charset="-128"/>
                </a:rPr>
                <a:t>5. Номер склада, с которого загружена вертушка</a:t>
              </a:r>
              <a:endParaRPr lang="en-US" altLang="ru-RU" sz="700" dirty="0" smtClean="0"/>
            </a:p>
            <a:p>
              <a:pPr algn="just" eaLnBrk="0" hangingPunct="0">
                <a:tabLst>
                  <a:tab pos="136054" algn="l"/>
                </a:tabLst>
              </a:pPr>
              <a:r>
                <a:rPr lang="en-US" altLang="ru-RU" sz="1200" dirty="0" smtClean="0">
                  <a:ea typeface="MS Mincho" pitchFamily="49" charset="-128"/>
                </a:rPr>
                <a:t>6. Вес вертушки заявленный (введенный оператором ККД)</a:t>
              </a:r>
              <a:endParaRPr lang="en-US" altLang="ru-RU" sz="700" dirty="0" smtClean="0"/>
            </a:p>
            <a:p>
              <a:pPr algn="just" eaLnBrk="0" hangingPunct="0">
                <a:tabLst>
                  <a:tab pos="136054" algn="l"/>
                </a:tabLst>
              </a:pPr>
              <a:r>
                <a:rPr lang="en-US" altLang="ru-RU" sz="1200" dirty="0" smtClean="0">
                  <a:ea typeface="MS Mincho" pitchFamily="49" charset="-128"/>
                </a:rPr>
                <a:t>7. Вес вертушки, реально принятый на фабричный передел </a:t>
              </a:r>
              <a:endParaRPr lang="en-US" altLang="ru-RU" sz="700" dirty="0" smtClean="0"/>
            </a:p>
            <a:p>
              <a:pPr algn="just" eaLnBrk="0" hangingPunct="0">
                <a:tabLst>
                  <a:tab pos="136054" algn="l"/>
                </a:tabLst>
              </a:pPr>
              <a:r>
                <a:rPr lang="en-US" altLang="ru-RU" sz="1200" dirty="0" smtClean="0">
                  <a:ea typeface="MS Mincho" pitchFamily="49" charset="-128"/>
                </a:rPr>
                <a:t>8. Средне взвешенное содержание железа в руде вертушки</a:t>
              </a:r>
              <a:endParaRPr lang="en-US" altLang="ru-RU" sz="700" dirty="0" smtClean="0"/>
            </a:p>
            <a:p>
              <a:pPr algn="just" eaLnBrk="0" hangingPunct="0">
                <a:tabLst>
                  <a:tab pos="136054" algn="l"/>
                </a:tabLst>
              </a:pPr>
              <a:r>
                <a:rPr lang="en-US" altLang="ru-RU" sz="1200" dirty="0" smtClean="0">
                  <a:ea typeface="MS Mincho" pitchFamily="49" charset="-128"/>
                </a:rPr>
                <a:t>9. Количество выгруженных вагонов</a:t>
              </a:r>
              <a:endParaRPr lang="en-US" altLang="ru-RU" sz="700" dirty="0" smtClean="0"/>
            </a:p>
            <a:p>
              <a:pPr algn="just" eaLnBrk="0" hangingPunct="0">
                <a:tabLst>
                  <a:tab pos="136054" algn="l"/>
                </a:tabLst>
              </a:pPr>
              <a:r>
                <a:rPr lang="en-US" altLang="ru-RU" sz="1200" dirty="0" smtClean="0">
                  <a:ea typeface="MS Mincho" pitchFamily="49" charset="-128"/>
                </a:rPr>
                <a:t>10. Номер бункерного пути, на котором находится </a:t>
              </a:r>
              <a:r>
                <a:rPr lang="en-US" altLang="ru-RU" sz="1200" dirty="0" err="1" smtClean="0">
                  <a:ea typeface="MS Mincho" pitchFamily="49" charset="-128"/>
                </a:rPr>
                <a:t>вертушка</a:t>
              </a:r>
              <a:endParaRPr lang="en-US" altLang="ru-RU" sz="700" dirty="0" smtClean="0"/>
            </a:p>
            <a:p>
              <a:pPr eaLnBrk="0" hangingPunct="0">
                <a:tabLst>
                  <a:tab pos="136054" algn="l"/>
                </a:tabLst>
              </a:pPr>
              <a:endParaRPr lang="en-US" altLang="ru-RU" dirty="0" smtClean="0"/>
            </a:p>
          </p:txBody>
        </p:sp>
        <p:sp>
          <p:nvSpPr>
            <p:cNvPr id="12" name="Rectangle 2"/>
            <p:cNvSpPr>
              <a:spLocks noChangeArrowheads="1"/>
            </p:cNvSpPr>
            <p:nvPr/>
          </p:nvSpPr>
          <p:spPr bwMode="auto">
            <a:xfrm>
              <a:off x="8673" y="1871"/>
              <a:ext cx="3645" cy="1998"/>
            </a:xfrm>
            <a:prstGeom prst="rect">
              <a:avLst/>
            </a:prstGeom>
            <a:solidFill>
              <a:srgbClr val="FFFFFF"/>
            </a:solidFill>
            <a:ln w="9525">
              <a:solidFill>
                <a:srgbClr val="000000"/>
              </a:solidFill>
              <a:miter lim="800000"/>
              <a:headEnd/>
              <a:tailEnd/>
            </a:ln>
          </p:spPr>
          <p:txBody>
            <a:bodyPr vert="horz" wrap="square" lIns="54000" tIns="10800" rIns="18000" bIns="10800" numCol="1" anchor="t" anchorCtr="0" compatLnSpc="1">
              <a:prstTxWarp prst="textNoShape">
                <a:avLst/>
              </a:prstTxWarp>
              <a:spAutoFit/>
            </a:bodyPr>
            <a:lstStyle/>
            <a:p>
              <a:pPr algn="ctr" fontAlgn="base">
                <a:spcBef>
                  <a:spcPct val="0"/>
                </a:spcBef>
                <a:spcAft>
                  <a:spcPct val="0"/>
                </a:spcAft>
              </a:pPr>
              <a:r>
                <a:rPr lang="en-US" altLang="ru-RU" sz="1200" b="1" u="sng" dirty="0" smtClean="0">
                  <a:latin typeface="Arial" pitchFamily="34" charset="0"/>
                  <a:ea typeface="Times New Roman" pitchFamily="18" charset="0"/>
                  <a:cs typeface="Arial" pitchFamily="34" charset="0"/>
                </a:rPr>
                <a:t>DB «Склад»</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1. Номер склада</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2. Формула Коэффициент «А»</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3. Формула Коэффициент «B»</a:t>
              </a:r>
              <a:endParaRPr lang="en-US" altLang="ru-RU" sz="700" dirty="0" smtClean="0">
                <a:latin typeface="Arial" pitchFamily="34" charset="0"/>
                <a:cs typeface="Arial" pitchFamily="34" charset="0"/>
              </a:endParaRPr>
            </a:p>
            <a:p>
              <a:pPr eaLnBrk="0" fontAlgn="base" hangingPunct="0">
                <a:spcBef>
                  <a:spcPct val="0"/>
                </a:spcBef>
                <a:spcAft>
                  <a:spcPct val="0"/>
                </a:spcAft>
              </a:pPr>
              <a:r>
                <a:rPr lang="en-US" altLang="ru-RU" sz="1200" dirty="0" smtClean="0">
                  <a:latin typeface="Arial" pitchFamily="34" charset="0"/>
                  <a:ea typeface="Times New Roman" pitchFamily="18" charset="0"/>
                  <a:cs typeface="Arial" pitchFamily="34" charset="0"/>
                </a:rPr>
                <a:t>4. Скорость прохождения руды через дробилку</a:t>
              </a:r>
              <a:endParaRPr lang="en-US" altLang="ru-RU" dirty="0" smtClean="0">
                <a:latin typeface="Arial" pitchFamily="34" charset="0"/>
                <a:cs typeface="Arial" pitchFamily="34" charset="0"/>
              </a:endParaRPr>
            </a:p>
          </p:txBody>
        </p:sp>
      </p:grpSp>
      <p:sp>
        <p:nvSpPr>
          <p:cNvPr id="13" name="Скругленный прямоугольник 12"/>
          <p:cNvSpPr/>
          <p:nvPr/>
        </p:nvSpPr>
        <p:spPr>
          <a:xfrm>
            <a:off x="11836" y="571614"/>
            <a:ext cx="12152202" cy="287512"/>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Database table structure</a:t>
            </a:r>
            <a:endParaRPr lang="ru-RU" sz="1900" b="1" dirty="0">
              <a:solidFill>
                <a:schemeClr val="bg1"/>
              </a:solidFill>
              <a:latin typeface="Calibri" pitchFamily="34" charset="0"/>
              <a:ea typeface="Calibri" pitchFamily="34" charset="0"/>
              <a:cs typeface="Times New Roman" pitchFamily="18" charset="0"/>
            </a:endParaRPr>
          </a:p>
        </p:txBody>
      </p:sp>
      <p:sp>
        <p:nvSpPr>
          <p:cNvPr id="14" name="Полилиния 13"/>
          <p:cNvSpPr/>
          <p:nvPr/>
        </p:nvSpPr>
        <p:spPr>
          <a:xfrm>
            <a:off x="11836" y="17012"/>
            <a:ext cx="12152202" cy="535675"/>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p14="http://schemas.microsoft.com/office/powerpoint/2010/main" xmlns="" val="878133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6750368" y="4222067"/>
            <a:ext cx="4735458" cy="24814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Рисунок 4"/>
          <p:cNvPicPr/>
          <p:nvPr/>
        </p:nvPicPr>
        <p:blipFill>
          <a:blip r:embed="rId3" cstate="print"/>
          <a:srcRect/>
          <a:stretch>
            <a:fillRect/>
          </a:stretch>
        </p:blipFill>
        <p:spPr bwMode="auto">
          <a:xfrm>
            <a:off x="6944264" y="859125"/>
            <a:ext cx="4991905" cy="1708447"/>
          </a:xfrm>
          <a:prstGeom prst="rect">
            <a:avLst/>
          </a:prstGeom>
          <a:noFill/>
          <a:ln w="9525">
            <a:noFill/>
            <a:miter lim="800000"/>
            <a:headEnd/>
            <a:tailEnd/>
          </a:ln>
        </p:spPr>
      </p:pic>
      <p:pic>
        <p:nvPicPr>
          <p:cNvPr id="6" name="Рисунок 5"/>
          <p:cNvPicPr/>
          <p:nvPr/>
        </p:nvPicPr>
        <p:blipFill rotWithShape="1">
          <a:blip r:embed="rId4" cstate="print">
            <a:extLst>
              <a:ext uri="{28A0092B-C50C-407E-A947-70E740481C1C}">
                <a14:useLocalDpi xmlns="" xmlns:a14="http://schemas.microsoft.com/office/drawing/2010/main" val="0"/>
              </a:ext>
            </a:extLst>
          </a:blip>
          <a:srcRect l="17019" t="10232" r="15746" b="6081"/>
          <a:stretch/>
        </p:blipFill>
        <p:spPr>
          <a:xfrm>
            <a:off x="398747" y="859124"/>
            <a:ext cx="4653356" cy="1842242"/>
          </a:xfrm>
          <a:prstGeom prst="rect">
            <a:avLst/>
          </a:prstGeom>
        </p:spPr>
      </p:pic>
      <p:pic>
        <p:nvPicPr>
          <p:cNvPr id="7" name="Picture 2"/>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7533" t="11490" r="16360" b="5231"/>
          <a:stretch/>
        </p:blipFill>
        <p:spPr bwMode="auto">
          <a:xfrm>
            <a:off x="666671" y="1520649"/>
            <a:ext cx="4311416" cy="229219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Рисунок 7"/>
          <p:cNvPicPr/>
          <p:nvPr/>
        </p:nvPicPr>
        <p:blipFill rotWithShape="1">
          <a:blip r:embed="rId6" cstate="print">
            <a:extLst>
              <a:ext uri="{28A0092B-C50C-407E-A947-70E740481C1C}">
                <a14:useLocalDpi xmlns="" xmlns:a14="http://schemas.microsoft.com/office/drawing/2010/main" val="0"/>
              </a:ext>
            </a:extLst>
          </a:blip>
          <a:srcRect l="19482" t="11572" r="17644" b="9250"/>
          <a:stretch/>
        </p:blipFill>
        <p:spPr bwMode="auto">
          <a:xfrm>
            <a:off x="5423219" y="1197031"/>
            <a:ext cx="6172927" cy="25282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289325" y="3357771"/>
            <a:ext cx="4872198" cy="25873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7083801" y="2997646"/>
            <a:ext cx="4867296" cy="26124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103302" y="4442848"/>
            <a:ext cx="5155456" cy="233455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12" name="Таблица 11"/>
          <p:cNvGraphicFramePr>
            <a:graphicFrameLocks noGrp="1"/>
          </p:cNvGraphicFramePr>
          <p:nvPr>
            <p:extLst>
              <p:ext uri="{D42A27DB-BD31-4B8C-83A1-F6EECF244321}">
                <p14:modId xmlns="" xmlns:p14="http://schemas.microsoft.com/office/powerpoint/2010/main" val="27167294"/>
              </p:ext>
            </p:extLst>
          </p:nvPr>
        </p:nvGraphicFramePr>
        <p:xfrm>
          <a:off x="6104443" y="1511414"/>
          <a:ext cx="3171662" cy="6653017"/>
        </p:xfrm>
        <a:graphic>
          <a:graphicData uri="http://schemas.openxmlformats.org/drawingml/2006/table">
            <a:tbl>
              <a:tblPr firstRow="1" firstCol="1" bandRow="1">
                <a:tableStyleId>{5C22544A-7EE6-4342-B048-85BDC9FD1C3A}</a:tableStyleId>
              </a:tblPr>
              <a:tblGrid>
                <a:gridCol w="416098"/>
                <a:gridCol w="2090544"/>
                <a:gridCol w="665020"/>
              </a:tblGrid>
              <a:tr h="109623">
                <a:tc>
                  <a:txBody>
                    <a:bodyPr/>
                    <a:lstStyle/>
                    <a:p>
                      <a:pPr algn="ctr">
                        <a:lnSpc>
                          <a:spcPct val="115000"/>
                        </a:lnSpc>
                        <a:spcAft>
                          <a:spcPts val="0"/>
                        </a:spcAft>
                      </a:pPr>
                      <a:r>
                        <a:rPr lang="ru-RU" sz="600" dirty="0">
                          <a:effectLst/>
                        </a:rPr>
                        <a:t>Лист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Наименование </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Примечание </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1</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Ведомость документов проекта</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 1-ом полугодии</a:t>
                      </a:r>
                      <a:endParaRPr lang="ru-RU" sz="600">
                        <a:effectLst/>
                        <a:latin typeface="Calibri"/>
                        <a:ea typeface="Calibri"/>
                        <a:cs typeface="Times New Roman"/>
                      </a:endParaRPr>
                    </a:p>
                  </a:txBody>
                  <a:tcPr marL="47602" marR="47602" marT="0" marB="0"/>
                </a:tc>
              </a:tr>
              <a:tr h="109623">
                <a:tc>
                  <a:txBody>
                    <a:bodyPr/>
                    <a:lstStyle/>
                    <a:p>
                      <a:pPr algn="ctr">
                        <a:lnSpc>
                          <a:spcPct val="115000"/>
                        </a:lnSpc>
                        <a:spcAft>
                          <a:spcPts val="0"/>
                        </a:spcAft>
                      </a:pPr>
                      <a:r>
                        <a:rPr lang="ru-RU" sz="600">
                          <a:effectLst/>
                        </a:rPr>
                        <a:t>2</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Общие данные </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 </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3</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Схема структурная КТС </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 1-ом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4</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Схема интерфейсных соединений</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 1-ом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5</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Шкаф ПК. Схема питания электрическая принципиальная </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 1-ом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6 </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Шкаф ПК. Схема подключения внешних проводок</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 1-ом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7</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Шкаф ПЛК Схема питания электрическая принципиальная</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 1-ом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8</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ПЛК. Схема подключения внешних проводок</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 1-ом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9</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Шкаф УСО. Схема питания электрическая принципиальная</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во 2-ом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10</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Шкаф УСО. Ввод аналоговых сигналов</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во 2-ом полугодии</a:t>
                      </a:r>
                      <a:endParaRPr lang="ru-RU" sz="600">
                        <a:effectLst/>
                        <a:latin typeface="Calibri"/>
                        <a:ea typeface="Calibri"/>
                        <a:cs typeface="Times New Roman"/>
                      </a:endParaRPr>
                    </a:p>
                  </a:txBody>
                  <a:tcPr marL="47602" marR="47602" marT="0" marB="0"/>
                </a:tc>
              </a:tr>
              <a:tr h="109623">
                <a:tc>
                  <a:txBody>
                    <a:bodyPr/>
                    <a:lstStyle/>
                    <a:p>
                      <a:pPr algn="ctr">
                        <a:lnSpc>
                          <a:spcPct val="115000"/>
                        </a:lnSpc>
                        <a:spcAft>
                          <a:spcPts val="0"/>
                        </a:spcAft>
                      </a:pPr>
                      <a:r>
                        <a:rPr lang="ru-RU" sz="600">
                          <a:effectLst/>
                        </a:rPr>
                        <a:t> </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Схема электрическая принципиальная</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 </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11.1-11.3</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Шкаф УСО. Ввод дискретных сигналов</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во 2-ом полугодии</a:t>
                      </a:r>
                      <a:endParaRPr lang="ru-RU" sz="600">
                        <a:effectLst/>
                        <a:latin typeface="Calibri"/>
                        <a:ea typeface="Calibri"/>
                        <a:cs typeface="Times New Roman"/>
                      </a:endParaRPr>
                    </a:p>
                  </a:txBody>
                  <a:tcPr marL="47602" marR="47602" marT="0" marB="0"/>
                </a:tc>
              </a:tr>
              <a:tr h="109623">
                <a:tc>
                  <a:txBody>
                    <a:bodyPr/>
                    <a:lstStyle/>
                    <a:p>
                      <a:pPr algn="ctr">
                        <a:lnSpc>
                          <a:spcPct val="115000"/>
                        </a:lnSpc>
                        <a:spcAft>
                          <a:spcPts val="0"/>
                        </a:spcAft>
                      </a:pPr>
                      <a:r>
                        <a:rPr lang="ru-RU" sz="600">
                          <a:effectLst/>
                        </a:rPr>
                        <a:t> </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Схема электрическая принципиальная</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 </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12</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Шкаф УСО. Вывод аналоговых сигналов</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во 2-ом полугодии</a:t>
                      </a:r>
                      <a:endParaRPr lang="ru-RU" sz="600">
                        <a:effectLst/>
                        <a:latin typeface="Calibri"/>
                        <a:ea typeface="Calibri"/>
                        <a:cs typeface="Times New Roman"/>
                      </a:endParaRPr>
                    </a:p>
                  </a:txBody>
                  <a:tcPr marL="47602" marR="47602" marT="0" marB="0"/>
                </a:tc>
              </a:tr>
              <a:tr h="109623">
                <a:tc>
                  <a:txBody>
                    <a:bodyPr/>
                    <a:lstStyle/>
                    <a:p>
                      <a:pPr algn="ctr">
                        <a:lnSpc>
                          <a:spcPct val="115000"/>
                        </a:lnSpc>
                        <a:spcAft>
                          <a:spcPts val="0"/>
                        </a:spcAft>
                      </a:pPr>
                      <a:r>
                        <a:rPr lang="ru-RU" sz="600">
                          <a:effectLst/>
                        </a:rPr>
                        <a:t> </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Схема электрическая принципиальная</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 </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13</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УСО. Вывод дискретных сигналов</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во 2-ом полугодии</a:t>
                      </a:r>
                      <a:endParaRPr lang="ru-RU" sz="600">
                        <a:effectLst/>
                        <a:latin typeface="Calibri"/>
                        <a:ea typeface="Calibri"/>
                        <a:cs typeface="Times New Roman"/>
                      </a:endParaRPr>
                    </a:p>
                  </a:txBody>
                  <a:tcPr marL="47602" marR="47602" marT="0" marB="0"/>
                </a:tc>
              </a:tr>
              <a:tr h="109623">
                <a:tc>
                  <a:txBody>
                    <a:bodyPr/>
                    <a:lstStyle/>
                    <a:p>
                      <a:pPr algn="ctr">
                        <a:lnSpc>
                          <a:spcPct val="115000"/>
                        </a:lnSpc>
                        <a:spcAft>
                          <a:spcPts val="0"/>
                        </a:spcAft>
                      </a:pPr>
                      <a:r>
                        <a:rPr lang="ru-RU" sz="600">
                          <a:effectLst/>
                        </a:rPr>
                        <a:t> </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Схема электрическая принципиальная</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 </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14</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УСО. Схема подключения внешних проводок</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во 2-ом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15 </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Шкаф УСО МВ-5. Схема питания электрическая принципиальная</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во 2-ом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16</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Шкаф УСО МВ-5. Вывод аналоговых сигналов</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во 2-ом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17</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Шкаф УСО МВ-5. Схема подключения внешних проводок</a:t>
                      </a:r>
                      <a:endParaRPr lang="ru-RU" sz="600" dirty="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во 2-ом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18</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Схема соединения внешних проводок</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во 2-ом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ru-RU" sz="600">
                          <a:effectLst/>
                        </a:rPr>
                        <a:t>19</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Схема прокладки оптических кабелей </a:t>
                      </a:r>
                      <a:r>
                        <a:rPr lang="en-US" sz="600">
                          <a:effectLst/>
                        </a:rPr>
                        <a:t>Profibus</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Разработана во 2-ом полугодии</a:t>
                      </a:r>
                      <a:endParaRPr lang="ru-RU" sz="600">
                        <a:effectLst/>
                        <a:latin typeface="Calibri"/>
                        <a:ea typeface="Calibri"/>
                        <a:cs typeface="Times New Roman"/>
                      </a:endParaRPr>
                    </a:p>
                  </a:txBody>
                  <a:tcPr marL="47602" marR="47602" marT="0" marB="0"/>
                </a:tc>
              </a:tr>
              <a:tr h="315541">
                <a:tc>
                  <a:txBody>
                    <a:bodyPr/>
                    <a:lstStyle/>
                    <a:p>
                      <a:pPr algn="ctr">
                        <a:lnSpc>
                          <a:spcPct val="115000"/>
                        </a:lnSpc>
                        <a:spcAft>
                          <a:spcPts val="0"/>
                        </a:spcAft>
                      </a:pPr>
                      <a:r>
                        <a:rPr lang="en-US" sz="600">
                          <a:effectLst/>
                        </a:rPr>
                        <a:t>20.1-20.4</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a:effectLst/>
                        </a:rPr>
                        <a:t>Кабельный журнал </a:t>
                      </a:r>
                      <a:endParaRPr lang="ru-RU" sz="600">
                        <a:effectLst/>
                        <a:latin typeface="Calibri"/>
                        <a:ea typeface="Calibri"/>
                        <a:cs typeface="Times New Roman"/>
                      </a:endParaRPr>
                    </a:p>
                  </a:txBody>
                  <a:tcPr marL="47602" marR="47602" marT="0" marB="0"/>
                </a:tc>
                <a:tc>
                  <a:txBody>
                    <a:bodyPr/>
                    <a:lstStyle/>
                    <a:p>
                      <a:pPr algn="ctr">
                        <a:lnSpc>
                          <a:spcPct val="115000"/>
                        </a:lnSpc>
                        <a:spcAft>
                          <a:spcPts val="0"/>
                        </a:spcAft>
                      </a:pPr>
                      <a:r>
                        <a:rPr lang="ru-RU" sz="600" dirty="0">
                          <a:effectLst/>
                        </a:rPr>
                        <a:t>Разработана во 2-ом полугодии</a:t>
                      </a:r>
                      <a:endParaRPr lang="ru-RU" sz="600" dirty="0">
                        <a:effectLst/>
                        <a:latin typeface="Calibri"/>
                        <a:ea typeface="Calibri"/>
                        <a:cs typeface="Times New Roman"/>
                      </a:endParaRPr>
                    </a:p>
                  </a:txBody>
                  <a:tcPr marL="47602" marR="47602" marT="0" marB="0"/>
                </a:tc>
              </a:tr>
            </a:tbl>
          </a:graphicData>
        </a:graphic>
      </p:graphicFrame>
      <p:sp>
        <p:nvSpPr>
          <p:cNvPr id="14" name="Скругленный прямоугольник 13"/>
          <p:cNvSpPr/>
          <p:nvPr/>
        </p:nvSpPr>
        <p:spPr>
          <a:xfrm>
            <a:off x="11836" y="571614"/>
            <a:ext cx="12152202" cy="287512"/>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Technical support</a:t>
            </a:r>
            <a:endParaRPr lang="ru-RU" sz="1900" b="1" dirty="0">
              <a:solidFill>
                <a:schemeClr val="bg1"/>
              </a:solidFill>
              <a:latin typeface="Calibri" pitchFamily="34" charset="0"/>
              <a:ea typeface="Calibri" pitchFamily="34" charset="0"/>
              <a:cs typeface="Times New Roman" pitchFamily="18" charset="0"/>
            </a:endParaRPr>
          </a:p>
        </p:txBody>
      </p:sp>
      <p:sp>
        <p:nvSpPr>
          <p:cNvPr id="15" name="Полилиния 14"/>
          <p:cNvSpPr/>
          <p:nvPr/>
        </p:nvSpPr>
        <p:spPr>
          <a:xfrm>
            <a:off x="11836" y="17012"/>
            <a:ext cx="12152202" cy="535675"/>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pic>
        <p:nvPicPr>
          <p:cNvPr id="1026" name="Picture 2"/>
          <p:cNvPicPr>
            <a:picLocks noChangeAspect="1" noChangeArrowheads="1"/>
          </p:cNvPicPr>
          <p:nvPr/>
        </p:nvPicPr>
        <p:blipFill>
          <a:blip r:embed="rId10"/>
          <a:srcRect l="8151"/>
          <a:stretch>
            <a:fillRect/>
          </a:stretch>
        </p:blipFill>
        <p:spPr bwMode="auto">
          <a:xfrm>
            <a:off x="3094811" y="1571636"/>
            <a:ext cx="2928957" cy="45013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кругленный прямоугольник 14"/>
          <p:cNvSpPr/>
          <p:nvPr/>
        </p:nvSpPr>
        <p:spPr>
          <a:xfrm>
            <a:off x="11836" y="571614"/>
            <a:ext cx="12152202" cy="287512"/>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t>Mathematical support</a:t>
            </a:r>
            <a:endParaRPr lang="ru-RU" sz="1900" b="1" dirty="0">
              <a:solidFill>
                <a:schemeClr val="bg1"/>
              </a:solidFill>
              <a:latin typeface="Calibri" pitchFamily="34" charset="0"/>
              <a:ea typeface="Calibri" pitchFamily="34" charset="0"/>
              <a:cs typeface="Times New Roman" pitchFamily="18" charset="0"/>
            </a:endParaRPr>
          </a:p>
        </p:txBody>
      </p:sp>
      <p:sp>
        <p:nvSpPr>
          <p:cNvPr id="16" name="Полилиния 15"/>
          <p:cNvSpPr/>
          <p:nvPr/>
        </p:nvSpPr>
        <p:spPr>
          <a:xfrm>
            <a:off x="11836" y="17012"/>
            <a:ext cx="12152202" cy="535675"/>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14" name="Прямоугольник 13"/>
          <p:cNvSpPr/>
          <p:nvPr/>
        </p:nvSpPr>
        <p:spPr>
          <a:xfrm>
            <a:off x="1995157" y="1102169"/>
            <a:ext cx="8266626" cy="5256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ru-RU" dirty="0"/>
          </a:p>
        </p:txBody>
      </p:sp>
      <p:pic>
        <p:nvPicPr>
          <p:cNvPr id="17" name="Рисунок 16"/>
          <p:cNvPicPr/>
          <p:nvPr/>
        </p:nvPicPr>
        <p:blipFill>
          <a:blip r:embed="rId3"/>
          <a:srcRect l="29810" t="30636" r="18805" b="11333"/>
          <a:stretch>
            <a:fillRect/>
          </a:stretch>
        </p:blipFill>
        <p:spPr bwMode="auto">
          <a:xfrm>
            <a:off x="2844959" y="1177911"/>
            <a:ext cx="2557878" cy="3593773"/>
          </a:xfrm>
          <a:prstGeom prst="rect">
            <a:avLst/>
          </a:prstGeom>
          <a:noFill/>
          <a:ln w="9525">
            <a:noFill/>
            <a:miter lim="800000"/>
            <a:headEnd/>
            <a:tailEnd/>
          </a:ln>
        </p:spPr>
      </p:pic>
      <p:pic>
        <p:nvPicPr>
          <p:cNvPr id="18" name="Рисунок 17"/>
          <p:cNvPicPr/>
          <p:nvPr/>
        </p:nvPicPr>
        <p:blipFill rotWithShape="1">
          <a:blip r:embed="rId4"/>
          <a:srcRect l="42537" t="51291" r="41861" b="8490"/>
          <a:stretch/>
        </p:blipFill>
        <p:spPr bwMode="auto">
          <a:xfrm>
            <a:off x="2237555" y="2783530"/>
            <a:ext cx="2644588" cy="3496808"/>
          </a:xfrm>
          <a:prstGeom prst="rect">
            <a:avLst/>
          </a:prstGeom>
          <a:ln>
            <a:noFill/>
          </a:ln>
          <a:extLst>
            <a:ext uri="{53640926-AAD7-44D8-BBD7-CCE9431645EC}">
              <a14:shadowObscured xmlns:a14="http://schemas.microsoft.com/office/drawing/2010/main" xmlns=""/>
            </a:ext>
          </a:extLst>
        </p:spPr>
      </p:pic>
      <p:pic>
        <p:nvPicPr>
          <p:cNvPr id="19" name="Рисунок 18"/>
          <p:cNvPicPr/>
          <p:nvPr/>
        </p:nvPicPr>
        <p:blipFill rotWithShape="1">
          <a:blip r:embed="rId4"/>
          <a:srcRect l="75342" t="51428" r="9309" b="8926"/>
          <a:stretch/>
        </p:blipFill>
        <p:spPr bwMode="auto">
          <a:xfrm>
            <a:off x="4858969" y="1534216"/>
            <a:ext cx="2601788" cy="3446956"/>
          </a:xfrm>
          <a:prstGeom prst="rect">
            <a:avLst/>
          </a:prstGeom>
          <a:ln>
            <a:noFill/>
          </a:ln>
          <a:extLst>
            <a:ext uri="{53640926-AAD7-44D8-BBD7-CCE9431645EC}">
              <a14:shadowObscured xmlns:a14="http://schemas.microsoft.com/office/drawing/2010/main" xmlns=""/>
            </a:ext>
          </a:extLst>
        </p:spPr>
      </p:pic>
      <p:pic>
        <p:nvPicPr>
          <p:cNvPr id="20" name="Рисунок 19"/>
          <p:cNvPicPr/>
          <p:nvPr/>
        </p:nvPicPr>
        <p:blipFill rotWithShape="1">
          <a:blip r:embed="rId4"/>
          <a:srcRect l="59008" t="51642" r="25573" b="9040"/>
          <a:stretch/>
        </p:blipFill>
        <p:spPr bwMode="auto">
          <a:xfrm>
            <a:off x="6800815" y="1246184"/>
            <a:ext cx="2613568" cy="3418468"/>
          </a:xfrm>
          <a:prstGeom prst="rect">
            <a:avLst/>
          </a:prstGeom>
          <a:ln>
            <a:noFill/>
          </a:ln>
          <a:extLst>
            <a:ext uri="{53640926-AAD7-44D8-BBD7-CCE9431645EC}">
              <a14:shadowObscured xmlns:a14="http://schemas.microsoft.com/office/drawing/2010/main" xmlns=""/>
            </a:ext>
          </a:extLst>
        </p:spPr>
      </p:pic>
      <p:pic>
        <p:nvPicPr>
          <p:cNvPr id="21" name="Рисунок 20"/>
          <p:cNvPicPr/>
          <p:nvPr/>
        </p:nvPicPr>
        <p:blipFill rotWithShape="1">
          <a:blip r:embed="rId5"/>
          <a:srcRect l="74711" t="50826" r="9424" b="9464"/>
          <a:stretch/>
        </p:blipFill>
        <p:spPr bwMode="auto">
          <a:xfrm>
            <a:off x="7646323" y="1665163"/>
            <a:ext cx="2480954" cy="3106520"/>
          </a:xfrm>
          <a:prstGeom prst="rect">
            <a:avLst/>
          </a:prstGeom>
          <a:ln>
            <a:noFill/>
          </a:ln>
          <a:extLst>
            <a:ext uri="{53640926-AAD7-44D8-BBD7-CCE9431645EC}">
              <a14:shadowObscured xmlns:a14="http://schemas.microsoft.com/office/drawing/2010/main" xmlns=""/>
            </a:ext>
          </a:extLst>
        </p:spPr>
      </p:pic>
      <p:pic>
        <p:nvPicPr>
          <p:cNvPr id="22" name="Рисунок 21"/>
          <p:cNvPicPr/>
          <p:nvPr/>
        </p:nvPicPr>
        <p:blipFill rotWithShape="1">
          <a:blip r:embed="rId5"/>
          <a:srcRect l="74711" t="17348" r="9424" b="50425"/>
          <a:stretch/>
        </p:blipFill>
        <p:spPr bwMode="auto">
          <a:xfrm>
            <a:off x="7421677" y="3051175"/>
            <a:ext cx="2404040" cy="3096344"/>
          </a:xfrm>
          <a:prstGeom prst="rect">
            <a:avLst/>
          </a:prstGeom>
          <a:ln>
            <a:noFill/>
          </a:ln>
          <a:extLst>
            <a:ext uri="{53640926-AAD7-44D8-BBD7-CCE9431645EC}">
              <a14:shadowObscured xmlns:a14="http://schemas.microsoft.com/office/drawing/2010/main" xmlns=""/>
            </a:ext>
          </a:extLst>
        </p:spPr>
      </p:pic>
      <p:pic>
        <p:nvPicPr>
          <p:cNvPr id="23" name="Picture 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6188919" y="2770231"/>
            <a:ext cx="2465514" cy="34729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4" name="Picture 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261947" y="2695513"/>
            <a:ext cx="2452510" cy="34520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 xmlns:p14="http://schemas.microsoft.com/office/powerpoint/2010/main" val="142849188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1836" y="571614"/>
            <a:ext cx="12152202" cy="287512"/>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solidFill>
                  <a:schemeClr val="bg1"/>
                </a:solidFill>
                <a:latin typeface="Calibri" pitchFamily="34" charset="0"/>
                <a:ea typeface="Calibri" pitchFamily="34" charset="0"/>
                <a:cs typeface="Times New Roman" pitchFamily="18" charset="0"/>
              </a:rPr>
              <a:t>Application software</a:t>
            </a:r>
            <a:endParaRPr lang="ru-RU" sz="1900" b="1" dirty="0">
              <a:solidFill>
                <a:schemeClr val="bg1"/>
              </a:solidFill>
              <a:latin typeface="Calibri" pitchFamily="34" charset="0"/>
              <a:ea typeface="Calibri" pitchFamily="34" charset="0"/>
              <a:cs typeface="Times New Roman" pitchFamily="18" charset="0"/>
            </a:endParaRPr>
          </a:p>
        </p:txBody>
      </p:sp>
      <p:sp>
        <p:nvSpPr>
          <p:cNvPr id="5" name="Полилиния 4"/>
          <p:cNvSpPr/>
          <p:nvPr/>
        </p:nvSpPr>
        <p:spPr>
          <a:xfrm>
            <a:off x="11836" y="17012"/>
            <a:ext cx="12152202" cy="535675"/>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6" name="Прямоугольник 5"/>
          <p:cNvSpPr/>
          <p:nvPr/>
        </p:nvSpPr>
        <p:spPr>
          <a:xfrm>
            <a:off x="1884542" y="1052736"/>
            <a:ext cx="8496944" cy="5112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3" tIns="45711" rIns="91423" bIns="45711" rtlCol="0" anchor="ctr"/>
          <a:lstStyle/>
          <a:p>
            <a:pPr algn="ctr"/>
            <a:endParaRPr lang="ru-RU" dirty="0"/>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7325955" y="1105155"/>
            <a:ext cx="2929956" cy="421283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971903" y="1321555"/>
            <a:ext cx="3119501" cy="43617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395556" y="1105155"/>
            <a:ext cx="2697834" cy="38158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101594" y="2304668"/>
            <a:ext cx="2633662" cy="37195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751077" y="1321555"/>
            <a:ext cx="2664296" cy="37800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332815" y="2060848"/>
            <a:ext cx="2613117" cy="38563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txBox="1">
            <a:spLocks/>
          </p:cNvSpPr>
          <p:nvPr/>
        </p:nvSpPr>
        <p:spPr>
          <a:xfrm>
            <a:off x="0" y="1"/>
            <a:ext cx="12190413" cy="643091"/>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rtlCol="0"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defTabSz="846558">
              <a:lnSpc>
                <a:spcPct val="90000"/>
              </a:lnSpc>
              <a:spcAft>
                <a:spcPct val="35000"/>
              </a:spcAft>
            </a:pPr>
            <a:r>
              <a:rPr lang="en-US" sz="21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sz="21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5" name="Rectangle 1"/>
          <p:cNvSpPr>
            <a:spLocks noChangeArrowheads="1"/>
          </p:cNvSpPr>
          <p:nvPr/>
        </p:nvSpPr>
        <p:spPr bwMode="auto">
          <a:xfrm>
            <a:off x="0" y="0"/>
            <a:ext cx="1511806" cy="371505"/>
          </a:xfrm>
          <a:prstGeom prst="rect">
            <a:avLst/>
          </a:prstGeom>
          <a:noFill/>
          <a:ln w="9525">
            <a:noFill/>
            <a:miter lim="800000"/>
            <a:headEnd/>
            <a:tailEnd/>
          </a:ln>
          <a:effectLst/>
        </p:spPr>
        <p:txBody>
          <a:bodyPr vert="horz" wrap="none" lIns="108830" tIns="54416" rIns="108830" bIns="54416" numCol="1" anchor="ctr" anchorCtr="0" compatLnSpc="1">
            <a:prstTxWarp prst="textNoShape">
              <a:avLst/>
            </a:prstTxWarp>
            <a:spAutoFit/>
          </a:bodyPr>
          <a:lstStyle/>
          <a:p>
            <a:pPr fontAlgn="base">
              <a:spcBef>
                <a:spcPct val="0"/>
              </a:spcBef>
              <a:spcAft>
                <a:spcPct val="0"/>
              </a:spcAft>
            </a:pPr>
            <a:r>
              <a:rPr lang="ru-RU" sz="1700" dirty="0" smtClean="0">
                <a:latin typeface="Calibri" pitchFamily="34" charset="0"/>
                <a:ea typeface="Calibri" pitchFamily="34" charset="0"/>
                <a:cs typeface="Times New Roman" pitchFamily="18" charset="0"/>
              </a:rPr>
              <a:t>                          </a:t>
            </a:r>
            <a:endParaRPr lang="ru-RU" dirty="0" smtClean="0">
              <a:latin typeface="Arial" pitchFamily="34" charset="0"/>
              <a:cs typeface="Arial" pitchFamily="34" charset="0"/>
            </a:endParaRPr>
          </a:p>
        </p:txBody>
      </p:sp>
      <p:sp>
        <p:nvSpPr>
          <p:cNvPr id="6" name="TextBox 5"/>
          <p:cNvSpPr txBox="1"/>
          <p:nvPr/>
        </p:nvSpPr>
        <p:spPr>
          <a:xfrm>
            <a:off x="0" y="643067"/>
            <a:ext cx="12190413" cy="433060"/>
          </a:xfrm>
          <a:prstGeom prst="rect">
            <a:avLst/>
          </a:prstGeom>
          <a:solidFill>
            <a:schemeClr val="tx1"/>
          </a:solidFill>
        </p:spPr>
        <p:txBody>
          <a:bodyPr wrap="square" lIns="108830" tIns="54416" rIns="108830" bIns="54416" rtlCol="0">
            <a:spAutoFit/>
          </a:bodyPr>
          <a:lstStyle/>
          <a:p>
            <a:pPr algn="ctr"/>
            <a:r>
              <a:rPr lang="en-US" dirty="0" smtClean="0">
                <a:solidFill>
                  <a:schemeClr val="bg1"/>
                </a:solidFill>
              </a:rPr>
              <a:t>The main areas of work for the establishment of the OMVCS in the second half of 2017</a:t>
            </a:r>
            <a:endParaRPr lang="ru-RU" dirty="0">
              <a:solidFill>
                <a:schemeClr val="bg1"/>
              </a:solidFill>
            </a:endParaRPr>
          </a:p>
        </p:txBody>
      </p:sp>
      <p:graphicFrame>
        <p:nvGraphicFramePr>
          <p:cNvPr id="7" name="Таблица 6"/>
          <p:cNvGraphicFramePr>
            <a:graphicFrameLocks noGrp="1"/>
          </p:cNvGraphicFramePr>
          <p:nvPr>
            <p:extLst>
              <p:ext uri="{D42A27DB-BD31-4B8C-83A1-F6EECF244321}">
                <p14:modId xmlns:p14="http://schemas.microsoft.com/office/powerpoint/2010/main" xmlns="" val="4110066084"/>
              </p:ext>
            </p:extLst>
          </p:nvPr>
        </p:nvGraphicFramePr>
        <p:xfrm>
          <a:off x="1199300" y="1397323"/>
          <a:ext cx="9907060" cy="1006073"/>
        </p:xfrm>
        <a:graphic>
          <a:graphicData uri="http://schemas.openxmlformats.org/drawingml/2006/table">
            <a:tbl>
              <a:tblPr firstRow="1" bandRow="1">
                <a:tableStyleId>{5C22544A-7EE6-4342-B048-85BDC9FD1C3A}</a:tableStyleId>
              </a:tblPr>
              <a:tblGrid>
                <a:gridCol w="9907060"/>
              </a:tblGrid>
              <a:tr h="1006073">
                <a:tc>
                  <a:txBody>
                    <a:bodyPr/>
                    <a:lstStyle/>
                    <a:p>
                      <a:pPr algn="ctr"/>
                      <a:r>
                        <a:rPr lang="en-US" sz="2000" dirty="0" smtClean="0">
                          <a:solidFill>
                            <a:schemeClr val="tx1"/>
                          </a:solidFill>
                        </a:rPr>
                        <a:t>First half of the year</a:t>
                      </a:r>
                      <a:br>
                        <a:rPr lang="en-US" sz="2000" dirty="0" smtClean="0">
                          <a:solidFill>
                            <a:schemeClr val="tx1"/>
                          </a:solidFill>
                        </a:rPr>
                      </a:br>
                      <a:r>
                        <a:rPr lang="en-US" sz="2000" b="0" dirty="0" smtClean="0">
                          <a:solidFill>
                            <a:schemeClr val="tx1"/>
                          </a:solidFill>
                        </a:rPr>
                        <a:t>The work of the first half of 2017 was carried out in accordance with the subproject implementation plan</a:t>
                      </a:r>
                      <a:endParaRPr lang="ru-RU" sz="2100" b="0" dirty="0">
                        <a:solidFill>
                          <a:schemeClr val="tx1"/>
                        </a:solidFill>
                        <a:latin typeface="Times New Roman" pitchFamily="18" charset="0"/>
                        <a:cs typeface="Times New Roman" pitchFamily="18" charset="0"/>
                      </a:endParaRPr>
                    </a:p>
                  </a:txBody>
                  <a:tcPr marL="121904" marR="121904" marT="45731" marB="45731">
                    <a:solidFill>
                      <a:srgbClr val="CCFF99"/>
                    </a:solidFill>
                  </a:tcPr>
                </a:tc>
              </a:tr>
            </a:tbl>
          </a:graphicData>
        </a:graphic>
      </p:graphicFrame>
      <p:sp>
        <p:nvSpPr>
          <p:cNvPr id="9" name="Прямоугольник 8"/>
          <p:cNvSpPr/>
          <p:nvPr/>
        </p:nvSpPr>
        <p:spPr>
          <a:xfrm>
            <a:off x="1199300" y="2804377"/>
            <a:ext cx="9907060" cy="2858182"/>
          </a:xfrm>
          <a:prstGeom prst="rect">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r>
              <a:rPr lang="en-US" sz="2400" b="1" dirty="0" smtClean="0">
                <a:solidFill>
                  <a:schemeClr val="tx1"/>
                </a:solidFill>
              </a:rPr>
              <a:t>Second</a:t>
            </a:r>
            <a:r>
              <a:rPr lang="en-US" sz="2400" dirty="0" smtClean="0">
                <a:solidFill>
                  <a:schemeClr val="tx1"/>
                </a:solidFill>
              </a:rPr>
              <a:t> </a:t>
            </a:r>
            <a:r>
              <a:rPr lang="en-US" sz="2400" b="1" dirty="0" smtClean="0">
                <a:solidFill>
                  <a:schemeClr val="tx1"/>
                </a:solidFill>
              </a:rPr>
              <a:t>half of the year</a:t>
            </a:r>
            <a:r>
              <a:rPr lang="en-US" sz="2400" dirty="0" smtClean="0">
                <a:solidFill>
                  <a:schemeClr val="tx1"/>
                </a:solidFill>
              </a:rPr>
              <a:t/>
            </a:r>
            <a:br>
              <a:rPr lang="en-US" sz="2400" dirty="0" smtClean="0">
                <a:solidFill>
                  <a:schemeClr val="tx1"/>
                </a:solidFill>
              </a:rPr>
            </a:br>
            <a:r>
              <a:rPr lang="en-US" sz="2400" dirty="0" smtClean="0">
                <a:solidFill>
                  <a:schemeClr val="tx1"/>
                </a:solidFill>
              </a:rPr>
              <a:t>The works of the second half of 2017 are planned for implementation in accordance with the subproject implementation plan and include:</a:t>
            </a:r>
            <a:endParaRPr lang="ru-RU" dirty="0" smtClean="0">
              <a:solidFill>
                <a:schemeClr val="tx1"/>
              </a:solidFill>
              <a:latin typeface="Times New Roman" pitchFamily="18" charset="0"/>
              <a:cs typeface="Times New Roman" pitchFamily="18" charset="0"/>
            </a:endParaRPr>
          </a:p>
          <a:p>
            <a:pPr algn="ctr">
              <a:buFontTx/>
              <a:buChar char="-"/>
            </a:pPr>
            <a:r>
              <a:rPr lang="en-US" dirty="0" smtClean="0">
                <a:solidFill>
                  <a:schemeClr val="tx1"/>
                </a:solidFill>
              </a:rPr>
              <a:t>Completion of design work for: maintenance; Mathematical support; Applied software of AS OMVKR.</a:t>
            </a:r>
          </a:p>
          <a:p>
            <a:pPr algn="ctr">
              <a:buFontTx/>
              <a:buChar char="-"/>
            </a:pPr>
            <a:r>
              <a:rPr lang="en-US" dirty="0" smtClean="0">
                <a:solidFill>
                  <a:schemeClr val="tx1"/>
                </a:solidFill>
              </a:rPr>
              <a:t>Completion and installation of cabinet structures</a:t>
            </a:r>
            <a:r>
              <a:rPr lang="ru-RU" dirty="0" smtClean="0">
                <a:solidFill>
                  <a:schemeClr val="tx1"/>
                </a:solidFill>
                <a:latin typeface="Times New Roman" pitchFamily="18" charset="0"/>
                <a:cs typeface="Times New Roman" pitchFamily="18" charset="0"/>
              </a:rPr>
              <a:t>.</a:t>
            </a:r>
          </a:p>
          <a:p>
            <a:pPr algn="ctr">
              <a:buFontTx/>
              <a:buChar char="-"/>
            </a:pPr>
            <a:r>
              <a:rPr lang="en-US" dirty="0" smtClean="0">
                <a:solidFill>
                  <a:schemeClr val="tx1"/>
                </a:solidFill>
              </a:rPr>
              <a:t>Completion of the system software platform.</a:t>
            </a:r>
            <a:endParaRPr lang="ru-RU" dirty="0" smtClean="0">
              <a:solidFill>
                <a:schemeClr val="tx1"/>
              </a:solidFill>
              <a:latin typeface="Times New Roman" pitchFamily="18" charset="0"/>
              <a:cs typeface="Times New Roman" pitchFamily="18" charset="0"/>
            </a:endParaRPr>
          </a:p>
          <a:p>
            <a:pPr algn="ctr">
              <a:buFontTx/>
              <a:buChar char="-"/>
            </a:pPr>
            <a:r>
              <a:rPr lang="ru-RU" dirty="0" smtClean="0">
                <a:solidFill>
                  <a:schemeClr val="tx1"/>
                </a:solidFill>
                <a:latin typeface="Times New Roman" pitchFamily="18" charset="0"/>
                <a:cs typeface="Times New Roman" pitchFamily="18" charset="0"/>
              </a:rPr>
              <a:t> </a:t>
            </a:r>
            <a:r>
              <a:rPr lang="en-US" dirty="0" smtClean="0">
                <a:solidFill>
                  <a:schemeClr val="tx1"/>
                </a:solidFill>
              </a:rPr>
              <a:t>Autonomous adjustment of control stations and workstations in polygon conditions of "TST-16" LLP.</a:t>
            </a:r>
            <a:endParaRPr lang="ru-RU"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2764031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Скругленный прямоугольник 12"/>
          <p:cNvSpPr/>
          <p:nvPr/>
        </p:nvSpPr>
        <p:spPr>
          <a:xfrm>
            <a:off x="11836" y="1080604"/>
            <a:ext cx="12190413" cy="4653979"/>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50" tIns="54425" rIns="108850" bIns="54425" anchor="ctr"/>
          <a:lstStyle/>
          <a:p>
            <a:pPr algn="ctr"/>
            <a:r>
              <a:rPr lang="ru-RU" sz="1900" b="1" dirty="0" smtClean="0"/>
              <a:t>  </a:t>
            </a:r>
            <a:endParaRPr lang="ru-RU" sz="1900" b="1" dirty="0"/>
          </a:p>
        </p:txBody>
      </p:sp>
      <p:sp>
        <p:nvSpPr>
          <p:cNvPr id="14" name="Прямоугольник 13"/>
          <p:cNvSpPr/>
          <p:nvPr/>
        </p:nvSpPr>
        <p:spPr>
          <a:xfrm>
            <a:off x="0" y="-18510"/>
            <a:ext cx="12190413" cy="71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endParaRPr lang="ru-RU" dirty="0"/>
          </a:p>
        </p:txBody>
      </p:sp>
      <p:sp>
        <p:nvSpPr>
          <p:cNvPr id="7" name="Полилиния 6"/>
          <p:cNvSpPr/>
          <p:nvPr/>
        </p:nvSpPr>
        <p:spPr>
          <a:xfrm>
            <a:off x="11836" y="-27391"/>
            <a:ext cx="12152202" cy="1107995"/>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81" tIns="110125" rIns="110125" bIns="11012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Aft>
                <a:spcPct val="35000"/>
              </a:spcAft>
            </a:pPr>
            <a:r>
              <a:rPr lang="en-US" sz="2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sz="2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
        <p:nvSpPr>
          <p:cNvPr id="24" name="TextBox 23"/>
          <p:cNvSpPr txBox="1"/>
          <p:nvPr/>
        </p:nvSpPr>
        <p:spPr>
          <a:xfrm>
            <a:off x="239318" y="2133350"/>
            <a:ext cx="11615778" cy="2833736"/>
          </a:xfrm>
          <a:prstGeom prst="rect">
            <a:avLst/>
          </a:prstGeom>
          <a:noFill/>
        </p:spPr>
        <p:txBody>
          <a:bodyPr wrap="square" lIns="108850" tIns="54425" rIns="108850" bIns="54425" rtlCol="0">
            <a:spAutoFit/>
          </a:bodyPr>
          <a:lstStyle/>
          <a:p>
            <a:pPr marL="956219" algn="ctr"/>
            <a:r>
              <a:rPr lang="en-US" sz="4000" dirty="0" smtClean="0">
                <a:solidFill>
                  <a:schemeClr val="bg1"/>
                </a:solidFill>
              </a:rPr>
              <a:t>Contact Information</a:t>
            </a:r>
            <a:r>
              <a:rPr lang="ru-RU" sz="2900" b="1" dirty="0" smtClean="0">
                <a:solidFill>
                  <a:schemeClr val="bg1"/>
                </a:solidFill>
              </a:rPr>
              <a:t> </a:t>
            </a:r>
            <a:endParaRPr lang="ru-RU" sz="2900" b="1" dirty="0" smtClean="0">
              <a:solidFill>
                <a:schemeClr val="bg1"/>
              </a:solidFill>
            </a:endParaRPr>
          </a:p>
          <a:p>
            <a:pPr marL="956219"/>
            <a:r>
              <a:rPr lang="en-US" sz="2900" dirty="0" err="1" smtClean="0">
                <a:solidFill>
                  <a:schemeClr val="bg1"/>
                </a:solidFill>
              </a:rPr>
              <a:t>Almaty</a:t>
            </a:r>
            <a:r>
              <a:rPr lang="en-US" sz="2900" dirty="0" smtClean="0">
                <a:solidFill>
                  <a:schemeClr val="bg1"/>
                </a:solidFill>
              </a:rPr>
              <a:t> city</a:t>
            </a:r>
            <a:r>
              <a:rPr lang="ru-RU" sz="2900" dirty="0" smtClean="0">
                <a:solidFill>
                  <a:schemeClr val="bg1"/>
                </a:solidFill>
              </a:rPr>
              <a:t>, </a:t>
            </a:r>
            <a:r>
              <a:rPr lang="ru-RU" sz="2900" dirty="0" smtClean="0">
                <a:solidFill>
                  <a:schemeClr val="bg1"/>
                </a:solidFill>
              </a:rPr>
              <a:t>050000</a:t>
            </a:r>
            <a:r>
              <a:rPr lang="ru-RU" sz="2900" dirty="0" smtClean="0">
                <a:solidFill>
                  <a:schemeClr val="bg1"/>
                </a:solidFill>
              </a:rPr>
              <a:t>, </a:t>
            </a:r>
            <a:r>
              <a:rPr lang="en-US" sz="2900" dirty="0" err="1" smtClean="0">
                <a:solidFill>
                  <a:schemeClr val="bg1"/>
                </a:solidFill>
              </a:rPr>
              <a:t>Amangeldy</a:t>
            </a:r>
            <a:r>
              <a:rPr lang="en-US" sz="2900" dirty="0" smtClean="0">
                <a:solidFill>
                  <a:schemeClr val="bg1"/>
                </a:solidFill>
              </a:rPr>
              <a:t> str</a:t>
            </a:r>
            <a:r>
              <a:rPr lang="en-US" sz="2900" dirty="0" smtClean="0">
                <a:solidFill>
                  <a:schemeClr val="bg1"/>
                </a:solidFill>
              </a:rPr>
              <a:t>.</a:t>
            </a:r>
            <a:r>
              <a:rPr lang="ru-RU" sz="2900" dirty="0" smtClean="0">
                <a:solidFill>
                  <a:schemeClr val="bg1"/>
                </a:solidFill>
              </a:rPr>
              <a:t>, </a:t>
            </a:r>
            <a:r>
              <a:rPr lang="ru-RU" sz="2900" dirty="0" smtClean="0">
                <a:solidFill>
                  <a:schemeClr val="bg1"/>
                </a:solidFill>
              </a:rPr>
              <a:t>40/112, ТОО «</a:t>
            </a:r>
            <a:r>
              <a:rPr lang="en-US" sz="2900" dirty="0" smtClean="0">
                <a:solidFill>
                  <a:schemeClr val="bg1"/>
                </a:solidFill>
              </a:rPr>
              <a:t>TST-16</a:t>
            </a:r>
            <a:r>
              <a:rPr lang="ru-RU" sz="2900" dirty="0" smtClean="0">
                <a:solidFill>
                  <a:schemeClr val="bg1"/>
                </a:solidFill>
              </a:rPr>
              <a:t>»</a:t>
            </a:r>
          </a:p>
          <a:p>
            <a:pPr marL="956219"/>
            <a:r>
              <a:rPr lang="en-US" sz="2900" dirty="0" smtClean="0">
                <a:solidFill>
                  <a:schemeClr val="bg1"/>
                </a:solidFill>
              </a:rPr>
              <a:t>Tel</a:t>
            </a:r>
            <a:r>
              <a:rPr lang="ru-RU" sz="2900" dirty="0" smtClean="0">
                <a:solidFill>
                  <a:schemeClr val="bg1"/>
                </a:solidFill>
              </a:rPr>
              <a:t>. </a:t>
            </a:r>
            <a:r>
              <a:rPr lang="ru-RU" sz="2900" dirty="0" smtClean="0">
                <a:solidFill>
                  <a:schemeClr val="bg1"/>
                </a:solidFill>
              </a:rPr>
              <a:t>8-727-279-61-85</a:t>
            </a:r>
            <a:r>
              <a:rPr lang="en-US" sz="2900" dirty="0" smtClean="0">
                <a:solidFill>
                  <a:schemeClr val="bg1"/>
                </a:solidFill>
              </a:rPr>
              <a:t>, 8-701-406-0328</a:t>
            </a:r>
            <a:endParaRPr lang="ru-RU" sz="2900" dirty="0" smtClean="0">
              <a:solidFill>
                <a:schemeClr val="bg1"/>
              </a:solidFill>
            </a:endParaRPr>
          </a:p>
          <a:p>
            <a:pPr marL="956219"/>
            <a:r>
              <a:rPr lang="en-US" sz="2900" dirty="0" smtClean="0">
                <a:solidFill>
                  <a:schemeClr val="bg1"/>
                </a:solidFill>
              </a:rPr>
              <a:t>E-mail: gsns2016com.va@gmail.com</a:t>
            </a:r>
            <a:endParaRPr lang="ru-RU" sz="2900" dirty="0" smtClean="0">
              <a:solidFill>
                <a:schemeClr val="bg1"/>
              </a:solidFill>
            </a:endParaRPr>
          </a:p>
          <a:p>
            <a:pPr marL="956219"/>
            <a:endParaRPr lang="ru-RU" sz="2900" dirty="0" smtClean="0">
              <a:solidFill>
                <a:schemeClr val="bg1"/>
              </a:solidFill>
            </a:endParaRPr>
          </a:p>
          <a:p>
            <a:endParaRPr lang="ru-RU" dirty="0" smtClean="0"/>
          </a:p>
        </p:txBody>
      </p:sp>
      <p:sp>
        <p:nvSpPr>
          <p:cNvPr id="2" name="Прямоугольник 1"/>
          <p:cNvSpPr/>
          <p:nvPr/>
        </p:nvSpPr>
        <p:spPr>
          <a:xfrm>
            <a:off x="11836" y="5734583"/>
            <a:ext cx="12190413" cy="1325630"/>
          </a:xfrm>
          <a:prstGeom prst="rect">
            <a:avLst/>
          </a:prstGeom>
          <a:solidFill>
            <a:schemeClr val="accent3"/>
          </a:solidFill>
        </p:spPr>
        <p:txBody>
          <a:bodyPr wrap="square" lIns="108850" tIns="54425" rIns="108850" bIns="54425">
            <a:spAutoFit/>
          </a:bodyPr>
          <a:lstStyle/>
          <a:p>
            <a:endParaRPr lang="ru-RU" sz="2900" b="1" dirty="0" smtClean="0">
              <a:latin typeface="Times New Roman" pitchFamily="18" charset="0"/>
              <a:cs typeface="Times New Roman" pitchFamily="18" charset="0"/>
            </a:endParaRPr>
          </a:p>
          <a:p>
            <a:pPr algn="ctr"/>
            <a:r>
              <a:rPr lang="en-US" b="1" cap="all" spc="110" dirty="0" smtClean="0">
                <a:latin typeface="Times New Roman" pitchFamily="18" charset="0"/>
                <a:cs typeface="Times New Roman" pitchFamily="18" charset="0"/>
              </a:rPr>
              <a:t>Limited Liability Company</a:t>
            </a:r>
            <a:r>
              <a:rPr lang="ru-RU" b="1" cap="all" spc="119" dirty="0" smtClean="0">
                <a:latin typeface="Times New Roman" pitchFamily="18" charset="0"/>
                <a:cs typeface="Times New Roman" pitchFamily="18" charset="0"/>
              </a:rPr>
              <a:t> </a:t>
            </a:r>
            <a:r>
              <a:rPr lang="ru-RU" b="1" cap="all" spc="119" dirty="0" smtClean="0">
                <a:latin typeface="Times New Roman" pitchFamily="18" charset="0"/>
                <a:cs typeface="Times New Roman" pitchFamily="18" charset="0"/>
              </a:rPr>
              <a:t>«</a:t>
            </a:r>
            <a:r>
              <a:rPr lang="en-US" b="1" cap="all" spc="119" dirty="0" smtClean="0">
                <a:latin typeface="Times New Roman" pitchFamily="18" charset="0"/>
                <a:cs typeface="Times New Roman" pitchFamily="18" charset="0"/>
              </a:rPr>
              <a:t>TST-16</a:t>
            </a:r>
            <a:r>
              <a:rPr lang="ru-RU" b="1" cap="all" dirty="0" smtClean="0">
                <a:latin typeface="Times New Roman" pitchFamily="18" charset="0"/>
                <a:cs typeface="Times New Roman" pitchFamily="18" charset="0"/>
              </a:rPr>
              <a:t>»</a:t>
            </a:r>
          </a:p>
          <a:p>
            <a:pPr algn="ctr"/>
            <a:endParaRPr lang="ru-RU" sz="2900" b="1" dirty="0">
              <a:latin typeface="Times New Roman" pitchFamily="18" charset="0"/>
              <a:cs typeface="Times New Roman" pitchFamily="18" charset="0"/>
            </a:endParaRPr>
          </a:p>
        </p:txBody>
      </p:sp>
    </p:spTree>
    <p:extLst>
      <p:ext uri="{BB962C8B-B14F-4D97-AF65-F5344CB8AC3E}">
        <p14:creationId xmlns:p14="http://schemas.microsoft.com/office/powerpoint/2010/main" xmlns="" val="921472623"/>
      </p:ext>
    </p:extLst>
  </p:cSld>
  <p:clrMapOvr>
    <a:masterClrMapping/>
  </p:clrMapOvr>
  <p:transition advTm="11593">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Прямоугольник 12"/>
          <p:cNvSpPr/>
          <p:nvPr/>
        </p:nvSpPr>
        <p:spPr>
          <a:xfrm>
            <a:off x="0" y="-18509"/>
            <a:ext cx="12190413" cy="71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sp>
        <p:nvSpPr>
          <p:cNvPr id="14" name="Полилиния 13"/>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endParaRPr>
          </a:p>
        </p:txBody>
      </p:sp>
      <p:sp>
        <p:nvSpPr>
          <p:cNvPr id="8" name="Скругленный прямоугольник 7"/>
          <p:cNvSpPr/>
          <p:nvPr/>
        </p:nvSpPr>
        <p:spPr>
          <a:xfrm>
            <a:off x="11836" y="723149"/>
            <a:ext cx="12178577" cy="366511"/>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42846" tIns="54416" rIns="0" bIns="54416" anchor="ctr"/>
          <a:lstStyle/>
          <a:p>
            <a:pPr algn="ctr"/>
            <a:r>
              <a:rPr lang="en-US" sz="2400" b="1" dirty="0" smtClean="0">
                <a:solidFill>
                  <a:schemeClr val="bg1"/>
                </a:solidFill>
              </a:rPr>
              <a:t>THE PROPOSED TECHNOLOGY</a:t>
            </a:r>
            <a:endParaRPr lang="ru-RU" sz="2400" b="1" dirty="0">
              <a:solidFill>
                <a:schemeClr val="bg1"/>
              </a:solidFill>
            </a:endParaRPr>
          </a:p>
        </p:txBody>
      </p:sp>
      <p:sp>
        <p:nvSpPr>
          <p:cNvPr id="10" name="Прямоугольник 9"/>
          <p:cNvSpPr/>
          <p:nvPr/>
        </p:nvSpPr>
        <p:spPr>
          <a:xfrm>
            <a:off x="190434" y="1572406"/>
            <a:ext cx="11999979" cy="4844524"/>
          </a:xfrm>
          <a:prstGeom prst="rect">
            <a:avLst/>
          </a:prstGeom>
        </p:spPr>
        <p:txBody>
          <a:bodyPr wrap="square" lIns="108830" tIns="54416" rIns="108830" bIns="54416">
            <a:spAutoFit/>
          </a:bodyPr>
          <a:lstStyle/>
          <a:p>
            <a:pPr marL="315570" indent="-315570">
              <a:spcAft>
                <a:spcPts val="1428"/>
              </a:spcAft>
              <a:buFont typeface="Wingdings" pitchFamily="2" charset="2"/>
              <a:buChar char="Ø"/>
              <a:tabLst>
                <a:tab pos="425169" algn="l"/>
                <a:tab pos="532878" algn="l"/>
              </a:tabLst>
            </a:pPr>
            <a:r>
              <a:rPr lang="ru-RU" sz="2900" dirty="0" smtClean="0">
                <a:solidFill>
                  <a:schemeClr val="tx2">
                    <a:lumMod val="75000"/>
                  </a:schemeClr>
                </a:solidFill>
              </a:rPr>
              <a:t>	</a:t>
            </a:r>
            <a:r>
              <a:rPr lang="en-US" sz="2900" dirty="0" smtClean="0">
                <a:solidFill>
                  <a:schemeClr val="tx2">
                    <a:lumMod val="75000"/>
                  </a:schemeClr>
                </a:solidFill>
              </a:rPr>
              <a:t>The essence of technology is considering</a:t>
            </a:r>
            <a:r>
              <a:rPr lang="en-US" sz="2900" b="1" dirty="0" smtClean="0">
                <a:solidFill>
                  <a:schemeClr val="tx2">
                    <a:lumMod val="75000"/>
                  </a:schemeClr>
                </a:solidFill>
              </a:rPr>
              <a:t> temporal dependencies of discrete flows of ores wagons from different quarries in the mixed output flow </a:t>
            </a:r>
            <a:r>
              <a:rPr lang="en-US" sz="2900" dirty="0" smtClean="0">
                <a:solidFill>
                  <a:schemeClr val="tx2">
                    <a:lumMod val="75000"/>
                  </a:schemeClr>
                </a:solidFill>
              </a:rPr>
              <a:t>of the crushing shop.</a:t>
            </a:r>
          </a:p>
          <a:p>
            <a:pPr marL="315570" indent="-315570">
              <a:spcAft>
                <a:spcPts val="1428"/>
              </a:spcAft>
              <a:buFont typeface="Wingdings" pitchFamily="2" charset="2"/>
              <a:buChar char="Ø"/>
              <a:tabLst>
                <a:tab pos="425169" algn="l"/>
                <a:tab pos="532878" algn="l"/>
              </a:tabLst>
            </a:pPr>
            <a:r>
              <a:rPr lang="en-US" sz="2900" b="1" dirty="0" smtClean="0">
                <a:solidFill>
                  <a:schemeClr val="tx2">
                    <a:lumMod val="75000"/>
                  </a:schemeClr>
                </a:solidFill>
              </a:rPr>
              <a:t>Measuring of quality of fine-fraction ore flow </a:t>
            </a:r>
            <a:r>
              <a:rPr lang="en-US" sz="2900" dirty="0" smtClean="0">
                <a:solidFill>
                  <a:schemeClr val="tx2">
                    <a:lumMod val="75000"/>
                  </a:schemeClr>
                </a:solidFill>
              </a:rPr>
              <a:t> at crushing shop takes place.</a:t>
            </a:r>
          </a:p>
          <a:p>
            <a:pPr marL="315570" indent="-315570">
              <a:spcAft>
                <a:spcPts val="1428"/>
              </a:spcAft>
              <a:buFont typeface="Wingdings" pitchFamily="2" charset="2"/>
              <a:buChar char="Ø"/>
              <a:tabLst>
                <a:tab pos="425169" algn="l"/>
                <a:tab pos="532878" algn="l"/>
              </a:tabLst>
            </a:pPr>
            <a:r>
              <a:rPr lang="en-US" sz="2900" dirty="0" smtClean="0">
                <a:solidFill>
                  <a:schemeClr val="tx2">
                    <a:lumMod val="75000"/>
                  </a:schemeClr>
                </a:solidFill>
              </a:rPr>
              <a:t>Then </a:t>
            </a:r>
            <a:r>
              <a:rPr lang="en-US" sz="2900" b="1" dirty="0" smtClean="0">
                <a:solidFill>
                  <a:schemeClr val="tx2">
                    <a:lumMod val="75000"/>
                  </a:schemeClr>
                </a:solidFill>
              </a:rPr>
              <a:t>back in time</a:t>
            </a:r>
            <a:r>
              <a:rPr lang="en-US" sz="2900" dirty="0" smtClean="0">
                <a:solidFill>
                  <a:schemeClr val="tx2">
                    <a:lumMod val="75000"/>
                  </a:schemeClr>
                </a:solidFill>
              </a:rPr>
              <a:t>  </a:t>
            </a:r>
            <a:r>
              <a:rPr lang="en-US" sz="2900" b="1" dirty="0" smtClean="0">
                <a:solidFill>
                  <a:schemeClr val="tx2">
                    <a:lumMod val="75000"/>
                  </a:schemeClr>
                </a:solidFill>
              </a:rPr>
              <a:t> (temporal) projecting of measured quality of ore into discrete flows of wagons </a:t>
            </a:r>
            <a:r>
              <a:rPr lang="en-US" sz="2900" dirty="0" smtClean="0">
                <a:solidFill>
                  <a:schemeClr val="tx2">
                    <a:lumMod val="75000"/>
                  </a:schemeClr>
                </a:solidFill>
              </a:rPr>
              <a:t>from the quarries takes place.</a:t>
            </a:r>
          </a:p>
          <a:p>
            <a:pPr marL="315570" indent="-315570">
              <a:spcAft>
                <a:spcPts val="1428"/>
              </a:spcAft>
              <a:buFont typeface="Wingdings" pitchFamily="2" charset="2"/>
              <a:buChar char="Ø"/>
              <a:tabLst>
                <a:tab pos="425169" algn="l"/>
                <a:tab pos="532878" algn="l"/>
              </a:tabLst>
            </a:pPr>
            <a:r>
              <a:rPr lang="en-US" sz="2900" dirty="0" smtClean="0">
                <a:solidFill>
                  <a:schemeClr val="tx2">
                    <a:lumMod val="75000"/>
                  </a:schemeClr>
                </a:solidFill>
              </a:rPr>
              <a:t>That is how </a:t>
            </a:r>
            <a:r>
              <a:rPr lang="en-US" sz="2900" b="1" dirty="0" smtClean="0">
                <a:solidFill>
                  <a:schemeClr val="tx2">
                    <a:lumMod val="75000"/>
                  </a:schemeClr>
                </a:solidFill>
              </a:rPr>
              <a:t>the real-time identification of the quality of wagon ores </a:t>
            </a:r>
            <a:r>
              <a:rPr lang="en-US" sz="2900" dirty="0" smtClean="0">
                <a:solidFill>
                  <a:schemeClr val="tx2">
                    <a:lumMod val="75000"/>
                  </a:schemeClr>
                </a:solidFill>
              </a:rPr>
              <a:t>of certain quarries takes place.</a:t>
            </a:r>
            <a:endParaRPr lang="ru-RU" sz="2900" dirty="0" smtClean="0">
              <a:solidFill>
                <a:schemeClr val="tx2">
                  <a:lumMod val="75000"/>
                </a:schemeClr>
              </a:solidFill>
            </a:endParaRPr>
          </a:p>
          <a:p>
            <a:pPr indent="544216">
              <a:buAutoNum type="arabicPeriod"/>
            </a:pPr>
            <a:endParaRPr lang="en-US" sz="2900" b="1" dirty="0" smtClean="0">
              <a:solidFill>
                <a:schemeClr val="tx2">
                  <a:lumMod val="75000"/>
                </a:schemeClr>
              </a:solidFill>
              <a:cs typeface="Times New Roman" pitchFamily="18" charset="0"/>
            </a:endParaRPr>
          </a:p>
        </p:txBody>
      </p:sp>
    </p:spTree>
    <p:extLst>
      <p:ext uri="{BB962C8B-B14F-4D97-AF65-F5344CB8AC3E}">
        <p14:creationId xmlns="" xmlns:p14="http://schemas.microsoft.com/office/powerpoint/2010/main" val="239316273"/>
      </p:ext>
    </p:extLst>
  </p:cSld>
  <p:clrMapOvr>
    <a:masterClrMapping/>
  </p:clrMapOvr>
  <p:transition advTm="6536">
    <p:pull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rotWithShape="1">
          <a:blip r:embed="rId2" cstate="print">
            <a:extLst>
              <a:ext uri="{28A0092B-C50C-407E-A947-70E740481C1C}">
                <a14:useLocalDpi xmlns="" xmlns:a14="http://schemas.microsoft.com/office/drawing/2010/main" val="0"/>
              </a:ext>
            </a:extLst>
          </a:blip>
          <a:srcRect l="23701" t="21776" r="23489" b="13412"/>
          <a:stretch/>
        </p:blipFill>
        <p:spPr bwMode="auto">
          <a:xfrm>
            <a:off x="1103302" y="1629177"/>
            <a:ext cx="9695814" cy="471802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Прямоугольник 5"/>
          <p:cNvSpPr/>
          <p:nvPr/>
        </p:nvSpPr>
        <p:spPr>
          <a:xfrm>
            <a:off x="2159282" y="5806608"/>
            <a:ext cx="2271352" cy="402283"/>
          </a:xfrm>
          <a:prstGeom prst="rect">
            <a:avLst/>
          </a:prstGeom>
          <a:noFill/>
        </p:spPr>
        <p:txBody>
          <a:bodyPr wrap="square" lIns="108830" tIns="54416" rIns="108830" bIns="54416">
            <a:spAutoFit/>
          </a:bodyPr>
          <a:lstStyle/>
          <a:p>
            <a:pPr algn="ctr"/>
            <a:r>
              <a:rPr lang="ru-RU" sz="19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Конвейер</a:t>
            </a:r>
            <a:endParaRPr lang="ru-RU" sz="19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8" name="Прямоугольник 7"/>
          <p:cNvSpPr/>
          <p:nvPr/>
        </p:nvSpPr>
        <p:spPr>
          <a:xfrm>
            <a:off x="7343183" y="5717805"/>
            <a:ext cx="2271352" cy="402283"/>
          </a:xfrm>
          <a:prstGeom prst="rect">
            <a:avLst/>
          </a:prstGeom>
          <a:noFill/>
        </p:spPr>
        <p:txBody>
          <a:bodyPr wrap="square" lIns="108830" tIns="54416" rIns="108830" bIns="54416">
            <a:spAutoFit/>
          </a:bodyPr>
          <a:lstStyle/>
          <a:p>
            <a:pPr algn="ctr"/>
            <a:r>
              <a:rPr lang="ru-RU" sz="19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Конвейер</a:t>
            </a:r>
            <a:endParaRPr lang="ru-RU" sz="19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Скругленный прямоугольник 8"/>
          <p:cNvSpPr/>
          <p:nvPr/>
        </p:nvSpPr>
        <p:spPr>
          <a:xfrm>
            <a:off x="11836" y="881307"/>
            <a:ext cx="12178577"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2400" b="1" cap="all" dirty="0" smtClean="0"/>
              <a:t>Objects of monitoring</a:t>
            </a:r>
            <a:endParaRPr lang="ru-RU" sz="2400" b="1" cap="all" dirty="0">
              <a:solidFill>
                <a:schemeClr val="bg1"/>
              </a:solidFill>
              <a:latin typeface="Calibri" pitchFamily="34" charset="0"/>
              <a:ea typeface="Calibri" pitchFamily="34" charset="0"/>
              <a:cs typeface="Times New Roman" pitchFamily="18" charset="0"/>
            </a:endParaRPr>
          </a:p>
        </p:txBody>
      </p:sp>
      <p:sp>
        <p:nvSpPr>
          <p:cNvPr id="10" name="Полилиния 9"/>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3908121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кругленный прямоугольник 5"/>
          <p:cNvSpPr/>
          <p:nvPr/>
        </p:nvSpPr>
        <p:spPr>
          <a:xfrm>
            <a:off x="68835" y="764881"/>
            <a:ext cx="12152202" cy="735640"/>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2400" b="1" dirty="0" smtClean="0">
                <a:solidFill>
                  <a:schemeClr val="bg1"/>
                </a:solidFill>
                <a:latin typeface="Calibri" pitchFamily="34" charset="0"/>
                <a:ea typeface="Calibri" pitchFamily="34" charset="0"/>
                <a:cs typeface="Times New Roman" pitchFamily="18" charset="0"/>
              </a:rPr>
              <a:t>Receiving ore from the mines to the dressing plant (DP). Positioning of the formulations in the unloading zone</a:t>
            </a:r>
            <a:endParaRPr lang="ru-RU" sz="2400" dirty="0"/>
          </a:p>
        </p:txBody>
      </p:sp>
      <p:sp>
        <p:nvSpPr>
          <p:cNvPr id="19" name="Прямоугольник 18"/>
          <p:cNvSpPr/>
          <p:nvPr/>
        </p:nvSpPr>
        <p:spPr>
          <a:xfrm>
            <a:off x="0" y="-18509"/>
            <a:ext cx="12190413" cy="71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sp>
        <p:nvSpPr>
          <p:cNvPr id="10" name="Полилиния 9"/>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endParaRPr>
          </a:p>
        </p:txBody>
      </p:sp>
      <p:pic>
        <p:nvPicPr>
          <p:cNvPr id="15" name="Для презентации.avi">
            <a:hlinkClick r:id="" action="ppaction://media"/>
          </p:cNvPr>
          <p:cNvPicPr>
            <a:picLocks noRot="1" noChangeAspect="1"/>
          </p:cNvPicPr>
          <p:nvPr>
            <a:videoFile r:link="rId1"/>
          </p:nvPr>
        </p:nvPicPr>
        <p:blipFill>
          <a:blip r:embed="rId4"/>
          <a:stretch>
            <a:fillRect/>
          </a:stretch>
        </p:blipFill>
        <p:spPr>
          <a:xfrm>
            <a:off x="380911" y="1989300"/>
            <a:ext cx="11528053" cy="3169086"/>
          </a:xfrm>
          <a:prstGeom prst="rect">
            <a:avLst/>
          </a:prstGeom>
        </p:spPr>
      </p:pic>
      <p:cxnSp>
        <p:nvCxnSpPr>
          <p:cNvPr id="8" name="Прямая со стрелкой 7"/>
          <p:cNvCxnSpPr/>
          <p:nvPr/>
        </p:nvCxnSpPr>
        <p:spPr>
          <a:xfrm rot="16200000" flipH="1">
            <a:off x="7582878" y="2346446"/>
            <a:ext cx="2358000" cy="2095242"/>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904732" y="5430523"/>
            <a:ext cx="975698" cy="325338"/>
          </a:xfrm>
          <a:prstGeom prst="rect">
            <a:avLst/>
          </a:prstGeom>
          <a:noFill/>
        </p:spPr>
        <p:txBody>
          <a:bodyPr wrap="none" lIns="108830" tIns="54416" rIns="108830" bIns="54416">
            <a:spAutoFit/>
            <a:scene3d>
              <a:camera prst="orthographicFront"/>
              <a:lightRig rig="soft" dir="t">
                <a:rot lat="0" lon="0" rev="10800000"/>
              </a:lightRig>
            </a:scene3d>
            <a:sp3d>
              <a:bevelT w="27940" h="12700"/>
              <a:contourClr>
                <a:srgbClr val="DDDDDD"/>
              </a:contourClr>
            </a:sp3d>
          </a:bodyPr>
          <a:lstStyle/>
          <a:p>
            <a:pPr>
              <a:defRPr/>
            </a:pPr>
            <a:r>
              <a:rPr lang="en-US" sz="1400" spc="179" dirty="0">
                <a:ln w="11430"/>
                <a:effectLst>
                  <a:outerShdw blurRad="38100" dist="38100" dir="2700000" algn="tl">
                    <a:srgbClr val="000000">
                      <a:alpha val="43137"/>
                    </a:srgbClr>
                  </a:outerShdw>
                </a:effectLst>
                <a:latin typeface="Arial Narrow" pitchFamily="34" charset="0"/>
                <a:cs typeface="Times New Roman" pitchFamily="18" charset="0"/>
              </a:rPr>
              <a:t>Analyzer</a:t>
            </a:r>
            <a:endParaRPr lang="ru-RU" sz="1400" spc="179" dirty="0">
              <a:ln w="11430"/>
              <a:effectLst>
                <a:outerShdw blurRad="38100" dist="38100" dir="2700000" algn="tl">
                  <a:srgbClr val="000000">
                    <a:alpha val="43137"/>
                  </a:srgbClr>
                </a:outerShdw>
              </a:effectLst>
              <a:latin typeface="Arial Narrow" pitchFamily="34" charset="0"/>
              <a:cs typeface="Times New Roman" pitchFamily="18" charset="0"/>
            </a:endParaRPr>
          </a:p>
        </p:txBody>
      </p:sp>
      <p:sp>
        <p:nvSpPr>
          <p:cNvPr id="13" name="TextBox 12"/>
          <p:cNvSpPr txBox="1"/>
          <p:nvPr/>
        </p:nvSpPr>
        <p:spPr>
          <a:xfrm>
            <a:off x="4380918" y="6002159"/>
            <a:ext cx="817578" cy="325338"/>
          </a:xfrm>
          <a:prstGeom prst="rect">
            <a:avLst/>
          </a:prstGeom>
          <a:noFill/>
        </p:spPr>
        <p:txBody>
          <a:bodyPr wrap="none" lIns="108830" tIns="54416" rIns="108830" bIns="54416">
            <a:spAutoFit/>
            <a:scene3d>
              <a:camera prst="orthographicFront"/>
              <a:lightRig rig="soft" dir="t">
                <a:rot lat="0" lon="0" rev="10800000"/>
              </a:lightRig>
            </a:scene3d>
            <a:sp3d>
              <a:bevelT w="27940" h="12700"/>
              <a:contourClr>
                <a:srgbClr val="DDDDDD"/>
              </a:contourClr>
            </a:sp3d>
          </a:bodyPr>
          <a:lstStyle/>
          <a:p>
            <a:pPr>
              <a:defRPr/>
            </a:pPr>
            <a:r>
              <a:rPr lang="en-US" sz="1400" spc="179" dirty="0">
                <a:ln w="11430"/>
                <a:effectLst>
                  <a:outerShdw blurRad="38100" dist="38100" dir="2700000" algn="tl">
                    <a:srgbClr val="000000">
                      <a:alpha val="43137"/>
                    </a:srgbClr>
                  </a:outerShdw>
                </a:effectLst>
                <a:latin typeface="Times New Roman" pitchFamily="18" charset="0"/>
                <a:cs typeface="Times New Roman" pitchFamily="18" charset="0"/>
              </a:rPr>
              <a:t>Scales</a:t>
            </a:r>
            <a:endParaRPr lang="ru-RU" sz="1400" spc="179" dirty="0">
              <a:ln w="1143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7" name="TextBox 16"/>
          <p:cNvSpPr txBox="1"/>
          <p:nvPr/>
        </p:nvSpPr>
        <p:spPr>
          <a:xfrm>
            <a:off x="9333309" y="4573068"/>
            <a:ext cx="1284501" cy="325338"/>
          </a:xfrm>
          <a:prstGeom prst="rect">
            <a:avLst/>
          </a:prstGeom>
          <a:noFill/>
        </p:spPr>
        <p:txBody>
          <a:bodyPr wrap="none" lIns="108830" tIns="54416" rIns="108830" bIns="54416">
            <a:spAutoFit/>
            <a:scene3d>
              <a:camera prst="orthographicFront"/>
              <a:lightRig rig="soft" dir="t">
                <a:rot lat="0" lon="0" rev="10800000"/>
              </a:lightRig>
            </a:scene3d>
            <a:sp3d>
              <a:bevelT w="27940" h="12700"/>
              <a:contourClr>
                <a:srgbClr val="DDDDDD"/>
              </a:contourClr>
            </a:sp3d>
          </a:bodyPr>
          <a:lstStyle/>
          <a:p>
            <a:pPr>
              <a:defRPr/>
            </a:pPr>
            <a:r>
              <a:rPr lang="en-US" sz="1400" spc="179" dirty="0" smtClean="0">
                <a:ln w="11430"/>
                <a:effectLst>
                  <a:outerShdw blurRad="38100" dist="38100" dir="2700000" algn="tl">
                    <a:srgbClr val="000000">
                      <a:alpha val="43137"/>
                    </a:srgbClr>
                  </a:outerShdw>
                </a:effectLst>
                <a:latin typeface="Arial Narrow" pitchFamily="34" charset="0"/>
                <a:cs typeface="Times New Roman" pitchFamily="18" charset="0"/>
              </a:rPr>
              <a:t>Semaphores</a:t>
            </a:r>
            <a:endParaRPr lang="ru-RU" sz="1400" spc="179" dirty="0">
              <a:ln w="11430"/>
              <a:effectLst>
                <a:outerShdw blurRad="38100" dist="38100" dir="2700000" algn="tl">
                  <a:srgbClr val="000000">
                    <a:alpha val="43137"/>
                  </a:srgbClr>
                </a:outerShdw>
              </a:effectLst>
              <a:latin typeface="Arial Narrow" pitchFamily="34" charset="0"/>
              <a:cs typeface="Times New Roman" pitchFamily="18" charset="0"/>
            </a:endParaRPr>
          </a:p>
        </p:txBody>
      </p:sp>
      <p:cxnSp>
        <p:nvCxnSpPr>
          <p:cNvPr id="18" name="Прямая со стрелкой 17"/>
          <p:cNvCxnSpPr/>
          <p:nvPr/>
        </p:nvCxnSpPr>
        <p:spPr>
          <a:xfrm>
            <a:off x="4952346" y="4563541"/>
            <a:ext cx="1238103" cy="795528"/>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p:cNvCxnSpPr/>
          <p:nvPr/>
        </p:nvCxnSpPr>
        <p:spPr>
          <a:xfrm>
            <a:off x="3333298" y="5206629"/>
            <a:ext cx="1238103" cy="795528"/>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39316273"/>
      </p:ext>
    </p:extLst>
  </p:cSld>
  <p:clrMapOvr>
    <a:masterClrMapping/>
  </p:clrMapOvr>
  <p:transition advTm="1145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67"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Для презентации.avi">
            <a:hlinkClick r:id="" action="ppaction://media"/>
          </p:cNvPr>
          <p:cNvPicPr>
            <a:picLocks noRot="1" noChangeAspect="1"/>
          </p:cNvPicPr>
          <p:nvPr>
            <a:videoFile r:link="rId1"/>
          </p:nvPr>
        </p:nvPicPr>
        <p:blipFill rotWithShape="1">
          <a:blip r:embed="rId3"/>
          <a:srcRect t="66877" r="52365"/>
          <a:stretch/>
        </p:blipFill>
        <p:spPr>
          <a:xfrm>
            <a:off x="1669354" y="3919845"/>
            <a:ext cx="4812063" cy="1223360"/>
          </a:xfrm>
          <a:prstGeom prst="rect">
            <a:avLst/>
          </a:prstGeom>
          <a:scene3d>
            <a:camera prst="orthographicFront">
              <a:rot lat="0" lon="0" rev="20999999"/>
            </a:camera>
            <a:lightRig rig="threePt" dir="t"/>
          </a:scene3d>
        </p:spPr>
      </p:pic>
      <p:pic>
        <p:nvPicPr>
          <p:cNvPr id="4" name="Рисунок 3"/>
          <p:cNvPicPr/>
          <p:nvPr/>
        </p:nvPicPr>
        <p:blipFill>
          <a:blip r:embed="rId4"/>
          <a:srcRect l="5607" t="9907" r="5763" b="9907"/>
          <a:stretch>
            <a:fillRect/>
          </a:stretch>
        </p:blipFill>
        <p:spPr>
          <a:xfrm>
            <a:off x="3259799" y="2397472"/>
            <a:ext cx="6371089" cy="20563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Рисунок 4" descr="Семафор движения и семафор разгрузки.JPG"/>
          <p:cNvPicPr/>
          <p:nvPr/>
        </p:nvPicPr>
        <p:blipFill>
          <a:blip r:embed="rId5" cstate="print"/>
          <a:stretch>
            <a:fillRect/>
          </a:stretch>
        </p:blipFill>
        <p:spPr>
          <a:xfrm>
            <a:off x="8687157" y="1845251"/>
            <a:ext cx="2399954" cy="11055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опрокид.JPG"/>
          <p:cNvPicPr/>
          <p:nvPr/>
        </p:nvPicPr>
        <p:blipFill>
          <a:blip r:embed="rId6" cstate="print"/>
          <a:stretch>
            <a:fillRect/>
          </a:stretch>
        </p:blipFill>
        <p:spPr>
          <a:xfrm>
            <a:off x="1669354" y="1845251"/>
            <a:ext cx="2355769" cy="10769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Скругленный прямоугольник 7"/>
          <p:cNvSpPr/>
          <p:nvPr/>
        </p:nvSpPr>
        <p:spPr>
          <a:xfrm>
            <a:off x="11836" y="702671"/>
            <a:ext cx="12152202"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b="1" dirty="0" smtClean="0">
                <a:solidFill>
                  <a:schemeClr val="bg1"/>
                </a:solidFill>
                <a:latin typeface="Calibri" pitchFamily="34" charset="0"/>
                <a:ea typeface="Calibri" pitchFamily="34" charset="0"/>
                <a:cs typeface="Times New Roman" pitchFamily="18" charset="0"/>
              </a:rPr>
              <a:t>Receiving ore from the mines to the dressing plant. Unloading into the hoppers of mills</a:t>
            </a:r>
            <a:endParaRPr lang="ru-RU" dirty="0"/>
          </a:p>
        </p:txBody>
      </p:sp>
      <p:sp>
        <p:nvSpPr>
          <p:cNvPr id="9" name="Полилиния 8"/>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endParaRPr>
          </a:p>
        </p:txBody>
      </p:sp>
      <p:sp>
        <p:nvSpPr>
          <p:cNvPr id="10" name="Прямоугольник 9"/>
          <p:cNvSpPr/>
          <p:nvPr/>
        </p:nvSpPr>
        <p:spPr>
          <a:xfrm>
            <a:off x="4025122" y="4870158"/>
            <a:ext cx="818026" cy="371505"/>
          </a:xfrm>
          <a:prstGeom prst="rect">
            <a:avLst/>
          </a:prstGeom>
          <a:noFill/>
        </p:spPr>
        <p:txBody>
          <a:bodyPr wrap="none" lIns="108830" tIns="54416" rIns="108830" bIns="54416">
            <a:spAutoFit/>
          </a:bodyPr>
          <a:lstStyle/>
          <a:p>
            <a:pPr algn="ctr"/>
            <a:r>
              <a:rPr lang="en-US" sz="17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Scales</a:t>
            </a:r>
            <a:endPar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2" name="Прямоугольник 11"/>
          <p:cNvSpPr/>
          <p:nvPr/>
        </p:nvSpPr>
        <p:spPr>
          <a:xfrm>
            <a:off x="2159282" y="3842194"/>
            <a:ext cx="1582994" cy="371505"/>
          </a:xfrm>
          <a:prstGeom prst="rect">
            <a:avLst/>
          </a:prstGeom>
          <a:noFill/>
        </p:spPr>
        <p:txBody>
          <a:bodyPr wrap="square" lIns="108830" tIns="54416" rIns="108830" bIns="54416">
            <a:spAutoFit/>
          </a:bodyPr>
          <a:lstStyle/>
          <a:p>
            <a:r>
              <a:rPr lang="en-US" sz="1700" b="1" dirty="0" smtClean="0">
                <a:solidFill>
                  <a:schemeClr val="accent6">
                    <a:lumMod val="75000"/>
                  </a:schemeClr>
                </a:solidFill>
              </a:rPr>
              <a:t>Analyzer</a:t>
            </a:r>
            <a:endParaRPr lang="ru-RU" sz="1700" b="1" dirty="0">
              <a:ln w="1905"/>
              <a:solidFill>
                <a:schemeClr val="accent6">
                  <a:lumMod val="75000"/>
                </a:schemeClr>
              </a:solidFill>
              <a:effectLst>
                <a:innerShdw blurRad="69850" dist="43180" dir="5400000">
                  <a:srgbClr val="000000">
                    <a:alpha val="65000"/>
                  </a:srgbClr>
                </a:innerShdw>
              </a:effectLst>
            </a:endParaRPr>
          </a:p>
        </p:txBody>
      </p:sp>
      <p:sp>
        <p:nvSpPr>
          <p:cNvPr id="13" name="Прямоугольник 12"/>
          <p:cNvSpPr/>
          <p:nvPr/>
        </p:nvSpPr>
        <p:spPr>
          <a:xfrm>
            <a:off x="5689918" y="4453834"/>
            <a:ext cx="1582994" cy="371505"/>
          </a:xfrm>
          <a:prstGeom prst="rect">
            <a:avLst/>
          </a:prstGeom>
          <a:noFill/>
        </p:spPr>
        <p:txBody>
          <a:bodyPr wrap="square" lIns="108830" tIns="54416" rIns="108830" bIns="54416">
            <a:spAutoFit/>
          </a:bodyPr>
          <a:lstStyle/>
          <a:p>
            <a:pPr algn="ctr"/>
            <a:r>
              <a:rPr lang="en-US" sz="1700" b="1" dirty="0" smtClean="0">
                <a:solidFill>
                  <a:schemeClr val="accent6">
                    <a:lumMod val="75000"/>
                  </a:schemeClr>
                </a:solidFill>
              </a:rPr>
              <a:t>Analyzer</a:t>
            </a:r>
            <a:endParaRPr lang="ru-RU" sz="17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4" name="Прямоугольник 13"/>
          <p:cNvSpPr/>
          <p:nvPr/>
        </p:nvSpPr>
        <p:spPr>
          <a:xfrm>
            <a:off x="2178873" y="4607759"/>
            <a:ext cx="818026" cy="371505"/>
          </a:xfrm>
          <a:prstGeom prst="rect">
            <a:avLst/>
          </a:prstGeom>
          <a:noFill/>
        </p:spPr>
        <p:txBody>
          <a:bodyPr wrap="none" lIns="108830" tIns="54416" rIns="108830" bIns="54416">
            <a:spAutoFit/>
          </a:bodyPr>
          <a:lstStyle/>
          <a:p>
            <a:pPr algn="ctr"/>
            <a:r>
              <a:rPr lang="en-US" sz="17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1700" b="1" dirty="0" smtClean="0">
                <a:ln w="1905"/>
                <a:solidFill>
                  <a:schemeClr val="accent6">
                    <a:lumMod val="75000"/>
                  </a:schemeClr>
                </a:solidFill>
                <a:effectLst>
                  <a:innerShdw blurRad="69850" dist="43180" dir="5400000">
                    <a:srgbClr val="000000">
                      <a:alpha val="65000"/>
                    </a:srgbClr>
                  </a:innerShdw>
                </a:effectLst>
              </a:rPr>
              <a:t>Scales</a:t>
            </a:r>
            <a:endParaRPr lang="ru-RU" sz="1700" b="1" dirty="0">
              <a:ln w="1905"/>
              <a:solidFill>
                <a:schemeClr val="accent6">
                  <a:lumMod val="75000"/>
                </a:schemeClr>
              </a:solidFill>
              <a:effectLst>
                <a:innerShdw blurRad="69850" dist="43180" dir="5400000">
                  <a:srgbClr val="000000">
                    <a:alpha val="65000"/>
                  </a:srgbClr>
                </a:innerShdw>
              </a:effectLst>
            </a:endParaRPr>
          </a:p>
        </p:txBody>
      </p:sp>
      <p:sp>
        <p:nvSpPr>
          <p:cNvPr id="15" name="Прямоугольник 14"/>
          <p:cNvSpPr/>
          <p:nvPr/>
        </p:nvSpPr>
        <p:spPr>
          <a:xfrm>
            <a:off x="1669351" y="1557154"/>
            <a:ext cx="2425852" cy="371505"/>
          </a:xfrm>
          <a:prstGeom prst="rect">
            <a:avLst/>
          </a:prstGeom>
          <a:noFill/>
        </p:spPr>
        <p:txBody>
          <a:bodyPr wrap="square" lIns="108830" tIns="54416" rIns="108830" bIns="54416">
            <a:spAutoFit/>
          </a:bodyPr>
          <a:lstStyle/>
          <a:p>
            <a:pPr algn="ctr"/>
            <a:r>
              <a:rPr lang="en-US" sz="1700" b="1" dirty="0" smtClean="0">
                <a:solidFill>
                  <a:schemeClr val="accent6">
                    <a:lumMod val="75000"/>
                  </a:schemeClr>
                </a:solidFill>
              </a:rPr>
              <a:t>Dump to the hopper 1 </a:t>
            </a:r>
            <a:endParaRPr lang="ru-RU" sz="1700" b="1" dirty="0">
              <a:ln w="1905"/>
              <a:solidFill>
                <a:schemeClr val="accent6">
                  <a:lumMod val="75000"/>
                </a:schemeClr>
              </a:solidFill>
              <a:effectLst>
                <a:innerShdw blurRad="69850" dist="43180" dir="5400000">
                  <a:srgbClr val="000000">
                    <a:alpha val="65000"/>
                  </a:srgbClr>
                </a:innerShdw>
              </a:effectLst>
            </a:endParaRPr>
          </a:p>
        </p:txBody>
      </p:sp>
      <p:sp>
        <p:nvSpPr>
          <p:cNvPr id="16" name="Прямоугольник 15"/>
          <p:cNvSpPr/>
          <p:nvPr/>
        </p:nvSpPr>
        <p:spPr>
          <a:xfrm>
            <a:off x="8666640" y="1565949"/>
            <a:ext cx="2459888" cy="371505"/>
          </a:xfrm>
          <a:prstGeom prst="rect">
            <a:avLst/>
          </a:prstGeom>
          <a:noFill/>
        </p:spPr>
        <p:txBody>
          <a:bodyPr wrap="square" lIns="108830" tIns="54416" rIns="108830" bIns="54416">
            <a:spAutoFit/>
          </a:bodyPr>
          <a:lstStyle/>
          <a:p>
            <a:pPr algn="ctr"/>
            <a:r>
              <a:rPr lang="en-US" sz="1700" b="1" dirty="0" smtClean="0">
                <a:solidFill>
                  <a:schemeClr val="accent6">
                    <a:lumMod val="75000"/>
                  </a:schemeClr>
                </a:solidFill>
              </a:rPr>
              <a:t>Dump to the hopper 2</a:t>
            </a:r>
            <a:endParaRPr lang="ru-RU" sz="1700" b="1" dirty="0">
              <a:ln w="1905"/>
              <a:solidFill>
                <a:schemeClr val="accent6">
                  <a:lumMod val="75000"/>
                </a:schemeClr>
              </a:solidFill>
              <a:effectLst>
                <a:innerShdw blurRad="69850" dist="43180" dir="5400000">
                  <a:srgbClr val="000000">
                    <a:alpha val="65000"/>
                  </a:srgbClr>
                </a:innerShdw>
              </a:effectLst>
            </a:endParaRPr>
          </a:p>
        </p:txBody>
      </p:sp>
    </p:spTree>
    <p:extLst>
      <p:ext uri="{BB962C8B-B14F-4D97-AF65-F5344CB8AC3E}">
        <p14:creationId xmlns="" xmlns:p14="http://schemas.microsoft.com/office/powerpoint/2010/main" val="195348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0434" y="1341080"/>
            <a:ext cx="11856659" cy="28397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98" name="Rectangle 4"/>
          <p:cNvSpPr>
            <a:spLocks noChangeArrowheads="1"/>
          </p:cNvSpPr>
          <p:nvPr/>
        </p:nvSpPr>
        <p:spPr bwMode="auto">
          <a:xfrm>
            <a:off x="3246710" y="4894678"/>
            <a:ext cx="4960456" cy="933081"/>
          </a:xfrm>
          <a:prstGeom prst="rect">
            <a:avLst/>
          </a:prstGeom>
          <a:solidFill>
            <a:schemeClr val="tx2">
              <a:lumMod val="75000"/>
            </a:schemeClr>
          </a:solidFill>
          <a:ln>
            <a:solidFill>
              <a:srgbClr val="002060"/>
            </a:solidFill>
            <a:headEnd/>
            <a:tailEnd/>
          </a:ln>
        </p:spPr>
        <p:style>
          <a:lnRef idx="0">
            <a:schemeClr val="accent1"/>
          </a:lnRef>
          <a:fillRef idx="3">
            <a:schemeClr val="accent1"/>
          </a:fillRef>
          <a:effectRef idx="3">
            <a:schemeClr val="accent1"/>
          </a:effectRef>
          <a:fontRef idx="minor">
            <a:schemeClr val="lt1"/>
          </a:fontRef>
        </p:style>
        <p:txBody>
          <a:bodyPr lIns="108830" tIns="54416" rIns="108830" bIns="54416" anchor="ctr"/>
          <a:lstStyle/>
          <a:p>
            <a:pPr algn="ctr">
              <a:defRPr/>
            </a:pPr>
            <a:r>
              <a:rPr lang="en-US" b="1" dirty="0" smtClean="0"/>
              <a:t>Analytics block: </a:t>
            </a:r>
            <a:r>
              <a:rPr lang="en-US" sz="1900" dirty="0" smtClean="0">
                <a:latin typeface="Arial Narrow" pitchFamily="34" charset="0"/>
                <a:cs typeface="Times New Roman" pitchFamily="18" charset="0"/>
              </a:rPr>
              <a:t>Disintegration of the flow of ore mixture after l</a:t>
            </a:r>
            <a:r>
              <a:rPr lang="en-US" sz="1900" dirty="0" smtClean="0"/>
              <a:t>arge crushing plant (LCP)</a:t>
            </a:r>
            <a:r>
              <a:rPr lang="en-US" sz="1900" dirty="0" smtClean="0">
                <a:latin typeface="Arial Narrow" pitchFamily="34" charset="0"/>
                <a:cs typeface="Times New Roman" pitchFamily="18" charset="0"/>
              </a:rPr>
              <a:t>  on the basis of belonging to ore mines</a:t>
            </a:r>
            <a:endParaRPr lang="ru-RU" sz="1900" dirty="0">
              <a:latin typeface="Arial Narrow" pitchFamily="34" charset="0"/>
              <a:cs typeface="Times New Roman" pitchFamily="18" charset="0"/>
            </a:endParaRPr>
          </a:p>
        </p:txBody>
      </p:sp>
      <p:sp>
        <p:nvSpPr>
          <p:cNvPr id="27652" name="Rectangle 4"/>
          <p:cNvSpPr>
            <a:spLocks noChangeArrowheads="1"/>
          </p:cNvSpPr>
          <p:nvPr/>
        </p:nvSpPr>
        <p:spPr bwMode="auto">
          <a:xfrm>
            <a:off x="239155" y="3429794"/>
            <a:ext cx="2304749" cy="863800"/>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8830" tIns="54416" rIns="108830" bIns="54416" anchor="ctr"/>
          <a:lstStyle/>
          <a:p>
            <a:pPr algn="ctr">
              <a:spcAft>
                <a:spcPts val="1190"/>
              </a:spcAft>
              <a:defRPr/>
            </a:pPr>
            <a:r>
              <a:rPr lang="en-US" sz="1900" dirty="0" smtClean="0"/>
              <a:t>Chronology ore carriers arriving at the factory</a:t>
            </a:r>
            <a:endParaRPr lang="ru-RU" sz="1900" dirty="0" smtClean="0"/>
          </a:p>
        </p:txBody>
      </p:sp>
      <p:sp>
        <p:nvSpPr>
          <p:cNvPr id="27651" name="Rectangle 3"/>
          <p:cNvSpPr>
            <a:spLocks noChangeArrowheads="1"/>
          </p:cNvSpPr>
          <p:nvPr/>
        </p:nvSpPr>
        <p:spPr bwMode="auto">
          <a:xfrm>
            <a:off x="3944955" y="4231669"/>
            <a:ext cx="3551304" cy="503354"/>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8830" tIns="54416" rIns="108830" bIns="54416" anchor="ctr"/>
          <a:lstStyle/>
          <a:p>
            <a:pPr algn="ctr">
              <a:lnSpc>
                <a:spcPts val="1905"/>
              </a:lnSpc>
              <a:defRPr/>
            </a:pPr>
            <a:r>
              <a:rPr lang="en-US" sz="1900" dirty="0" smtClean="0"/>
              <a:t>Quality control and dynamics of the ore flow after the LCP</a:t>
            </a:r>
            <a:endParaRPr lang="ru-RU" sz="1900" dirty="0">
              <a:latin typeface="Arial Narrow" pitchFamily="34" charset="0"/>
              <a:cs typeface="Arial" pitchFamily="34" charset="0"/>
            </a:endParaRPr>
          </a:p>
        </p:txBody>
      </p:sp>
      <p:sp>
        <p:nvSpPr>
          <p:cNvPr id="27659" name="Rectangle 11"/>
          <p:cNvSpPr>
            <a:spLocks noChangeArrowheads="1"/>
          </p:cNvSpPr>
          <p:nvPr/>
        </p:nvSpPr>
        <p:spPr bwMode="auto">
          <a:xfrm>
            <a:off x="3951303" y="6006905"/>
            <a:ext cx="3561886" cy="635147"/>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8830" tIns="54416" rIns="108830" bIns="54416" anchor="ctr"/>
          <a:lstStyle/>
          <a:p>
            <a:pPr algn="ctr">
              <a:lnSpc>
                <a:spcPts val="1428"/>
              </a:lnSpc>
              <a:defRPr/>
            </a:pPr>
            <a:r>
              <a:rPr lang="en-US" sz="1900" dirty="0" smtClean="0"/>
              <a:t>The block of the account of quality and volume of ore accepted on LCP</a:t>
            </a:r>
            <a:endParaRPr lang="ru-RU" sz="1900" dirty="0">
              <a:latin typeface="Arial Narrow" pitchFamily="34" charset="0"/>
              <a:cs typeface="Arial" pitchFamily="34" charset="0"/>
            </a:endParaRPr>
          </a:p>
        </p:txBody>
      </p:sp>
      <p:sp>
        <p:nvSpPr>
          <p:cNvPr id="92" name="Rectangle 5"/>
          <p:cNvSpPr>
            <a:spLocks noChangeArrowheads="1"/>
          </p:cNvSpPr>
          <p:nvPr/>
        </p:nvSpPr>
        <p:spPr bwMode="auto">
          <a:xfrm>
            <a:off x="8878261" y="4245958"/>
            <a:ext cx="3073000" cy="649438"/>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8830" tIns="54416" rIns="108830" bIns="54416" anchor="ctr"/>
          <a:lstStyle/>
          <a:p>
            <a:pPr algn="ctr">
              <a:lnSpc>
                <a:spcPts val="1667"/>
              </a:lnSpc>
              <a:defRPr/>
            </a:pPr>
            <a:r>
              <a:rPr lang="en-US" sz="1900" dirty="0" smtClean="0">
                <a:solidFill>
                  <a:schemeClr val="tx1"/>
                </a:solidFill>
                <a:cs typeface="Times New Roman" pitchFamily="18" charset="0"/>
              </a:rPr>
              <a:t>Temporal pattern of movement in the unloading </a:t>
            </a:r>
            <a:r>
              <a:rPr lang="en-US" sz="1900" dirty="0" smtClean="0"/>
              <a:t>area</a:t>
            </a:r>
            <a:endParaRPr lang="ru-RU" sz="1900" dirty="0" smtClean="0">
              <a:solidFill>
                <a:schemeClr val="tx1"/>
              </a:solidFill>
              <a:cs typeface="Times New Roman" pitchFamily="18" charset="0"/>
            </a:endParaRPr>
          </a:p>
        </p:txBody>
      </p:sp>
      <p:sp>
        <p:nvSpPr>
          <p:cNvPr id="93" name="Rectangle 5"/>
          <p:cNvSpPr>
            <a:spLocks noChangeArrowheads="1"/>
          </p:cNvSpPr>
          <p:nvPr/>
        </p:nvSpPr>
        <p:spPr bwMode="auto">
          <a:xfrm>
            <a:off x="8878261" y="5163745"/>
            <a:ext cx="3073000" cy="603390"/>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8830" tIns="54416" rIns="108830" bIns="54416" anchor="ctr"/>
          <a:lstStyle/>
          <a:p>
            <a:pPr algn="ctr">
              <a:lnSpc>
                <a:spcPts val="1667"/>
              </a:lnSpc>
              <a:defRPr/>
            </a:pPr>
            <a:r>
              <a:rPr lang="en-US" sz="1900" dirty="0" smtClean="0">
                <a:solidFill>
                  <a:schemeClr val="tx1"/>
                </a:solidFill>
                <a:cs typeface="Times New Roman" pitchFamily="18" charset="0"/>
              </a:rPr>
              <a:t>Temporal pattern of work flow transport system</a:t>
            </a:r>
          </a:p>
          <a:p>
            <a:pPr algn="ctr">
              <a:lnSpc>
                <a:spcPts val="1667"/>
              </a:lnSpc>
              <a:defRPr/>
            </a:pPr>
            <a:r>
              <a:rPr lang="en-US" sz="1900" dirty="0" smtClean="0">
                <a:solidFill>
                  <a:schemeClr val="tx1"/>
                </a:solidFill>
                <a:cs typeface="Times New Roman" pitchFamily="18" charset="0"/>
              </a:rPr>
              <a:t> of the LCP</a:t>
            </a:r>
            <a:endParaRPr lang="ru-RU" sz="1900" dirty="0">
              <a:solidFill>
                <a:schemeClr val="tx1"/>
              </a:solidFill>
              <a:cs typeface="Times New Roman" pitchFamily="18" charset="0"/>
            </a:endParaRPr>
          </a:p>
        </p:txBody>
      </p:sp>
      <p:sp>
        <p:nvSpPr>
          <p:cNvPr id="94" name="Rectangle 5"/>
          <p:cNvSpPr>
            <a:spLocks noChangeArrowheads="1"/>
          </p:cNvSpPr>
          <p:nvPr/>
        </p:nvSpPr>
        <p:spPr bwMode="auto">
          <a:xfrm>
            <a:off x="8878261" y="6014844"/>
            <a:ext cx="3073000" cy="608154"/>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8830" tIns="54416" rIns="108830" bIns="54416" anchor="ctr"/>
          <a:lstStyle/>
          <a:p>
            <a:pPr algn="ctr">
              <a:spcAft>
                <a:spcPts val="1190"/>
              </a:spcAft>
              <a:defRPr/>
            </a:pPr>
            <a:r>
              <a:rPr lang="en-US" sz="1900" dirty="0" smtClean="0"/>
              <a:t>Technological scheme of the monitoring object</a:t>
            </a:r>
            <a:endParaRPr lang="ru-RU" sz="1900" dirty="0">
              <a:latin typeface="Arial Narrow" pitchFamily="34" charset="0"/>
              <a:cs typeface="Arial" pitchFamily="34" charset="0"/>
            </a:endParaRPr>
          </a:p>
        </p:txBody>
      </p:sp>
      <p:sp>
        <p:nvSpPr>
          <p:cNvPr id="95" name="Rectangle 5"/>
          <p:cNvSpPr>
            <a:spLocks noChangeArrowheads="1"/>
          </p:cNvSpPr>
          <p:nvPr/>
        </p:nvSpPr>
        <p:spPr bwMode="auto">
          <a:xfrm>
            <a:off x="8878261" y="3429794"/>
            <a:ext cx="3073000" cy="571632"/>
          </a:xfrm>
          <a:prstGeom prst="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8830" tIns="54416" rIns="108830" bIns="54416" anchor="ctr"/>
          <a:lstStyle/>
          <a:p>
            <a:pPr algn="ctr">
              <a:spcAft>
                <a:spcPts val="1190"/>
              </a:spcAft>
              <a:defRPr/>
            </a:pPr>
            <a:r>
              <a:rPr lang="en-US" sz="1900" dirty="0" smtClean="0"/>
              <a:t>Chronology of movement in the unloading area</a:t>
            </a:r>
            <a:endParaRPr lang="ru-RU" sz="1900" dirty="0">
              <a:latin typeface="Arial Narrow" pitchFamily="34" charset="0"/>
              <a:cs typeface="Arial" pitchFamily="34" charset="0"/>
            </a:endParaRPr>
          </a:p>
        </p:txBody>
      </p:sp>
      <p:cxnSp>
        <p:nvCxnSpPr>
          <p:cNvPr id="133" name="Прямая со стрелкой 132"/>
          <p:cNvCxnSpPr/>
          <p:nvPr/>
        </p:nvCxnSpPr>
        <p:spPr>
          <a:xfrm>
            <a:off x="8698370" y="1918144"/>
            <a:ext cx="1572479" cy="1511650"/>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4533840" y="1341077"/>
            <a:ext cx="2136144" cy="433060"/>
          </a:xfrm>
          <a:prstGeom prst="rect">
            <a:avLst/>
          </a:prstGeom>
          <a:noFill/>
        </p:spPr>
        <p:txBody>
          <a:bodyPr wrap="none" lIns="108830" tIns="54416" rIns="108830" bIns="54416">
            <a:spAutoFit/>
            <a:scene3d>
              <a:camera prst="orthographicFront"/>
              <a:lightRig rig="soft" dir="t">
                <a:rot lat="0" lon="0" rev="10800000"/>
              </a:lightRig>
            </a:scene3d>
            <a:sp3d>
              <a:bevelT w="27940" h="12700"/>
              <a:contourClr>
                <a:srgbClr val="DDDDDD"/>
              </a:contourClr>
            </a:sp3d>
          </a:bodyPr>
          <a:lstStyle/>
          <a:p>
            <a:pPr>
              <a:defRPr/>
            </a:pPr>
            <a:r>
              <a:rPr lang="en-US" b="1" spc="179" dirty="0" smtClean="0">
                <a:ln w="11430"/>
                <a:effectLst>
                  <a:outerShdw blurRad="25400" algn="tl" rotWithShape="0">
                    <a:srgbClr val="000000">
                      <a:alpha val="43000"/>
                    </a:srgbClr>
                  </a:outerShdw>
                </a:effectLst>
                <a:latin typeface="Arial Narrow" pitchFamily="34" charset="0"/>
                <a:cs typeface="Times New Roman" pitchFamily="18" charset="0"/>
              </a:rPr>
              <a:t>Unloading area</a:t>
            </a:r>
            <a:endParaRPr lang="ru-RU" b="1" spc="179" dirty="0">
              <a:ln w="11430"/>
              <a:effectLst>
                <a:outerShdw blurRad="25400" algn="tl" rotWithShape="0">
                  <a:srgbClr val="000000">
                    <a:alpha val="43000"/>
                  </a:srgbClr>
                </a:outerShdw>
              </a:effectLst>
              <a:latin typeface="Arial Narrow" pitchFamily="34" charset="0"/>
              <a:cs typeface="Times New Roman" pitchFamily="18" charset="0"/>
            </a:endParaRPr>
          </a:p>
        </p:txBody>
      </p:sp>
      <p:sp>
        <p:nvSpPr>
          <p:cNvPr id="191" name="TextBox 190"/>
          <p:cNvSpPr txBox="1"/>
          <p:nvPr/>
        </p:nvSpPr>
        <p:spPr>
          <a:xfrm>
            <a:off x="655817" y="1341077"/>
            <a:ext cx="814949" cy="433060"/>
          </a:xfrm>
          <a:prstGeom prst="rect">
            <a:avLst/>
          </a:prstGeom>
          <a:noFill/>
        </p:spPr>
        <p:txBody>
          <a:bodyPr wrap="none" lIns="108830" tIns="54416" rIns="108830" bIns="54416">
            <a:spAutoFit/>
            <a:scene3d>
              <a:camera prst="orthographicFront"/>
              <a:lightRig rig="soft" dir="t">
                <a:rot lat="0" lon="0" rev="10800000"/>
              </a:lightRig>
            </a:scene3d>
            <a:sp3d>
              <a:bevelT w="27940" h="12700"/>
              <a:contourClr>
                <a:srgbClr val="DDDDDD"/>
              </a:contourClr>
            </a:sp3d>
          </a:bodyPr>
          <a:lstStyle/>
          <a:p>
            <a:r>
              <a:rPr lang="en-US" b="1" spc="179" dirty="0" smtClean="0">
                <a:ln w="11430">
                  <a:noFill/>
                </a:ln>
                <a:effectLst>
                  <a:outerShdw blurRad="25400" algn="tl" rotWithShape="0">
                    <a:srgbClr val="000000">
                      <a:alpha val="43000"/>
                    </a:srgbClr>
                  </a:outerShdw>
                </a:effectLst>
                <a:latin typeface="Arial Narrow" pitchFamily="34" charset="0"/>
                <a:cs typeface="Times New Roman" pitchFamily="18" charset="0"/>
              </a:rPr>
              <a:t>Mine</a:t>
            </a:r>
            <a:endParaRPr lang="en-US" b="1" spc="179" dirty="0">
              <a:ln w="11430">
                <a:noFill/>
              </a:ln>
              <a:effectLst>
                <a:outerShdw blurRad="25400" algn="tl" rotWithShape="0">
                  <a:srgbClr val="000000">
                    <a:alpha val="43000"/>
                  </a:srgbClr>
                </a:outerShdw>
              </a:effectLst>
              <a:latin typeface="Arial Narrow" pitchFamily="34" charset="0"/>
              <a:cs typeface="Times New Roman" pitchFamily="18" charset="0"/>
            </a:endParaRPr>
          </a:p>
        </p:txBody>
      </p:sp>
      <p:cxnSp>
        <p:nvCxnSpPr>
          <p:cNvPr id="197" name="Прямая со стрелкой 196"/>
          <p:cNvCxnSpPr>
            <a:endCxn id="27652" idx="0"/>
          </p:cNvCxnSpPr>
          <p:nvPr/>
        </p:nvCxnSpPr>
        <p:spPr>
          <a:xfrm flipH="1">
            <a:off x="1390470" y="2043588"/>
            <a:ext cx="2399988" cy="1386208"/>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02" name="Прямая со стрелкой 201"/>
          <p:cNvCxnSpPr/>
          <p:nvPr/>
        </p:nvCxnSpPr>
        <p:spPr>
          <a:xfrm flipH="1">
            <a:off x="1775653" y="2639036"/>
            <a:ext cx="1398934" cy="790758"/>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8" name="Прямая со стрелкой 217"/>
          <p:cNvCxnSpPr>
            <a:stCxn id="27651" idx="2"/>
          </p:cNvCxnSpPr>
          <p:nvPr/>
        </p:nvCxnSpPr>
        <p:spPr>
          <a:xfrm>
            <a:off x="5720607" y="4735021"/>
            <a:ext cx="6349" cy="160375"/>
          </a:xfrm>
          <a:prstGeom prst="straightConnector1">
            <a:avLst/>
          </a:prstGeom>
          <a:ln w="31750" cmpd="sng">
            <a:solidFill>
              <a:srgbClr val="002060"/>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cxnSp>
        <p:nvCxnSpPr>
          <p:cNvPr id="221" name="Прямая со стрелкой 220"/>
          <p:cNvCxnSpPr/>
          <p:nvPr/>
        </p:nvCxnSpPr>
        <p:spPr>
          <a:xfrm>
            <a:off x="1367189" y="5230436"/>
            <a:ext cx="1879355" cy="0"/>
          </a:xfrm>
          <a:prstGeom prst="straightConnector1">
            <a:avLst/>
          </a:prstGeom>
          <a:ln w="31750" cmpd="sng">
            <a:solidFill>
              <a:srgbClr val="002060"/>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cxnSp>
        <p:nvCxnSpPr>
          <p:cNvPr id="225" name="Прямая со стрелкой 224"/>
          <p:cNvCxnSpPr>
            <a:endCxn id="27659" idx="0"/>
          </p:cNvCxnSpPr>
          <p:nvPr/>
        </p:nvCxnSpPr>
        <p:spPr>
          <a:xfrm>
            <a:off x="5726955" y="5827474"/>
            <a:ext cx="6350" cy="179430"/>
          </a:xfrm>
          <a:prstGeom prst="straightConnector1">
            <a:avLst/>
          </a:prstGeom>
          <a:ln w="31750" cmpd="sng">
            <a:solidFill>
              <a:srgbClr val="002060"/>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cxnSp>
        <p:nvCxnSpPr>
          <p:cNvPr id="231" name="Прямая со стрелкой 230"/>
          <p:cNvCxnSpPr>
            <a:stCxn id="27659" idx="1"/>
          </p:cNvCxnSpPr>
          <p:nvPr/>
        </p:nvCxnSpPr>
        <p:spPr>
          <a:xfrm flipH="1">
            <a:off x="3013743" y="6324477"/>
            <a:ext cx="937562" cy="0"/>
          </a:xfrm>
          <a:prstGeom prst="straightConnector1">
            <a:avLst/>
          </a:prstGeom>
          <a:ln w="31750" cmpd="sng">
            <a:solidFill>
              <a:srgbClr val="002060"/>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cxnSp>
        <p:nvCxnSpPr>
          <p:cNvPr id="275" name="Прямая со стрелкой 274"/>
          <p:cNvCxnSpPr/>
          <p:nvPr/>
        </p:nvCxnSpPr>
        <p:spPr>
          <a:xfrm>
            <a:off x="6311078" y="3575878"/>
            <a:ext cx="0" cy="670080"/>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79" name="Прямая со стрелкой 278"/>
          <p:cNvCxnSpPr/>
          <p:nvPr/>
        </p:nvCxnSpPr>
        <p:spPr>
          <a:xfrm>
            <a:off x="5039128" y="3960142"/>
            <a:ext cx="0" cy="285816"/>
          </a:xfrm>
          <a:prstGeom prst="straightConnector1">
            <a:avLst/>
          </a:prstGeom>
          <a:ln w="31750">
            <a:solidFill>
              <a:srgbClr val="00B050"/>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306" name="TextBox 305"/>
          <p:cNvSpPr txBox="1"/>
          <p:nvPr/>
        </p:nvSpPr>
        <p:spPr>
          <a:xfrm>
            <a:off x="6383203" y="3575353"/>
            <a:ext cx="975698" cy="325338"/>
          </a:xfrm>
          <a:prstGeom prst="rect">
            <a:avLst/>
          </a:prstGeom>
          <a:noFill/>
        </p:spPr>
        <p:txBody>
          <a:bodyPr wrap="none" lIns="108830" tIns="54416" rIns="108830" bIns="54416">
            <a:spAutoFit/>
            <a:scene3d>
              <a:camera prst="orthographicFront"/>
              <a:lightRig rig="soft" dir="t">
                <a:rot lat="0" lon="0" rev="10800000"/>
              </a:lightRig>
            </a:scene3d>
            <a:sp3d>
              <a:bevelT w="27940" h="12700"/>
              <a:contourClr>
                <a:srgbClr val="DDDDDD"/>
              </a:contourClr>
            </a:sp3d>
          </a:bodyPr>
          <a:lstStyle/>
          <a:p>
            <a:pPr>
              <a:defRPr/>
            </a:pPr>
            <a:r>
              <a:rPr lang="en-US" sz="1400" spc="179" dirty="0" smtClean="0">
                <a:ln w="11430"/>
                <a:effectLst>
                  <a:outerShdw blurRad="38100" dist="38100" dir="2700000" algn="tl">
                    <a:srgbClr val="000000">
                      <a:alpha val="43137"/>
                    </a:srgbClr>
                  </a:outerShdw>
                </a:effectLst>
                <a:latin typeface="Arial Narrow" pitchFamily="34" charset="0"/>
                <a:cs typeface="Times New Roman" pitchFamily="18" charset="0"/>
              </a:rPr>
              <a:t>Analyzer</a:t>
            </a:r>
            <a:endParaRPr lang="ru-RU" sz="1400" spc="179" dirty="0" smtClean="0">
              <a:ln w="11430"/>
              <a:effectLst>
                <a:outerShdw blurRad="38100" dist="38100" dir="2700000" algn="tl">
                  <a:srgbClr val="000000">
                    <a:alpha val="43137"/>
                  </a:srgbClr>
                </a:outerShdw>
              </a:effectLst>
              <a:latin typeface="Arial Narrow" pitchFamily="34" charset="0"/>
              <a:cs typeface="Times New Roman" pitchFamily="18" charset="0"/>
            </a:endParaRPr>
          </a:p>
        </p:txBody>
      </p:sp>
      <p:sp>
        <p:nvSpPr>
          <p:cNvPr id="307" name="TextBox 306"/>
          <p:cNvSpPr txBox="1"/>
          <p:nvPr/>
        </p:nvSpPr>
        <p:spPr>
          <a:xfrm>
            <a:off x="5173322" y="3887841"/>
            <a:ext cx="817578" cy="325338"/>
          </a:xfrm>
          <a:prstGeom prst="rect">
            <a:avLst/>
          </a:prstGeom>
          <a:noFill/>
        </p:spPr>
        <p:txBody>
          <a:bodyPr wrap="none" lIns="108830" tIns="54416" rIns="108830" bIns="54416">
            <a:spAutoFit/>
            <a:scene3d>
              <a:camera prst="orthographicFront"/>
              <a:lightRig rig="soft" dir="t">
                <a:rot lat="0" lon="0" rev="10800000"/>
              </a:lightRig>
            </a:scene3d>
            <a:sp3d>
              <a:bevelT w="27940" h="12700"/>
              <a:contourClr>
                <a:srgbClr val="DDDDDD"/>
              </a:contourClr>
            </a:sp3d>
          </a:bodyPr>
          <a:lstStyle/>
          <a:p>
            <a:pPr>
              <a:defRPr/>
            </a:pPr>
            <a:r>
              <a:rPr lang="en-US" sz="1400" spc="179" dirty="0" smtClean="0">
                <a:ln w="11430"/>
                <a:effectLst>
                  <a:outerShdw blurRad="38100" dist="38100" dir="2700000" algn="tl">
                    <a:srgbClr val="000000">
                      <a:alpha val="43137"/>
                    </a:srgbClr>
                  </a:outerShdw>
                </a:effectLst>
                <a:latin typeface="Times New Roman" pitchFamily="18" charset="0"/>
                <a:cs typeface="Times New Roman" pitchFamily="18" charset="0"/>
              </a:rPr>
              <a:t>Scales</a:t>
            </a:r>
            <a:endParaRPr lang="ru-RU" sz="1400" spc="179" dirty="0">
              <a:ln w="11430"/>
              <a:effectLst>
                <a:outerShdw blurRad="38100" dist="38100" dir="2700000" algn="tl">
                  <a:srgbClr val="000000">
                    <a:alpha val="43137"/>
                  </a:srgbClr>
                </a:outerShdw>
              </a:effectLst>
              <a:latin typeface="Times New Roman" pitchFamily="18" charset="0"/>
              <a:cs typeface="Times New Roman" pitchFamily="18" charset="0"/>
            </a:endParaRPr>
          </a:p>
        </p:txBody>
      </p:sp>
      <p:cxnSp>
        <p:nvCxnSpPr>
          <p:cNvPr id="352" name="Прямая соединительная линия 351"/>
          <p:cNvCxnSpPr>
            <a:stCxn id="27652" idx="2"/>
          </p:cNvCxnSpPr>
          <p:nvPr/>
        </p:nvCxnSpPr>
        <p:spPr>
          <a:xfrm>
            <a:off x="1390470" y="4293594"/>
            <a:ext cx="0" cy="936842"/>
          </a:xfrm>
          <a:prstGeom prst="line">
            <a:avLst/>
          </a:prstGeom>
          <a:ln w="31750" cmpd="sng">
            <a:solidFill>
              <a:srgbClr val="00206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1" name="Прямая соединительная линия 410"/>
          <p:cNvCxnSpPr/>
          <p:nvPr/>
        </p:nvCxnSpPr>
        <p:spPr>
          <a:xfrm>
            <a:off x="8507892" y="3715612"/>
            <a:ext cx="0" cy="2613630"/>
          </a:xfrm>
          <a:prstGeom prst="line">
            <a:avLst/>
          </a:prstGeom>
          <a:ln w="31750" cmpd="sng">
            <a:solidFill>
              <a:srgbClr val="00206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5" name="Прямая соединительная линия 414"/>
          <p:cNvCxnSpPr/>
          <p:nvPr/>
        </p:nvCxnSpPr>
        <p:spPr>
          <a:xfrm>
            <a:off x="8524825" y="6301306"/>
            <a:ext cx="349205" cy="0"/>
          </a:xfrm>
          <a:prstGeom prst="line">
            <a:avLst/>
          </a:prstGeom>
          <a:ln w="31750" cmpd="sng">
            <a:solidFill>
              <a:srgbClr val="00206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7" name="Прямая соединительная линия 416"/>
          <p:cNvCxnSpPr/>
          <p:nvPr/>
        </p:nvCxnSpPr>
        <p:spPr>
          <a:xfrm>
            <a:off x="8529056" y="5478143"/>
            <a:ext cx="349205" cy="0"/>
          </a:xfrm>
          <a:prstGeom prst="line">
            <a:avLst/>
          </a:prstGeom>
          <a:ln w="31750" cmpd="sng">
            <a:solidFill>
              <a:srgbClr val="00206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8" name="Прямая соединительная линия 417"/>
          <p:cNvCxnSpPr/>
          <p:nvPr/>
        </p:nvCxnSpPr>
        <p:spPr>
          <a:xfrm>
            <a:off x="8507894" y="4569883"/>
            <a:ext cx="351321" cy="0"/>
          </a:xfrm>
          <a:prstGeom prst="line">
            <a:avLst/>
          </a:prstGeom>
          <a:ln w="31750" cmpd="sng">
            <a:solidFill>
              <a:srgbClr val="00206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19" name="Прямая соединительная линия 418"/>
          <p:cNvCxnSpPr/>
          <p:nvPr/>
        </p:nvCxnSpPr>
        <p:spPr>
          <a:xfrm>
            <a:off x="8529056" y="3725785"/>
            <a:ext cx="349205" cy="0"/>
          </a:xfrm>
          <a:prstGeom prst="line">
            <a:avLst/>
          </a:prstGeom>
          <a:ln w="31750" cmpd="sng">
            <a:solidFill>
              <a:srgbClr val="00206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23" name="Прямая со стрелкой 422"/>
          <p:cNvCxnSpPr/>
          <p:nvPr/>
        </p:nvCxnSpPr>
        <p:spPr>
          <a:xfrm flipH="1">
            <a:off x="8207365" y="5349526"/>
            <a:ext cx="321691" cy="0"/>
          </a:xfrm>
          <a:prstGeom prst="straightConnector1">
            <a:avLst/>
          </a:prstGeom>
          <a:ln w="31750" cmpd="sng">
            <a:solidFill>
              <a:srgbClr val="002060"/>
            </a:solidFill>
            <a:prstDash val="solid"/>
            <a:headEnd type="none"/>
            <a:tailEnd type="stealth"/>
          </a:ln>
        </p:spPr>
        <p:style>
          <a:lnRef idx="1">
            <a:schemeClr val="accent1"/>
          </a:lnRef>
          <a:fillRef idx="0">
            <a:schemeClr val="accent1"/>
          </a:fillRef>
          <a:effectRef idx="0">
            <a:schemeClr val="accent1"/>
          </a:effectRef>
          <a:fontRef idx="minor">
            <a:schemeClr val="tx1"/>
          </a:fontRef>
        </p:style>
      </p:cxnSp>
      <p:sp>
        <p:nvSpPr>
          <p:cNvPr id="370" name="Прямоугольник с одним вырезанным углом 369"/>
          <p:cNvSpPr/>
          <p:nvPr/>
        </p:nvSpPr>
        <p:spPr>
          <a:xfrm>
            <a:off x="334392" y="5465440"/>
            <a:ext cx="2715331" cy="1149616"/>
          </a:xfrm>
          <a:prstGeom prst="snip1Rect">
            <a:avLst/>
          </a:prstGeom>
          <a:ln>
            <a:solidFill>
              <a:srgbClr val="002060"/>
            </a:solidFill>
            <a:headEnd/>
            <a:tailEnd/>
          </a:ln>
        </p:spPr>
        <p:style>
          <a:lnRef idx="2">
            <a:schemeClr val="accent1"/>
          </a:lnRef>
          <a:fillRef idx="1">
            <a:schemeClr val="lt1"/>
          </a:fillRef>
          <a:effectRef idx="0">
            <a:schemeClr val="accent1"/>
          </a:effectRef>
          <a:fontRef idx="minor">
            <a:schemeClr val="dk1"/>
          </a:fontRef>
        </p:style>
        <p:txBody>
          <a:bodyPr lIns="108830" tIns="54416" rIns="108830" bIns="54416" anchor="ctr"/>
          <a:lstStyle/>
          <a:p>
            <a:pPr algn="ctr">
              <a:lnSpc>
                <a:spcPts val="1905"/>
              </a:lnSpc>
              <a:defRPr/>
            </a:pPr>
            <a:r>
              <a:rPr lang="en-US" sz="1900" dirty="0" smtClean="0"/>
              <a:t>Summary results of the operational monitoring of the inlet ore flows of DP</a:t>
            </a:r>
            <a:endParaRPr lang="ru-RU" sz="1900" dirty="0">
              <a:latin typeface="Arial Narrow" pitchFamily="34" charset="0"/>
              <a:cs typeface="Arial" pitchFamily="34" charset="0"/>
            </a:endParaRPr>
          </a:p>
        </p:txBody>
      </p:sp>
      <p:sp>
        <p:nvSpPr>
          <p:cNvPr id="41" name="Скругленный прямоугольник 40"/>
          <p:cNvSpPr/>
          <p:nvPr/>
        </p:nvSpPr>
        <p:spPr>
          <a:xfrm>
            <a:off x="11836" y="881307"/>
            <a:ext cx="12178577" cy="357273"/>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1900" b="1" dirty="0" smtClean="0">
                <a:solidFill>
                  <a:schemeClr val="bg1"/>
                </a:solidFill>
                <a:latin typeface="Calibri" pitchFamily="34" charset="0"/>
                <a:ea typeface="Calibri" pitchFamily="34" charset="0"/>
                <a:cs typeface="Times New Roman" pitchFamily="18" charset="0"/>
              </a:rPr>
              <a:t>Structural scheme of information gathering and formation of the operational report of monitoring</a:t>
            </a:r>
            <a:endParaRPr lang="ru-RU" sz="1900" b="1" dirty="0">
              <a:solidFill>
                <a:schemeClr val="bg1"/>
              </a:solidFill>
              <a:latin typeface="Calibri" pitchFamily="34" charset="0"/>
              <a:ea typeface="Calibri" pitchFamily="34" charset="0"/>
              <a:cs typeface="Times New Roman" pitchFamily="18" charset="0"/>
            </a:endParaRPr>
          </a:p>
        </p:txBody>
      </p:sp>
      <p:sp>
        <p:nvSpPr>
          <p:cNvPr id="47" name="Прямоугольник 46"/>
          <p:cNvSpPr/>
          <p:nvPr/>
        </p:nvSpPr>
        <p:spPr>
          <a:xfrm>
            <a:off x="0" y="-18509"/>
            <a:ext cx="12190413" cy="7145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08830" tIns="54416" rIns="108830" bIns="54416" rtlCol="0" anchor="ctr"/>
          <a:lstStyle/>
          <a:p>
            <a:pPr algn="ctr"/>
            <a:endParaRPr lang="ru-RU" dirty="0"/>
          </a:p>
        </p:txBody>
      </p:sp>
      <p:sp>
        <p:nvSpPr>
          <p:cNvPr id="37" name="Полилиния 36"/>
          <p:cNvSpPr/>
          <p:nvPr/>
        </p:nvSpPr>
        <p:spPr>
          <a:xfrm>
            <a:off x="11836" y="17010"/>
            <a:ext cx="12152202" cy="643066"/>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extLst>
      <p:ext uri="{BB962C8B-B14F-4D97-AF65-F5344CB8AC3E}">
        <p14:creationId xmlns="" xmlns:p14="http://schemas.microsoft.com/office/powerpoint/2010/main" val="161032431"/>
      </p:ext>
    </p:extLst>
  </p:cSld>
  <p:clrMapOvr>
    <a:masterClrMapping/>
  </p:clrMapOvr>
  <p:transition advTm="6490">
    <p:wedg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15"/>
          <p:cNvGrpSpPr>
            <a:grpSpLocks/>
          </p:cNvGrpSpPr>
          <p:nvPr/>
        </p:nvGrpSpPr>
        <p:grpSpPr bwMode="auto">
          <a:xfrm>
            <a:off x="1028568" y="1011186"/>
            <a:ext cx="10495222" cy="5575942"/>
            <a:chOff x="1215" y="960"/>
            <a:chExt cx="12330" cy="9947"/>
          </a:xfrm>
        </p:grpSpPr>
        <p:sp>
          <p:nvSpPr>
            <p:cNvPr id="5" name="Text Box 216"/>
            <p:cNvSpPr txBox="1">
              <a:spLocks noChangeArrowheads="1"/>
            </p:cNvSpPr>
            <p:nvPr/>
          </p:nvSpPr>
          <p:spPr bwMode="auto">
            <a:xfrm>
              <a:off x="3683" y="9812"/>
              <a:ext cx="6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Пауза</a:t>
              </a:r>
              <a:endParaRPr lang="ru-RU" dirty="0" smtClean="0">
                <a:latin typeface="Arial" pitchFamily="34" charset="0"/>
              </a:endParaRPr>
            </a:p>
          </p:txBody>
        </p:sp>
        <p:cxnSp>
          <p:nvCxnSpPr>
            <p:cNvPr id="6" name="AutoShape 217"/>
            <p:cNvCxnSpPr>
              <a:cxnSpLocks noChangeShapeType="1"/>
            </p:cNvCxnSpPr>
            <p:nvPr/>
          </p:nvCxnSpPr>
          <p:spPr bwMode="auto">
            <a:xfrm>
              <a:off x="5589" y="1275"/>
              <a:ext cx="0" cy="2599"/>
            </a:xfrm>
            <a:prstGeom prst="straightConnector1">
              <a:avLst/>
            </a:prstGeom>
            <a:noFill/>
            <a:ln w="15875" cap="rnd">
              <a:solidFill>
                <a:srgbClr val="000000"/>
              </a:solidFill>
              <a:prstDash val="sysDot"/>
              <a:round/>
              <a:headEnd/>
              <a:tailEnd/>
            </a:ln>
          </p:spPr>
        </p:cxnSp>
        <p:sp>
          <p:nvSpPr>
            <p:cNvPr id="7" name="Rectangle 218"/>
            <p:cNvSpPr>
              <a:spLocks noChangeArrowheads="1"/>
            </p:cNvSpPr>
            <p:nvPr/>
          </p:nvSpPr>
          <p:spPr bwMode="auto">
            <a:xfrm>
              <a:off x="1215" y="3796"/>
              <a:ext cx="11835" cy="5960"/>
            </a:xfrm>
            <a:prstGeom prst="rect">
              <a:avLst/>
            </a:prstGeom>
            <a:solidFill>
              <a:srgbClr val="DBE5F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sp>
          <p:nvSpPr>
            <p:cNvPr id="8" name="AutoShape 219"/>
            <p:cNvSpPr>
              <a:spLocks noChangeArrowheads="1"/>
            </p:cNvSpPr>
            <p:nvPr/>
          </p:nvSpPr>
          <p:spPr bwMode="auto">
            <a:xfrm>
              <a:off x="3275" y="1764"/>
              <a:ext cx="1743" cy="556"/>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0" rIns="0" bIns="0" numCol="1" anchor="ctr" anchorCtr="0" compatLnSpc="1">
              <a:prstTxWarp prst="textNoShape">
                <a:avLst/>
              </a:prstTxWarp>
            </a:bodyPr>
            <a:lstStyle/>
            <a:p>
              <a:pPr fontAlgn="base">
                <a:lnSpc>
                  <a:spcPts val="1200"/>
                </a:lnSpc>
                <a:spcBef>
                  <a:spcPct val="0"/>
                </a:spcBef>
              </a:pPr>
              <a:r>
                <a:rPr lang="ru-RU" sz="1200" dirty="0" smtClean="0">
                  <a:latin typeface="Cambria" pitchFamily="18" charset="0"/>
                </a:rPr>
                <a:t>Время между вертушками </a:t>
              </a:r>
              <a:endParaRPr lang="ru-RU" sz="1200" dirty="0" smtClean="0">
                <a:latin typeface="Arial" pitchFamily="34" charset="0"/>
              </a:endParaRPr>
            </a:p>
          </p:txBody>
        </p:sp>
        <p:sp>
          <p:nvSpPr>
            <p:cNvPr id="9" name="AutoShape 220"/>
            <p:cNvSpPr>
              <a:spLocks noChangeArrowheads="1"/>
            </p:cNvSpPr>
            <p:nvPr/>
          </p:nvSpPr>
          <p:spPr bwMode="auto">
            <a:xfrm>
              <a:off x="3275" y="2604"/>
              <a:ext cx="2259" cy="730"/>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36000" rIns="0" bIns="0" numCol="1" anchor="ctr" anchorCtr="0" compatLnSpc="1">
              <a:prstTxWarp prst="textNoShape">
                <a:avLst/>
              </a:prstTxWarp>
            </a:bodyPr>
            <a:lstStyle/>
            <a:p>
              <a:pPr fontAlgn="base">
                <a:lnSpc>
                  <a:spcPts val="1200"/>
                </a:lnSpc>
                <a:spcBef>
                  <a:spcPct val="0"/>
                </a:spcBef>
              </a:pPr>
              <a:r>
                <a:rPr lang="ru-RU" sz="1200" dirty="0" smtClean="0">
                  <a:latin typeface="Cambria" pitchFamily="18" charset="0"/>
                </a:rPr>
                <a:t>Формирование количества вагонов в вертушке</a:t>
              </a:r>
              <a:endParaRPr lang="ru-RU" sz="1200" dirty="0" smtClean="0">
                <a:latin typeface="Arial" pitchFamily="34" charset="0"/>
              </a:endParaRPr>
            </a:p>
          </p:txBody>
        </p:sp>
        <p:sp>
          <p:nvSpPr>
            <p:cNvPr id="10" name="AutoShape 221"/>
            <p:cNvSpPr>
              <a:spLocks noChangeArrowheads="1"/>
            </p:cNvSpPr>
            <p:nvPr/>
          </p:nvSpPr>
          <p:spPr bwMode="auto">
            <a:xfrm>
              <a:off x="3249" y="7332"/>
              <a:ext cx="2058" cy="855"/>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0" rIns="0" bIns="0" numCol="1" anchor="ctr" anchorCtr="0" compatLnSpc="1">
              <a:prstTxWarp prst="textNoShape">
                <a:avLst/>
              </a:prstTxWarp>
            </a:bodyPr>
            <a:lstStyle/>
            <a:p>
              <a:pPr fontAlgn="base">
                <a:lnSpc>
                  <a:spcPts val="1309"/>
                </a:lnSpc>
                <a:spcBef>
                  <a:spcPct val="0"/>
                </a:spcBef>
                <a:spcAft>
                  <a:spcPts val="1190"/>
                </a:spcAft>
              </a:pPr>
              <a:r>
                <a:rPr lang="ru-RU" sz="1300" dirty="0" smtClean="0">
                  <a:latin typeface="Cambria" pitchFamily="18" charset="0"/>
                </a:rPr>
                <a:t>Подсчет количества сваленных вагонов</a:t>
              </a:r>
              <a:endParaRPr lang="ru-RU" dirty="0" smtClean="0">
                <a:latin typeface="Arial" pitchFamily="34" charset="0"/>
              </a:endParaRPr>
            </a:p>
          </p:txBody>
        </p:sp>
        <p:sp>
          <p:nvSpPr>
            <p:cNvPr id="11" name="AutoShape 222"/>
            <p:cNvSpPr>
              <a:spLocks noChangeArrowheads="1"/>
            </p:cNvSpPr>
            <p:nvPr/>
          </p:nvSpPr>
          <p:spPr bwMode="auto">
            <a:xfrm>
              <a:off x="3249" y="10052"/>
              <a:ext cx="2058" cy="505"/>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36000" rIns="0" bIns="0" numCol="1" anchor="ctr" anchorCtr="0" compatLnSpc="1">
              <a:prstTxWarp prst="textNoShape">
                <a:avLst/>
              </a:prstTxWarp>
            </a:bodyPr>
            <a:lstStyle/>
            <a:p>
              <a:pPr fontAlgn="base">
                <a:lnSpc>
                  <a:spcPts val="1309"/>
                </a:lnSpc>
                <a:spcBef>
                  <a:spcPct val="0"/>
                </a:spcBef>
                <a:spcAft>
                  <a:spcPts val="1190"/>
                </a:spcAft>
              </a:pPr>
              <a:r>
                <a:rPr lang="ru-RU" sz="1200" dirty="0" smtClean="0">
                  <a:latin typeface="Cambria" pitchFamily="18" charset="0"/>
                </a:rPr>
                <a:t>Задержка на выход вертушки </a:t>
              </a:r>
              <a:endParaRPr lang="ru-RU" sz="1200" dirty="0" smtClean="0">
                <a:latin typeface="Arial" pitchFamily="34" charset="0"/>
              </a:endParaRPr>
            </a:p>
          </p:txBody>
        </p:sp>
        <p:sp>
          <p:nvSpPr>
            <p:cNvPr id="12" name="AutoShape 223"/>
            <p:cNvSpPr>
              <a:spLocks noChangeArrowheads="1"/>
            </p:cNvSpPr>
            <p:nvPr/>
          </p:nvSpPr>
          <p:spPr bwMode="auto">
            <a:xfrm>
              <a:off x="1335" y="5235"/>
              <a:ext cx="1365" cy="2852"/>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0" rIns="0" bIns="0" numCol="1" anchor="ctr" anchorCtr="0" compatLnSpc="1">
              <a:prstTxWarp prst="textNoShape">
                <a:avLst/>
              </a:prstTxWarp>
            </a:bodyPr>
            <a:lstStyle/>
            <a:p>
              <a:pPr fontAlgn="base">
                <a:lnSpc>
                  <a:spcPts val="1309"/>
                </a:lnSpc>
                <a:spcBef>
                  <a:spcPct val="0"/>
                </a:spcBef>
                <a:spcAft>
                  <a:spcPts val="1190"/>
                </a:spcAft>
              </a:pPr>
              <a:r>
                <a:rPr lang="ru-RU" sz="1300" dirty="0" smtClean="0">
                  <a:latin typeface="Cambria" pitchFamily="18" charset="0"/>
                </a:rPr>
                <a:t>Количество повторений равно сгенери-рованному количеству вагонов</a:t>
              </a:r>
              <a:endParaRPr lang="ru-RU" dirty="0" smtClean="0">
                <a:latin typeface="Arial" pitchFamily="34" charset="0"/>
              </a:endParaRPr>
            </a:p>
          </p:txBody>
        </p:sp>
        <p:sp>
          <p:nvSpPr>
            <p:cNvPr id="13" name="AutoShape 224"/>
            <p:cNvSpPr>
              <a:spLocks noChangeArrowheads="1"/>
            </p:cNvSpPr>
            <p:nvPr/>
          </p:nvSpPr>
          <p:spPr bwMode="auto">
            <a:xfrm>
              <a:off x="5902" y="4111"/>
              <a:ext cx="2418" cy="722"/>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36000" rIns="0" bIns="0" numCol="1" anchor="ctr" anchorCtr="0" compatLnSpc="1">
              <a:prstTxWarp prst="textNoShape">
                <a:avLst/>
              </a:prstTxWarp>
            </a:bodyPr>
            <a:lstStyle/>
            <a:p>
              <a:pPr fontAlgn="base">
                <a:lnSpc>
                  <a:spcPts val="1309"/>
                </a:lnSpc>
                <a:spcBef>
                  <a:spcPct val="0"/>
                </a:spcBef>
                <a:spcAft>
                  <a:spcPts val="1190"/>
                </a:spcAft>
              </a:pPr>
              <a:r>
                <a:rPr lang="ru-RU" sz="1200" dirty="0" smtClean="0">
                  <a:latin typeface="Cambria" pitchFamily="18" charset="0"/>
                </a:rPr>
                <a:t>Задержка на выдачу сигнала «Движение на пути»</a:t>
              </a:r>
              <a:endParaRPr lang="ru-RU" sz="1200" dirty="0" smtClean="0">
                <a:latin typeface="Arial" pitchFamily="34" charset="0"/>
              </a:endParaRPr>
            </a:p>
          </p:txBody>
        </p:sp>
        <p:sp>
          <p:nvSpPr>
            <p:cNvPr id="14" name="AutoShape 225"/>
            <p:cNvSpPr>
              <a:spLocks noChangeArrowheads="1"/>
            </p:cNvSpPr>
            <p:nvPr/>
          </p:nvSpPr>
          <p:spPr bwMode="auto">
            <a:xfrm>
              <a:off x="5902" y="5266"/>
              <a:ext cx="2418" cy="790"/>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36000" rIns="0" bIns="0" numCol="1" anchor="ctr" anchorCtr="0" compatLnSpc="1">
              <a:prstTxWarp prst="textNoShape">
                <a:avLst/>
              </a:prstTxWarp>
            </a:bodyPr>
            <a:lstStyle/>
            <a:p>
              <a:pPr fontAlgn="base">
                <a:lnSpc>
                  <a:spcPts val="1100"/>
                </a:lnSpc>
                <a:spcBef>
                  <a:spcPct val="0"/>
                </a:spcBef>
              </a:pPr>
              <a:r>
                <a:rPr lang="ru-RU" sz="1200" dirty="0" smtClean="0">
                  <a:latin typeface="Cambria" pitchFamily="18" charset="0"/>
                </a:rPr>
                <a:t>Длительность позиционирования вагона над бункером</a:t>
              </a:r>
              <a:endParaRPr lang="ru-RU" sz="1200" dirty="0" smtClean="0">
                <a:latin typeface="Arial" pitchFamily="34" charset="0"/>
              </a:endParaRPr>
            </a:p>
          </p:txBody>
        </p:sp>
        <p:sp>
          <p:nvSpPr>
            <p:cNvPr id="15" name="AutoShape 226"/>
            <p:cNvSpPr>
              <a:spLocks noChangeArrowheads="1"/>
            </p:cNvSpPr>
            <p:nvPr/>
          </p:nvSpPr>
          <p:spPr bwMode="auto">
            <a:xfrm>
              <a:off x="5902" y="6409"/>
              <a:ext cx="2133" cy="611"/>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0" rIns="0" bIns="0" numCol="1" anchor="ctr" anchorCtr="0" compatLnSpc="1">
              <a:prstTxWarp prst="textNoShape">
                <a:avLst/>
              </a:prstTxWarp>
            </a:bodyPr>
            <a:lstStyle/>
            <a:p>
              <a:pPr fontAlgn="base">
                <a:lnSpc>
                  <a:spcPts val="1309"/>
                </a:lnSpc>
                <a:spcBef>
                  <a:spcPct val="0"/>
                </a:spcBef>
                <a:spcAft>
                  <a:spcPts val="1190"/>
                </a:spcAft>
              </a:pPr>
              <a:r>
                <a:rPr lang="ru-RU" sz="1200" dirty="0" smtClean="0">
                  <a:latin typeface="Cambria" pitchFamily="18" charset="0"/>
                </a:rPr>
                <a:t>Задержка на подачу команды на свал</a:t>
              </a:r>
              <a:endParaRPr lang="ru-RU" sz="1200" dirty="0" smtClean="0">
                <a:latin typeface="Arial" pitchFamily="34" charset="0"/>
              </a:endParaRPr>
            </a:p>
          </p:txBody>
        </p:sp>
        <p:sp>
          <p:nvSpPr>
            <p:cNvPr id="16" name="AutoShape 227"/>
            <p:cNvSpPr>
              <a:spLocks noChangeArrowheads="1"/>
            </p:cNvSpPr>
            <p:nvPr/>
          </p:nvSpPr>
          <p:spPr bwMode="auto">
            <a:xfrm>
              <a:off x="5902" y="7383"/>
              <a:ext cx="2133" cy="489"/>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36000" rIns="0" bIns="0" numCol="1" anchor="ctr" anchorCtr="0" compatLnSpc="1">
              <a:prstTxWarp prst="textNoShape">
                <a:avLst/>
              </a:prstTxWarp>
            </a:bodyPr>
            <a:lstStyle/>
            <a:p>
              <a:pPr fontAlgn="base">
                <a:lnSpc>
                  <a:spcPts val="1309"/>
                </a:lnSpc>
                <a:spcBef>
                  <a:spcPct val="0"/>
                </a:spcBef>
                <a:spcAft>
                  <a:spcPts val="1190"/>
                </a:spcAft>
              </a:pPr>
              <a:r>
                <a:rPr lang="ru-RU" sz="1200" dirty="0" smtClean="0">
                  <a:latin typeface="Cambria" pitchFamily="18" charset="0"/>
                </a:rPr>
                <a:t>Задержка сигнала ответного</a:t>
              </a:r>
              <a:endParaRPr lang="ru-RU" sz="1200" dirty="0" smtClean="0">
                <a:latin typeface="Arial" pitchFamily="34" charset="0"/>
              </a:endParaRPr>
            </a:p>
          </p:txBody>
        </p:sp>
        <p:sp>
          <p:nvSpPr>
            <p:cNvPr id="17" name="AutoShape 228"/>
            <p:cNvSpPr>
              <a:spLocks noChangeArrowheads="1"/>
            </p:cNvSpPr>
            <p:nvPr/>
          </p:nvSpPr>
          <p:spPr bwMode="auto">
            <a:xfrm>
              <a:off x="5902" y="8244"/>
              <a:ext cx="2133" cy="543"/>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0" rIns="0" bIns="0" numCol="1" anchor="ctr" anchorCtr="0" compatLnSpc="1">
              <a:prstTxWarp prst="textNoShape">
                <a:avLst/>
              </a:prstTxWarp>
            </a:bodyPr>
            <a:lstStyle/>
            <a:p>
              <a:pPr fontAlgn="base">
                <a:lnSpc>
                  <a:spcPts val="1309"/>
                </a:lnSpc>
                <a:spcBef>
                  <a:spcPct val="0"/>
                </a:spcBef>
                <a:spcAft>
                  <a:spcPts val="1190"/>
                </a:spcAft>
              </a:pPr>
              <a:r>
                <a:rPr lang="ru-RU" sz="1200" dirty="0" smtClean="0">
                  <a:latin typeface="Cambria" pitchFamily="18" charset="0"/>
                </a:rPr>
                <a:t>Длительность разгрузки вагона</a:t>
              </a:r>
              <a:endParaRPr lang="ru-RU" sz="1200" dirty="0" smtClean="0">
                <a:latin typeface="Arial" pitchFamily="34" charset="0"/>
              </a:endParaRPr>
            </a:p>
          </p:txBody>
        </p:sp>
        <p:sp>
          <p:nvSpPr>
            <p:cNvPr id="18" name="AutoShape 229"/>
            <p:cNvSpPr>
              <a:spLocks noChangeArrowheads="1"/>
            </p:cNvSpPr>
            <p:nvPr/>
          </p:nvSpPr>
          <p:spPr bwMode="auto">
            <a:xfrm>
              <a:off x="5902" y="9191"/>
              <a:ext cx="2133" cy="454"/>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36000" rIns="0" bIns="0" numCol="1" anchor="ctr" anchorCtr="0" compatLnSpc="1">
              <a:prstTxWarp prst="textNoShape">
                <a:avLst/>
              </a:prstTxWarp>
            </a:bodyPr>
            <a:lstStyle/>
            <a:p>
              <a:pPr fontAlgn="base">
                <a:lnSpc>
                  <a:spcPts val="1100"/>
                </a:lnSpc>
                <a:spcBef>
                  <a:spcPct val="0"/>
                </a:spcBef>
              </a:pPr>
              <a:r>
                <a:rPr lang="ru-RU" sz="1200" dirty="0" smtClean="0">
                  <a:latin typeface="Cambria" pitchFamily="18" charset="0"/>
                </a:rPr>
                <a:t>Задержка снятия команды на свал. </a:t>
              </a:r>
              <a:endParaRPr lang="ru-RU" sz="1200" dirty="0" smtClean="0">
                <a:latin typeface="Arial" pitchFamily="34" charset="0"/>
              </a:endParaRPr>
            </a:p>
          </p:txBody>
        </p:sp>
        <p:sp>
          <p:nvSpPr>
            <p:cNvPr id="19" name="AutoShape 230"/>
            <p:cNvSpPr>
              <a:spLocks noChangeArrowheads="1"/>
            </p:cNvSpPr>
            <p:nvPr/>
          </p:nvSpPr>
          <p:spPr bwMode="auto">
            <a:xfrm>
              <a:off x="10215" y="7302"/>
              <a:ext cx="2070" cy="490"/>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0" rIns="0" bIns="0" numCol="1" anchor="ctr" anchorCtr="0" compatLnSpc="1">
              <a:prstTxWarp prst="textNoShape">
                <a:avLst/>
              </a:prstTxWarp>
            </a:bodyPr>
            <a:lstStyle/>
            <a:p>
              <a:pPr fontAlgn="base">
                <a:lnSpc>
                  <a:spcPts val="1309"/>
                </a:lnSpc>
                <a:spcBef>
                  <a:spcPct val="0"/>
                </a:spcBef>
                <a:spcAft>
                  <a:spcPts val="1190"/>
                </a:spcAft>
              </a:pPr>
              <a:r>
                <a:rPr lang="ru-RU" sz="1100" dirty="0" smtClean="0">
                  <a:latin typeface="Cambria" pitchFamily="18" charset="0"/>
                </a:rPr>
                <a:t>Выбор очереди для свала</a:t>
              </a:r>
              <a:endParaRPr lang="ru-RU" sz="1100" dirty="0" smtClean="0">
                <a:latin typeface="Arial" pitchFamily="34" charset="0"/>
              </a:endParaRPr>
            </a:p>
          </p:txBody>
        </p:sp>
        <p:sp>
          <p:nvSpPr>
            <p:cNvPr id="20" name="AutoShape 231"/>
            <p:cNvSpPr>
              <a:spLocks noChangeArrowheads="1"/>
            </p:cNvSpPr>
            <p:nvPr/>
          </p:nvSpPr>
          <p:spPr bwMode="auto">
            <a:xfrm>
              <a:off x="10230" y="8206"/>
              <a:ext cx="2070" cy="477"/>
            </a:xfrm>
            <a:prstGeom prst="foldedCorner">
              <a:avLst>
                <a:gd name="adj" fmla="val 12500"/>
              </a:avLst>
            </a:prstGeom>
            <a:gradFill>
              <a:gsLst>
                <a:gs pos="0">
                  <a:schemeClr val="accent6"/>
                </a:gs>
                <a:gs pos="64999">
                  <a:srgbClr val="F0EBD5"/>
                </a:gs>
                <a:gs pos="100000">
                  <a:srgbClr val="D1C39F"/>
                </a:gs>
              </a:gsLst>
              <a:lin ang="5400000" scaled="0"/>
            </a:gradFill>
            <a:ln w="9525">
              <a:solidFill>
                <a:srgbClr val="000000"/>
              </a:solidFill>
              <a:round/>
              <a:headEnd/>
              <a:tailEnd/>
            </a:ln>
          </p:spPr>
          <p:txBody>
            <a:bodyPr vert="horz" wrap="square" lIns="36000" tIns="0" rIns="0" bIns="0" numCol="1" anchor="ctr" anchorCtr="0" compatLnSpc="1">
              <a:prstTxWarp prst="textNoShape">
                <a:avLst/>
              </a:prstTxWarp>
            </a:bodyPr>
            <a:lstStyle/>
            <a:p>
              <a:pPr fontAlgn="base">
                <a:lnSpc>
                  <a:spcPts val="1200"/>
                </a:lnSpc>
                <a:spcBef>
                  <a:spcPct val="0"/>
                </a:spcBef>
                <a:spcAft>
                  <a:spcPts val="1190"/>
                </a:spcAft>
              </a:pPr>
              <a:r>
                <a:rPr lang="ru-RU" sz="1100" dirty="0" smtClean="0">
                  <a:latin typeface="Cambria" pitchFamily="18" charset="0"/>
                </a:rPr>
                <a:t>Выбор очереди для свала</a:t>
              </a:r>
              <a:endParaRPr lang="ru-RU" sz="1100" dirty="0" smtClean="0">
                <a:latin typeface="Arial" pitchFamily="34" charset="0"/>
              </a:endParaRPr>
            </a:p>
          </p:txBody>
        </p:sp>
        <p:cxnSp>
          <p:nvCxnSpPr>
            <p:cNvPr id="21" name="AutoShape 232"/>
            <p:cNvCxnSpPr>
              <a:cxnSpLocks noChangeShapeType="1"/>
            </p:cNvCxnSpPr>
            <p:nvPr/>
          </p:nvCxnSpPr>
          <p:spPr bwMode="auto">
            <a:xfrm>
              <a:off x="3075" y="1275"/>
              <a:ext cx="0" cy="255"/>
            </a:xfrm>
            <a:prstGeom prst="straightConnector1">
              <a:avLst/>
            </a:prstGeom>
            <a:noFill/>
            <a:ln w="15875" cap="rnd">
              <a:solidFill>
                <a:srgbClr val="000000"/>
              </a:solidFill>
              <a:prstDash val="sysDot"/>
              <a:round/>
              <a:headEnd/>
              <a:tailEnd/>
            </a:ln>
          </p:spPr>
        </p:cxnSp>
        <p:sp>
          <p:nvSpPr>
            <p:cNvPr id="22" name="Rectangle 233"/>
            <p:cNvSpPr>
              <a:spLocks noChangeArrowheads="1"/>
            </p:cNvSpPr>
            <p:nvPr/>
          </p:nvSpPr>
          <p:spPr bwMode="auto">
            <a:xfrm>
              <a:off x="2835" y="1530"/>
              <a:ext cx="240" cy="937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sp>
          <p:nvSpPr>
            <p:cNvPr id="23" name="Rectangle 234"/>
            <p:cNvSpPr>
              <a:spLocks noChangeArrowheads="1"/>
            </p:cNvSpPr>
            <p:nvPr/>
          </p:nvSpPr>
          <p:spPr bwMode="auto">
            <a:xfrm>
              <a:off x="3003" y="1692"/>
              <a:ext cx="143" cy="330"/>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sp>
          <p:nvSpPr>
            <p:cNvPr id="24" name="Rectangle 235"/>
            <p:cNvSpPr>
              <a:spLocks noChangeArrowheads="1"/>
            </p:cNvSpPr>
            <p:nvPr/>
          </p:nvSpPr>
          <p:spPr bwMode="auto">
            <a:xfrm>
              <a:off x="3003" y="2541"/>
              <a:ext cx="143" cy="330"/>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sp>
          <p:nvSpPr>
            <p:cNvPr id="25" name="Rectangle 236"/>
            <p:cNvSpPr>
              <a:spLocks noChangeArrowheads="1"/>
            </p:cNvSpPr>
            <p:nvPr/>
          </p:nvSpPr>
          <p:spPr bwMode="auto">
            <a:xfrm>
              <a:off x="3003" y="6585"/>
              <a:ext cx="143" cy="2060"/>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sp>
          <p:nvSpPr>
            <p:cNvPr id="26" name="Rectangle 237"/>
            <p:cNvSpPr>
              <a:spLocks noChangeArrowheads="1"/>
            </p:cNvSpPr>
            <p:nvPr/>
          </p:nvSpPr>
          <p:spPr bwMode="auto">
            <a:xfrm>
              <a:off x="3003" y="9981"/>
              <a:ext cx="143" cy="330"/>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grpSp>
          <p:nvGrpSpPr>
            <p:cNvPr id="27" name="Group 238"/>
            <p:cNvGrpSpPr>
              <a:grpSpLocks/>
            </p:cNvGrpSpPr>
            <p:nvPr/>
          </p:nvGrpSpPr>
          <p:grpSpPr bwMode="auto">
            <a:xfrm>
              <a:off x="3075" y="1530"/>
              <a:ext cx="443" cy="169"/>
              <a:chOff x="3075" y="1530"/>
              <a:chExt cx="443" cy="169"/>
            </a:xfrm>
          </p:grpSpPr>
          <p:cxnSp>
            <p:nvCxnSpPr>
              <p:cNvPr id="129" name="AutoShape 239"/>
              <p:cNvCxnSpPr>
                <a:cxnSpLocks noChangeShapeType="1"/>
              </p:cNvCxnSpPr>
              <p:nvPr/>
            </p:nvCxnSpPr>
            <p:spPr bwMode="auto">
              <a:xfrm>
                <a:off x="3075" y="1530"/>
                <a:ext cx="443" cy="0"/>
              </a:xfrm>
              <a:prstGeom prst="straightConnector1">
                <a:avLst/>
              </a:prstGeom>
              <a:noFill/>
              <a:ln w="9525">
                <a:solidFill>
                  <a:srgbClr val="000000"/>
                </a:solidFill>
                <a:round/>
                <a:headEnd/>
                <a:tailEnd/>
              </a:ln>
            </p:spPr>
          </p:cxnSp>
          <p:cxnSp>
            <p:nvCxnSpPr>
              <p:cNvPr id="130" name="AutoShape 240"/>
              <p:cNvCxnSpPr>
                <a:cxnSpLocks noChangeShapeType="1"/>
              </p:cNvCxnSpPr>
              <p:nvPr/>
            </p:nvCxnSpPr>
            <p:spPr bwMode="auto">
              <a:xfrm>
                <a:off x="3518" y="1530"/>
                <a:ext cx="0" cy="169"/>
              </a:xfrm>
              <a:prstGeom prst="straightConnector1">
                <a:avLst/>
              </a:prstGeom>
              <a:noFill/>
              <a:ln w="9525">
                <a:solidFill>
                  <a:srgbClr val="000000"/>
                </a:solidFill>
                <a:round/>
                <a:headEnd/>
                <a:tailEnd/>
              </a:ln>
            </p:spPr>
          </p:cxnSp>
          <p:cxnSp>
            <p:nvCxnSpPr>
              <p:cNvPr id="131" name="AutoShape 241"/>
              <p:cNvCxnSpPr>
                <a:cxnSpLocks noChangeShapeType="1"/>
              </p:cNvCxnSpPr>
              <p:nvPr/>
            </p:nvCxnSpPr>
            <p:spPr bwMode="auto">
              <a:xfrm flipH="1">
                <a:off x="3146" y="1699"/>
                <a:ext cx="372" cy="0"/>
              </a:xfrm>
              <a:prstGeom prst="straightConnector1">
                <a:avLst/>
              </a:prstGeom>
              <a:noFill/>
              <a:ln w="9525">
                <a:solidFill>
                  <a:srgbClr val="000000"/>
                </a:solidFill>
                <a:round/>
                <a:headEnd/>
                <a:tailEnd type="triangle" w="med" len="med"/>
              </a:ln>
            </p:spPr>
          </p:cxnSp>
        </p:grpSp>
        <p:grpSp>
          <p:nvGrpSpPr>
            <p:cNvPr id="28" name="Group 242"/>
            <p:cNvGrpSpPr>
              <a:grpSpLocks/>
            </p:cNvGrpSpPr>
            <p:nvPr/>
          </p:nvGrpSpPr>
          <p:grpSpPr bwMode="auto">
            <a:xfrm>
              <a:off x="3067" y="2379"/>
              <a:ext cx="443" cy="169"/>
              <a:chOff x="3075" y="1530"/>
              <a:chExt cx="443" cy="169"/>
            </a:xfrm>
          </p:grpSpPr>
          <p:cxnSp>
            <p:nvCxnSpPr>
              <p:cNvPr id="126" name="AutoShape 243"/>
              <p:cNvCxnSpPr>
                <a:cxnSpLocks noChangeShapeType="1"/>
              </p:cNvCxnSpPr>
              <p:nvPr/>
            </p:nvCxnSpPr>
            <p:spPr bwMode="auto">
              <a:xfrm>
                <a:off x="3075" y="1530"/>
                <a:ext cx="443" cy="0"/>
              </a:xfrm>
              <a:prstGeom prst="straightConnector1">
                <a:avLst/>
              </a:prstGeom>
              <a:noFill/>
              <a:ln w="9525">
                <a:solidFill>
                  <a:srgbClr val="000000"/>
                </a:solidFill>
                <a:round/>
                <a:headEnd/>
                <a:tailEnd/>
              </a:ln>
            </p:spPr>
          </p:cxnSp>
          <p:cxnSp>
            <p:nvCxnSpPr>
              <p:cNvPr id="127" name="AutoShape 244"/>
              <p:cNvCxnSpPr>
                <a:cxnSpLocks noChangeShapeType="1"/>
              </p:cNvCxnSpPr>
              <p:nvPr/>
            </p:nvCxnSpPr>
            <p:spPr bwMode="auto">
              <a:xfrm>
                <a:off x="3518" y="1530"/>
                <a:ext cx="0" cy="169"/>
              </a:xfrm>
              <a:prstGeom prst="straightConnector1">
                <a:avLst/>
              </a:prstGeom>
              <a:noFill/>
              <a:ln w="9525">
                <a:solidFill>
                  <a:srgbClr val="000000"/>
                </a:solidFill>
                <a:round/>
                <a:headEnd/>
                <a:tailEnd/>
              </a:ln>
            </p:spPr>
          </p:cxnSp>
          <p:cxnSp>
            <p:nvCxnSpPr>
              <p:cNvPr id="128" name="AutoShape 245"/>
              <p:cNvCxnSpPr>
                <a:cxnSpLocks noChangeShapeType="1"/>
              </p:cNvCxnSpPr>
              <p:nvPr/>
            </p:nvCxnSpPr>
            <p:spPr bwMode="auto">
              <a:xfrm flipH="1">
                <a:off x="3146" y="1699"/>
                <a:ext cx="372" cy="0"/>
              </a:xfrm>
              <a:prstGeom prst="straightConnector1">
                <a:avLst/>
              </a:prstGeom>
              <a:noFill/>
              <a:ln w="9525">
                <a:solidFill>
                  <a:srgbClr val="000000"/>
                </a:solidFill>
                <a:round/>
                <a:headEnd/>
                <a:tailEnd type="triangle" w="med" len="med"/>
              </a:ln>
            </p:spPr>
          </p:cxnSp>
        </p:grpSp>
        <p:grpSp>
          <p:nvGrpSpPr>
            <p:cNvPr id="29" name="Group 246"/>
            <p:cNvGrpSpPr>
              <a:grpSpLocks/>
            </p:cNvGrpSpPr>
            <p:nvPr/>
          </p:nvGrpSpPr>
          <p:grpSpPr bwMode="auto">
            <a:xfrm>
              <a:off x="3067" y="6416"/>
              <a:ext cx="443" cy="169"/>
              <a:chOff x="3075" y="1530"/>
              <a:chExt cx="443" cy="169"/>
            </a:xfrm>
          </p:grpSpPr>
          <p:cxnSp>
            <p:nvCxnSpPr>
              <p:cNvPr id="123" name="AutoShape 247"/>
              <p:cNvCxnSpPr>
                <a:cxnSpLocks noChangeShapeType="1"/>
              </p:cNvCxnSpPr>
              <p:nvPr/>
            </p:nvCxnSpPr>
            <p:spPr bwMode="auto">
              <a:xfrm>
                <a:off x="3075" y="1530"/>
                <a:ext cx="443" cy="0"/>
              </a:xfrm>
              <a:prstGeom prst="straightConnector1">
                <a:avLst/>
              </a:prstGeom>
              <a:noFill/>
              <a:ln w="9525">
                <a:solidFill>
                  <a:srgbClr val="000000"/>
                </a:solidFill>
                <a:round/>
                <a:headEnd/>
                <a:tailEnd/>
              </a:ln>
            </p:spPr>
          </p:cxnSp>
          <p:cxnSp>
            <p:nvCxnSpPr>
              <p:cNvPr id="124" name="AutoShape 248"/>
              <p:cNvCxnSpPr>
                <a:cxnSpLocks noChangeShapeType="1"/>
              </p:cNvCxnSpPr>
              <p:nvPr/>
            </p:nvCxnSpPr>
            <p:spPr bwMode="auto">
              <a:xfrm>
                <a:off x="3518" y="1530"/>
                <a:ext cx="0" cy="169"/>
              </a:xfrm>
              <a:prstGeom prst="straightConnector1">
                <a:avLst/>
              </a:prstGeom>
              <a:noFill/>
              <a:ln w="9525">
                <a:solidFill>
                  <a:srgbClr val="000000"/>
                </a:solidFill>
                <a:round/>
                <a:headEnd/>
                <a:tailEnd/>
              </a:ln>
            </p:spPr>
          </p:cxnSp>
          <p:cxnSp>
            <p:nvCxnSpPr>
              <p:cNvPr id="125" name="AutoShape 249"/>
              <p:cNvCxnSpPr>
                <a:cxnSpLocks noChangeShapeType="1"/>
              </p:cNvCxnSpPr>
              <p:nvPr/>
            </p:nvCxnSpPr>
            <p:spPr bwMode="auto">
              <a:xfrm flipH="1">
                <a:off x="3146" y="1699"/>
                <a:ext cx="372" cy="0"/>
              </a:xfrm>
              <a:prstGeom prst="straightConnector1">
                <a:avLst/>
              </a:prstGeom>
              <a:noFill/>
              <a:ln w="9525">
                <a:solidFill>
                  <a:srgbClr val="000000"/>
                </a:solidFill>
                <a:round/>
                <a:headEnd/>
                <a:tailEnd type="triangle" w="med" len="med"/>
              </a:ln>
            </p:spPr>
          </p:cxnSp>
        </p:grpSp>
        <p:grpSp>
          <p:nvGrpSpPr>
            <p:cNvPr id="30" name="Group 250"/>
            <p:cNvGrpSpPr>
              <a:grpSpLocks/>
            </p:cNvGrpSpPr>
            <p:nvPr/>
          </p:nvGrpSpPr>
          <p:grpSpPr bwMode="auto">
            <a:xfrm>
              <a:off x="3067" y="9810"/>
              <a:ext cx="443" cy="171"/>
              <a:chOff x="3075" y="1572"/>
              <a:chExt cx="443" cy="171"/>
            </a:xfrm>
          </p:grpSpPr>
          <p:cxnSp>
            <p:nvCxnSpPr>
              <p:cNvPr id="120" name="AutoShape 251"/>
              <p:cNvCxnSpPr>
                <a:cxnSpLocks noChangeShapeType="1"/>
              </p:cNvCxnSpPr>
              <p:nvPr/>
            </p:nvCxnSpPr>
            <p:spPr bwMode="auto">
              <a:xfrm>
                <a:off x="3075" y="1572"/>
                <a:ext cx="443" cy="0"/>
              </a:xfrm>
              <a:prstGeom prst="straightConnector1">
                <a:avLst/>
              </a:prstGeom>
              <a:noFill/>
              <a:ln w="9525">
                <a:solidFill>
                  <a:srgbClr val="000000"/>
                </a:solidFill>
                <a:round/>
                <a:headEnd/>
                <a:tailEnd/>
              </a:ln>
            </p:spPr>
          </p:cxnSp>
          <p:cxnSp>
            <p:nvCxnSpPr>
              <p:cNvPr id="121" name="AutoShape 252"/>
              <p:cNvCxnSpPr>
                <a:cxnSpLocks noChangeShapeType="1"/>
              </p:cNvCxnSpPr>
              <p:nvPr/>
            </p:nvCxnSpPr>
            <p:spPr bwMode="auto">
              <a:xfrm>
                <a:off x="3518" y="1572"/>
                <a:ext cx="0" cy="169"/>
              </a:xfrm>
              <a:prstGeom prst="straightConnector1">
                <a:avLst/>
              </a:prstGeom>
              <a:noFill/>
              <a:ln w="9525">
                <a:solidFill>
                  <a:srgbClr val="000000"/>
                </a:solidFill>
                <a:round/>
                <a:headEnd/>
                <a:tailEnd/>
              </a:ln>
            </p:spPr>
          </p:cxnSp>
          <p:cxnSp>
            <p:nvCxnSpPr>
              <p:cNvPr id="122" name="AutoShape 253"/>
              <p:cNvCxnSpPr>
                <a:cxnSpLocks noChangeShapeType="1"/>
              </p:cNvCxnSpPr>
              <p:nvPr/>
            </p:nvCxnSpPr>
            <p:spPr bwMode="auto">
              <a:xfrm flipH="1">
                <a:off x="3146" y="1743"/>
                <a:ext cx="372" cy="0"/>
              </a:xfrm>
              <a:prstGeom prst="straightConnector1">
                <a:avLst/>
              </a:prstGeom>
              <a:noFill/>
              <a:ln w="9525">
                <a:solidFill>
                  <a:srgbClr val="000000"/>
                </a:solidFill>
                <a:round/>
                <a:headEnd/>
                <a:tailEnd type="triangle" w="med" len="med"/>
              </a:ln>
            </p:spPr>
          </p:cxnSp>
        </p:grpSp>
        <p:cxnSp>
          <p:nvCxnSpPr>
            <p:cNvPr id="31" name="AutoShape 254"/>
            <p:cNvCxnSpPr>
              <a:cxnSpLocks noChangeShapeType="1"/>
            </p:cNvCxnSpPr>
            <p:nvPr/>
          </p:nvCxnSpPr>
          <p:spPr bwMode="auto">
            <a:xfrm>
              <a:off x="3523" y="1587"/>
              <a:ext cx="176" cy="177"/>
            </a:xfrm>
            <a:prstGeom prst="straightConnector1">
              <a:avLst/>
            </a:prstGeom>
            <a:noFill/>
            <a:ln w="9525" cap="rnd">
              <a:solidFill>
                <a:srgbClr val="000000"/>
              </a:solidFill>
              <a:prstDash val="sysDot"/>
              <a:round/>
              <a:headEnd/>
              <a:tailEnd/>
            </a:ln>
          </p:spPr>
        </p:cxnSp>
        <p:cxnSp>
          <p:nvCxnSpPr>
            <p:cNvPr id="32" name="AutoShape 255"/>
            <p:cNvCxnSpPr>
              <a:cxnSpLocks noChangeShapeType="1"/>
            </p:cNvCxnSpPr>
            <p:nvPr/>
          </p:nvCxnSpPr>
          <p:spPr bwMode="auto">
            <a:xfrm>
              <a:off x="3507" y="2420"/>
              <a:ext cx="176" cy="177"/>
            </a:xfrm>
            <a:prstGeom prst="straightConnector1">
              <a:avLst/>
            </a:prstGeom>
            <a:noFill/>
            <a:ln w="9525" cap="rnd">
              <a:solidFill>
                <a:srgbClr val="000000"/>
              </a:solidFill>
              <a:prstDash val="sysDot"/>
              <a:round/>
              <a:headEnd/>
              <a:tailEnd/>
            </a:ln>
          </p:spPr>
        </p:cxnSp>
        <p:cxnSp>
          <p:nvCxnSpPr>
            <p:cNvPr id="33" name="AutoShape 256"/>
            <p:cNvCxnSpPr>
              <a:cxnSpLocks noChangeShapeType="1"/>
            </p:cNvCxnSpPr>
            <p:nvPr/>
          </p:nvCxnSpPr>
          <p:spPr bwMode="auto">
            <a:xfrm>
              <a:off x="3323" y="6585"/>
              <a:ext cx="547" cy="747"/>
            </a:xfrm>
            <a:prstGeom prst="straightConnector1">
              <a:avLst/>
            </a:prstGeom>
            <a:noFill/>
            <a:ln w="9525" cap="rnd">
              <a:solidFill>
                <a:srgbClr val="000000"/>
              </a:solidFill>
              <a:prstDash val="sysDot"/>
              <a:round/>
              <a:headEnd/>
              <a:tailEnd/>
            </a:ln>
          </p:spPr>
        </p:cxnSp>
        <p:cxnSp>
          <p:nvCxnSpPr>
            <p:cNvPr id="34" name="AutoShape 257"/>
            <p:cNvCxnSpPr>
              <a:cxnSpLocks noChangeShapeType="1"/>
            </p:cNvCxnSpPr>
            <p:nvPr/>
          </p:nvCxnSpPr>
          <p:spPr bwMode="auto">
            <a:xfrm>
              <a:off x="3523" y="9893"/>
              <a:ext cx="176" cy="177"/>
            </a:xfrm>
            <a:prstGeom prst="straightConnector1">
              <a:avLst/>
            </a:prstGeom>
            <a:noFill/>
            <a:ln w="9525" cap="rnd">
              <a:solidFill>
                <a:srgbClr val="000000"/>
              </a:solidFill>
              <a:prstDash val="sysDot"/>
              <a:round/>
              <a:headEnd/>
              <a:tailEnd/>
            </a:ln>
          </p:spPr>
        </p:cxnSp>
        <p:sp>
          <p:nvSpPr>
            <p:cNvPr id="35" name="Rectangle 258"/>
            <p:cNvSpPr>
              <a:spLocks noChangeArrowheads="1"/>
            </p:cNvSpPr>
            <p:nvPr/>
          </p:nvSpPr>
          <p:spPr bwMode="auto">
            <a:xfrm>
              <a:off x="5461" y="3649"/>
              <a:ext cx="240" cy="725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sp>
          <p:nvSpPr>
            <p:cNvPr id="36" name="Rectangle 259"/>
            <p:cNvSpPr>
              <a:spLocks noChangeArrowheads="1"/>
            </p:cNvSpPr>
            <p:nvPr/>
          </p:nvSpPr>
          <p:spPr bwMode="auto">
            <a:xfrm>
              <a:off x="5635" y="4030"/>
              <a:ext cx="143" cy="330"/>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grpSp>
          <p:nvGrpSpPr>
            <p:cNvPr id="37" name="Group 260"/>
            <p:cNvGrpSpPr>
              <a:grpSpLocks/>
            </p:cNvGrpSpPr>
            <p:nvPr/>
          </p:nvGrpSpPr>
          <p:grpSpPr bwMode="auto">
            <a:xfrm>
              <a:off x="5707" y="3868"/>
              <a:ext cx="443" cy="169"/>
              <a:chOff x="3075" y="1530"/>
              <a:chExt cx="443" cy="169"/>
            </a:xfrm>
          </p:grpSpPr>
          <p:cxnSp>
            <p:nvCxnSpPr>
              <p:cNvPr id="117" name="AutoShape 261"/>
              <p:cNvCxnSpPr>
                <a:cxnSpLocks noChangeShapeType="1"/>
              </p:cNvCxnSpPr>
              <p:nvPr/>
            </p:nvCxnSpPr>
            <p:spPr bwMode="auto">
              <a:xfrm>
                <a:off x="3075" y="1530"/>
                <a:ext cx="443" cy="0"/>
              </a:xfrm>
              <a:prstGeom prst="straightConnector1">
                <a:avLst/>
              </a:prstGeom>
              <a:noFill/>
              <a:ln w="9525">
                <a:solidFill>
                  <a:srgbClr val="000000"/>
                </a:solidFill>
                <a:round/>
                <a:headEnd/>
                <a:tailEnd/>
              </a:ln>
            </p:spPr>
          </p:cxnSp>
          <p:cxnSp>
            <p:nvCxnSpPr>
              <p:cNvPr id="118" name="AutoShape 262"/>
              <p:cNvCxnSpPr>
                <a:cxnSpLocks noChangeShapeType="1"/>
              </p:cNvCxnSpPr>
              <p:nvPr/>
            </p:nvCxnSpPr>
            <p:spPr bwMode="auto">
              <a:xfrm>
                <a:off x="3518" y="1530"/>
                <a:ext cx="0" cy="169"/>
              </a:xfrm>
              <a:prstGeom prst="straightConnector1">
                <a:avLst/>
              </a:prstGeom>
              <a:noFill/>
              <a:ln w="9525">
                <a:solidFill>
                  <a:srgbClr val="000000"/>
                </a:solidFill>
                <a:round/>
                <a:headEnd/>
                <a:tailEnd/>
              </a:ln>
            </p:spPr>
          </p:cxnSp>
          <p:cxnSp>
            <p:nvCxnSpPr>
              <p:cNvPr id="119" name="AutoShape 263"/>
              <p:cNvCxnSpPr>
                <a:cxnSpLocks noChangeShapeType="1"/>
              </p:cNvCxnSpPr>
              <p:nvPr/>
            </p:nvCxnSpPr>
            <p:spPr bwMode="auto">
              <a:xfrm flipH="1">
                <a:off x="3146" y="1699"/>
                <a:ext cx="372" cy="0"/>
              </a:xfrm>
              <a:prstGeom prst="straightConnector1">
                <a:avLst/>
              </a:prstGeom>
              <a:noFill/>
              <a:ln w="9525">
                <a:solidFill>
                  <a:srgbClr val="000000"/>
                </a:solidFill>
                <a:round/>
                <a:headEnd/>
                <a:tailEnd type="triangle" w="med" len="med"/>
              </a:ln>
            </p:spPr>
          </p:cxnSp>
        </p:grpSp>
        <p:cxnSp>
          <p:nvCxnSpPr>
            <p:cNvPr id="38" name="AutoShape 264"/>
            <p:cNvCxnSpPr>
              <a:cxnSpLocks noChangeShapeType="1"/>
            </p:cNvCxnSpPr>
            <p:nvPr/>
          </p:nvCxnSpPr>
          <p:spPr bwMode="auto">
            <a:xfrm>
              <a:off x="6155" y="3925"/>
              <a:ext cx="176" cy="177"/>
            </a:xfrm>
            <a:prstGeom prst="straightConnector1">
              <a:avLst/>
            </a:prstGeom>
            <a:noFill/>
            <a:ln w="9525" cap="rnd">
              <a:solidFill>
                <a:srgbClr val="000000"/>
              </a:solidFill>
              <a:prstDash val="sysDot"/>
              <a:round/>
              <a:headEnd/>
              <a:tailEnd/>
            </a:ln>
          </p:spPr>
        </p:cxnSp>
        <p:sp>
          <p:nvSpPr>
            <p:cNvPr id="39" name="Rectangle 265"/>
            <p:cNvSpPr>
              <a:spLocks noChangeArrowheads="1"/>
            </p:cNvSpPr>
            <p:nvPr/>
          </p:nvSpPr>
          <p:spPr bwMode="auto">
            <a:xfrm>
              <a:off x="5635" y="5178"/>
              <a:ext cx="143" cy="330"/>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grpSp>
          <p:nvGrpSpPr>
            <p:cNvPr id="40" name="Group 266"/>
            <p:cNvGrpSpPr>
              <a:grpSpLocks/>
            </p:cNvGrpSpPr>
            <p:nvPr/>
          </p:nvGrpSpPr>
          <p:grpSpPr bwMode="auto">
            <a:xfrm>
              <a:off x="5707" y="5016"/>
              <a:ext cx="443" cy="169"/>
              <a:chOff x="3075" y="1530"/>
              <a:chExt cx="443" cy="169"/>
            </a:xfrm>
          </p:grpSpPr>
          <p:cxnSp>
            <p:nvCxnSpPr>
              <p:cNvPr id="114" name="AutoShape 267"/>
              <p:cNvCxnSpPr>
                <a:cxnSpLocks noChangeShapeType="1"/>
              </p:cNvCxnSpPr>
              <p:nvPr/>
            </p:nvCxnSpPr>
            <p:spPr bwMode="auto">
              <a:xfrm>
                <a:off x="3075" y="1530"/>
                <a:ext cx="443" cy="0"/>
              </a:xfrm>
              <a:prstGeom prst="straightConnector1">
                <a:avLst/>
              </a:prstGeom>
              <a:noFill/>
              <a:ln w="9525">
                <a:solidFill>
                  <a:srgbClr val="000000"/>
                </a:solidFill>
                <a:round/>
                <a:headEnd/>
                <a:tailEnd/>
              </a:ln>
            </p:spPr>
          </p:cxnSp>
          <p:cxnSp>
            <p:nvCxnSpPr>
              <p:cNvPr id="115" name="AutoShape 268"/>
              <p:cNvCxnSpPr>
                <a:cxnSpLocks noChangeShapeType="1"/>
              </p:cNvCxnSpPr>
              <p:nvPr/>
            </p:nvCxnSpPr>
            <p:spPr bwMode="auto">
              <a:xfrm>
                <a:off x="3518" y="1530"/>
                <a:ext cx="0" cy="169"/>
              </a:xfrm>
              <a:prstGeom prst="straightConnector1">
                <a:avLst/>
              </a:prstGeom>
              <a:noFill/>
              <a:ln w="9525">
                <a:solidFill>
                  <a:srgbClr val="000000"/>
                </a:solidFill>
                <a:round/>
                <a:headEnd/>
                <a:tailEnd/>
              </a:ln>
            </p:spPr>
          </p:cxnSp>
          <p:cxnSp>
            <p:nvCxnSpPr>
              <p:cNvPr id="116" name="AutoShape 269"/>
              <p:cNvCxnSpPr>
                <a:cxnSpLocks noChangeShapeType="1"/>
              </p:cNvCxnSpPr>
              <p:nvPr/>
            </p:nvCxnSpPr>
            <p:spPr bwMode="auto">
              <a:xfrm flipH="1">
                <a:off x="3146" y="1699"/>
                <a:ext cx="372" cy="0"/>
              </a:xfrm>
              <a:prstGeom prst="straightConnector1">
                <a:avLst/>
              </a:prstGeom>
              <a:noFill/>
              <a:ln w="9525">
                <a:solidFill>
                  <a:srgbClr val="000000"/>
                </a:solidFill>
                <a:round/>
                <a:headEnd/>
                <a:tailEnd type="triangle" w="med" len="med"/>
              </a:ln>
            </p:spPr>
          </p:cxnSp>
        </p:grpSp>
        <p:cxnSp>
          <p:nvCxnSpPr>
            <p:cNvPr id="41" name="AutoShape 270"/>
            <p:cNvCxnSpPr>
              <a:cxnSpLocks noChangeShapeType="1"/>
            </p:cNvCxnSpPr>
            <p:nvPr/>
          </p:nvCxnSpPr>
          <p:spPr bwMode="auto">
            <a:xfrm>
              <a:off x="6155" y="5073"/>
              <a:ext cx="176" cy="177"/>
            </a:xfrm>
            <a:prstGeom prst="straightConnector1">
              <a:avLst/>
            </a:prstGeom>
            <a:noFill/>
            <a:ln w="9525" cap="rnd">
              <a:solidFill>
                <a:srgbClr val="000000"/>
              </a:solidFill>
              <a:prstDash val="sysDot"/>
              <a:round/>
              <a:headEnd/>
              <a:tailEnd/>
            </a:ln>
          </p:spPr>
        </p:cxnSp>
        <p:sp>
          <p:nvSpPr>
            <p:cNvPr id="42" name="Rectangle 271"/>
            <p:cNvSpPr>
              <a:spLocks noChangeArrowheads="1"/>
            </p:cNvSpPr>
            <p:nvPr/>
          </p:nvSpPr>
          <p:spPr bwMode="auto">
            <a:xfrm>
              <a:off x="5635" y="6337"/>
              <a:ext cx="143" cy="330"/>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grpSp>
          <p:nvGrpSpPr>
            <p:cNvPr id="43" name="Group 272"/>
            <p:cNvGrpSpPr>
              <a:grpSpLocks/>
            </p:cNvGrpSpPr>
            <p:nvPr/>
          </p:nvGrpSpPr>
          <p:grpSpPr bwMode="auto">
            <a:xfrm>
              <a:off x="5707" y="6175"/>
              <a:ext cx="443" cy="169"/>
              <a:chOff x="3075" y="1530"/>
              <a:chExt cx="443" cy="169"/>
            </a:xfrm>
          </p:grpSpPr>
          <p:cxnSp>
            <p:nvCxnSpPr>
              <p:cNvPr id="111" name="AutoShape 273"/>
              <p:cNvCxnSpPr>
                <a:cxnSpLocks noChangeShapeType="1"/>
              </p:cNvCxnSpPr>
              <p:nvPr/>
            </p:nvCxnSpPr>
            <p:spPr bwMode="auto">
              <a:xfrm>
                <a:off x="3075" y="1530"/>
                <a:ext cx="443" cy="0"/>
              </a:xfrm>
              <a:prstGeom prst="straightConnector1">
                <a:avLst/>
              </a:prstGeom>
              <a:noFill/>
              <a:ln w="9525">
                <a:solidFill>
                  <a:srgbClr val="000000"/>
                </a:solidFill>
                <a:round/>
                <a:headEnd/>
                <a:tailEnd/>
              </a:ln>
            </p:spPr>
          </p:cxnSp>
          <p:cxnSp>
            <p:nvCxnSpPr>
              <p:cNvPr id="112" name="AutoShape 274"/>
              <p:cNvCxnSpPr>
                <a:cxnSpLocks noChangeShapeType="1"/>
              </p:cNvCxnSpPr>
              <p:nvPr/>
            </p:nvCxnSpPr>
            <p:spPr bwMode="auto">
              <a:xfrm>
                <a:off x="3518" y="1530"/>
                <a:ext cx="0" cy="169"/>
              </a:xfrm>
              <a:prstGeom prst="straightConnector1">
                <a:avLst/>
              </a:prstGeom>
              <a:noFill/>
              <a:ln w="9525">
                <a:solidFill>
                  <a:srgbClr val="000000"/>
                </a:solidFill>
                <a:round/>
                <a:headEnd/>
                <a:tailEnd/>
              </a:ln>
            </p:spPr>
          </p:cxnSp>
          <p:cxnSp>
            <p:nvCxnSpPr>
              <p:cNvPr id="113" name="AutoShape 275"/>
              <p:cNvCxnSpPr>
                <a:cxnSpLocks noChangeShapeType="1"/>
              </p:cNvCxnSpPr>
              <p:nvPr/>
            </p:nvCxnSpPr>
            <p:spPr bwMode="auto">
              <a:xfrm flipH="1">
                <a:off x="3146" y="1699"/>
                <a:ext cx="372" cy="0"/>
              </a:xfrm>
              <a:prstGeom prst="straightConnector1">
                <a:avLst/>
              </a:prstGeom>
              <a:noFill/>
              <a:ln w="9525">
                <a:solidFill>
                  <a:srgbClr val="000000"/>
                </a:solidFill>
                <a:round/>
                <a:headEnd/>
                <a:tailEnd type="triangle" w="med" len="med"/>
              </a:ln>
            </p:spPr>
          </p:cxnSp>
        </p:grpSp>
        <p:cxnSp>
          <p:nvCxnSpPr>
            <p:cNvPr id="44" name="AutoShape 276"/>
            <p:cNvCxnSpPr>
              <a:cxnSpLocks noChangeShapeType="1"/>
            </p:cNvCxnSpPr>
            <p:nvPr/>
          </p:nvCxnSpPr>
          <p:spPr bwMode="auto">
            <a:xfrm>
              <a:off x="6155" y="6232"/>
              <a:ext cx="176" cy="177"/>
            </a:xfrm>
            <a:prstGeom prst="straightConnector1">
              <a:avLst/>
            </a:prstGeom>
            <a:noFill/>
            <a:ln w="9525" cap="rnd">
              <a:solidFill>
                <a:srgbClr val="000000"/>
              </a:solidFill>
              <a:prstDash val="sysDot"/>
              <a:round/>
              <a:headEnd/>
              <a:tailEnd/>
            </a:ln>
          </p:spPr>
        </p:cxnSp>
        <p:sp>
          <p:nvSpPr>
            <p:cNvPr id="45" name="Rectangle 277"/>
            <p:cNvSpPr>
              <a:spLocks noChangeArrowheads="1"/>
            </p:cNvSpPr>
            <p:nvPr/>
          </p:nvSpPr>
          <p:spPr bwMode="auto">
            <a:xfrm>
              <a:off x="5627" y="7322"/>
              <a:ext cx="143" cy="330"/>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grpSp>
          <p:nvGrpSpPr>
            <p:cNvPr id="46" name="Group 278"/>
            <p:cNvGrpSpPr>
              <a:grpSpLocks/>
            </p:cNvGrpSpPr>
            <p:nvPr/>
          </p:nvGrpSpPr>
          <p:grpSpPr bwMode="auto">
            <a:xfrm>
              <a:off x="5699" y="7160"/>
              <a:ext cx="443" cy="169"/>
              <a:chOff x="3075" y="1530"/>
              <a:chExt cx="443" cy="169"/>
            </a:xfrm>
          </p:grpSpPr>
          <p:cxnSp>
            <p:nvCxnSpPr>
              <p:cNvPr id="108" name="AutoShape 279"/>
              <p:cNvCxnSpPr>
                <a:cxnSpLocks noChangeShapeType="1"/>
              </p:cNvCxnSpPr>
              <p:nvPr/>
            </p:nvCxnSpPr>
            <p:spPr bwMode="auto">
              <a:xfrm>
                <a:off x="3075" y="1530"/>
                <a:ext cx="443" cy="0"/>
              </a:xfrm>
              <a:prstGeom prst="straightConnector1">
                <a:avLst/>
              </a:prstGeom>
              <a:noFill/>
              <a:ln w="9525">
                <a:solidFill>
                  <a:srgbClr val="000000"/>
                </a:solidFill>
                <a:round/>
                <a:headEnd/>
                <a:tailEnd/>
              </a:ln>
            </p:spPr>
          </p:cxnSp>
          <p:cxnSp>
            <p:nvCxnSpPr>
              <p:cNvPr id="109" name="AutoShape 280"/>
              <p:cNvCxnSpPr>
                <a:cxnSpLocks noChangeShapeType="1"/>
              </p:cNvCxnSpPr>
              <p:nvPr/>
            </p:nvCxnSpPr>
            <p:spPr bwMode="auto">
              <a:xfrm>
                <a:off x="3518" y="1530"/>
                <a:ext cx="0" cy="169"/>
              </a:xfrm>
              <a:prstGeom prst="straightConnector1">
                <a:avLst/>
              </a:prstGeom>
              <a:noFill/>
              <a:ln w="9525">
                <a:solidFill>
                  <a:srgbClr val="000000"/>
                </a:solidFill>
                <a:round/>
                <a:headEnd/>
                <a:tailEnd/>
              </a:ln>
            </p:spPr>
          </p:cxnSp>
          <p:cxnSp>
            <p:nvCxnSpPr>
              <p:cNvPr id="110" name="AutoShape 281"/>
              <p:cNvCxnSpPr>
                <a:cxnSpLocks noChangeShapeType="1"/>
              </p:cNvCxnSpPr>
              <p:nvPr/>
            </p:nvCxnSpPr>
            <p:spPr bwMode="auto">
              <a:xfrm flipH="1">
                <a:off x="3146" y="1699"/>
                <a:ext cx="372" cy="0"/>
              </a:xfrm>
              <a:prstGeom prst="straightConnector1">
                <a:avLst/>
              </a:prstGeom>
              <a:noFill/>
              <a:ln w="9525">
                <a:solidFill>
                  <a:srgbClr val="000000"/>
                </a:solidFill>
                <a:round/>
                <a:headEnd/>
                <a:tailEnd type="triangle" w="med" len="med"/>
              </a:ln>
            </p:spPr>
          </p:cxnSp>
        </p:grpSp>
        <p:cxnSp>
          <p:nvCxnSpPr>
            <p:cNvPr id="47" name="AutoShape 282"/>
            <p:cNvCxnSpPr>
              <a:cxnSpLocks noChangeShapeType="1"/>
            </p:cNvCxnSpPr>
            <p:nvPr/>
          </p:nvCxnSpPr>
          <p:spPr bwMode="auto">
            <a:xfrm>
              <a:off x="6147" y="7217"/>
              <a:ext cx="176" cy="177"/>
            </a:xfrm>
            <a:prstGeom prst="straightConnector1">
              <a:avLst/>
            </a:prstGeom>
            <a:noFill/>
            <a:ln w="9525" cap="rnd">
              <a:solidFill>
                <a:srgbClr val="000000"/>
              </a:solidFill>
              <a:prstDash val="sysDot"/>
              <a:round/>
              <a:headEnd/>
              <a:tailEnd/>
            </a:ln>
          </p:spPr>
        </p:cxnSp>
        <p:sp>
          <p:nvSpPr>
            <p:cNvPr id="48" name="Rectangle 283"/>
            <p:cNvSpPr>
              <a:spLocks noChangeArrowheads="1"/>
            </p:cNvSpPr>
            <p:nvPr/>
          </p:nvSpPr>
          <p:spPr bwMode="auto">
            <a:xfrm>
              <a:off x="5619" y="8180"/>
              <a:ext cx="143" cy="330"/>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grpSp>
          <p:nvGrpSpPr>
            <p:cNvPr id="49" name="Group 284"/>
            <p:cNvGrpSpPr>
              <a:grpSpLocks/>
            </p:cNvGrpSpPr>
            <p:nvPr/>
          </p:nvGrpSpPr>
          <p:grpSpPr bwMode="auto">
            <a:xfrm>
              <a:off x="5691" y="8018"/>
              <a:ext cx="443" cy="169"/>
              <a:chOff x="3075" y="1530"/>
              <a:chExt cx="443" cy="169"/>
            </a:xfrm>
          </p:grpSpPr>
          <p:cxnSp>
            <p:nvCxnSpPr>
              <p:cNvPr id="105" name="AutoShape 285"/>
              <p:cNvCxnSpPr>
                <a:cxnSpLocks noChangeShapeType="1"/>
              </p:cNvCxnSpPr>
              <p:nvPr/>
            </p:nvCxnSpPr>
            <p:spPr bwMode="auto">
              <a:xfrm>
                <a:off x="3075" y="1530"/>
                <a:ext cx="443" cy="0"/>
              </a:xfrm>
              <a:prstGeom prst="straightConnector1">
                <a:avLst/>
              </a:prstGeom>
              <a:noFill/>
              <a:ln w="9525">
                <a:solidFill>
                  <a:srgbClr val="000000"/>
                </a:solidFill>
                <a:round/>
                <a:headEnd/>
                <a:tailEnd/>
              </a:ln>
            </p:spPr>
          </p:cxnSp>
          <p:cxnSp>
            <p:nvCxnSpPr>
              <p:cNvPr id="106" name="AutoShape 286"/>
              <p:cNvCxnSpPr>
                <a:cxnSpLocks noChangeShapeType="1"/>
              </p:cNvCxnSpPr>
              <p:nvPr/>
            </p:nvCxnSpPr>
            <p:spPr bwMode="auto">
              <a:xfrm>
                <a:off x="3518" y="1530"/>
                <a:ext cx="0" cy="169"/>
              </a:xfrm>
              <a:prstGeom prst="straightConnector1">
                <a:avLst/>
              </a:prstGeom>
              <a:noFill/>
              <a:ln w="9525">
                <a:solidFill>
                  <a:srgbClr val="000000"/>
                </a:solidFill>
                <a:round/>
                <a:headEnd/>
                <a:tailEnd/>
              </a:ln>
            </p:spPr>
          </p:cxnSp>
          <p:cxnSp>
            <p:nvCxnSpPr>
              <p:cNvPr id="107" name="AutoShape 287"/>
              <p:cNvCxnSpPr>
                <a:cxnSpLocks noChangeShapeType="1"/>
              </p:cNvCxnSpPr>
              <p:nvPr/>
            </p:nvCxnSpPr>
            <p:spPr bwMode="auto">
              <a:xfrm flipH="1">
                <a:off x="3146" y="1699"/>
                <a:ext cx="372" cy="0"/>
              </a:xfrm>
              <a:prstGeom prst="straightConnector1">
                <a:avLst/>
              </a:prstGeom>
              <a:noFill/>
              <a:ln w="9525">
                <a:solidFill>
                  <a:srgbClr val="000000"/>
                </a:solidFill>
                <a:round/>
                <a:headEnd/>
                <a:tailEnd type="triangle" w="med" len="med"/>
              </a:ln>
            </p:spPr>
          </p:cxnSp>
        </p:grpSp>
        <p:cxnSp>
          <p:nvCxnSpPr>
            <p:cNvPr id="50" name="AutoShape 288"/>
            <p:cNvCxnSpPr>
              <a:cxnSpLocks noChangeShapeType="1"/>
            </p:cNvCxnSpPr>
            <p:nvPr/>
          </p:nvCxnSpPr>
          <p:spPr bwMode="auto">
            <a:xfrm>
              <a:off x="6139" y="8075"/>
              <a:ext cx="176" cy="177"/>
            </a:xfrm>
            <a:prstGeom prst="straightConnector1">
              <a:avLst/>
            </a:prstGeom>
            <a:noFill/>
            <a:ln w="9525" cap="rnd">
              <a:solidFill>
                <a:srgbClr val="000000"/>
              </a:solidFill>
              <a:prstDash val="sysDot"/>
              <a:round/>
              <a:headEnd/>
              <a:tailEnd/>
            </a:ln>
          </p:spPr>
        </p:cxnSp>
        <p:sp>
          <p:nvSpPr>
            <p:cNvPr id="51" name="Rectangle 289"/>
            <p:cNvSpPr>
              <a:spLocks noChangeArrowheads="1"/>
            </p:cNvSpPr>
            <p:nvPr/>
          </p:nvSpPr>
          <p:spPr bwMode="auto">
            <a:xfrm>
              <a:off x="5627" y="9129"/>
              <a:ext cx="143" cy="330"/>
            </a:xfrm>
            <a:prstGeom prst="rect">
              <a:avLst/>
            </a:prstGeom>
            <a:solidFill>
              <a:srgbClr val="D8D8D8"/>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grpSp>
          <p:nvGrpSpPr>
            <p:cNvPr id="52" name="Group 290"/>
            <p:cNvGrpSpPr>
              <a:grpSpLocks/>
            </p:cNvGrpSpPr>
            <p:nvPr/>
          </p:nvGrpSpPr>
          <p:grpSpPr bwMode="auto">
            <a:xfrm>
              <a:off x="5699" y="8965"/>
              <a:ext cx="443" cy="169"/>
              <a:chOff x="3075" y="1530"/>
              <a:chExt cx="443" cy="169"/>
            </a:xfrm>
          </p:grpSpPr>
          <p:cxnSp>
            <p:nvCxnSpPr>
              <p:cNvPr id="102" name="AutoShape 291"/>
              <p:cNvCxnSpPr>
                <a:cxnSpLocks noChangeShapeType="1"/>
              </p:cNvCxnSpPr>
              <p:nvPr/>
            </p:nvCxnSpPr>
            <p:spPr bwMode="auto">
              <a:xfrm>
                <a:off x="3075" y="1530"/>
                <a:ext cx="443" cy="0"/>
              </a:xfrm>
              <a:prstGeom prst="straightConnector1">
                <a:avLst/>
              </a:prstGeom>
              <a:noFill/>
              <a:ln w="9525">
                <a:solidFill>
                  <a:srgbClr val="000000"/>
                </a:solidFill>
                <a:round/>
                <a:headEnd/>
                <a:tailEnd/>
              </a:ln>
            </p:spPr>
          </p:cxnSp>
          <p:cxnSp>
            <p:nvCxnSpPr>
              <p:cNvPr id="103" name="AutoShape 292"/>
              <p:cNvCxnSpPr>
                <a:cxnSpLocks noChangeShapeType="1"/>
              </p:cNvCxnSpPr>
              <p:nvPr/>
            </p:nvCxnSpPr>
            <p:spPr bwMode="auto">
              <a:xfrm>
                <a:off x="3518" y="1530"/>
                <a:ext cx="0" cy="169"/>
              </a:xfrm>
              <a:prstGeom prst="straightConnector1">
                <a:avLst/>
              </a:prstGeom>
              <a:noFill/>
              <a:ln w="9525">
                <a:solidFill>
                  <a:srgbClr val="000000"/>
                </a:solidFill>
                <a:round/>
                <a:headEnd/>
                <a:tailEnd/>
              </a:ln>
            </p:spPr>
          </p:cxnSp>
          <p:cxnSp>
            <p:nvCxnSpPr>
              <p:cNvPr id="104" name="AutoShape 293"/>
              <p:cNvCxnSpPr>
                <a:cxnSpLocks noChangeShapeType="1"/>
              </p:cNvCxnSpPr>
              <p:nvPr/>
            </p:nvCxnSpPr>
            <p:spPr bwMode="auto">
              <a:xfrm flipH="1">
                <a:off x="3146" y="1699"/>
                <a:ext cx="372" cy="0"/>
              </a:xfrm>
              <a:prstGeom prst="straightConnector1">
                <a:avLst/>
              </a:prstGeom>
              <a:noFill/>
              <a:ln w="9525">
                <a:solidFill>
                  <a:srgbClr val="000000"/>
                </a:solidFill>
                <a:round/>
                <a:headEnd/>
                <a:tailEnd type="triangle" w="med" len="med"/>
              </a:ln>
            </p:spPr>
          </p:cxnSp>
        </p:grpSp>
        <p:cxnSp>
          <p:nvCxnSpPr>
            <p:cNvPr id="53" name="AutoShape 294"/>
            <p:cNvCxnSpPr>
              <a:cxnSpLocks noChangeShapeType="1"/>
            </p:cNvCxnSpPr>
            <p:nvPr/>
          </p:nvCxnSpPr>
          <p:spPr bwMode="auto">
            <a:xfrm>
              <a:off x="6147" y="9022"/>
              <a:ext cx="176" cy="177"/>
            </a:xfrm>
            <a:prstGeom prst="straightConnector1">
              <a:avLst/>
            </a:prstGeom>
            <a:noFill/>
            <a:ln w="9525" cap="rnd">
              <a:solidFill>
                <a:srgbClr val="000000"/>
              </a:solidFill>
              <a:prstDash val="sysDot"/>
              <a:round/>
              <a:headEnd/>
              <a:tailEnd/>
            </a:ln>
          </p:spPr>
        </p:cxnSp>
        <p:sp>
          <p:nvSpPr>
            <p:cNvPr id="54" name="Rectangle 295"/>
            <p:cNvSpPr>
              <a:spLocks noChangeArrowheads="1"/>
            </p:cNvSpPr>
            <p:nvPr/>
          </p:nvSpPr>
          <p:spPr bwMode="auto">
            <a:xfrm>
              <a:off x="9586" y="7055"/>
              <a:ext cx="240" cy="288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cxnSp>
          <p:nvCxnSpPr>
            <p:cNvPr id="55" name="AutoShape 296"/>
            <p:cNvCxnSpPr>
              <a:cxnSpLocks noChangeShapeType="1"/>
            </p:cNvCxnSpPr>
            <p:nvPr/>
          </p:nvCxnSpPr>
          <p:spPr bwMode="auto">
            <a:xfrm>
              <a:off x="9699" y="1260"/>
              <a:ext cx="0" cy="5769"/>
            </a:xfrm>
            <a:prstGeom prst="straightConnector1">
              <a:avLst/>
            </a:prstGeom>
            <a:noFill/>
            <a:ln w="15875" cap="rnd">
              <a:solidFill>
                <a:srgbClr val="000000"/>
              </a:solidFill>
              <a:prstDash val="sysDot"/>
              <a:round/>
              <a:headEnd/>
              <a:tailEnd/>
            </a:ln>
          </p:spPr>
        </p:cxnSp>
        <p:sp>
          <p:nvSpPr>
            <p:cNvPr id="56" name="Rectangle 297"/>
            <p:cNvSpPr>
              <a:spLocks noChangeArrowheads="1"/>
            </p:cNvSpPr>
            <p:nvPr/>
          </p:nvSpPr>
          <p:spPr bwMode="auto">
            <a:xfrm>
              <a:off x="12691" y="3634"/>
              <a:ext cx="240" cy="7257"/>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nSpc>
                  <a:spcPts val="1309"/>
                </a:lnSpc>
              </a:pPr>
              <a:endParaRPr lang="ru-RU" dirty="0"/>
            </a:p>
          </p:txBody>
        </p:sp>
        <p:cxnSp>
          <p:nvCxnSpPr>
            <p:cNvPr id="57" name="AutoShape 298"/>
            <p:cNvCxnSpPr>
              <a:cxnSpLocks noChangeShapeType="1"/>
            </p:cNvCxnSpPr>
            <p:nvPr/>
          </p:nvCxnSpPr>
          <p:spPr bwMode="auto">
            <a:xfrm>
              <a:off x="12810" y="1260"/>
              <a:ext cx="0" cy="2329"/>
            </a:xfrm>
            <a:prstGeom prst="straightConnector1">
              <a:avLst/>
            </a:prstGeom>
            <a:noFill/>
            <a:ln w="15875" cap="rnd">
              <a:solidFill>
                <a:srgbClr val="000000"/>
              </a:solidFill>
              <a:prstDash val="sysDot"/>
              <a:round/>
              <a:headEnd/>
              <a:tailEnd/>
            </a:ln>
          </p:spPr>
        </p:cxnSp>
        <p:cxnSp>
          <p:nvCxnSpPr>
            <p:cNvPr id="58" name="AutoShape 299"/>
            <p:cNvCxnSpPr>
              <a:cxnSpLocks noChangeShapeType="1"/>
            </p:cNvCxnSpPr>
            <p:nvPr/>
          </p:nvCxnSpPr>
          <p:spPr bwMode="auto">
            <a:xfrm>
              <a:off x="3075" y="3669"/>
              <a:ext cx="2386" cy="0"/>
            </a:xfrm>
            <a:prstGeom prst="straightConnector1">
              <a:avLst/>
            </a:prstGeom>
            <a:noFill/>
            <a:ln w="9525">
              <a:solidFill>
                <a:srgbClr val="000000"/>
              </a:solidFill>
              <a:round/>
              <a:headEnd/>
              <a:tailEnd type="triangle" w="med" len="med"/>
            </a:ln>
          </p:spPr>
        </p:cxnSp>
        <p:sp>
          <p:nvSpPr>
            <p:cNvPr id="59" name="Text Box 300"/>
            <p:cNvSpPr txBox="1">
              <a:spLocks noChangeArrowheads="1"/>
            </p:cNvSpPr>
            <p:nvPr/>
          </p:nvSpPr>
          <p:spPr bwMode="auto">
            <a:xfrm>
              <a:off x="3699" y="2375"/>
              <a:ext cx="18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Количество вагонов</a:t>
              </a:r>
              <a:endParaRPr lang="ru-RU" dirty="0" smtClean="0">
                <a:latin typeface="Arial" pitchFamily="34" charset="0"/>
              </a:endParaRPr>
            </a:p>
          </p:txBody>
        </p:sp>
        <p:sp>
          <p:nvSpPr>
            <p:cNvPr id="60" name="Text Box 301"/>
            <p:cNvSpPr txBox="1">
              <a:spLocks noChangeArrowheads="1"/>
            </p:cNvSpPr>
            <p:nvPr/>
          </p:nvSpPr>
          <p:spPr bwMode="auto">
            <a:xfrm>
              <a:off x="3714" y="1505"/>
              <a:ext cx="6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Пауза</a:t>
              </a:r>
              <a:endParaRPr lang="ru-RU" dirty="0" smtClean="0">
                <a:latin typeface="Arial" pitchFamily="34" charset="0"/>
              </a:endParaRPr>
            </a:p>
          </p:txBody>
        </p:sp>
        <p:sp>
          <p:nvSpPr>
            <p:cNvPr id="61" name="Text Box 302"/>
            <p:cNvSpPr txBox="1">
              <a:spLocks noChangeArrowheads="1"/>
            </p:cNvSpPr>
            <p:nvPr/>
          </p:nvSpPr>
          <p:spPr bwMode="auto">
            <a:xfrm>
              <a:off x="3279" y="3425"/>
              <a:ext cx="18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Занятость пути = 1</a:t>
              </a:r>
              <a:endParaRPr lang="ru-RU" dirty="0" smtClean="0">
                <a:latin typeface="Arial" pitchFamily="34" charset="0"/>
              </a:endParaRPr>
            </a:p>
          </p:txBody>
        </p:sp>
        <p:cxnSp>
          <p:nvCxnSpPr>
            <p:cNvPr id="62" name="AutoShape 303"/>
            <p:cNvCxnSpPr>
              <a:cxnSpLocks noChangeShapeType="1"/>
            </p:cNvCxnSpPr>
            <p:nvPr/>
          </p:nvCxnSpPr>
          <p:spPr bwMode="auto">
            <a:xfrm>
              <a:off x="3075" y="5829"/>
              <a:ext cx="2398" cy="0"/>
            </a:xfrm>
            <a:prstGeom prst="straightConnector1">
              <a:avLst/>
            </a:prstGeom>
            <a:noFill/>
            <a:ln w="9525">
              <a:solidFill>
                <a:srgbClr val="000000"/>
              </a:solidFill>
              <a:round/>
              <a:headEnd/>
              <a:tailEnd type="triangle" w="med" len="med"/>
            </a:ln>
          </p:spPr>
        </p:cxnSp>
        <p:sp>
          <p:nvSpPr>
            <p:cNvPr id="63" name="Text Box 304"/>
            <p:cNvSpPr txBox="1">
              <a:spLocks noChangeArrowheads="1"/>
            </p:cNvSpPr>
            <p:nvPr/>
          </p:nvSpPr>
          <p:spPr bwMode="auto">
            <a:xfrm>
              <a:off x="3279" y="5585"/>
              <a:ext cx="18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Команда на свал = 1</a:t>
              </a:r>
              <a:endParaRPr lang="ru-RU" dirty="0" smtClean="0">
                <a:latin typeface="Arial" pitchFamily="34" charset="0"/>
              </a:endParaRPr>
            </a:p>
          </p:txBody>
        </p:sp>
        <p:sp>
          <p:nvSpPr>
            <p:cNvPr id="64" name="Text Box 305"/>
            <p:cNvSpPr txBox="1">
              <a:spLocks noChangeArrowheads="1"/>
            </p:cNvSpPr>
            <p:nvPr/>
          </p:nvSpPr>
          <p:spPr bwMode="auto">
            <a:xfrm>
              <a:off x="6504" y="3861"/>
              <a:ext cx="6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Пауза</a:t>
              </a:r>
              <a:endParaRPr lang="ru-RU" dirty="0" smtClean="0">
                <a:latin typeface="Arial" pitchFamily="34" charset="0"/>
              </a:endParaRPr>
            </a:p>
          </p:txBody>
        </p:sp>
        <p:sp>
          <p:nvSpPr>
            <p:cNvPr id="65" name="Text Box 306"/>
            <p:cNvSpPr txBox="1">
              <a:spLocks noChangeArrowheads="1"/>
            </p:cNvSpPr>
            <p:nvPr/>
          </p:nvSpPr>
          <p:spPr bwMode="auto">
            <a:xfrm>
              <a:off x="6504" y="4956"/>
              <a:ext cx="6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Пауза</a:t>
              </a:r>
              <a:endParaRPr lang="ru-RU" dirty="0" smtClean="0">
                <a:latin typeface="Arial" pitchFamily="34" charset="0"/>
              </a:endParaRPr>
            </a:p>
          </p:txBody>
        </p:sp>
        <p:sp>
          <p:nvSpPr>
            <p:cNvPr id="66" name="Text Box 307"/>
            <p:cNvSpPr txBox="1">
              <a:spLocks noChangeArrowheads="1"/>
            </p:cNvSpPr>
            <p:nvPr/>
          </p:nvSpPr>
          <p:spPr bwMode="auto">
            <a:xfrm>
              <a:off x="6504" y="6115"/>
              <a:ext cx="6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Пауза</a:t>
              </a:r>
              <a:endParaRPr lang="ru-RU" dirty="0" smtClean="0">
                <a:latin typeface="Arial" pitchFamily="34" charset="0"/>
              </a:endParaRPr>
            </a:p>
          </p:txBody>
        </p:sp>
        <p:sp>
          <p:nvSpPr>
            <p:cNvPr id="67" name="Text Box 308"/>
            <p:cNvSpPr txBox="1">
              <a:spLocks noChangeArrowheads="1"/>
            </p:cNvSpPr>
            <p:nvPr/>
          </p:nvSpPr>
          <p:spPr bwMode="auto">
            <a:xfrm>
              <a:off x="6519" y="7100"/>
              <a:ext cx="6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Пауза</a:t>
              </a:r>
              <a:endParaRPr lang="ru-RU" dirty="0" smtClean="0">
                <a:latin typeface="Arial" pitchFamily="34" charset="0"/>
              </a:endParaRPr>
            </a:p>
          </p:txBody>
        </p:sp>
        <p:sp>
          <p:nvSpPr>
            <p:cNvPr id="68" name="Text Box 309"/>
            <p:cNvSpPr txBox="1">
              <a:spLocks noChangeArrowheads="1"/>
            </p:cNvSpPr>
            <p:nvPr/>
          </p:nvSpPr>
          <p:spPr bwMode="auto">
            <a:xfrm>
              <a:off x="6504" y="7951"/>
              <a:ext cx="6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Пауза</a:t>
              </a:r>
              <a:endParaRPr lang="ru-RU" dirty="0" smtClean="0">
                <a:latin typeface="Arial" pitchFamily="34" charset="0"/>
              </a:endParaRPr>
            </a:p>
          </p:txBody>
        </p:sp>
        <p:sp>
          <p:nvSpPr>
            <p:cNvPr id="69" name="Text Box 310"/>
            <p:cNvSpPr txBox="1">
              <a:spLocks noChangeArrowheads="1"/>
            </p:cNvSpPr>
            <p:nvPr/>
          </p:nvSpPr>
          <p:spPr bwMode="auto">
            <a:xfrm>
              <a:off x="6504" y="8859"/>
              <a:ext cx="6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Пауза</a:t>
              </a:r>
              <a:endParaRPr lang="ru-RU" dirty="0" smtClean="0">
                <a:latin typeface="Arial" pitchFamily="34" charset="0"/>
              </a:endParaRPr>
            </a:p>
          </p:txBody>
        </p:sp>
        <p:sp>
          <p:nvSpPr>
            <p:cNvPr id="70" name="Rectangle 311"/>
            <p:cNvSpPr>
              <a:spLocks noChangeArrowheads="1"/>
            </p:cNvSpPr>
            <p:nvPr/>
          </p:nvSpPr>
          <p:spPr bwMode="auto">
            <a:xfrm>
              <a:off x="1988" y="960"/>
              <a:ext cx="2167" cy="346"/>
            </a:xfrm>
            <a:prstGeom prst="rect">
              <a:avLst/>
            </a:prstGeom>
            <a:gradFill rotWithShape="1">
              <a:gsLst>
                <a:gs pos="0">
                  <a:srgbClr val="DBE5F1">
                    <a:gamma/>
                    <a:shade val="46275"/>
                    <a:invGamma/>
                  </a:srgbClr>
                </a:gs>
                <a:gs pos="50000">
                  <a:srgbClr val="DBE5F1"/>
                </a:gs>
                <a:gs pos="100000">
                  <a:srgbClr val="DBE5F1">
                    <a:gamma/>
                    <a:shade val="46275"/>
                    <a:invGamma/>
                  </a:srgbClr>
                </a:gs>
              </a:gsLst>
              <a:lin ang="5400000" scaled="1"/>
            </a:gradFill>
            <a:ln w="12700">
              <a:solidFill>
                <a:srgbClr val="17365D"/>
              </a:solidFill>
              <a:miter lim="800000"/>
              <a:headEnd/>
              <a:tailEnd/>
            </a:ln>
          </p:spPr>
          <p:txBody>
            <a:bodyPr vert="horz" wrap="square" lIns="18000" tIns="45720" rIns="18000" bIns="45720" numCol="1" anchor="ctr" anchorCtr="0" compatLnSpc="1">
              <a:prstTxWarp prst="textNoShape">
                <a:avLst/>
              </a:prstTxWarp>
            </a:bodyPr>
            <a:lstStyle/>
            <a:p>
              <a:pPr algn="ctr" fontAlgn="base">
                <a:lnSpc>
                  <a:spcPts val="1309"/>
                </a:lnSpc>
                <a:spcBef>
                  <a:spcPct val="0"/>
                </a:spcBef>
                <a:spcAft>
                  <a:spcPts val="1190"/>
                </a:spcAft>
              </a:pPr>
              <a:r>
                <a:rPr lang="ru-RU" sz="1300" dirty="0" smtClean="0">
                  <a:latin typeface="Cambria" pitchFamily="18" charset="0"/>
                </a:rPr>
                <a:t>Блок «Вертушка»</a:t>
              </a:r>
              <a:endParaRPr lang="ru-RU" dirty="0" smtClean="0">
                <a:latin typeface="Arial" pitchFamily="34" charset="0"/>
              </a:endParaRPr>
            </a:p>
          </p:txBody>
        </p:sp>
        <p:sp>
          <p:nvSpPr>
            <p:cNvPr id="71" name="Rectangle 312"/>
            <p:cNvSpPr>
              <a:spLocks noChangeArrowheads="1"/>
            </p:cNvSpPr>
            <p:nvPr/>
          </p:nvSpPr>
          <p:spPr bwMode="auto">
            <a:xfrm>
              <a:off x="4631" y="960"/>
              <a:ext cx="2002" cy="346"/>
            </a:xfrm>
            <a:prstGeom prst="rect">
              <a:avLst/>
            </a:prstGeom>
            <a:gradFill rotWithShape="1">
              <a:gsLst>
                <a:gs pos="0">
                  <a:srgbClr val="DBE5F1">
                    <a:gamma/>
                    <a:shade val="46275"/>
                    <a:invGamma/>
                  </a:srgbClr>
                </a:gs>
                <a:gs pos="50000">
                  <a:srgbClr val="DBE5F1"/>
                </a:gs>
                <a:gs pos="100000">
                  <a:srgbClr val="DBE5F1">
                    <a:gamma/>
                    <a:shade val="46275"/>
                    <a:invGamma/>
                  </a:srgbClr>
                </a:gs>
              </a:gsLst>
              <a:lin ang="5400000" scaled="1"/>
            </a:gradFill>
            <a:ln w="12700">
              <a:solidFill>
                <a:srgbClr val="17365D"/>
              </a:solidFill>
              <a:miter lim="800000"/>
              <a:headEnd/>
              <a:tailEnd/>
            </a:ln>
          </p:spPr>
          <p:txBody>
            <a:bodyPr vert="horz" wrap="square" lIns="18000" tIns="45720" rIns="18000" bIns="45720" numCol="1" anchor="ctr" anchorCtr="0" compatLnSpc="1">
              <a:prstTxWarp prst="textNoShape">
                <a:avLst/>
              </a:prstTxWarp>
            </a:bodyPr>
            <a:lstStyle/>
            <a:p>
              <a:pPr algn="ctr" fontAlgn="base">
                <a:lnSpc>
                  <a:spcPts val="1309"/>
                </a:lnSpc>
                <a:spcBef>
                  <a:spcPct val="0"/>
                </a:spcBef>
                <a:spcAft>
                  <a:spcPts val="1190"/>
                </a:spcAft>
              </a:pPr>
              <a:r>
                <a:rPr lang="ru-RU" sz="1300" dirty="0" smtClean="0">
                  <a:latin typeface="Cambria" pitchFamily="18" charset="0"/>
                </a:rPr>
                <a:t>Блок «Свал»</a:t>
              </a:r>
              <a:endParaRPr lang="ru-RU" dirty="0" smtClean="0">
                <a:latin typeface="Arial" pitchFamily="34" charset="0"/>
              </a:endParaRPr>
            </a:p>
          </p:txBody>
        </p:sp>
        <p:sp>
          <p:nvSpPr>
            <p:cNvPr id="72" name="Rectangle 313"/>
            <p:cNvSpPr>
              <a:spLocks noChangeArrowheads="1"/>
            </p:cNvSpPr>
            <p:nvPr/>
          </p:nvSpPr>
          <p:spPr bwMode="auto">
            <a:xfrm>
              <a:off x="8340" y="960"/>
              <a:ext cx="2115" cy="346"/>
            </a:xfrm>
            <a:prstGeom prst="rect">
              <a:avLst/>
            </a:prstGeom>
            <a:gradFill rotWithShape="1">
              <a:gsLst>
                <a:gs pos="0">
                  <a:srgbClr val="DBE5F1">
                    <a:gamma/>
                    <a:shade val="46275"/>
                    <a:invGamma/>
                  </a:srgbClr>
                </a:gs>
                <a:gs pos="50000">
                  <a:srgbClr val="DBE5F1"/>
                </a:gs>
                <a:gs pos="100000">
                  <a:srgbClr val="DBE5F1">
                    <a:gamma/>
                    <a:shade val="46275"/>
                    <a:invGamma/>
                  </a:srgbClr>
                </a:gs>
              </a:gsLst>
              <a:lin ang="5400000" scaled="1"/>
            </a:gradFill>
            <a:ln w="12700">
              <a:solidFill>
                <a:srgbClr val="17365D"/>
              </a:solidFill>
              <a:miter lim="800000"/>
              <a:headEnd/>
              <a:tailEnd/>
            </a:ln>
          </p:spPr>
          <p:txBody>
            <a:bodyPr vert="horz" wrap="square" lIns="18000" tIns="45720" rIns="18000" bIns="45720" numCol="1" anchor="ctr" anchorCtr="0" compatLnSpc="1">
              <a:prstTxWarp prst="textNoShape">
                <a:avLst/>
              </a:prstTxWarp>
            </a:bodyPr>
            <a:lstStyle/>
            <a:p>
              <a:pPr algn="ctr" fontAlgn="base">
                <a:lnSpc>
                  <a:spcPts val="1309"/>
                </a:lnSpc>
                <a:spcBef>
                  <a:spcPct val="0"/>
                </a:spcBef>
                <a:spcAft>
                  <a:spcPts val="1190"/>
                </a:spcAft>
              </a:pPr>
              <a:r>
                <a:rPr lang="ru-RU" sz="1300" dirty="0" smtClean="0">
                  <a:latin typeface="Cambria" pitchFamily="18" charset="0"/>
                </a:rPr>
                <a:t>Блок «Очередь»</a:t>
              </a:r>
              <a:endParaRPr lang="ru-RU" dirty="0" smtClean="0">
                <a:latin typeface="Arial" pitchFamily="34" charset="0"/>
              </a:endParaRPr>
            </a:p>
          </p:txBody>
        </p:sp>
        <p:sp>
          <p:nvSpPr>
            <p:cNvPr id="73" name="Rectangle 314"/>
            <p:cNvSpPr>
              <a:spLocks noChangeArrowheads="1"/>
            </p:cNvSpPr>
            <p:nvPr/>
          </p:nvSpPr>
          <p:spPr bwMode="auto">
            <a:xfrm>
              <a:off x="11153" y="973"/>
              <a:ext cx="2392" cy="346"/>
            </a:xfrm>
            <a:prstGeom prst="rect">
              <a:avLst/>
            </a:prstGeom>
            <a:gradFill rotWithShape="1">
              <a:gsLst>
                <a:gs pos="0">
                  <a:srgbClr val="DBE5F1">
                    <a:gamma/>
                    <a:shade val="46275"/>
                    <a:invGamma/>
                  </a:srgbClr>
                </a:gs>
                <a:gs pos="50000">
                  <a:srgbClr val="DBE5F1"/>
                </a:gs>
                <a:gs pos="100000">
                  <a:srgbClr val="DBE5F1">
                    <a:gamma/>
                    <a:shade val="46275"/>
                    <a:invGamma/>
                  </a:srgbClr>
                </a:gs>
              </a:gsLst>
              <a:lin ang="5400000" scaled="1"/>
            </a:gradFill>
            <a:ln w="12700">
              <a:solidFill>
                <a:srgbClr val="17365D"/>
              </a:solidFill>
              <a:miter lim="800000"/>
              <a:headEnd/>
              <a:tailEnd/>
            </a:ln>
          </p:spPr>
          <p:txBody>
            <a:bodyPr vert="horz" wrap="square" lIns="0" tIns="45720" rIns="0" bIns="45720" numCol="1" anchor="ctr" anchorCtr="0" compatLnSpc="1">
              <a:prstTxWarp prst="textNoShape">
                <a:avLst/>
              </a:prstTxWarp>
            </a:bodyPr>
            <a:lstStyle/>
            <a:p>
              <a:pPr algn="ctr" fontAlgn="base">
                <a:lnSpc>
                  <a:spcPts val="1309"/>
                </a:lnSpc>
                <a:spcBef>
                  <a:spcPct val="0"/>
                </a:spcBef>
                <a:spcAft>
                  <a:spcPts val="1190"/>
                </a:spcAft>
              </a:pPr>
              <a:r>
                <a:rPr lang="ru-RU" sz="1300" dirty="0" smtClean="0">
                  <a:latin typeface="Cambria" pitchFamily="18" charset="0"/>
                </a:rPr>
                <a:t>Блок «Внешнее ПО»</a:t>
              </a:r>
              <a:endParaRPr lang="ru-RU" dirty="0" smtClean="0">
                <a:latin typeface="Arial" pitchFamily="34" charset="0"/>
              </a:endParaRPr>
            </a:p>
          </p:txBody>
        </p:sp>
        <p:cxnSp>
          <p:nvCxnSpPr>
            <p:cNvPr id="74" name="AutoShape 315"/>
            <p:cNvCxnSpPr>
              <a:cxnSpLocks noChangeShapeType="1"/>
            </p:cNvCxnSpPr>
            <p:nvPr/>
          </p:nvCxnSpPr>
          <p:spPr bwMode="auto">
            <a:xfrm flipV="1">
              <a:off x="5691" y="3654"/>
              <a:ext cx="7000" cy="15"/>
            </a:xfrm>
            <a:prstGeom prst="straightConnector1">
              <a:avLst/>
            </a:prstGeom>
            <a:noFill/>
            <a:ln w="9525">
              <a:solidFill>
                <a:srgbClr val="000000"/>
              </a:solidFill>
              <a:round/>
              <a:headEnd/>
              <a:tailEnd type="triangle" w="med" len="med"/>
            </a:ln>
          </p:spPr>
        </p:cxnSp>
        <p:sp>
          <p:nvSpPr>
            <p:cNvPr id="75" name="Text Box 316"/>
            <p:cNvSpPr txBox="1">
              <a:spLocks noChangeArrowheads="1"/>
            </p:cNvSpPr>
            <p:nvPr/>
          </p:nvSpPr>
          <p:spPr bwMode="auto">
            <a:xfrm>
              <a:off x="10895" y="3395"/>
              <a:ext cx="18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Занятость пути = 1</a:t>
              </a:r>
              <a:endParaRPr lang="ru-RU" dirty="0" smtClean="0">
                <a:latin typeface="Arial" pitchFamily="34" charset="0"/>
              </a:endParaRPr>
            </a:p>
          </p:txBody>
        </p:sp>
        <p:cxnSp>
          <p:nvCxnSpPr>
            <p:cNvPr id="76" name="AutoShape 317"/>
            <p:cNvCxnSpPr>
              <a:cxnSpLocks noChangeShapeType="1"/>
            </p:cNvCxnSpPr>
            <p:nvPr/>
          </p:nvCxnSpPr>
          <p:spPr bwMode="auto">
            <a:xfrm>
              <a:off x="5715" y="4914"/>
              <a:ext cx="6976" cy="0"/>
            </a:xfrm>
            <a:prstGeom prst="straightConnector1">
              <a:avLst/>
            </a:prstGeom>
            <a:noFill/>
            <a:ln w="9525">
              <a:solidFill>
                <a:srgbClr val="000000"/>
              </a:solidFill>
              <a:round/>
              <a:headEnd/>
              <a:tailEnd type="triangle" w="med" len="med"/>
            </a:ln>
          </p:spPr>
        </p:cxnSp>
        <p:sp>
          <p:nvSpPr>
            <p:cNvPr id="77" name="Text Box 318"/>
            <p:cNvSpPr txBox="1">
              <a:spLocks noChangeArrowheads="1"/>
            </p:cNvSpPr>
            <p:nvPr/>
          </p:nvSpPr>
          <p:spPr bwMode="auto">
            <a:xfrm>
              <a:off x="10568" y="4640"/>
              <a:ext cx="2024" cy="222"/>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Движение на пути  = 1</a:t>
              </a:r>
              <a:endParaRPr lang="ru-RU" dirty="0" smtClean="0">
                <a:latin typeface="Arial" pitchFamily="34" charset="0"/>
              </a:endParaRPr>
            </a:p>
          </p:txBody>
        </p:sp>
        <p:cxnSp>
          <p:nvCxnSpPr>
            <p:cNvPr id="78" name="AutoShape 319"/>
            <p:cNvCxnSpPr>
              <a:cxnSpLocks noChangeShapeType="1"/>
            </p:cNvCxnSpPr>
            <p:nvPr/>
          </p:nvCxnSpPr>
          <p:spPr bwMode="auto">
            <a:xfrm flipV="1">
              <a:off x="5715" y="6040"/>
              <a:ext cx="6976" cy="29"/>
            </a:xfrm>
            <a:prstGeom prst="straightConnector1">
              <a:avLst/>
            </a:prstGeom>
            <a:noFill/>
            <a:ln w="9525">
              <a:solidFill>
                <a:srgbClr val="000000"/>
              </a:solidFill>
              <a:round/>
              <a:headEnd/>
              <a:tailEnd type="triangle" w="med" len="med"/>
            </a:ln>
          </p:spPr>
        </p:cxnSp>
        <p:sp>
          <p:nvSpPr>
            <p:cNvPr id="79" name="Text Box 320"/>
            <p:cNvSpPr txBox="1">
              <a:spLocks noChangeArrowheads="1"/>
            </p:cNvSpPr>
            <p:nvPr/>
          </p:nvSpPr>
          <p:spPr bwMode="auto">
            <a:xfrm>
              <a:off x="10636" y="5740"/>
              <a:ext cx="1918" cy="208"/>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Движение на пути = 0</a:t>
              </a:r>
              <a:endParaRPr lang="ru-RU" dirty="0" smtClean="0">
                <a:latin typeface="Arial" pitchFamily="34" charset="0"/>
              </a:endParaRPr>
            </a:p>
          </p:txBody>
        </p:sp>
        <p:cxnSp>
          <p:nvCxnSpPr>
            <p:cNvPr id="80" name="AutoShape 321"/>
            <p:cNvCxnSpPr>
              <a:cxnSpLocks noChangeShapeType="1"/>
            </p:cNvCxnSpPr>
            <p:nvPr/>
          </p:nvCxnSpPr>
          <p:spPr bwMode="auto">
            <a:xfrm flipV="1">
              <a:off x="5700" y="7059"/>
              <a:ext cx="3886" cy="15"/>
            </a:xfrm>
            <a:prstGeom prst="straightConnector1">
              <a:avLst/>
            </a:prstGeom>
            <a:noFill/>
            <a:ln w="9525">
              <a:solidFill>
                <a:srgbClr val="000000"/>
              </a:solidFill>
              <a:round/>
              <a:headEnd/>
              <a:tailEnd type="triangle" w="med" len="med"/>
            </a:ln>
          </p:spPr>
        </p:cxnSp>
        <p:sp>
          <p:nvSpPr>
            <p:cNvPr id="81" name="Text Box 322"/>
            <p:cNvSpPr txBox="1">
              <a:spLocks noChangeArrowheads="1"/>
            </p:cNvSpPr>
            <p:nvPr/>
          </p:nvSpPr>
          <p:spPr bwMode="auto">
            <a:xfrm>
              <a:off x="8169" y="6585"/>
              <a:ext cx="1151" cy="444"/>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Команда на свал = 1</a:t>
              </a:r>
              <a:endParaRPr lang="ru-RU" dirty="0" smtClean="0">
                <a:latin typeface="Arial" pitchFamily="34" charset="0"/>
              </a:endParaRPr>
            </a:p>
          </p:txBody>
        </p:sp>
        <p:cxnSp>
          <p:nvCxnSpPr>
            <p:cNvPr id="82" name="AutoShape 323"/>
            <p:cNvCxnSpPr>
              <a:cxnSpLocks noChangeShapeType="1"/>
            </p:cNvCxnSpPr>
            <p:nvPr/>
          </p:nvCxnSpPr>
          <p:spPr bwMode="auto">
            <a:xfrm flipV="1">
              <a:off x="5700" y="7914"/>
              <a:ext cx="3886" cy="15"/>
            </a:xfrm>
            <a:prstGeom prst="straightConnector1">
              <a:avLst/>
            </a:prstGeom>
            <a:noFill/>
            <a:ln w="9525">
              <a:solidFill>
                <a:srgbClr val="000000"/>
              </a:solidFill>
              <a:round/>
              <a:headEnd/>
              <a:tailEnd type="triangle" w="med" len="med"/>
            </a:ln>
          </p:spPr>
        </p:cxnSp>
        <p:sp>
          <p:nvSpPr>
            <p:cNvPr id="83" name="Text Box 324"/>
            <p:cNvSpPr txBox="1">
              <a:spLocks noChangeArrowheads="1"/>
            </p:cNvSpPr>
            <p:nvPr/>
          </p:nvSpPr>
          <p:spPr bwMode="auto">
            <a:xfrm>
              <a:off x="8139" y="7655"/>
              <a:ext cx="1181"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Опрокид = 1</a:t>
              </a:r>
              <a:endParaRPr lang="ru-RU" dirty="0" smtClean="0">
                <a:latin typeface="Arial" pitchFamily="34" charset="0"/>
              </a:endParaRPr>
            </a:p>
          </p:txBody>
        </p:sp>
        <p:cxnSp>
          <p:nvCxnSpPr>
            <p:cNvPr id="84" name="AutoShape 325"/>
            <p:cNvCxnSpPr>
              <a:cxnSpLocks noChangeShapeType="1"/>
            </p:cNvCxnSpPr>
            <p:nvPr/>
          </p:nvCxnSpPr>
          <p:spPr bwMode="auto">
            <a:xfrm flipV="1">
              <a:off x="5700" y="8859"/>
              <a:ext cx="3886" cy="15"/>
            </a:xfrm>
            <a:prstGeom prst="straightConnector1">
              <a:avLst/>
            </a:prstGeom>
            <a:noFill/>
            <a:ln w="9525">
              <a:solidFill>
                <a:srgbClr val="000000"/>
              </a:solidFill>
              <a:round/>
              <a:headEnd/>
              <a:tailEnd type="triangle" w="med" len="med"/>
            </a:ln>
          </p:spPr>
        </p:cxnSp>
        <p:sp>
          <p:nvSpPr>
            <p:cNvPr id="85" name="Text Box 326"/>
            <p:cNvSpPr txBox="1">
              <a:spLocks noChangeArrowheads="1"/>
            </p:cNvSpPr>
            <p:nvPr/>
          </p:nvSpPr>
          <p:spPr bwMode="auto">
            <a:xfrm>
              <a:off x="3568" y="6416"/>
              <a:ext cx="1685" cy="251"/>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Счетчик вагонов</a:t>
              </a:r>
              <a:endParaRPr lang="ru-RU" dirty="0" smtClean="0">
                <a:latin typeface="Arial" pitchFamily="34" charset="0"/>
              </a:endParaRPr>
            </a:p>
          </p:txBody>
        </p:sp>
        <p:cxnSp>
          <p:nvCxnSpPr>
            <p:cNvPr id="86" name="AutoShape 327"/>
            <p:cNvCxnSpPr>
              <a:cxnSpLocks noChangeShapeType="1"/>
            </p:cNvCxnSpPr>
            <p:nvPr/>
          </p:nvCxnSpPr>
          <p:spPr bwMode="auto">
            <a:xfrm>
              <a:off x="3075" y="10824"/>
              <a:ext cx="2386" cy="0"/>
            </a:xfrm>
            <a:prstGeom prst="straightConnector1">
              <a:avLst/>
            </a:prstGeom>
            <a:noFill/>
            <a:ln w="9525">
              <a:solidFill>
                <a:srgbClr val="000000"/>
              </a:solidFill>
              <a:round/>
              <a:headEnd/>
              <a:tailEnd type="triangle" w="med" len="med"/>
            </a:ln>
          </p:spPr>
        </p:cxnSp>
        <p:sp>
          <p:nvSpPr>
            <p:cNvPr id="87" name="Text Box 328"/>
            <p:cNvSpPr txBox="1">
              <a:spLocks noChangeArrowheads="1"/>
            </p:cNvSpPr>
            <p:nvPr/>
          </p:nvSpPr>
          <p:spPr bwMode="auto">
            <a:xfrm>
              <a:off x="3279" y="10580"/>
              <a:ext cx="18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Занятость пути = 0</a:t>
              </a:r>
              <a:endParaRPr lang="ru-RU" dirty="0" smtClean="0">
                <a:latin typeface="Arial" pitchFamily="34" charset="0"/>
              </a:endParaRPr>
            </a:p>
          </p:txBody>
        </p:sp>
        <p:sp>
          <p:nvSpPr>
            <p:cNvPr id="88" name="Text Box 329"/>
            <p:cNvSpPr txBox="1">
              <a:spLocks noChangeArrowheads="1"/>
            </p:cNvSpPr>
            <p:nvPr/>
          </p:nvSpPr>
          <p:spPr bwMode="auto">
            <a:xfrm>
              <a:off x="8139" y="8540"/>
              <a:ext cx="1181"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Опрокид = 0</a:t>
              </a:r>
              <a:endParaRPr lang="ru-RU" dirty="0" smtClean="0">
                <a:latin typeface="Arial" pitchFamily="34" charset="0"/>
              </a:endParaRPr>
            </a:p>
          </p:txBody>
        </p:sp>
        <p:sp>
          <p:nvSpPr>
            <p:cNvPr id="89" name="Text Box 330"/>
            <p:cNvSpPr txBox="1">
              <a:spLocks noChangeArrowheads="1"/>
            </p:cNvSpPr>
            <p:nvPr/>
          </p:nvSpPr>
          <p:spPr bwMode="auto">
            <a:xfrm>
              <a:off x="8169" y="9271"/>
              <a:ext cx="1151" cy="404"/>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071"/>
                </a:lnSpc>
                <a:spcBef>
                  <a:spcPct val="0"/>
                </a:spcBef>
                <a:spcAft>
                  <a:spcPts val="1190"/>
                </a:spcAft>
              </a:pPr>
              <a:r>
                <a:rPr lang="ru-RU" sz="1200" dirty="0" smtClean="0">
                  <a:latin typeface="Calibri" pitchFamily="34" charset="0"/>
                </a:rPr>
                <a:t>Команда на свал = 0</a:t>
              </a:r>
              <a:endParaRPr lang="ru-RU" dirty="0" smtClean="0">
                <a:latin typeface="Arial" pitchFamily="34" charset="0"/>
              </a:endParaRPr>
            </a:p>
          </p:txBody>
        </p:sp>
        <p:cxnSp>
          <p:nvCxnSpPr>
            <p:cNvPr id="90" name="AutoShape 331"/>
            <p:cNvCxnSpPr>
              <a:cxnSpLocks noChangeShapeType="1"/>
            </p:cNvCxnSpPr>
            <p:nvPr/>
          </p:nvCxnSpPr>
          <p:spPr bwMode="auto">
            <a:xfrm flipV="1">
              <a:off x="5700" y="9669"/>
              <a:ext cx="3886" cy="15"/>
            </a:xfrm>
            <a:prstGeom prst="straightConnector1">
              <a:avLst/>
            </a:prstGeom>
            <a:noFill/>
            <a:ln w="9525">
              <a:solidFill>
                <a:srgbClr val="000000"/>
              </a:solidFill>
              <a:round/>
              <a:headEnd/>
              <a:tailEnd type="triangle" w="med" len="med"/>
            </a:ln>
          </p:spPr>
        </p:cxnSp>
        <p:sp>
          <p:nvSpPr>
            <p:cNvPr id="91" name="Text Box 332"/>
            <p:cNvSpPr txBox="1">
              <a:spLocks noChangeArrowheads="1"/>
            </p:cNvSpPr>
            <p:nvPr/>
          </p:nvSpPr>
          <p:spPr bwMode="auto">
            <a:xfrm>
              <a:off x="9837" y="6870"/>
              <a:ext cx="2806" cy="275"/>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Очередь Х. Команда на свал = 1</a:t>
              </a:r>
              <a:endParaRPr lang="ru-RU" dirty="0" smtClean="0">
                <a:latin typeface="Arial" pitchFamily="34" charset="0"/>
              </a:endParaRPr>
            </a:p>
          </p:txBody>
        </p:sp>
        <p:cxnSp>
          <p:nvCxnSpPr>
            <p:cNvPr id="92" name="AutoShape 333"/>
            <p:cNvCxnSpPr>
              <a:cxnSpLocks noChangeShapeType="1"/>
            </p:cNvCxnSpPr>
            <p:nvPr/>
          </p:nvCxnSpPr>
          <p:spPr bwMode="auto">
            <a:xfrm flipV="1">
              <a:off x="9825" y="7179"/>
              <a:ext cx="2866" cy="15"/>
            </a:xfrm>
            <a:prstGeom prst="straightConnector1">
              <a:avLst/>
            </a:prstGeom>
            <a:noFill/>
            <a:ln w="9525">
              <a:solidFill>
                <a:srgbClr val="000000"/>
              </a:solidFill>
              <a:round/>
              <a:headEnd/>
              <a:tailEnd type="triangle" w="med" len="med"/>
            </a:ln>
          </p:spPr>
        </p:cxnSp>
        <p:sp>
          <p:nvSpPr>
            <p:cNvPr id="93" name="Text Box 334"/>
            <p:cNvSpPr txBox="1">
              <a:spLocks noChangeArrowheads="1"/>
            </p:cNvSpPr>
            <p:nvPr/>
          </p:nvSpPr>
          <p:spPr bwMode="auto">
            <a:xfrm>
              <a:off x="10497" y="7907"/>
              <a:ext cx="2146" cy="291"/>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Очередь Х. Опрокид = 1</a:t>
              </a:r>
              <a:endParaRPr lang="ru-RU" dirty="0" smtClean="0">
                <a:latin typeface="Arial" pitchFamily="34" charset="0"/>
              </a:endParaRPr>
            </a:p>
          </p:txBody>
        </p:sp>
        <p:cxnSp>
          <p:nvCxnSpPr>
            <p:cNvPr id="94" name="AutoShape 335"/>
            <p:cNvCxnSpPr>
              <a:cxnSpLocks noChangeShapeType="1"/>
            </p:cNvCxnSpPr>
            <p:nvPr/>
          </p:nvCxnSpPr>
          <p:spPr bwMode="auto">
            <a:xfrm flipV="1">
              <a:off x="9825" y="8139"/>
              <a:ext cx="2866" cy="15"/>
            </a:xfrm>
            <a:prstGeom prst="straightConnector1">
              <a:avLst/>
            </a:prstGeom>
            <a:noFill/>
            <a:ln w="9525">
              <a:solidFill>
                <a:srgbClr val="000000"/>
              </a:solidFill>
              <a:round/>
              <a:headEnd/>
              <a:tailEnd type="triangle" w="med" len="med"/>
            </a:ln>
          </p:spPr>
        </p:cxnSp>
        <p:sp>
          <p:nvSpPr>
            <p:cNvPr id="95" name="Text Box 336"/>
            <p:cNvSpPr txBox="1">
              <a:spLocks noChangeArrowheads="1"/>
            </p:cNvSpPr>
            <p:nvPr/>
          </p:nvSpPr>
          <p:spPr bwMode="auto">
            <a:xfrm>
              <a:off x="9837" y="9375"/>
              <a:ext cx="2806" cy="275"/>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Очередь Х. Команда на свал = 0</a:t>
              </a:r>
              <a:endParaRPr lang="ru-RU" dirty="0" smtClean="0">
                <a:latin typeface="Arial" pitchFamily="34" charset="0"/>
              </a:endParaRPr>
            </a:p>
          </p:txBody>
        </p:sp>
        <p:cxnSp>
          <p:nvCxnSpPr>
            <p:cNvPr id="96" name="AutoShape 337"/>
            <p:cNvCxnSpPr>
              <a:cxnSpLocks noChangeShapeType="1"/>
            </p:cNvCxnSpPr>
            <p:nvPr/>
          </p:nvCxnSpPr>
          <p:spPr bwMode="auto">
            <a:xfrm flipV="1">
              <a:off x="9825" y="9626"/>
              <a:ext cx="2866" cy="15"/>
            </a:xfrm>
            <a:prstGeom prst="straightConnector1">
              <a:avLst/>
            </a:prstGeom>
            <a:noFill/>
            <a:ln w="9525">
              <a:solidFill>
                <a:srgbClr val="000000"/>
              </a:solidFill>
              <a:round/>
              <a:headEnd/>
              <a:tailEnd type="triangle" w="med" len="med"/>
            </a:ln>
          </p:spPr>
        </p:cxnSp>
        <p:sp>
          <p:nvSpPr>
            <p:cNvPr id="97" name="Text Box 338"/>
            <p:cNvSpPr txBox="1">
              <a:spLocks noChangeArrowheads="1"/>
            </p:cNvSpPr>
            <p:nvPr/>
          </p:nvSpPr>
          <p:spPr bwMode="auto">
            <a:xfrm>
              <a:off x="9852" y="8745"/>
              <a:ext cx="2686" cy="341"/>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algn="r" fontAlgn="base">
                <a:lnSpc>
                  <a:spcPts val="1309"/>
                </a:lnSpc>
                <a:spcBef>
                  <a:spcPct val="0"/>
                </a:spcBef>
                <a:spcAft>
                  <a:spcPts val="1190"/>
                </a:spcAft>
              </a:pPr>
              <a:r>
                <a:rPr lang="ru-RU" sz="1200" dirty="0" smtClean="0">
                  <a:latin typeface="Calibri" pitchFamily="34" charset="0"/>
                </a:rPr>
                <a:t>Очередь Х. Опрокид = </a:t>
              </a:r>
              <a:r>
                <a:rPr lang="en-US" sz="1200" dirty="0" smtClean="0">
                  <a:latin typeface="Times New Roman" pitchFamily="18" charset="0"/>
                </a:rPr>
                <a:t>0</a:t>
              </a:r>
              <a:endParaRPr lang="ru-RU" dirty="0" smtClean="0">
                <a:latin typeface="Arial" pitchFamily="34" charset="0"/>
              </a:endParaRPr>
            </a:p>
          </p:txBody>
        </p:sp>
        <p:cxnSp>
          <p:nvCxnSpPr>
            <p:cNvPr id="98" name="AutoShape 339"/>
            <p:cNvCxnSpPr>
              <a:cxnSpLocks noChangeShapeType="1"/>
            </p:cNvCxnSpPr>
            <p:nvPr/>
          </p:nvCxnSpPr>
          <p:spPr bwMode="auto">
            <a:xfrm flipV="1">
              <a:off x="9840" y="9054"/>
              <a:ext cx="2866" cy="15"/>
            </a:xfrm>
            <a:prstGeom prst="straightConnector1">
              <a:avLst/>
            </a:prstGeom>
            <a:noFill/>
            <a:ln w="9525">
              <a:solidFill>
                <a:srgbClr val="000000"/>
              </a:solidFill>
              <a:round/>
              <a:headEnd/>
              <a:tailEnd type="triangle" w="med" len="med"/>
            </a:ln>
          </p:spPr>
        </p:cxnSp>
        <p:cxnSp>
          <p:nvCxnSpPr>
            <p:cNvPr id="99" name="AutoShape 340"/>
            <p:cNvCxnSpPr>
              <a:cxnSpLocks noChangeShapeType="1"/>
            </p:cNvCxnSpPr>
            <p:nvPr/>
          </p:nvCxnSpPr>
          <p:spPr bwMode="auto">
            <a:xfrm flipV="1">
              <a:off x="5721" y="10749"/>
              <a:ext cx="7000" cy="15"/>
            </a:xfrm>
            <a:prstGeom prst="straightConnector1">
              <a:avLst/>
            </a:prstGeom>
            <a:noFill/>
            <a:ln w="9525">
              <a:solidFill>
                <a:srgbClr val="000000"/>
              </a:solidFill>
              <a:round/>
              <a:headEnd/>
              <a:tailEnd type="triangle" w="med" len="med"/>
            </a:ln>
          </p:spPr>
        </p:cxnSp>
        <p:sp>
          <p:nvSpPr>
            <p:cNvPr id="100" name="Text Box 341"/>
            <p:cNvSpPr txBox="1">
              <a:spLocks noChangeArrowheads="1"/>
            </p:cNvSpPr>
            <p:nvPr/>
          </p:nvSpPr>
          <p:spPr bwMode="auto">
            <a:xfrm>
              <a:off x="10344" y="10490"/>
              <a:ext cx="1836" cy="229"/>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dirty="0" smtClean="0">
                  <a:latin typeface="Calibri" pitchFamily="34" charset="0"/>
                </a:rPr>
                <a:t>Занятость пути = 0</a:t>
              </a:r>
              <a:endParaRPr lang="ru-RU" dirty="0" smtClean="0">
                <a:latin typeface="Arial" pitchFamily="34" charset="0"/>
              </a:endParaRPr>
            </a:p>
          </p:txBody>
        </p:sp>
        <p:sp>
          <p:nvSpPr>
            <p:cNvPr id="101" name="Text Box 342"/>
            <p:cNvSpPr txBox="1">
              <a:spLocks noChangeArrowheads="1"/>
            </p:cNvSpPr>
            <p:nvPr/>
          </p:nvSpPr>
          <p:spPr bwMode="auto">
            <a:xfrm>
              <a:off x="1269" y="3846"/>
              <a:ext cx="1033" cy="265"/>
            </a:xfrm>
            <a:prstGeom prst="rect">
              <a:avLst/>
            </a:prstGeom>
            <a:noFill/>
            <a:ln w="9525">
              <a:noFill/>
              <a:miter lim="800000"/>
              <a:headEnd/>
              <a:tailEnd/>
            </a:ln>
          </p:spPr>
          <p:txBody>
            <a:bodyPr vert="horz" wrap="square" lIns="18000" tIns="0" rIns="0" bIns="0" numCol="1" anchor="t" anchorCtr="0" compatLnSpc="1">
              <a:prstTxWarp prst="textNoShape">
                <a:avLst/>
              </a:prstTxWarp>
            </a:bodyPr>
            <a:lstStyle/>
            <a:p>
              <a:pPr fontAlgn="base">
                <a:lnSpc>
                  <a:spcPts val="1309"/>
                </a:lnSpc>
                <a:spcBef>
                  <a:spcPct val="0"/>
                </a:spcBef>
                <a:spcAft>
                  <a:spcPts val="1190"/>
                </a:spcAft>
              </a:pPr>
              <a:r>
                <a:rPr lang="ru-RU" sz="1200" b="1" dirty="0" smtClean="0">
                  <a:latin typeface="Calibri" pitchFamily="34" charset="0"/>
                </a:rPr>
                <a:t>Цикл </a:t>
              </a:r>
              <a:r>
                <a:rPr lang="en-US" sz="1200" b="1" dirty="0" smtClean="0">
                  <a:latin typeface="Calibri" pitchFamily="34" charset="0"/>
                </a:rPr>
                <a:t>[0,n]</a:t>
              </a:r>
              <a:endParaRPr lang="ru-RU" dirty="0" smtClean="0">
                <a:latin typeface="Arial" pitchFamily="34" charset="0"/>
              </a:endParaRPr>
            </a:p>
          </p:txBody>
        </p:sp>
      </p:grpSp>
      <p:sp>
        <p:nvSpPr>
          <p:cNvPr id="132" name="Скругленный прямоугольник 131"/>
          <p:cNvSpPr/>
          <p:nvPr/>
        </p:nvSpPr>
        <p:spPr>
          <a:xfrm>
            <a:off x="11836" y="571614"/>
            <a:ext cx="12152202" cy="287512"/>
          </a:xfrm>
          <a:prstGeom prst="roundRect">
            <a:avLst>
              <a:gd name="adj" fmla="val 0"/>
            </a:avLst>
          </a:prstGeom>
          <a:solidFill>
            <a:srgbClr val="002060"/>
          </a:solidFill>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lIns="108830" tIns="54416" rIns="108830" bIns="54416" anchor="ctr"/>
          <a:lstStyle/>
          <a:p>
            <a:pPr algn="ctr"/>
            <a:r>
              <a:rPr lang="en-US" sz="2000" dirty="0" smtClean="0"/>
              <a:t>The analysis scheme in the analytics block of the AS OMQO</a:t>
            </a:r>
            <a:endParaRPr lang="ru-RU" sz="1900" b="1" dirty="0">
              <a:solidFill>
                <a:schemeClr val="bg1"/>
              </a:solidFill>
              <a:latin typeface="Calibri" pitchFamily="34" charset="0"/>
              <a:ea typeface="Calibri" pitchFamily="34" charset="0"/>
              <a:cs typeface="Times New Roman" pitchFamily="18" charset="0"/>
            </a:endParaRPr>
          </a:p>
        </p:txBody>
      </p:sp>
      <p:sp>
        <p:nvSpPr>
          <p:cNvPr id="133" name="Полилиния 132"/>
          <p:cNvSpPr/>
          <p:nvPr/>
        </p:nvSpPr>
        <p:spPr>
          <a:xfrm>
            <a:off x="11836" y="17012"/>
            <a:ext cx="12152202" cy="535675"/>
          </a:xfrm>
          <a:custGeom>
            <a:avLst/>
            <a:gdLst>
              <a:gd name="connsiteX0" fmla="*/ 0 w 7786710"/>
              <a:gd name="connsiteY0" fmla="*/ 107724 h 646328"/>
              <a:gd name="connsiteX1" fmla="*/ 31552 w 7786710"/>
              <a:gd name="connsiteY1" fmla="*/ 31552 h 646328"/>
              <a:gd name="connsiteX2" fmla="*/ 107724 w 7786710"/>
              <a:gd name="connsiteY2" fmla="*/ 0 h 646328"/>
              <a:gd name="connsiteX3" fmla="*/ 7678986 w 7786710"/>
              <a:gd name="connsiteY3" fmla="*/ 0 h 646328"/>
              <a:gd name="connsiteX4" fmla="*/ 7755158 w 7786710"/>
              <a:gd name="connsiteY4" fmla="*/ 31552 h 646328"/>
              <a:gd name="connsiteX5" fmla="*/ 7786710 w 7786710"/>
              <a:gd name="connsiteY5" fmla="*/ 107724 h 646328"/>
              <a:gd name="connsiteX6" fmla="*/ 7786710 w 7786710"/>
              <a:gd name="connsiteY6" fmla="*/ 538604 h 646328"/>
              <a:gd name="connsiteX7" fmla="*/ 7755158 w 7786710"/>
              <a:gd name="connsiteY7" fmla="*/ 614776 h 646328"/>
              <a:gd name="connsiteX8" fmla="*/ 7678986 w 7786710"/>
              <a:gd name="connsiteY8" fmla="*/ 646328 h 646328"/>
              <a:gd name="connsiteX9" fmla="*/ 107724 w 7786710"/>
              <a:gd name="connsiteY9" fmla="*/ 646328 h 646328"/>
              <a:gd name="connsiteX10" fmla="*/ 31552 w 7786710"/>
              <a:gd name="connsiteY10" fmla="*/ 614776 h 646328"/>
              <a:gd name="connsiteX11" fmla="*/ 0 w 7786710"/>
              <a:gd name="connsiteY11" fmla="*/ 538604 h 646328"/>
              <a:gd name="connsiteX12" fmla="*/ 0 w 7786710"/>
              <a:gd name="connsiteY12" fmla="*/ 107724 h 64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86710" h="646328">
                <a:moveTo>
                  <a:pt x="0" y="107724"/>
                </a:moveTo>
                <a:cubicBezTo>
                  <a:pt x="0" y="79154"/>
                  <a:pt x="11350" y="51754"/>
                  <a:pt x="31552" y="31552"/>
                </a:cubicBezTo>
                <a:cubicBezTo>
                  <a:pt x="51754" y="11350"/>
                  <a:pt x="79154" y="0"/>
                  <a:pt x="107724" y="0"/>
                </a:cubicBezTo>
                <a:lnTo>
                  <a:pt x="7678986" y="0"/>
                </a:lnTo>
                <a:cubicBezTo>
                  <a:pt x="7707556" y="0"/>
                  <a:pt x="7734956" y="11350"/>
                  <a:pt x="7755158" y="31552"/>
                </a:cubicBezTo>
                <a:cubicBezTo>
                  <a:pt x="7775360" y="51754"/>
                  <a:pt x="7786710" y="79154"/>
                  <a:pt x="7786710" y="107724"/>
                </a:cubicBezTo>
                <a:lnTo>
                  <a:pt x="7786710" y="538604"/>
                </a:lnTo>
                <a:cubicBezTo>
                  <a:pt x="7786710" y="567174"/>
                  <a:pt x="7775361" y="594574"/>
                  <a:pt x="7755158" y="614776"/>
                </a:cubicBezTo>
                <a:cubicBezTo>
                  <a:pt x="7734956" y="634978"/>
                  <a:pt x="7707556" y="646328"/>
                  <a:pt x="7678986" y="646328"/>
                </a:cubicBezTo>
                <a:lnTo>
                  <a:pt x="107724" y="646328"/>
                </a:lnTo>
                <a:cubicBezTo>
                  <a:pt x="79154" y="646328"/>
                  <a:pt x="51754" y="634978"/>
                  <a:pt x="31552" y="614776"/>
                </a:cubicBezTo>
                <a:cubicBezTo>
                  <a:pt x="11350" y="594574"/>
                  <a:pt x="0" y="567174"/>
                  <a:pt x="0" y="538604"/>
                </a:cubicBezTo>
                <a:lnTo>
                  <a:pt x="0" y="107724"/>
                </a:lnTo>
                <a:close/>
              </a:path>
            </a:pathLst>
          </a:custGeom>
          <a:solidFill>
            <a:srgbClr val="D2E1B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99926" tIns="110105" rIns="110105" bIns="110105" numCol="1" spcCol="1512" anchor="ctr" anchorCtr="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846558">
              <a:lnSpc>
                <a:spcPct val="90000"/>
              </a:lnSpc>
              <a:spcBef>
                <a:spcPct val="0"/>
              </a:spcBef>
              <a:spcAft>
                <a:spcPct val="35000"/>
              </a:spcAft>
            </a:pPr>
            <a:r>
              <a:rPr lang="en-US"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latin typeface="Arial Narrow" pitchFamily="34" charset="0"/>
              </a:rPr>
              <a:t>Automated on-line monitoring system of incoming ore flows for mining and processing plants</a:t>
            </a:r>
            <a:endParaRPr lang="ru-RU"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reflection blurRad="6350" stA="55000" endA="300" endPos="45500" dir="5400000" sy="-100000" algn="bl" rotWithShape="0"/>
              </a:effectLst>
              <a:latin typeface="Arial Narrow"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20950</TotalTime>
  <Words>5010</Words>
  <Application>Microsoft Office PowerPoint</Application>
  <PresentationFormat>Произвольный</PresentationFormat>
  <Paragraphs>896</Paragraphs>
  <Slides>37</Slides>
  <Notes>8</Notes>
  <HiddenSlides>0</HiddenSlides>
  <MMClips>2</MMClips>
  <ScaleCrop>false</ScaleCrop>
  <HeadingPairs>
    <vt:vector size="6" baseType="variant">
      <vt:variant>
        <vt:lpstr>Тема</vt:lpstr>
      </vt:variant>
      <vt:variant>
        <vt:i4>1</vt:i4>
      </vt:variant>
      <vt:variant>
        <vt:lpstr>Заголовки слайдов</vt:lpstr>
      </vt:variant>
      <vt:variant>
        <vt:i4>37</vt:i4>
      </vt:variant>
      <vt:variant>
        <vt:lpstr>Произвольные показы</vt:lpstr>
      </vt:variant>
      <vt:variant>
        <vt:i4>1</vt:i4>
      </vt:variant>
    </vt:vector>
  </HeadingPairs>
  <TitlesOfParts>
    <vt:vector size="39"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Automated on-line monitoring system of incoming ore flows for mining and processing plants</vt:lpstr>
      <vt:lpstr>Automated on-line monitoring system of incoming ore flows for mining and processing plants</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Произвольный показ 1русский</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Тимур</dc:creator>
  <cp:lastModifiedBy>ЖШ</cp:lastModifiedBy>
  <cp:revision>218</cp:revision>
  <cp:lastPrinted>2016-08-24T06:58:29Z</cp:lastPrinted>
  <dcterms:created xsi:type="dcterms:W3CDTF">2015-03-02T12:12:23Z</dcterms:created>
  <dcterms:modified xsi:type="dcterms:W3CDTF">2017-11-09T09:00:04Z</dcterms:modified>
</cp:coreProperties>
</file>