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76" r:id="rId6"/>
    <p:sldId id="261" r:id="rId7"/>
    <p:sldId id="262" r:id="rId8"/>
    <p:sldId id="265" r:id="rId9"/>
    <p:sldId id="281" r:id="rId10"/>
    <p:sldId id="269" r:id="rId11"/>
    <p:sldId id="266" r:id="rId12"/>
    <p:sldId id="264" r:id="rId13"/>
    <p:sldId id="267" r:id="rId14"/>
    <p:sldId id="268" r:id="rId15"/>
    <p:sldId id="270" r:id="rId16"/>
  </p:sldIdLst>
  <p:sldSz cx="12204700" cy="6877050"/>
  <p:notesSz cx="6858000" cy="9144000"/>
  <p:defaultTextStyle>
    <a:defPPr>
      <a:defRPr lang="ru-RU"/>
    </a:defPPr>
    <a:lvl1pPr marL="0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565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1130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1694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2261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2825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3390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3955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4520" algn="l" defTabSz="12211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61249" autoAdjust="0"/>
  </p:normalViewPr>
  <p:slideViewPr>
    <p:cSldViewPr>
      <p:cViewPr varScale="1">
        <p:scale>
          <a:sx n="104" d="100"/>
          <a:sy n="104" d="100"/>
        </p:scale>
        <p:origin x="-102" y="-144"/>
      </p:cViewPr>
      <p:guideLst>
        <p:guide orient="horz" pos="2166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CFC9F-6D58-42A4-B0AB-CF7DAD6DDF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EA70569-F0DF-4078-AA78-0B5BD4A8E1AF}">
      <dgm:prSet/>
      <dgm:spPr/>
      <dgm:t>
        <a:bodyPr/>
        <a:lstStyle/>
        <a:p>
          <a:pPr algn="ctr" rtl="0"/>
          <a:r>
            <a:rPr lang="en-US" b="1" dirty="0" smtClean="0"/>
            <a:t>PCS7</a:t>
          </a:r>
          <a:endParaRPr lang="ru-RU" dirty="0"/>
        </a:p>
      </dgm:t>
    </dgm:pt>
    <dgm:pt modelId="{792C3F02-64E8-4DE9-AE66-7C92A59ECA89}" type="parTrans" cxnId="{1857E01E-561E-4F82-B9FC-83DA474CB38F}">
      <dgm:prSet/>
      <dgm:spPr/>
      <dgm:t>
        <a:bodyPr/>
        <a:lstStyle/>
        <a:p>
          <a:endParaRPr lang="ru-RU"/>
        </a:p>
      </dgm:t>
    </dgm:pt>
    <dgm:pt modelId="{93B252B6-E87F-492E-9D4F-90D58147A44B}" type="sibTrans" cxnId="{1857E01E-561E-4F82-B9FC-83DA474CB38F}">
      <dgm:prSet/>
      <dgm:spPr/>
      <dgm:t>
        <a:bodyPr/>
        <a:lstStyle/>
        <a:p>
          <a:endParaRPr lang="ru-RU"/>
        </a:p>
      </dgm:t>
    </dgm:pt>
    <dgm:pt modelId="{AD5159B8-3F43-4473-8C57-FECAC4BE78B6}" type="pres">
      <dgm:prSet presAssocID="{AE5CFC9F-6D58-42A4-B0AB-CF7DAD6DDF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8DAE4D-FE86-44FE-A002-3230654813D6}" type="pres">
      <dgm:prSet presAssocID="{DEA70569-F0DF-4078-AA78-0B5BD4A8E1AF}" presName="parentText" presStyleLbl="node1" presStyleIdx="0" presStyleCnt="1" custLinFactNeighborX="-3005" custLinFactNeighborY="-18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1CDB3C-BDAC-465F-8AEF-1A34053B7787}" type="presOf" srcId="{DEA70569-F0DF-4078-AA78-0B5BD4A8E1AF}" destId="{BD8DAE4D-FE86-44FE-A002-3230654813D6}" srcOrd="0" destOrd="0" presId="urn:microsoft.com/office/officeart/2005/8/layout/vList2"/>
    <dgm:cxn modelId="{CF17E8EB-8DAA-4070-88DC-A6E19058861B}" type="presOf" srcId="{AE5CFC9F-6D58-42A4-B0AB-CF7DAD6DDF2B}" destId="{AD5159B8-3F43-4473-8C57-FECAC4BE78B6}" srcOrd="0" destOrd="0" presId="urn:microsoft.com/office/officeart/2005/8/layout/vList2"/>
    <dgm:cxn modelId="{1857E01E-561E-4F82-B9FC-83DA474CB38F}" srcId="{AE5CFC9F-6D58-42A4-B0AB-CF7DAD6DDF2B}" destId="{DEA70569-F0DF-4078-AA78-0B5BD4A8E1AF}" srcOrd="0" destOrd="0" parTransId="{792C3F02-64E8-4DE9-AE66-7C92A59ECA89}" sibTransId="{93B252B6-E87F-492E-9D4F-90D58147A44B}"/>
    <dgm:cxn modelId="{930E2CF7-AA8D-4F20-B3CD-61C8A62FC99E}" type="presParOf" srcId="{AD5159B8-3F43-4473-8C57-FECAC4BE78B6}" destId="{BD8DAE4D-FE86-44FE-A002-3230654813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DAE4D-FE86-44FE-A002-3230654813D6}">
      <dsp:nvSpPr>
        <dsp:cNvPr id="0" name=""/>
        <dsp:cNvSpPr/>
      </dsp:nvSpPr>
      <dsp:spPr>
        <a:xfrm>
          <a:off x="0" y="0"/>
          <a:ext cx="1727877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PCS7</a:t>
          </a:r>
          <a:endParaRPr lang="ru-RU" sz="2600" kern="1200" dirty="0"/>
        </a:p>
      </dsp:txBody>
      <dsp:txXfrm>
        <a:off x="30442" y="30442"/>
        <a:ext cx="1666993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249AA-8C69-4268-AF85-582D7CC053E1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5763" y="685800"/>
            <a:ext cx="6086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B0098-BE63-4DAC-93CA-AB7E73D880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267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565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1130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1694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2261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2825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3390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3955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4520" algn="l" defTabSz="1221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Рисунок 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447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85800"/>
            <a:ext cx="60864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Рисунок 4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8" indent="-2285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2" indent="-2285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2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7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2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7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17247E-184B-46E6-B173-57D7B1A318C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85800"/>
            <a:ext cx="60864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Рисунок 4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8" indent="-2285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2" indent="-2285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2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7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2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7" indent="-228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17247E-184B-46E6-B173-57D7B1A318C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C947E-7C2D-4A79-894F-2593BCDCE89E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139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ПО МАТЕРИАЛАМ </a:t>
            </a:r>
            <a:r>
              <a:rPr lang="en-US" dirty="0" smtClean="0"/>
              <a:t>TECHIN2B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74961-3D33-457B-A246-3CAE73EF4756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938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k-KZ" dirty="0" smtClean="0"/>
              <a:t>ПО МАТЕРИАЛАМ </a:t>
            </a:r>
            <a:r>
              <a:rPr lang="en-US" dirty="0" smtClean="0"/>
              <a:t>TECHIN2B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74961-3D33-457B-A246-3CAE73EF4756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938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B0098-BE63-4DAC-93CA-AB7E73D8807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987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353" y="2136346"/>
            <a:ext cx="10373995" cy="14741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0706" y="3896995"/>
            <a:ext cx="8543290" cy="17574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1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1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2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3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4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62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549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8409" y="275403"/>
            <a:ext cx="2746058" cy="58677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235" y="275403"/>
            <a:ext cx="8034761" cy="58677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953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07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087" y="4419143"/>
            <a:ext cx="10373995" cy="1365858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087" y="2914787"/>
            <a:ext cx="10373995" cy="150435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05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11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16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22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52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63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739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845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514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0235" y="1604646"/>
            <a:ext cx="5390409" cy="453853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57" y="1604646"/>
            <a:ext cx="5390409" cy="453853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520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6" y="1539377"/>
            <a:ext cx="5392529" cy="64154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65" indent="0">
              <a:buNone/>
              <a:defRPr sz="2700" b="1"/>
            </a:lvl2pPr>
            <a:lvl3pPr marL="1221130" indent="0">
              <a:buNone/>
              <a:defRPr sz="2400" b="1"/>
            </a:lvl3pPr>
            <a:lvl4pPr marL="1831694" indent="0">
              <a:buNone/>
              <a:defRPr sz="2100" b="1"/>
            </a:lvl4pPr>
            <a:lvl5pPr marL="2442261" indent="0">
              <a:buNone/>
              <a:defRPr sz="2100" b="1"/>
            </a:lvl5pPr>
            <a:lvl6pPr marL="3052825" indent="0">
              <a:buNone/>
              <a:defRPr sz="2100" b="1"/>
            </a:lvl6pPr>
            <a:lvl7pPr marL="3663390" indent="0">
              <a:buNone/>
              <a:defRPr sz="2100" b="1"/>
            </a:lvl7pPr>
            <a:lvl8pPr marL="4273955" indent="0">
              <a:buNone/>
              <a:defRPr sz="2100" b="1"/>
            </a:lvl8pPr>
            <a:lvl9pPr marL="488452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0236" y="2180916"/>
            <a:ext cx="5392529" cy="396226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9823" y="1539377"/>
            <a:ext cx="5394647" cy="64154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65" indent="0">
              <a:buNone/>
              <a:defRPr sz="2700" b="1"/>
            </a:lvl2pPr>
            <a:lvl3pPr marL="1221130" indent="0">
              <a:buNone/>
              <a:defRPr sz="2400" b="1"/>
            </a:lvl3pPr>
            <a:lvl4pPr marL="1831694" indent="0">
              <a:buNone/>
              <a:defRPr sz="2100" b="1"/>
            </a:lvl4pPr>
            <a:lvl5pPr marL="2442261" indent="0">
              <a:buNone/>
              <a:defRPr sz="2100" b="1"/>
            </a:lvl5pPr>
            <a:lvl6pPr marL="3052825" indent="0">
              <a:buNone/>
              <a:defRPr sz="2100" b="1"/>
            </a:lvl6pPr>
            <a:lvl7pPr marL="3663390" indent="0">
              <a:buNone/>
              <a:defRPr sz="2100" b="1"/>
            </a:lvl7pPr>
            <a:lvl8pPr marL="4273955" indent="0">
              <a:buNone/>
              <a:defRPr sz="2100" b="1"/>
            </a:lvl8pPr>
            <a:lvl9pPr marL="488452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9823" y="2180916"/>
            <a:ext cx="5394647" cy="396226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83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498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484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41" y="273808"/>
            <a:ext cx="4015262" cy="116527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1699" y="273812"/>
            <a:ext cx="6822766" cy="5869372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241" y="1439091"/>
            <a:ext cx="4015262" cy="4704093"/>
          </a:xfrm>
        </p:spPr>
        <p:txBody>
          <a:bodyPr/>
          <a:lstStyle>
            <a:lvl1pPr marL="0" indent="0">
              <a:buNone/>
              <a:defRPr sz="1900"/>
            </a:lvl1pPr>
            <a:lvl2pPr marL="610565" indent="0">
              <a:buNone/>
              <a:defRPr sz="1600"/>
            </a:lvl2pPr>
            <a:lvl3pPr marL="1221130" indent="0">
              <a:buNone/>
              <a:defRPr sz="1300"/>
            </a:lvl3pPr>
            <a:lvl4pPr marL="1831694" indent="0">
              <a:buNone/>
              <a:defRPr sz="1200"/>
            </a:lvl4pPr>
            <a:lvl5pPr marL="2442261" indent="0">
              <a:buNone/>
              <a:defRPr sz="1200"/>
            </a:lvl5pPr>
            <a:lvl6pPr marL="3052825" indent="0">
              <a:buNone/>
              <a:defRPr sz="1200"/>
            </a:lvl6pPr>
            <a:lvl7pPr marL="3663390" indent="0">
              <a:buNone/>
              <a:defRPr sz="1200"/>
            </a:lvl7pPr>
            <a:lvl8pPr marL="4273955" indent="0">
              <a:buNone/>
              <a:defRPr sz="1200"/>
            </a:lvl8pPr>
            <a:lvl9pPr marL="48845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532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207" y="4813936"/>
            <a:ext cx="7322820" cy="56831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2207" y="614477"/>
            <a:ext cx="7322820" cy="4126230"/>
          </a:xfrm>
        </p:spPr>
        <p:txBody>
          <a:bodyPr/>
          <a:lstStyle>
            <a:lvl1pPr marL="0" indent="0">
              <a:buNone/>
              <a:defRPr sz="4300"/>
            </a:lvl1pPr>
            <a:lvl2pPr marL="610565" indent="0">
              <a:buNone/>
              <a:defRPr sz="3700"/>
            </a:lvl2pPr>
            <a:lvl3pPr marL="1221130" indent="0">
              <a:buNone/>
              <a:defRPr sz="3200"/>
            </a:lvl3pPr>
            <a:lvl4pPr marL="1831694" indent="0">
              <a:buNone/>
              <a:defRPr sz="2700"/>
            </a:lvl4pPr>
            <a:lvl5pPr marL="2442261" indent="0">
              <a:buNone/>
              <a:defRPr sz="2700"/>
            </a:lvl5pPr>
            <a:lvl6pPr marL="3052825" indent="0">
              <a:buNone/>
              <a:defRPr sz="2700"/>
            </a:lvl6pPr>
            <a:lvl7pPr marL="3663390" indent="0">
              <a:buNone/>
              <a:defRPr sz="2700"/>
            </a:lvl7pPr>
            <a:lvl8pPr marL="4273955" indent="0">
              <a:buNone/>
              <a:defRPr sz="2700"/>
            </a:lvl8pPr>
            <a:lvl9pPr marL="4884520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2207" y="5382250"/>
            <a:ext cx="7322820" cy="807098"/>
          </a:xfrm>
        </p:spPr>
        <p:txBody>
          <a:bodyPr/>
          <a:lstStyle>
            <a:lvl1pPr marL="0" indent="0">
              <a:buNone/>
              <a:defRPr sz="1900"/>
            </a:lvl1pPr>
            <a:lvl2pPr marL="610565" indent="0">
              <a:buNone/>
              <a:defRPr sz="1600"/>
            </a:lvl2pPr>
            <a:lvl3pPr marL="1221130" indent="0">
              <a:buNone/>
              <a:defRPr sz="1300"/>
            </a:lvl3pPr>
            <a:lvl4pPr marL="1831694" indent="0">
              <a:buNone/>
              <a:defRPr sz="1200"/>
            </a:lvl4pPr>
            <a:lvl5pPr marL="2442261" indent="0">
              <a:buNone/>
              <a:defRPr sz="1200"/>
            </a:lvl5pPr>
            <a:lvl6pPr marL="3052825" indent="0">
              <a:buNone/>
              <a:defRPr sz="1200"/>
            </a:lvl6pPr>
            <a:lvl7pPr marL="3663390" indent="0">
              <a:buNone/>
              <a:defRPr sz="1200"/>
            </a:lvl7pPr>
            <a:lvl8pPr marL="4273955" indent="0">
              <a:buNone/>
              <a:defRPr sz="1200"/>
            </a:lvl8pPr>
            <a:lvl9pPr marL="48845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843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6" y="275402"/>
            <a:ext cx="10984230" cy="1146175"/>
          </a:xfrm>
          <a:prstGeom prst="rect">
            <a:avLst/>
          </a:prstGeom>
        </p:spPr>
        <p:txBody>
          <a:bodyPr vert="horz" lIns="122113" tIns="61056" rIns="122113" bIns="6105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6" y="1604646"/>
            <a:ext cx="10984230" cy="4538535"/>
          </a:xfrm>
          <a:prstGeom prst="rect">
            <a:avLst/>
          </a:prstGeom>
        </p:spPr>
        <p:txBody>
          <a:bodyPr vert="horz" lIns="122113" tIns="61056" rIns="122113" bIns="610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0235" y="6374008"/>
            <a:ext cx="2847763" cy="366140"/>
          </a:xfrm>
          <a:prstGeom prst="rect">
            <a:avLst/>
          </a:prstGeom>
        </p:spPr>
        <p:txBody>
          <a:bodyPr vert="horz" lIns="122113" tIns="61056" rIns="122113" bIns="610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D1BFB-00FC-43CD-A9F0-A741DB6DBD59}" type="datetimeFigureOut">
              <a:rPr lang="ru-RU" smtClean="0"/>
              <a:pPr/>
              <a:t>27.06.2018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9940" y="6374008"/>
            <a:ext cx="3864822" cy="366140"/>
          </a:xfrm>
          <a:prstGeom prst="rect">
            <a:avLst/>
          </a:prstGeom>
        </p:spPr>
        <p:txBody>
          <a:bodyPr vert="horz" lIns="122113" tIns="61056" rIns="122113" bIns="610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6702" y="6374008"/>
            <a:ext cx="2847763" cy="366140"/>
          </a:xfrm>
          <a:prstGeom prst="rect">
            <a:avLst/>
          </a:prstGeom>
        </p:spPr>
        <p:txBody>
          <a:bodyPr vert="horz" lIns="122113" tIns="61056" rIns="122113" bIns="610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35A35-53D2-4427-9818-A26A8A15A4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293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113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924" indent="-457924" algn="l" defTabSz="1221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2168" indent="-381603" algn="l" defTabSz="1221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6412" indent="-305283" algn="l" defTabSz="1221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978" indent="-305283" algn="l" defTabSz="12211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542" indent="-305283" algn="l" defTabSz="122113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8108" indent="-305283" algn="l" defTabSz="1221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8672" indent="-305283" algn="l" defTabSz="1221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9239" indent="-305283" algn="l" defTabSz="1221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9802" indent="-305283" algn="l" defTabSz="1221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565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130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1694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261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2825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3390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955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4520" algn="l" defTabSz="12211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Colors" Target="../diagrams/colors1.xml"/><Relationship Id="rId3" Type="http://schemas.openxmlformats.org/officeDocument/2006/relationships/tags" Target="../tags/tag3.xml"/><Relationship Id="rId7" Type="http://schemas.openxmlformats.org/officeDocument/2006/relationships/notesSlide" Target="../notesSlides/notesSlide4.xml"/><Relationship Id="rId12" Type="http://schemas.openxmlformats.org/officeDocument/2006/relationships/diagramQuickStyle" Target="../diagrams/quickStyle1.xml"/><Relationship Id="rId17" Type="http://schemas.microsoft.com/office/2007/relationships/diagramDrawing" Target="../diagrams/drawing2.xml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diagramLayout" Target="../diagrams/layout1.xml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diagramData" Target="../diagrams/data1.xml"/><Relationship Id="rId4" Type="http://schemas.openxmlformats.org/officeDocument/2006/relationships/tags" Target="../tags/tag4.xml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zpatent.kz/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-18330" y="422168"/>
            <a:ext cx="12204785" cy="6537556"/>
          </a:xfrm>
          <a:prstGeom prst="roundRect">
            <a:avLst>
              <a:gd name="adj" fmla="val 0"/>
            </a:avLst>
          </a:prstGeom>
          <a:solidFill>
            <a:srgbClr val="00206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>
              <a:defRPr/>
            </a:pPr>
            <a:endParaRPr lang="ru-RU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Отчет за 1-е полугодие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г</a:t>
            </a:r>
            <a:endParaRPr lang="ru-RU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i="1" dirty="0" smtClean="0"/>
              <a:t>  работе и полученных результатах по </a:t>
            </a:r>
            <a:r>
              <a:rPr lang="ru-RU" b="1" i="1" dirty="0" err="1" smtClean="0"/>
              <a:t>подпроекту</a:t>
            </a:r>
            <a:r>
              <a:rPr lang="ru-RU" b="1" i="1" dirty="0" smtClean="0"/>
              <a:t>: "</a:t>
            </a:r>
            <a:r>
              <a:rPr lang="ru-RU" b="1" i="1" dirty="0" smtClean="0">
                <a:solidFill>
                  <a:schemeClr val="bg1"/>
                </a:solidFill>
              </a:rPr>
              <a:t>№</a:t>
            </a:r>
            <a:r>
              <a:rPr lang="en-GB" b="1" i="1" dirty="0" smtClean="0">
                <a:solidFill>
                  <a:schemeClr val="bg1"/>
                </a:solidFill>
              </a:rPr>
              <a:t> </a:t>
            </a:r>
            <a:r>
              <a:rPr lang="en-GB" b="1" i="1" dirty="0">
                <a:solidFill>
                  <a:schemeClr val="bg1"/>
                </a:solidFill>
              </a:rPr>
              <a:t>APP-SSG-16/0330P</a:t>
            </a:r>
            <a:r>
              <a:rPr lang="ru-RU" b="1" i="1" dirty="0">
                <a:solidFill>
                  <a:schemeClr val="bg1"/>
                </a:solidFill>
              </a:rPr>
              <a:t>:</a:t>
            </a:r>
            <a:r>
              <a:rPr lang="en-GB" b="1" i="1" dirty="0">
                <a:solidFill>
                  <a:schemeClr val="bg1"/>
                </a:solidFill>
              </a:rPr>
              <a:t> </a:t>
            </a:r>
            <a:r>
              <a:rPr lang="ru-RU" b="1" i="1" dirty="0">
                <a:solidFill>
                  <a:schemeClr val="bg1"/>
                </a:solidFill>
              </a:rPr>
              <a:t>«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Автоматизированная система оперативного мониторинга качества входных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рудопотоков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горно-обогатительного  предприятия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 smtClean="0">
              <a:solidFill>
                <a:schemeClr val="bg1"/>
              </a:solidFill>
            </a:endParaRPr>
          </a:p>
          <a:p>
            <a:pPr algn="ctr"/>
            <a:endParaRPr lang="kk-KZ" b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Алматы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 201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4" y="4"/>
            <a:ext cx="12204700" cy="422164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lIns="112308" tIns="56152" rIns="112308" bIns="561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Грантовый ГСНС проект « Стимулирование продуктивных инноваций»</a:t>
            </a:r>
          </a:p>
        </p:txBody>
      </p:sp>
    </p:spTree>
    <p:extLst>
      <p:ext uri="{BB962C8B-B14F-4D97-AF65-F5344CB8AC3E}">
        <p14:creationId xmlns:p14="http://schemas.microsoft.com/office/powerpoint/2010/main" xmlns="" val="2836069795"/>
      </p:ext>
    </p:extLst>
  </p:cSld>
  <p:clrMapOvr>
    <a:masterClrMapping/>
  </p:clrMapOvr>
  <p:transition advTm="2511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82" t="11572" r="17644" b="9250"/>
          <a:stretch/>
        </p:blipFill>
        <p:spPr bwMode="auto">
          <a:xfrm>
            <a:off x="185753" y="1116648"/>
            <a:ext cx="8360301" cy="444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176236" y="3098111"/>
            <a:ext cx="6379336" cy="3534081"/>
            <a:chOff x="1884542" y="1052736"/>
            <a:chExt cx="8496944" cy="511256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884542" y="1052736"/>
              <a:ext cx="8496944" cy="5112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1" rIns="91423" bIns="45711" rtlCol="0" anchor="ctr"/>
            <a:lstStyle/>
            <a:p>
              <a:pPr algn="ctr"/>
              <a:endParaRPr lang="ru-RU" dirty="0"/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955" y="1105155"/>
              <a:ext cx="2929956" cy="4212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903" y="1321555"/>
              <a:ext cx="3119501" cy="436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556" y="1105155"/>
              <a:ext cx="2697834" cy="3815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594" y="2304668"/>
              <a:ext cx="2633662" cy="371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1077" y="1321555"/>
              <a:ext cx="2664296" cy="378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815" y="2060848"/>
              <a:ext cx="2613117" cy="3856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069093" y="1016035"/>
            <a:ext cx="5845712" cy="3672408"/>
            <a:chOff x="1971984" y="1102169"/>
            <a:chExt cx="8266626" cy="525658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971984" y="1102169"/>
              <a:ext cx="8266626" cy="52565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3" tIns="45711" rIns="91423" bIns="45711"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/>
            <p:cNvPicPr/>
            <p:nvPr/>
          </p:nvPicPr>
          <p:blipFill>
            <a:blip r:embed="rId9"/>
            <a:srcRect l="29810" t="30636" r="18805" b="11333"/>
            <a:stretch>
              <a:fillRect/>
            </a:stretch>
          </p:blipFill>
          <p:spPr bwMode="auto">
            <a:xfrm>
              <a:off x="2821786" y="1177911"/>
              <a:ext cx="2557878" cy="3593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7"/>
            <p:cNvPicPr/>
            <p:nvPr/>
          </p:nvPicPr>
          <p:blipFill rotWithShape="1">
            <a:blip r:embed="rId10"/>
            <a:srcRect l="42537" t="51291" r="41861" b="8490"/>
            <a:stretch/>
          </p:blipFill>
          <p:spPr bwMode="auto">
            <a:xfrm>
              <a:off x="2214382" y="2783530"/>
              <a:ext cx="2644588" cy="34968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9" name="Рисунок 8"/>
            <p:cNvPicPr/>
            <p:nvPr/>
          </p:nvPicPr>
          <p:blipFill rotWithShape="1">
            <a:blip r:embed="rId10"/>
            <a:srcRect l="75342" t="51428" r="9309" b="8926"/>
            <a:stretch/>
          </p:blipFill>
          <p:spPr bwMode="auto">
            <a:xfrm>
              <a:off x="4858969" y="1534216"/>
              <a:ext cx="2601788" cy="344695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" name="Рисунок 9"/>
            <p:cNvPicPr/>
            <p:nvPr/>
          </p:nvPicPr>
          <p:blipFill rotWithShape="1">
            <a:blip r:embed="rId10"/>
            <a:srcRect l="59008" t="51642" r="25573" b="9040"/>
            <a:stretch/>
          </p:blipFill>
          <p:spPr bwMode="auto">
            <a:xfrm>
              <a:off x="6800815" y="1246184"/>
              <a:ext cx="2613568" cy="34184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1" name="Рисунок 10"/>
            <p:cNvPicPr/>
            <p:nvPr/>
          </p:nvPicPr>
          <p:blipFill rotWithShape="1">
            <a:blip r:embed="rId11"/>
            <a:srcRect l="74711" t="50826" r="9424" b="9464"/>
            <a:stretch/>
          </p:blipFill>
          <p:spPr bwMode="auto">
            <a:xfrm>
              <a:off x="7646323" y="1665163"/>
              <a:ext cx="2480954" cy="31065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2" name="Рисунок 11"/>
            <p:cNvPicPr/>
            <p:nvPr/>
          </p:nvPicPr>
          <p:blipFill rotWithShape="1">
            <a:blip r:embed="rId11"/>
            <a:srcRect l="74711" t="17348" r="9424" b="50425"/>
            <a:stretch/>
          </p:blipFill>
          <p:spPr bwMode="auto">
            <a:xfrm>
              <a:off x="7421677" y="3051175"/>
              <a:ext cx="2404040" cy="309634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19" y="2770231"/>
              <a:ext cx="2465514" cy="3472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947" y="2695513"/>
              <a:ext cx="2452510" cy="345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21779466"/>
              </p:ext>
            </p:extLst>
          </p:nvPr>
        </p:nvGraphicFramePr>
        <p:xfrm>
          <a:off x="8530016" y="1159855"/>
          <a:ext cx="3087637" cy="4860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5074"/>
                <a:gridCol w="2035161"/>
                <a:gridCol w="647402"/>
              </a:tblGrid>
              <a:tr h="168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Лист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Наименование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Примечание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Ведомость документов проекта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 1-ом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Общие данные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структурная КТС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 1-ом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интерфейсных соединений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 1-ом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ПК. Схема питания электрическая принципиальная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 1-ом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ПК. Схема подключения внешних проводок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 1-ом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ПЛК Схема питания электрическая принципиальная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 1-ом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8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ПЛК. Схема подключения внешних проводок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 1-ом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9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УСО. Схема питания электрическая принципиальная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УСО. Ввод аналоговых сигналов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электрическая принципиальная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11.1-11.3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УСО. Ввод дискретных сигналов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электрическая принципиальная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УСО. Вывод аналоговых сигналов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электрическая принципиальная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УСО. Вывод дискретных сигналов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10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электрическая принципиальная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14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УСО. Схема подключения внешних проводок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15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 МВ-5. Схема питания электрическая принципиальная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16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 МВ-5. Вывод аналоговых сигналов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17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Шкаф УСО МВ-5. Схема подключения внешних проводок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18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соединения внешних проводок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19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Схема прокладки оптических кабелей </a:t>
                      </a:r>
                      <a:r>
                        <a:rPr lang="en-US" sz="600" dirty="0" err="1">
                          <a:effectLst/>
                        </a:rPr>
                        <a:t>Profibus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Разработана во 2-ом полугодии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  <a:tr h="21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20.1-20.4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Кабельный журнал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Разработана во 2-ом полугодии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2" marR="47602" marT="0" marB="0"/>
                </a:tc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452" y="1082877"/>
            <a:ext cx="1907282" cy="294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-18330" y="558205"/>
            <a:ext cx="12204700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/>
              <a:t> </a:t>
            </a:r>
            <a:r>
              <a:rPr lang="ru-RU" sz="2000" b="1" dirty="0" smtClean="0"/>
              <a:t>Рабочая документация АС </a:t>
            </a:r>
            <a:r>
              <a:rPr lang="ru-RU" sz="2000" b="1" dirty="0"/>
              <a:t>ОМКВР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2161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4" b="2864"/>
          <a:stretch>
            <a:fillRect/>
          </a:stretch>
        </p:blipFill>
        <p:spPr bwMode="auto">
          <a:xfrm>
            <a:off x="8622630" y="1206277"/>
            <a:ext cx="2046642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3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43"/>
          <a:stretch>
            <a:fillRect/>
          </a:stretch>
        </p:blipFill>
        <p:spPr bwMode="auto">
          <a:xfrm>
            <a:off x="3500709" y="1231538"/>
            <a:ext cx="187220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4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8"/>
          <a:stretch>
            <a:fillRect/>
          </a:stretch>
        </p:blipFill>
        <p:spPr bwMode="auto">
          <a:xfrm>
            <a:off x="1277814" y="1231538"/>
            <a:ext cx="17240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04976" y="1011739"/>
            <a:ext cx="104099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Шкаф ПК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79389" y="1011739"/>
            <a:ext cx="11708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Шкаф ПЛК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24829" y="990253"/>
            <a:ext cx="115089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Шкаф УСО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Рисунок 14" descr="C:\Users\i5\Desktop\2018\Подготовка отчета  по зпросу ГУП и КН о состоянии разработки на 1105208\Безымянный123456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0302" y="1297343"/>
            <a:ext cx="2376264" cy="502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678479" y="1062261"/>
            <a:ext cx="215206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Командная панель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47" y="669231"/>
            <a:ext cx="12171902" cy="365792"/>
          </a:xfrm>
          <a:prstGeom prst="rect">
            <a:avLst/>
          </a:prstGeom>
          <a:solidFill>
            <a:schemeClr val="tx1"/>
          </a:solidFill>
        </p:spPr>
        <p:txBody>
          <a:bodyPr wrap="square" lIns="91552" tIns="0" rIns="91552" bIns="45776" rtlCol="0"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Щиты и панели автоматизации АС ОМКВР (по состоянию на 29</a:t>
            </a:r>
            <a:r>
              <a:rPr lang="ru-RU" dirty="0" smtClean="0">
                <a:solidFill>
                  <a:schemeClr val="bg1"/>
                </a:solidFill>
              </a:rPr>
              <a:t>/06/2018)</a:t>
            </a:r>
            <a:endParaRPr lang="kk-KZ" dirty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endParaRPr lang="kk-KZ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1" t="20072" r="26829" b="26176"/>
          <a:stretch/>
        </p:blipFill>
        <p:spPr bwMode="auto">
          <a:xfrm>
            <a:off x="1272161" y="846237"/>
            <a:ext cx="9372011" cy="588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8330" y="597223"/>
            <a:ext cx="12171902" cy="465038"/>
          </a:xfrm>
          <a:prstGeom prst="rect">
            <a:avLst/>
          </a:prstGeom>
          <a:solidFill>
            <a:schemeClr val="tx1"/>
          </a:solidFill>
        </p:spPr>
        <p:txBody>
          <a:bodyPr wrap="square" lIns="91552" tIns="0" rIns="91552" bIns="45776" rtlCol="0"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Вариант топологии  технических средств АС ОМКВР  на ГОК</a:t>
            </a: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kk-KZ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57934" y="764937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(на примере АО ССГПО по состоянию на 29/06/2018</a:t>
            </a:r>
            <a:endParaRPr lang="kk-KZ" sz="1800" b="1" dirty="0">
              <a:solidFill>
                <a:schemeClr val="bg1"/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)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8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tatic-content.springer.com/cover/book/978-3-319-75420-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206" y="992620"/>
            <a:ext cx="2362222" cy="35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/>
          <p:cNvPicPr/>
          <p:nvPr/>
        </p:nvPicPr>
        <p:blipFill>
          <a:blip r:embed="rId4"/>
          <a:srcRect l="29552" t="23311" r="28969" b="21284"/>
          <a:stretch>
            <a:fillRect/>
          </a:stretch>
        </p:blipFill>
        <p:spPr bwMode="auto">
          <a:xfrm>
            <a:off x="6084020" y="1700998"/>
            <a:ext cx="3618730" cy="458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7201" y="1143971"/>
            <a:ext cx="3736997" cy="2849888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3932" y="1024118"/>
            <a:ext cx="3346725" cy="2519564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-18330" y="558205"/>
            <a:ext cx="12204700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/>
              <a:t> </a:t>
            </a:r>
            <a:r>
              <a:rPr lang="ru-RU" sz="2000" b="1" dirty="0" smtClean="0"/>
              <a:t>Рекламно-информационные мероприятия (Публикации и выставки с материалами по АС ОМКВР) </a:t>
            </a:r>
            <a:endParaRPr lang="ru-RU" sz="2000" dirty="0"/>
          </a:p>
        </p:txBody>
      </p:sp>
      <p:pic>
        <p:nvPicPr>
          <p:cNvPr id="36" name="Рисунок 35"/>
          <p:cNvPicPr/>
          <p:nvPr/>
        </p:nvPicPr>
        <p:blipFill rotWithShape="1">
          <a:blip r:embed="rId7"/>
          <a:srcRect l="74890" t="23861" r="2197" b="10846"/>
          <a:stretch/>
        </p:blipFill>
        <p:spPr bwMode="auto">
          <a:xfrm>
            <a:off x="9486726" y="1566317"/>
            <a:ext cx="25922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/>
          <p:nvPr/>
        </p:nvPicPr>
        <p:blipFill>
          <a:blip r:embed="rId8"/>
          <a:srcRect l="46922" t="18221" r="29453" b="11714"/>
          <a:stretch>
            <a:fillRect/>
          </a:stretch>
        </p:blipFill>
        <p:spPr bwMode="auto">
          <a:xfrm>
            <a:off x="186142" y="2418935"/>
            <a:ext cx="2315808" cy="404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76981" y="4181947"/>
            <a:ext cx="4896545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Статья в журнал: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"</a:t>
            </a:r>
            <a:r>
              <a:rPr lang="en-US" sz="1800" b="1" dirty="0">
                <a:solidFill>
                  <a:schemeClr val="bg1"/>
                </a:solidFill>
              </a:rPr>
              <a:t>Journal of Information and </a:t>
            </a:r>
            <a:r>
              <a:rPr lang="en-US" sz="1800" b="1" dirty="0" smtClean="0">
                <a:solidFill>
                  <a:schemeClr val="bg1"/>
                </a:solidFill>
              </a:rPr>
              <a:t>Telecommunication«</a:t>
            </a:r>
            <a:endParaRPr lang="ru-RU" sz="1800" b="1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В печати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r>
              <a:rPr lang="ru-RU" sz="1800" b="1" dirty="0" smtClean="0">
                <a:solidFill>
                  <a:schemeClr val="bg1"/>
                </a:solidFill>
              </a:rPr>
              <a:t> 28 .05.2018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1639874"/>
              </p:ext>
            </p:extLst>
          </p:nvPr>
        </p:nvGraphicFramePr>
        <p:xfrm>
          <a:off x="2954588" y="5094709"/>
          <a:ext cx="4659930" cy="1294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9930"/>
              </a:tblGrid>
              <a:tr h="129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 печати.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Статья </a:t>
                      </a:r>
                      <a:r>
                        <a:rPr lang="ru-RU" sz="1000" dirty="0" smtClean="0">
                          <a:effectLst/>
                        </a:rPr>
                        <a:t>в </a:t>
                      </a:r>
                      <a:r>
                        <a:rPr lang="ru-RU" sz="1000" dirty="0">
                          <a:effectLst/>
                        </a:rPr>
                        <a:t>Инженерно-технический </a:t>
                      </a:r>
                      <a:r>
                        <a:rPr lang="ru-RU" sz="1000" dirty="0" smtClean="0">
                          <a:effectLst/>
                        </a:rPr>
                        <a:t>Журнал       : </a:t>
                      </a:r>
                      <a:r>
                        <a:rPr lang="ru-RU" sz="1000" dirty="0">
                          <a:effectLst/>
                        </a:rPr>
                        <a:t>"Вестник Автоматизации" зарегистрирован </a:t>
                      </a:r>
                      <a:r>
                        <a:rPr lang="ru-RU" sz="1000" dirty="0" err="1">
                          <a:effectLst/>
                        </a:rPr>
                        <a:t>МКиИ</a:t>
                      </a:r>
                      <a:r>
                        <a:rPr lang="ru-RU" sz="1000" dirty="0">
                          <a:effectLst/>
                        </a:rPr>
                        <a:t> РК, Свидетельство №10134-Ж от 15.05.2009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7" name="Рисунок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89" t="10513" r="20630" b="69231"/>
          <a:stretch>
            <a:fillRect/>
          </a:stretch>
        </p:blipFill>
        <p:spPr bwMode="auto">
          <a:xfrm>
            <a:off x="3726086" y="5649213"/>
            <a:ext cx="2729910" cy="63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20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1848" y="-89867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8330" y="558205"/>
            <a:ext cx="12204700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/>
              <a:t> </a:t>
            </a:r>
            <a:r>
              <a:rPr lang="ru-RU" sz="2000" b="1" dirty="0" smtClean="0"/>
              <a:t>Защита интеллектуальной собственности (Свидетельства и патенты на АС ОМКВР)</a:t>
            </a:r>
            <a:endParaRPr lang="ru-RU" sz="20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25686" y="1206277"/>
            <a:ext cx="11850404" cy="5416974"/>
            <a:chOff x="125686" y="1206277"/>
            <a:chExt cx="11850404" cy="5416974"/>
          </a:xfrm>
        </p:grpSpPr>
        <p:pic>
          <p:nvPicPr>
            <p:cNvPr id="6" name="Рисунок 5"/>
            <p:cNvPicPr/>
            <p:nvPr/>
          </p:nvPicPr>
          <p:blipFill>
            <a:blip r:embed="rId2" cstate="print"/>
            <a:srcRect l="33532" t="10465" r="33495" b="6512"/>
            <a:stretch>
              <a:fillRect/>
            </a:stretch>
          </p:blipFill>
          <p:spPr bwMode="auto">
            <a:xfrm>
              <a:off x="2372684" y="2560681"/>
              <a:ext cx="2721554" cy="4062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6"/>
            <p:cNvPicPr/>
            <p:nvPr/>
          </p:nvPicPr>
          <p:blipFill>
            <a:blip r:embed="rId3" cstate="print"/>
            <a:srcRect l="32050" t="11163" r="34072" b="10374"/>
            <a:stretch>
              <a:fillRect/>
            </a:stretch>
          </p:blipFill>
          <p:spPr bwMode="auto">
            <a:xfrm>
              <a:off x="125686" y="2589606"/>
              <a:ext cx="2448272" cy="374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/>
            <p:cNvPicPr/>
            <p:nvPr/>
          </p:nvPicPr>
          <p:blipFill>
            <a:blip r:embed="rId4"/>
            <a:srcRect l="11448" t="12791" r="12711" b="4151"/>
            <a:stretch>
              <a:fillRect/>
            </a:stretch>
          </p:blipFill>
          <p:spPr bwMode="auto">
            <a:xfrm>
              <a:off x="6534398" y="3222501"/>
              <a:ext cx="5441692" cy="340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Рисунок 8"/>
            <p:cNvPicPr/>
            <p:nvPr/>
          </p:nvPicPr>
          <p:blipFill>
            <a:blip r:embed="rId5"/>
            <a:srcRect l="11886" t="12558" r="12275" b="4400"/>
            <a:stretch>
              <a:fillRect/>
            </a:stretch>
          </p:blipFill>
          <p:spPr bwMode="auto">
            <a:xfrm>
              <a:off x="5022230" y="1206277"/>
              <a:ext cx="5616624" cy="359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3" descr="приложение к патенту 31642.jpg"/>
            <p:cNvPicPr/>
            <p:nvPr/>
          </p:nvPicPr>
          <p:blipFill>
            <a:blip r:embed="rId6" cstate="print"/>
            <a:srcRect l="8503" t="2915" r="9837" b="5539"/>
            <a:stretch>
              <a:fillRect/>
            </a:stretch>
          </p:blipFill>
          <p:spPr>
            <a:xfrm>
              <a:off x="1238529" y="1422301"/>
              <a:ext cx="2670858" cy="4008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6820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pic>
        <p:nvPicPr>
          <p:cNvPr id="4" name="Рисунок 3" descr="О внедрении технологии АС ОМКВР на ССГПО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1990" y="916388"/>
            <a:ext cx="5512259" cy="756084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18330" y="558205"/>
            <a:ext cx="12204700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/>
              <a:t> </a:t>
            </a:r>
            <a:r>
              <a:rPr lang="ru-RU" sz="2000" b="1" dirty="0" smtClean="0"/>
              <a:t>Текущий статус по </a:t>
            </a:r>
            <a:r>
              <a:rPr lang="ru-RU" sz="2000" b="1" smtClean="0"/>
              <a:t>заключению ДОГОВОРА на </a:t>
            </a:r>
            <a:r>
              <a:rPr lang="ru-RU" sz="2000" b="1" dirty="0" smtClean="0"/>
              <a:t>поставку на технологии АС ОМКВР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4945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857" y="911245"/>
            <a:ext cx="12192852" cy="367445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4216" tIns="56152" rIns="0" bIns="56152" anchor="ctr"/>
          <a:lstStyle/>
          <a:p>
            <a:pPr algn="ctr"/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62759" y="2470273"/>
            <a:ext cx="10869887" cy="48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308" tIns="56152" rIns="112308" bIns="56152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" y="-18552"/>
            <a:ext cx="12204700" cy="716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308" tIns="56152" rIns="112308" bIns="56152" rtlCol="0" anchor="ctr"/>
          <a:lstStyle/>
          <a:p>
            <a:pPr algn="ctr"/>
            <a:endParaRPr lang="ru-RU" dirty="0"/>
          </a:p>
        </p:txBody>
      </p:sp>
      <p:sp>
        <p:nvSpPr>
          <p:cNvPr id="14" name="Полилиния 13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8809" y="3151985"/>
            <a:ext cx="10965237" cy="566191"/>
          </a:xfrm>
          <a:prstGeom prst="rect">
            <a:avLst/>
          </a:prstGeom>
        </p:spPr>
        <p:txBody>
          <a:bodyPr wrap="square" lIns="112308" tIns="56152" rIns="112308" bIns="56152">
            <a:spAutoFit/>
          </a:bodyPr>
          <a:lstStyle/>
          <a:p>
            <a:r>
              <a:rPr lang="ru-RU" altLang="ru-RU" sz="2900" b="1" dirty="0">
                <a:latin typeface="Times New Roman" pitchFamily="18" charset="0"/>
                <a:cs typeface="Times New Roman" pitchFamily="18" charset="0"/>
              </a:rPr>
              <a:t>Руководитель подпроекта – </a:t>
            </a:r>
            <a:r>
              <a:rPr lang="kk-KZ" altLang="ru-RU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Тукеев У.А.</a:t>
            </a:r>
            <a:endParaRPr lang="ru-RU" altLang="ru-RU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8808" y="4083260"/>
            <a:ext cx="7426645" cy="566191"/>
          </a:xfrm>
          <a:prstGeom prst="rect">
            <a:avLst/>
          </a:prstGeom>
        </p:spPr>
        <p:txBody>
          <a:bodyPr wrap="square" lIns="112308" tIns="56152" rIns="112308" bIns="56152">
            <a:spAutoFit/>
          </a:bodyPr>
          <a:lstStyle/>
          <a:p>
            <a:pPr>
              <a:defRPr/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Грантополучатель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ТОО «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TST-16</a:t>
            </a:r>
            <a:r>
              <a:rPr lang="ru-RU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8806" y="4656350"/>
            <a:ext cx="8581490" cy="566191"/>
          </a:xfrm>
          <a:prstGeom prst="rect">
            <a:avLst/>
          </a:prstGeom>
        </p:spPr>
        <p:txBody>
          <a:bodyPr wrap="square" lIns="112308" tIns="56152" rIns="112308" bIns="56152">
            <a:spAutoFit/>
          </a:bodyPr>
          <a:lstStyle/>
          <a:p>
            <a:pPr>
              <a:defRPr/>
            </a:pPr>
            <a:r>
              <a:rPr lang="ru-RU" sz="2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Бизнес- партнер –</a:t>
            </a:r>
            <a:r>
              <a:rPr lang="en-US" sz="29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ru-RU" sz="2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Системотехника</a:t>
            </a:r>
            <a:r>
              <a:rPr lang="kk-KZ" sz="2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4167" y="1575979"/>
            <a:ext cx="9916387" cy="1471511"/>
          </a:xfrm>
          <a:prstGeom prst="rect">
            <a:avLst/>
          </a:prstGeom>
        </p:spPr>
        <p:txBody>
          <a:bodyPr wrap="square" lIns="112308" tIns="56152" rIns="112308" bIns="56152">
            <a:spAutoFit/>
          </a:bodyPr>
          <a:lstStyle/>
          <a:p>
            <a:pPr algn="ctr"/>
            <a:r>
              <a:rPr lang="ru-RU" sz="2900" b="1" i="1" dirty="0">
                <a:solidFill>
                  <a:srgbClr val="002060"/>
                </a:solidFill>
                <a:cs typeface="Times New Roman" pitchFamily="18" charset="0"/>
              </a:rPr>
              <a:t>Подпроект: </a:t>
            </a:r>
            <a:r>
              <a:rPr lang="ru-RU" sz="2900" b="1" i="1" dirty="0">
                <a:solidFill>
                  <a:srgbClr val="003399"/>
                </a:solidFill>
                <a:cs typeface="Times New Roman" pitchFamily="18" charset="0"/>
              </a:rPr>
              <a:t>АВТОМАТИЗИРОВАННАЯ СИСТЕМА ОПЕРАТИВНОГО МОНИТОРИНГА КАЧЕСТВА ВХОДНЫХ РУДОПОТОКОВ ГОРНО-ОБОГАТИТЕЛЬНОГО ПРЕДПРИЯТИЯ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3636080240"/>
      </p:ext>
    </p:extLst>
  </p:cSld>
  <p:clrMapOvr>
    <a:masterClrMapping/>
  </p:clrMapOvr>
  <p:transition advTm="3946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1857" y="883556"/>
            <a:ext cx="12192852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cap="all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Объекты мониторинга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01" t="21776" r="23489" b="13412"/>
          <a:stretch/>
        </p:blipFill>
        <p:spPr bwMode="auto">
          <a:xfrm>
            <a:off x="1104601" y="1633328"/>
            <a:ext cx="9707177" cy="473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19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Прямая соединительная линия 351"/>
          <p:cNvCxnSpPr/>
          <p:nvPr/>
        </p:nvCxnSpPr>
        <p:spPr>
          <a:xfrm>
            <a:off x="1392099" y="4227490"/>
            <a:ext cx="0" cy="939227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 стрелкой 224"/>
          <p:cNvCxnSpPr>
            <a:endCxn id="27659" idx="0"/>
          </p:cNvCxnSpPr>
          <p:nvPr/>
        </p:nvCxnSpPr>
        <p:spPr>
          <a:xfrm>
            <a:off x="5738967" y="5742781"/>
            <a:ext cx="0" cy="227332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99" y="1278285"/>
            <a:ext cx="11870555" cy="284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" name="Rectangle 4"/>
          <p:cNvSpPr>
            <a:spLocks noChangeArrowheads="1"/>
          </p:cNvSpPr>
          <p:nvPr/>
        </p:nvSpPr>
        <p:spPr bwMode="auto">
          <a:xfrm>
            <a:off x="3312157" y="4878685"/>
            <a:ext cx="4966269" cy="9354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00206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>
              <a:defRPr/>
            </a:pPr>
            <a:r>
              <a:rPr lang="ru-RU" b="1" dirty="0">
                <a:latin typeface="Arial Narrow" pitchFamily="34" charset="0"/>
                <a:cs typeface="Times New Roman" pitchFamily="18" charset="0"/>
              </a:rPr>
              <a:t>Блок </a:t>
            </a:r>
            <a:r>
              <a:rPr lang="ru-RU" b="1" dirty="0" smtClean="0">
                <a:latin typeface="Arial Narrow" pitchFamily="34" charset="0"/>
                <a:cs typeface="Times New Roman" pitchFamily="18" charset="0"/>
              </a:rPr>
              <a:t>аналитики разделения</a:t>
            </a:r>
          </a:p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Times New Roman" pitchFamily="18" charset="0"/>
              </a:rPr>
              <a:t>потока смеси руд после дробления по принадлежности к рудовозам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39445" y="3438525"/>
            <a:ext cx="2307450" cy="865999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56152" rIns="112308" bIns="56152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Хронология прибытия рудовозов на ОФ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017558" y="4158605"/>
            <a:ext cx="3555466" cy="585024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56152" rIns="112308" bIns="56152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Контроль качества и динамики рудопотока после </a:t>
            </a:r>
            <a:r>
              <a:rPr lang="ru-RU" sz="2000" dirty="0">
                <a:latin typeface="Arial Narrow" pitchFamily="34" charset="0"/>
                <a:cs typeface="Times New Roman" pitchFamily="18" charset="0"/>
              </a:rPr>
              <a:t>дробления</a:t>
            </a:r>
            <a:endParaRPr lang="ru-RU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955937" y="5970113"/>
            <a:ext cx="3566060" cy="636764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56152" rIns="112308" bIns="56152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Блок учета качества и объема руды принятой на </a:t>
            </a:r>
            <a:r>
              <a:rPr lang="ru-RU" sz="2000" dirty="0">
                <a:latin typeface="Arial Narrow" pitchFamily="34" charset="0"/>
                <a:cs typeface="Times New Roman" pitchFamily="18" charset="0"/>
              </a:rPr>
              <a:t>дробления</a:t>
            </a:r>
            <a:endParaRPr lang="ru-RU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2" name="Rectangle 5"/>
          <p:cNvSpPr>
            <a:spLocks noChangeArrowheads="1"/>
          </p:cNvSpPr>
          <p:nvPr/>
        </p:nvSpPr>
        <p:spPr bwMode="auto">
          <a:xfrm>
            <a:off x="8888667" y="4256767"/>
            <a:ext cx="3076601" cy="651092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56152" rIns="112308" bIns="56152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Темпоральная модель движения в зоне разгрузки</a:t>
            </a:r>
          </a:p>
        </p:txBody>
      </p:sp>
      <p:sp>
        <p:nvSpPr>
          <p:cNvPr id="93" name="Rectangle 5"/>
          <p:cNvSpPr>
            <a:spLocks noChangeArrowheads="1"/>
          </p:cNvSpPr>
          <p:nvPr/>
        </p:nvSpPr>
        <p:spPr bwMode="auto">
          <a:xfrm>
            <a:off x="8888667" y="5176894"/>
            <a:ext cx="3076601" cy="604926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56152" rIns="112308" bIns="56152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Темпоральная модель работы ПТС </a:t>
            </a:r>
            <a:r>
              <a:rPr lang="ru-RU" sz="2000" dirty="0">
                <a:latin typeface="Arial Narrow" pitchFamily="34" charset="0"/>
                <a:cs typeface="Times New Roman" pitchFamily="18" charset="0"/>
              </a:rPr>
              <a:t>дробления</a:t>
            </a:r>
            <a:endParaRPr lang="ru-RU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4" name="Rectangle 5"/>
          <p:cNvSpPr>
            <a:spLocks noChangeArrowheads="1"/>
          </p:cNvSpPr>
          <p:nvPr/>
        </p:nvSpPr>
        <p:spPr bwMode="auto">
          <a:xfrm>
            <a:off x="8888667" y="6030160"/>
            <a:ext cx="3076601" cy="609702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56152" rIns="112308" bIns="56152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Технологическая схема объекта мониторинга</a:t>
            </a:r>
          </a:p>
        </p:txBody>
      </p:sp>
      <p:sp>
        <p:nvSpPr>
          <p:cNvPr id="95" name="Rectangle 5"/>
          <p:cNvSpPr>
            <a:spLocks noChangeArrowheads="1"/>
          </p:cNvSpPr>
          <p:nvPr/>
        </p:nvSpPr>
        <p:spPr bwMode="auto">
          <a:xfrm>
            <a:off x="8888667" y="3438529"/>
            <a:ext cx="3076601" cy="573089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56152" rIns="112308" bIns="56152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Хронология движения</a:t>
            </a:r>
            <a:r>
              <a:rPr lang="en-US" sz="2000" dirty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 Narrow" pitchFamily="34" charset="0"/>
                <a:cs typeface="Arial" pitchFamily="34" charset="0"/>
              </a:rPr>
              <a:t>в зоне разгрузки</a:t>
            </a:r>
          </a:p>
        </p:txBody>
      </p:sp>
      <p:cxnSp>
        <p:nvCxnSpPr>
          <p:cNvPr id="133" name="Прямая со стрелкой 132"/>
          <p:cNvCxnSpPr/>
          <p:nvPr/>
        </p:nvCxnSpPr>
        <p:spPr>
          <a:xfrm>
            <a:off x="8708572" y="1923030"/>
            <a:ext cx="1574322" cy="1515498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4539163" y="1226443"/>
            <a:ext cx="2463720" cy="483890"/>
          </a:xfrm>
          <a:prstGeom prst="rect">
            <a:avLst/>
          </a:prstGeom>
          <a:noFill/>
        </p:spPr>
        <p:txBody>
          <a:bodyPr wrap="none" lIns="112308" tIns="56152" rIns="112308" bIns="56152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84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Зона разгрузки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656591" y="1226443"/>
            <a:ext cx="1453246" cy="483890"/>
          </a:xfrm>
          <a:prstGeom prst="rect">
            <a:avLst/>
          </a:prstGeom>
          <a:noFill/>
        </p:spPr>
        <p:txBody>
          <a:bodyPr wrap="none" lIns="112308" tIns="56152" rIns="112308" bIns="56152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84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Рудники</a:t>
            </a:r>
          </a:p>
        </p:txBody>
      </p:sp>
      <p:cxnSp>
        <p:nvCxnSpPr>
          <p:cNvPr id="197" name="Прямая со стрелкой 196"/>
          <p:cNvCxnSpPr>
            <a:endCxn id="27652" idx="0"/>
          </p:cNvCxnSpPr>
          <p:nvPr/>
        </p:nvCxnSpPr>
        <p:spPr>
          <a:xfrm flipH="1">
            <a:off x="1392104" y="2048796"/>
            <a:ext cx="2402800" cy="1389736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 стрелкой 201"/>
          <p:cNvCxnSpPr/>
          <p:nvPr/>
        </p:nvCxnSpPr>
        <p:spPr>
          <a:xfrm flipH="1">
            <a:off x="1777743" y="2645760"/>
            <a:ext cx="1400573" cy="792771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 стрелкой 217"/>
          <p:cNvCxnSpPr>
            <a:stCxn id="27651" idx="2"/>
            <a:endCxn id="198" idx="0"/>
          </p:cNvCxnSpPr>
          <p:nvPr/>
        </p:nvCxnSpPr>
        <p:spPr>
          <a:xfrm>
            <a:off x="5795291" y="4743629"/>
            <a:ext cx="1" cy="135056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 стрелкой 220"/>
          <p:cNvCxnSpPr/>
          <p:nvPr/>
        </p:nvCxnSpPr>
        <p:spPr>
          <a:xfrm>
            <a:off x="1412480" y="5166717"/>
            <a:ext cx="1881558" cy="0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 стрелкой 230"/>
          <p:cNvCxnSpPr>
            <a:stCxn id="27659" idx="1"/>
          </p:cNvCxnSpPr>
          <p:nvPr/>
        </p:nvCxnSpPr>
        <p:spPr>
          <a:xfrm flipH="1">
            <a:off x="3017276" y="6288489"/>
            <a:ext cx="938659" cy="0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Прямая со стрелкой 274"/>
          <p:cNvCxnSpPr/>
          <p:nvPr/>
        </p:nvCxnSpPr>
        <p:spPr>
          <a:xfrm>
            <a:off x="6318475" y="3584983"/>
            <a:ext cx="0" cy="671786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Прямая со стрелкой 278"/>
          <p:cNvCxnSpPr/>
          <p:nvPr/>
        </p:nvCxnSpPr>
        <p:spPr>
          <a:xfrm>
            <a:off x="5045034" y="3970225"/>
            <a:ext cx="0" cy="286544"/>
          </a:xfrm>
          <a:prstGeom prst="straightConnector1">
            <a:avLst/>
          </a:prstGeom>
          <a:ln w="31750">
            <a:solidFill>
              <a:srgbClr val="00B05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/>
          <p:cNvSpPr txBox="1"/>
          <p:nvPr/>
        </p:nvSpPr>
        <p:spPr>
          <a:xfrm>
            <a:off x="6282919" y="3438525"/>
            <a:ext cx="1331599" cy="344233"/>
          </a:xfrm>
          <a:prstGeom prst="rect">
            <a:avLst/>
          </a:prstGeom>
          <a:noFill/>
        </p:spPr>
        <p:txBody>
          <a:bodyPr wrap="none" lIns="112308" tIns="56152" rIns="112308" bIns="56152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500" spc="184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Анализатор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5166246" y="3798565"/>
            <a:ext cx="754005" cy="344233"/>
          </a:xfrm>
          <a:prstGeom prst="rect">
            <a:avLst/>
          </a:prstGeom>
          <a:noFill/>
        </p:spPr>
        <p:txBody>
          <a:bodyPr wrap="none" lIns="112308" tIns="56152" rIns="112308" bIns="56152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500" spc="184" dirty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Весы</a:t>
            </a:r>
          </a:p>
        </p:txBody>
      </p:sp>
      <p:cxnSp>
        <p:nvCxnSpPr>
          <p:cNvPr id="411" name="Прямая соединительная линия 410"/>
          <p:cNvCxnSpPr/>
          <p:nvPr/>
        </p:nvCxnSpPr>
        <p:spPr>
          <a:xfrm>
            <a:off x="8517864" y="3725075"/>
            <a:ext cx="0" cy="2620284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Прямая соединительная линия 414"/>
          <p:cNvCxnSpPr/>
          <p:nvPr/>
        </p:nvCxnSpPr>
        <p:spPr>
          <a:xfrm>
            <a:off x="8534816" y="6317346"/>
            <a:ext cx="349614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Прямая соединительная линия 416"/>
          <p:cNvCxnSpPr/>
          <p:nvPr/>
        </p:nvCxnSpPr>
        <p:spPr>
          <a:xfrm>
            <a:off x="8539055" y="5492088"/>
            <a:ext cx="349614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Прямая соединительная линия 417"/>
          <p:cNvCxnSpPr/>
          <p:nvPr/>
        </p:nvCxnSpPr>
        <p:spPr>
          <a:xfrm>
            <a:off x="8517875" y="4581517"/>
            <a:ext cx="351733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Прямая соединительная линия 418"/>
          <p:cNvCxnSpPr/>
          <p:nvPr/>
        </p:nvCxnSpPr>
        <p:spPr>
          <a:xfrm>
            <a:off x="8539055" y="3735268"/>
            <a:ext cx="349614" cy="0"/>
          </a:xfrm>
          <a:prstGeom prst="line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Прямая со стрелкой 422"/>
          <p:cNvCxnSpPr/>
          <p:nvPr/>
        </p:nvCxnSpPr>
        <p:spPr>
          <a:xfrm flipH="1">
            <a:off x="8246725" y="5166717"/>
            <a:ext cx="276465" cy="0"/>
          </a:xfrm>
          <a:prstGeom prst="straightConnector1">
            <a:avLst/>
          </a:prstGeom>
          <a:ln w="31750" cmpd="sng">
            <a:solidFill>
              <a:srgbClr val="00206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Прямоугольник с одним вырезанным углом 369"/>
          <p:cNvSpPr/>
          <p:nvPr/>
        </p:nvSpPr>
        <p:spPr>
          <a:xfrm>
            <a:off x="334792" y="5346413"/>
            <a:ext cx="2718513" cy="1260879"/>
          </a:xfrm>
          <a:prstGeom prst="snip1Rect">
            <a:avLst/>
          </a:prstGeom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12308" tIns="108000" rIns="112308" bIns="252000" anchor="ctr"/>
          <a:lstStyle/>
          <a:p>
            <a:pPr algn="ctr">
              <a:spcAft>
                <a:spcPts val="1229"/>
              </a:spcAft>
              <a:defRPr/>
            </a:pPr>
            <a:r>
              <a:rPr lang="ru-RU" sz="2000" dirty="0">
                <a:latin typeface="Arial Narrow" pitchFamily="34" charset="0"/>
                <a:cs typeface="Arial" pitchFamily="34" charset="0"/>
              </a:rPr>
              <a:t>Сводка  результатов оперативного мониторинга входных рудопотоков ОФ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1857" y="702221"/>
            <a:ext cx="12192852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Структурная схема сбора информации и формирования  оперативного отчета мониторинга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" y="-18552"/>
            <a:ext cx="12204700" cy="716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308" tIns="56152" rIns="112308" bIns="56152" rtlCol="0" anchor="ctr"/>
          <a:lstStyle/>
          <a:p>
            <a:pPr algn="ctr"/>
            <a:endParaRPr lang="ru-RU" dirty="0"/>
          </a:p>
        </p:txBody>
      </p:sp>
      <p:sp>
        <p:nvSpPr>
          <p:cNvPr id="37" name="Полилиния 36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4258428093"/>
      </p:ext>
    </p:extLst>
  </p:cSld>
  <p:clrMapOvr>
    <a:masterClrMapping/>
  </p:clrMapOvr>
  <p:transition advTm="649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/>
          <p:cNvSpPr/>
          <p:nvPr/>
        </p:nvSpPr>
        <p:spPr>
          <a:xfrm>
            <a:off x="11857" y="702221"/>
            <a:ext cx="12192852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Особенности конструкции  базового продукта</a:t>
            </a:r>
            <a:endParaRPr lang="ru-RU" sz="20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" y="-18552"/>
            <a:ext cx="12204700" cy="716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308" tIns="56152" rIns="112308" bIns="56152" rtlCol="0" anchor="ctr"/>
          <a:lstStyle/>
          <a:p>
            <a:pPr algn="ctr"/>
            <a:endParaRPr lang="ru-RU" dirty="0"/>
          </a:p>
        </p:txBody>
      </p:sp>
      <p:sp>
        <p:nvSpPr>
          <p:cNvPr id="37" name="Полилиния 36"/>
          <p:cNvSpPr/>
          <p:nvPr/>
        </p:nvSpPr>
        <p:spPr>
          <a:xfrm>
            <a:off x="11848" y="17054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41710" y="1175108"/>
            <a:ext cx="11574366" cy="5236187"/>
            <a:chOff x="341710" y="1175108"/>
            <a:chExt cx="11574366" cy="5236187"/>
          </a:xfrm>
        </p:grpSpPr>
        <p:pic>
          <p:nvPicPr>
            <p:cNvPr id="36" name="Picture 5" descr="Profine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774758" y="5598765"/>
              <a:ext cx="995824" cy="413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Inhaltsplatzhalter 2"/>
            <p:cNvSpPr txBox="1">
              <a:spLocks/>
            </p:cNvSpPr>
            <p:nvPr/>
          </p:nvSpPr>
          <p:spPr>
            <a:xfrm>
              <a:off x="2202115" y="2214389"/>
              <a:ext cx="7356619" cy="798537"/>
            </a:xfrm>
            <a:prstGeom prst="rect">
              <a:avLst/>
            </a:prstGeom>
            <a:solidFill>
              <a:srgbClr val="CDD9E1"/>
            </a:solidFill>
            <a:ln>
              <a:solidFill>
                <a:schemeClr val="accent1"/>
              </a:solidFill>
            </a:ln>
          </p:spPr>
          <p:txBody>
            <a:bodyPr lIns="72000"/>
            <a:lstStyle>
              <a:lvl1pPr marL="0" indent="0" algn="l" rtl="0"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None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179388" indent="-177800" algn="l" rtl="0"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358775" indent="-177800" algn="l" rtl="0"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38163" indent="-177800" algn="l" rtl="0"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717550" indent="-177800" algn="l" rtl="0" fontAlgn="base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2207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79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1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3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defRPr/>
              </a:pPr>
              <a:r>
                <a:rPr lang="ru-RU" sz="1600" b="1" dirty="0" smtClean="0"/>
                <a:t>Технологии для промышленной автоматизации </a:t>
              </a:r>
              <a:r>
                <a:rPr lang="en-US" sz="1600" b="1" dirty="0" smtClean="0"/>
                <a:t>TIA </a:t>
              </a:r>
              <a:r>
                <a:rPr lang="ru-RU" sz="1600" b="1" dirty="0" smtClean="0"/>
                <a:t>сери</a:t>
              </a:r>
              <a:r>
                <a:rPr lang="ru-RU" sz="1600" b="1" dirty="0"/>
                <a:t>я</a:t>
              </a:r>
              <a:r>
                <a:rPr lang="ru-RU" sz="1600" b="1" dirty="0" smtClean="0"/>
                <a:t> </a:t>
              </a:r>
              <a:r>
                <a:rPr lang="de-DE" sz="1600" b="1" dirty="0" smtClean="0"/>
                <a:t>S7</a:t>
              </a:r>
            </a:p>
            <a:p>
              <a:pPr marL="711200" lvl="5" indent="-360363">
                <a:buFont typeface="Arial" panose="020B0604020202020204" pitchFamily="34" charset="0"/>
                <a:buChar char="•"/>
                <a:defRPr/>
              </a:pPr>
              <a:r>
                <a:rPr lang="ru-RU" sz="1600" dirty="0" smtClean="0"/>
                <a:t>Контроллер </a:t>
              </a:r>
              <a:r>
                <a:rPr lang="de-DE" sz="1600" dirty="0" smtClean="0"/>
                <a:t>S7-</a:t>
              </a:r>
              <a:r>
                <a:rPr lang="ru-RU" sz="1600" dirty="0" smtClean="0"/>
                <a:t>417Н</a:t>
              </a:r>
            </a:p>
            <a:p>
              <a:pPr marL="711200" lvl="5" indent="-360363">
                <a:buFont typeface="Arial" panose="020B0604020202020204" pitchFamily="34" charset="0"/>
                <a:buChar char="•"/>
                <a:defRPr/>
              </a:pPr>
              <a:r>
                <a:rPr lang="ru-RU" sz="1600" dirty="0" smtClean="0"/>
                <a:t>Устройства связи с объектом ЕТ200М</a:t>
              </a:r>
            </a:p>
          </p:txBody>
        </p:sp>
        <p:sp>
          <p:nvSpPr>
            <p:cNvPr id="40" name="AutoShape 7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rot="5400000">
              <a:off x="773671" y="1782428"/>
              <a:ext cx="1008286" cy="1872208"/>
            </a:xfrm>
            <a:prstGeom prst="homePlate">
              <a:avLst>
                <a:gd name="adj" fmla="val 21792"/>
              </a:avLst>
            </a:prstGeom>
            <a:solidFill>
              <a:srgbClr val="FFB900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rot="10800000" vert="eaVert" lIns="0" tIns="0" rIns="0" bIns="0" anchor="ctr"/>
            <a:lstStyle/>
            <a:p>
              <a:pPr algn="ctr"/>
              <a:r>
                <a:rPr lang="ru-RU" sz="1400" b="1" dirty="0" smtClean="0"/>
                <a:t>База ядра аппаратной платформы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Rechteck 15"/>
            <p:cNvSpPr/>
            <p:nvPr/>
          </p:nvSpPr>
          <p:spPr>
            <a:xfrm>
              <a:off x="2213918" y="3222501"/>
              <a:ext cx="7344816" cy="855619"/>
            </a:xfrm>
            <a:prstGeom prst="rect">
              <a:avLst/>
            </a:prstGeom>
            <a:solidFill>
              <a:srgbClr val="CDD9E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360363" indent="-360363">
                <a:lnSpc>
                  <a:spcPct val="110000"/>
                </a:lnSpc>
                <a:spcBef>
                  <a:spcPct val="0"/>
                </a:spcBef>
                <a:buClr>
                  <a:schemeClr val="accent1"/>
                </a:buClr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Прозрачное программирование</a:t>
              </a:r>
              <a:endParaRPr lang="ru-RU" sz="16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2" indent="165100">
                <a:buFont typeface="Arial" panose="020B0604020202020204" pitchFamily="34" charset="0"/>
                <a:buChar char="•"/>
                <a:defRPr/>
              </a:pPr>
              <a:r>
                <a:rPr lang="ru-RU" sz="1600" dirty="0" smtClean="0">
                  <a:sym typeface="Wingdings" pitchFamily="2" charset="2"/>
                </a:rPr>
                <a:t>Простое портирование (стандарт </a:t>
              </a:r>
              <a:r>
                <a:rPr lang="de-DE" sz="1600" dirty="0" smtClean="0">
                  <a:sym typeface="Wingdings" pitchFamily="2" charset="2"/>
                </a:rPr>
                <a:t> H</a:t>
              </a:r>
              <a:r>
                <a:rPr lang="ru-RU" sz="1600" dirty="0" smtClean="0">
                  <a:sym typeface="Wingdings" pitchFamily="2" charset="2"/>
                </a:rPr>
                <a:t>)</a:t>
              </a:r>
              <a:endParaRPr lang="ru-RU" sz="1600" b="1" dirty="0" smtClean="0">
                <a:cs typeface="Arial" pitchFamily="34" charset="0"/>
                <a:sym typeface="Wingdings" pitchFamily="2" charset="2"/>
              </a:endParaRPr>
            </a:p>
            <a:p>
              <a:pPr marL="0" lvl="2" indent="165100">
                <a:buFont typeface="Arial" panose="020B0604020202020204" pitchFamily="34" charset="0"/>
                <a:buChar char="•"/>
                <a:defRPr/>
              </a:pPr>
              <a:r>
                <a:rPr lang="ru-RU" sz="1600" dirty="0" smtClean="0">
                  <a:cs typeface="Arial" pitchFamily="34" charset="0"/>
                </a:rPr>
                <a:t>Стандартный </a:t>
              </a:r>
              <a:r>
                <a:rPr lang="ru-RU" sz="1600" dirty="0">
                  <a:cs typeface="Arial" pitchFamily="34" charset="0"/>
                </a:rPr>
                <a:t>типовой инженерный инструментарий (все языки) </a:t>
              </a:r>
            </a:p>
          </p:txBody>
        </p:sp>
        <p:sp>
          <p:nvSpPr>
            <p:cNvPr id="44" name="AutoShape 7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5400000">
              <a:off x="737755" y="2826458"/>
              <a:ext cx="1080118" cy="1872207"/>
            </a:xfrm>
            <a:prstGeom prst="homePlate">
              <a:avLst>
                <a:gd name="adj" fmla="val 21792"/>
              </a:avLst>
            </a:prstGeom>
            <a:solidFill>
              <a:srgbClr val="FFB900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rot="10800000" vert="eaVert" lIns="0" tIns="0" rIns="0" bIns="0" anchor="ctr"/>
            <a:lstStyle/>
            <a:p>
              <a:pPr algn="ctr"/>
              <a:r>
                <a:rPr lang="ru-RU" sz="1600" b="1" dirty="0" smtClean="0">
                  <a:solidFill>
                    <a:schemeClr val="tx1"/>
                  </a:solidFill>
                </a:rPr>
                <a:t>Программирование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 </a:t>
              </a:r>
              <a:r>
                <a:rPr lang="ru-RU" sz="1600" b="1" dirty="0" smtClean="0">
                  <a:solidFill>
                    <a:schemeClr val="tx1"/>
                  </a:solidFill>
                </a:rPr>
                <a:t>и сервис</a:t>
              </a:r>
              <a:endParaRPr lang="de-DE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hteck 16"/>
            <p:cNvSpPr/>
            <p:nvPr/>
          </p:nvSpPr>
          <p:spPr>
            <a:xfrm>
              <a:off x="2213918" y="4311767"/>
              <a:ext cx="7344816" cy="830997"/>
            </a:xfrm>
            <a:prstGeom prst="rect">
              <a:avLst/>
            </a:prstGeom>
            <a:solidFill>
              <a:srgbClr val="CDD9E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360363" indent="-360363">
                <a:defRPr/>
              </a:pPr>
              <a:r>
                <a:rPr lang="ru-RU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Обширные возможности масштабирования</a:t>
              </a:r>
              <a:endParaRPr 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47675" lvl="1" indent="-177800">
                <a:spcBef>
                  <a:spcPct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altLang="de-DE" sz="1600" dirty="0">
                  <a:cs typeface="Arial" pitchFamily="34" charset="0"/>
                </a:rPr>
                <a:t>Масштабирование архитектуры </a:t>
              </a:r>
              <a:r>
                <a:rPr lang="ru-RU" altLang="de-DE" sz="1600" dirty="0" smtClean="0">
                  <a:cs typeface="Arial" pitchFamily="34" charset="0"/>
                </a:rPr>
                <a:t>резервирования и </a:t>
              </a:r>
              <a:r>
                <a:rPr lang="ru-RU" altLang="de-DE" sz="1600" dirty="0" smtClean="0">
                  <a:solidFill>
                    <a:schemeClr val="tx1"/>
                  </a:solidFill>
                  <a:cs typeface="Arial" pitchFamily="34" charset="0"/>
                </a:rPr>
                <a:t>времени переключения</a:t>
              </a:r>
              <a:endParaRPr lang="de-DE" altLang="de-DE" sz="1600" dirty="0">
                <a:solidFill>
                  <a:schemeClr val="tx1"/>
                </a:solidFill>
                <a:cs typeface="Arial" pitchFamily="34" charset="0"/>
              </a:endParaRPr>
            </a:p>
            <a:p>
              <a:pPr marL="447675" lvl="1" indent="-177800">
                <a:spcBef>
                  <a:spcPct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altLang="de-DE" sz="1600" dirty="0" smtClean="0">
                  <a:solidFill>
                    <a:schemeClr val="tx1"/>
                  </a:solidFill>
                  <a:cs typeface="Arial" pitchFamily="34" charset="0"/>
                </a:rPr>
                <a:t>Масштабирование производительности </a:t>
              </a:r>
              <a:r>
                <a:rPr lang="de-DE" altLang="de-DE" sz="1600" dirty="0" smtClean="0">
                  <a:solidFill>
                    <a:schemeClr val="tx1"/>
                  </a:solidFill>
                  <a:cs typeface="Arial" pitchFamily="34" charset="0"/>
                </a:rPr>
                <a:t>CPU </a:t>
              </a:r>
              <a:r>
                <a:rPr lang="de-DE" altLang="de-DE" sz="1600" dirty="0">
                  <a:solidFill>
                    <a:schemeClr val="tx1"/>
                  </a:solidFill>
                  <a:cs typeface="Arial" pitchFamily="34" charset="0"/>
                </a:rPr>
                <a:t>1513 </a:t>
              </a:r>
              <a:r>
                <a:rPr lang="ru-RU" altLang="de-DE" sz="1600" dirty="0" smtClean="0">
                  <a:solidFill>
                    <a:schemeClr val="tx1"/>
                  </a:solidFill>
                  <a:cs typeface="Arial" pitchFamily="34" charset="0"/>
                </a:rPr>
                <a:t>до</a:t>
              </a:r>
              <a:r>
                <a:rPr lang="de-DE" altLang="de-DE" sz="1600" dirty="0" smtClean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de-DE" altLang="de-DE" sz="1600" dirty="0">
                  <a:solidFill>
                    <a:schemeClr val="tx1"/>
                  </a:solidFill>
                  <a:cs typeface="Arial" pitchFamily="34" charset="0"/>
                </a:rPr>
                <a:t>1517</a:t>
              </a:r>
            </a:p>
          </p:txBody>
        </p:sp>
        <p:sp>
          <p:nvSpPr>
            <p:cNvPr id="48" name="AutoShape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rot="5400000">
              <a:off x="737753" y="3906578"/>
              <a:ext cx="1080122" cy="1872208"/>
            </a:xfrm>
            <a:prstGeom prst="homePlate">
              <a:avLst>
                <a:gd name="adj" fmla="val 21792"/>
              </a:avLst>
            </a:prstGeom>
            <a:solidFill>
              <a:srgbClr val="FFB900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rot="10800000" vert="eaVert" lIns="0" tIns="0" rIns="0" bIns="0" anchor="ctr"/>
            <a:lstStyle/>
            <a:p>
              <a:pPr algn="ctr"/>
              <a:r>
                <a:rPr lang="ru-RU" sz="1400" b="1" dirty="0" smtClean="0">
                  <a:solidFill>
                    <a:schemeClr val="tx1"/>
                  </a:solidFill>
                </a:rPr>
                <a:t>Конфигурация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Rechteck 17"/>
            <p:cNvSpPr/>
            <p:nvPr/>
          </p:nvSpPr>
          <p:spPr>
            <a:xfrm>
              <a:off x="2185528" y="5382741"/>
              <a:ext cx="7373206" cy="812530"/>
            </a:xfrm>
            <a:prstGeom prst="rect">
              <a:avLst/>
            </a:prstGeom>
            <a:solidFill>
              <a:srgbClr val="CDD9E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360363" indent="-360363">
                <a:defRPr/>
              </a:pPr>
              <a:r>
                <a:rPr lang="ru-RU" altLang="de-DE" sz="1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Стандартные сетевые технологии</a:t>
              </a:r>
              <a:endParaRPr lang="de-DE" altLang="de-D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>
                <a:lnSpc>
                  <a:spcPct val="110000"/>
                </a:lnSpc>
                <a:spcBef>
                  <a:spcPct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altLang="de-DE" sz="1400" dirty="0" smtClean="0">
                  <a:solidFill>
                    <a:schemeClr val="tx1"/>
                  </a:solidFill>
                  <a:cs typeface="Arial" pitchFamily="34" charset="0"/>
                </a:rPr>
                <a:t>Базируется на </a:t>
              </a:r>
              <a:r>
                <a:rPr lang="de-DE" altLang="de-DE" sz="1400" dirty="0" smtClean="0">
                  <a:solidFill>
                    <a:schemeClr val="tx1"/>
                  </a:solidFill>
                  <a:cs typeface="Arial" pitchFamily="34" charset="0"/>
                </a:rPr>
                <a:t>Profinet </a:t>
              </a:r>
              <a:r>
                <a:rPr lang="ru-RU" altLang="de-DE" sz="1400" dirty="0" smtClean="0">
                  <a:solidFill>
                    <a:schemeClr val="tx1"/>
                  </a:solidFill>
                  <a:cs typeface="Arial" pitchFamily="34" charset="0"/>
                </a:rPr>
                <a:t>системном резервировании</a:t>
              </a:r>
              <a:endParaRPr lang="de-DE" altLang="de-DE" sz="1400" dirty="0">
                <a:solidFill>
                  <a:schemeClr val="tx1"/>
                </a:solidFill>
                <a:cs typeface="Arial" pitchFamily="34" charset="0"/>
              </a:endParaRPr>
            </a:p>
            <a:p>
              <a:pPr marL="285750" lvl="1" indent="-285750">
                <a:lnSpc>
                  <a:spcPct val="110000"/>
                </a:lnSpc>
                <a:spcBef>
                  <a:spcPct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ru-RU" altLang="de-DE" sz="1400" dirty="0" smtClean="0">
                  <a:solidFill>
                    <a:schemeClr val="tx1"/>
                  </a:solidFill>
                  <a:cs typeface="Arial" pitchFamily="34" charset="0"/>
                </a:rPr>
                <a:t>Поддержка</a:t>
              </a:r>
              <a:r>
                <a:rPr lang="de-DE" altLang="de-DE" sz="1400" dirty="0" smtClean="0">
                  <a:solidFill>
                    <a:schemeClr val="tx1"/>
                  </a:solidFill>
                  <a:cs typeface="Arial" pitchFamily="34" charset="0"/>
                </a:rPr>
                <a:t> Profibus</a:t>
              </a:r>
              <a:r>
                <a:rPr lang="ru-RU" altLang="de-DE" sz="1400" dirty="0" smtClean="0">
                  <a:solidFill>
                    <a:schemeClr val="tx1"/>
                  </a:solidFill>
                  <a:cs typeface="Arial" pitchFamily="34" charset="0"/>
                </a:rPr>
                <a:t> не планируется</a:t>
              </a:r>
              <a:endParaRPr lang="de-DE" altLang="de-DE" sz="14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5400000">
              <a:off x="765686" y="4963063"/>
              <a:ext cx="1024256" cy="1872208"/>
            </a:xfrm>
            <a:prstGeom prst="homePlate">
              <a:avLst>
                <a:gd name="adj" fmla="val 21792"/>
              </a:avLst>
            </a:prstGeom>
            <a:solidFill>
              <a:srgbClr val="FFB900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xtLst/>
          </p:spPr>
          <p:txBody>
            <a:bodyPr rot="10800000" vert="eaVert" lIns="0" tIns="0" rIns="0" bIns="0" anchor="ctr"/>
            <a:lstStyle/>
            <a:p>
              <a:pPr algn="ctr"/>
              <a:r>
                <a:rPr lang="ru-RU" sz="1400" b="1" dirty="0" smtClean="0"/>
                <a:t>Коммуникации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5072" y="4302728"/>
              <a:ext cx="1871894" cy="76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xmlns="" val="3243593541"/>
                </p:ext>
              </p:extLst>
            </p:nvPr>
          </p:nvGraphicFramePr>
          <p:xfrm>
            <a:off x="9775073" y="3294509"/>
            <a:ext cx="1727877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35" name="Titel 1"/>
            <p:cNvSpPr txBox="1">
              <a:spLocks/>
            </p:cNvSpPr>
            <p:nvPr/>
          </p:nvSpPr>
          <p:spPr>
            <a:xfrm>
              <a:off x="2213919" y="1206276"/>
              <a:ext cx="7344815" cy="7920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vert="horz" lIns="122113" tIns="61056" rIns="122113" bIns="61056" rtlCol="0" anchor="ctr">
              <a:normAutofit/>
            </a:bodyPr>
            <a:lstStyle>
              <a:lvl1pPr algn="ctr" defTabSz="1221130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Система высокой степени готовности к внедрению </a:t>
              </a:r>
              <a:endParaRPr lang="de-DE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5400000">
              <a:off x="773758" y="774229"/>
              <a:ext cx="1008112" cy="1872208"/>
            </a:xfrm>
            <a:prstGeom prst="homePlate">
              <a:avLst>
                <a:gd name="adj" fmla="val 21792"/>
              </a:avLst>
            </a:prstGeom>
            <a:solidFill>
              <a:srgbClr val="FFB900"/>
            </a:solidFill>
            <a:ln w="19050" cmpd="sng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  <a:extLst/>
          </p:spPr>
          <p:txBody>
            <a:bodyPr rot="10800000" vert="eaVert" lIns="0" tIns="0" rIns="0" bIns="0" anchor="ctr"/>
            <a:lstStyle/>
            <a:p>
              <a:pPr algn="ctr"/>
              <a:r>
                <a:rPr lang="ru-RU" sz="1600" b="1" dirty="0" smtClean="0"/>
                <a:t>Уровень функциональной </a:t>
              </a:r>
            </a:p>
            <a:p>
              <a:pPr algn="ctr"/>
              <a:r>
                <a:rPr lang="ru-RU" sz="1600" b="1" dirty="0" smtClean="0">
                  <a:solidFill>
                    <a:schemeClr val="tx1"/>
                  </a:solidFill>
                </a:rPr>
                <a:t>завершенности</a:t>
              </a:r>
              <a:endParaRPr lang="de-DE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080"/>
            <a:stretch/>
          </p:blipFill>
          <p:spPr bwMode="auto">
            <a:xfrm>
              <a:off x="10000501" y="1175108"/>
              <a:ext cx="951173" cy="751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Рисунок 65" descr="C:\Users\Admin\Desktop\P_ST70_XX_04796i.jpg"/>
            <p:cNvPicPr/>
            <p:nvPr/>
          </p:nvPicPr>
          <p:blipFill>
            <a:blip r:embed="rId15" cstate="print"/>
            <a:srcRect t="33174"/>
            <a:stretch>
              <a:fillRect/>
            </a:stretch>
          </p:blipFill>
          <p:spPr bwMode="auto">
            <a:xfrm>
              <a:off x="9774758" y="2072879"/>
              <a:ext cx="1584175" cy="10118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" name="Picture 8" descr="Картинки по запросу profibus ethernet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064" r="13431" b="83683"/>
            <a:stretch/>
          </p:blipFill>
          <p:spPr bwMode="auto">
            <a:xfrm>
              <a:off x="10714218" y="5598765"/>
              <a:ext cx="1201858" cy="46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87375875"/>
      </p:ext>
    </p:extLst>
  </p:cSld>
  <p:clrMapOvr>
    <a:masterClrMapping/>
  </p:clrMapOvr>
  <p:transition advTm="649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3180" y="652953"/>
            <a:ext cx="12204700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/>
              <a:t>Стратегия коммерциализации. Бизнес-модель</a:t>
            </a:r>
            <a:endParaRPr lang="ru-RU" sz="2000" dirty="0"/>
          </a:p>
        </p:txBody>
      </p:sp>
      <p:sp>
        <p:nvSpPr>
          <p:cNvPr id="8" name="Полилиния 7"/>
          <p:cNvSpPr/>
          <p:nvPr/>
        </p:nvSpPr>
        <p:spPr>
          <a:xfrm>
            <a:off x="11848" y="8247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19" t="27799" r="20094" b="16417"/>
          <a:stretch/>
        </p:blipFill>
        <p:spPr bwMode="auto">
          <a:xfrm>
            <a:off x="624050" y="1297571"/>
            <a:ext cx="10856101" cy="502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02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-18330" y="630213"/>
            <a:ext cx="12204700" cy="35818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12308" tIns="56152" rIns="112308" bIns="56152" anchor="ctr"/>
          <a:lstStyle/>
          <a:p>
            <a:pPr algn="ctr"/>
            <a:r>
              <a:rPr lang="ru-RU" sz="2000" b="1" dirty="0"/>
              <a:t> Краткая  информация  о текущем состоянии реализации АС ОМКВР</a:t>
            </a:r>
            <a:endParaRPr lang="ru-RU" sz="2000" dirty="0"/>
          </a:p>
        </p:txBody>
      </p:sp>
      <p:sp>
        <p:nvSpPr>
          <p:cNvPr id="8" name="Полилиния 7"/>
          <p:cNvSpPr/>
          <p:nvPr/>
        </p:nvSpPr>
        <p:spPr>
          <a:xfrm>
            <a:off x="0" y="8247"/>
            <a:ext cx="12166444" cy="644703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506" tIns="113623" rIns="113623" bIns="113623" numCol="1" spcCol="1559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7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0260" y="1128408"/>
            <a:ext cx="11845758" cy="5705099"/>
          </a:xfrm>
          <a:prstGeom prst="rect">
            <a:avLst/>
          </a:prstGeom>
        </p:spPr>
        <p:txBody>
          <a:bodyPr wrap="square" lIns="102562" tIns="51282" rIns="102562" bIns="51282">
            <a:spAutoFit/>
          </a:bodyPr>
          <a:lstStyle/>
          <a:p>
            <a:r>
              <a:rPr lang="ru-RU" sz="1400" b="1" dirty="0" smtClean="0"/>
              <a:t>Начало проекта</a:t>
            </a:r>
            <a:r>
              <a:rPr lang="ru-RU" sz="1400" dirty="0" smtClean="0"/>
              <a:t> январь 2017 год</a:t>
            </a:r>
          </a:p>
          <a:p>
            <a:r>
              <a:rPr lang="ru-RU" sz="1400" b="1" dirty="0" smtClean="0"/>
              <a:t>Окончание</a:t>
            </a:r>
            <a:r>
              <a:rPr lang="ru-RU" sz="1400" dirty="0" smtClean="0"/>
              <a:t>  декабрь 2018 год</a:t>
            </a:r>
          </a:p>
          <a:p>
            <a:pPr>
              <a:tabLst>
                <a:tab pos="398902" algn="l"/>
              </a:tabLst>
            </a:pPr>
            <a:r>
              <a:rPr lang="ru-RU" sz="1400" b="1" dirty="0" smtClean="0"/>
              <a:t> 	1. Получено свидетельство на аккредитацию в качестве субъекта научной и научно-технической деятельности МОН РК </a:t>
            </a:r>
            <a:r>
              <a:rPr lang="ru-RU" sz="1400" dirty="0" smtClean="0"/>
              <a:t>(Свидетельство №004985 серия МК от 14 июня 2017 года)</a:t>
            </a:r>
          </a:p>
          <a:p>
            <a:pPr>
              <a:tabLst>
                <a:tab pos="398902" algn="l"/>
              </a:tabLst>
            </a:pPr>
            <a:r>
              <a:rPr lang="ru-RU" sz="1400" b="1" dirty="0" smtClean="0"/>
              <a:t>	2. Подписан  и зарегистрирован в</a:t>
            </a:r>
            <a:r>
              <a:rPr lang="en-US" sz="1400" b="1" dirty="0" smtClean="0"/>
              <a:t> </a:t>
            </a:r>
            <a:r>
              <a:rPr lang="en-US" sz="1400" dirty="0" smtClean="0">
                <a:hlinkClick r:id="rId3" tooltip="Home"/>
              </a:rPr>
              <a:t>National </a:t>
            </a:r>
            <a:r>
              <a:rPr lang="en-US" sz="1400" dirty="0">
                <a:hlinkClick r:id="rId3" tooltip="Home"/>
              </a:rPr>
              <a:t>Institute of Intellectual Property</a:t>
            </a:r>
            <a:r>
              <a:rPr lang="ru-RU" sz="1400" b="1" dirty="0" smtClean="0"/>
              <a:t> Лицензионный договор </a:t>
            </a:r>
            <a:r>
              <a:rPr lang="ru-RU" sz="1400" dirty="0" smtClean="0"/>
              <a:t> на передачу исключительных прав использования изобретения  "Автоматический комплекс для мониторинга качества и количества потока руды в процессе подготовки к обогащению" по патенту РК №31642- </a:t>
            </a:r>
            <a:r>
              <a:rPr lang="en-US" sz="1400" dirty="0" smtClean="0"/>
              <a:t>TST</a:t>
            </a:r>
            <a:r>
              <a:rPr lang="ru-RU" sz="1400" dirty="0" smtClean="0"/>
              <a:t>-16 (Лицензионный договор № 01-2018030/12-21 от 24.01.2018г. Лицензиар - ТОО "Системотехника"; Лицензиат - ТОО "</a:t>
            </a:r>
            <a:r>
              <a:rPr lang="en-US" sz="1400" dirty="0" smtClean="0"/>
              <a:t>TST</a:t>
            </a:r>
            <a:r>
              <a:rPr lang="ru-RU" sz="1400" dirty="0" smtClean="0"/>
              <a:t>-16)</a:t>
            </a:r>
          </a:p>
          <a:p>
            <a:pPr algn="just">
              <a:tabLst>
                <a:tab pos="398902" algn="l"/>
              </a:tabLst>
            </a:pPr>
            <a:r>
              <a:rPr lang="ru-RU" sz="1400" b="1" dirty="0" smtClean="0"/>
              <a:t>	3. Получено Свидетельство  о государственной  регистрации прав на объект авторского права: </a:t>
            </a:r>
            <a:r>
              <a:rPr lang="ru-RU" sz="1400" dirty="0" smtClean="0"/>
              <a:t>"Автоматизированная система оперативного мониторинга качества входных рудопотоков горно-обогатительного предприятия" (программа для ЭВМ). Свидетельство №2497 от 30.10. 2017г (Зарегистрировано в МЮ РК 30 октября 2017 г. №2497)</a:t>
            </a:r>
          </a:p>
          <a:p>
            <a:pPr>
              <a:tabLst>
                <a:tab pos="398902" algn="l"/>
              </a:tabLst>
            </a:pPr>
            <a:r>
              <a:rPr lang="ru-RU" sz="1400" b="1" dirty="0"/>
              <a:t>	4. Получено Свидетельство  о государственной  регистрации прав на объект авторского права:</a:t>
            </a:r>
            <a:r>
              <a:rPr lang="ru-RU" sz="1400" dirty="0"/>
              <a:t> "Программный имитатор для тестирования и наладки систем автоматизированного контроля технологических процессов на входе рудоподготовительного комплекса обогатительной фабрики (Свидетельство № 1230 от 24.04.2018г Зарегистрировано в МЮ РК 24.04.2018г №1230)</a:t>
            </a:r>
          </a:p>
          <a:p>
            <a:pPr>
              <a:tabLst>
                <a:tab pos="398902" algn="l"/>
              </a:tabLst>
            </a:pPr>
            <a:r>
              <a:rPr lang="ru-RU" sz="1400" b="1" dirty="0"/>
              <a:t>	5. Подана заявка на  получение патента РК </a:t>
            </a:r>
            <a:r>
              <a:rPr lang="ru-RU" sz="1400" dirty="0"/>
              <a:t>на изобретение (Зарегистрировано в РГП НИИС МЮ РК 23августа 2017 г. Рег.№ </a:t>
            </a:r>
            <a:r>
              <a:rPr lang="ru-RU" sz="1400" dirty="0" smtClean="0"/>
              <a:t>2017/0705.1</a:t>
            </a:r>
          </a:p>
          <a:p>
            <a:pPr>
              <a:tabLst>
                <a:tab pos="398902" algn="l"/>
              </a:tabLst>
            </a:pPr>
            <a:r>
              <a:rPr lang="ru-RU" sz="1400" b="1" dirty="0"/>
              <a:t>	6</a:t>
            </a:r>
            <a:r>
              <a:rPr lang="ru-RU" sz="1400" b="1" dirty="0" smtClean="0"/>
              <a:t>. Завершены работы по адаптации технологии, проекта и  рабочей документации базового варианта АС ОМКВР к условиям </a:t>
            </a:r>
            <a:r>
              <a:rPr lang="ru-RU" sz="1400" dirty="0" smtClean="0"/>
              <a:t>промышленного объекта  </a:t>
            </a:r>
            <a:r>
              <a:rPr lang="ru-RU" sz="1400" dirty="0"/>
              <a:t>АО «</a:t>
            </a:r>
            <a:r>
              <a:rPr lang="ru-RU" sz="1400" dirty="0" err="1"/>
              <a:t>Соколовско-Сарбайское</a:t>
            </a:r>
            <a:r>
              <a:rPr lang="ru-RU" sz="1400" dirty="0"/>
              <a:t> горно-производственное объединение (АО ССГПО)</a:t>
            </a:r>
            <a:endParaRPr lang="ru-RU" sz="1400" b="1" dirty="0"/>
          </a:p>
          <a:p>
            <a:pPr>
              <a:tabLst>
                <a:tab pos="398902" algn="l"/>
              </a:tabLst>
            </a:pPr>
            <a:r>
              <a:rPr lang="ru-RU" sz="1400" b="1" dirty="0"/>
              <a:t>	</a:t>
            </a:r>
            <a:r>
              <a:rPr lang="ru-RU" sz="1400" b="1" dirty="0" smtClean="0"/>
              <a:t>7. </a:t>
            </a:r>
            <a:r>
              <a:rPr lang="ru-RU" sz="1400" b="1" dirty="0"/>
              <a:t>Завершены работы по закупу и монтажу комплекса технических средств (КТС) АС </a:t>
            </a:r>
            <a:r>
              <a:rPr lang="ru-RU" sz="1400" b="1" dirty="0" smtClean="0"/>
              <a:t>ОМКВ</a:t>
            </a:r>
            <a:r>
              <a:rPr lang="ru-RU" sz="1400" b="1" dirty="0"/>
              <a:t>Р</a:t>
            </a:r>
            <a:r>
              <a:rPr lang="ru-RU" sz="1400" b="1" dirty="0" smtClean="0"/>
              <a:t> </a:t>
            </a:r>
            <a:r>
              <a:rPr lang="ru-RU" sz="1400" b="1" dirty="0"/>
              <a:t>на полигоне ТСТ-16</a:t>
            </a:r>
            <a:r>
              <a:rPr lang="ru-RU" sz="1400" dirty="0"/>
              <a:t> в соответствии с ранее  разработанной в ТСТ-16 рабочей документацией (согласно плана закупок и плана работ)</a:t>
            </a:r>
          </a:p>
          <a:p>
            <a:pPr>
              <a:tabLst>
                <a:tab pos="398902" algn="l"/>
              </a:tabLst>
            </a:pPr>
            <a:r>
              <a:rPr lang="ru-RU" sz="1400" b="1" dirty="0"/>
              <a:t>	</a:t>
            </a:r>
            <a:r>
              <a:rPr lang="ru-RU" sz="1400" b="1" dirty="0" smtClean="0"/>
              <a:t>8. Выполняется </a:t>
            </a:r>
            <a:r>
              <a:rPr lang="ru-RU" sz="1400" b="1" dirty="0"/>
              <a:t>испытания АС ОМКВР в полигонных условиях</a:t>
            </a:r>
            <a:r>
              <a:rPr lang="ru-RU" sz="1400" dirty="0"/>
              <a:t> для обеспечения готовности к проведению работ на промышленном объекте  АО «Соколовско-Сарбайское горно-производственное объединение (АО ССГПО). Работы планируется провести до конца текущего года после заключения соответствующего контракта с АО ССГПО</a:t>
            </a:r>
          </a:p>
          <a:p>
            <a:pPr>
              <a:tabLst>
                <a:tab pos="398902" algn="l"/>
              </a:tabLst>
            </a:pPr>
            <a:r>
              <a:rPr lang="ru-RU" sz="1400" b="1" dirty="0" smtClean="0"/>
              <a:t>	9. </a:t>
            </a:r>
            <a:r>
              <a:rPr lang="ru-RU" sz="1400" b="1" dirty="0"/>
              <a:t>Опубликован Доклад  в сборнике международной конференции </a:t>
            </a:r>
            <a:r>
              <a:rPr lang="en-US" sz="1400" b="1" dirty="0"/>
              <a:t>ACIIDS</a:t>
            </a:r>
            <a:r>
              <a:rPr lang="ru-RU" sz="1400" b="1" dirty="0"/>
              <a:t> 2018, </a:t>
            </a:r>
            <a:r>
              <a:rPr lang="en-US" sz="1400" b="1" dirty="0"/>
              <a:t>PartII</a:t>
            </a:r>
            <a:r>
              <a:rPr lang="ru-RU" sz="1400" b="1" dirty="0"/>
              <a:t>, </a:t>
            </a:r>
            <a:r>
              <a:rPr lang="en-US" sz="1400" b="1" dirty="0"/>
              <a:t>LNAI</a:t>
            </a:r>
            <a:r>
              <a:rPr lang="ru-RU" sz="1400" b="1" dirty="0"/>
              <a:t> 10752.</a:t>
            </a:r>
            <a:r>
              <a:rPr lang="ru-RU" sz="1400" dirty="0"/>
              <a:t> Информация о сборнике представлена  в международной базе научных изданий </a:t>
            </a:r>
            <a:r>
              <a:rPr lang="en-US" sz="1400" dirty="0"/>
              <a:t>Scopus</a:t>
            </a:r>
            <a:r>
              <a:rPr lang="ru-RU" sz="1400" dirty="0"/>
              <a:t>.</a:t>
            </a:r>
          </a:p>
          <a:p>
            <a:pPr>
              <a:tabLst>
                <a:tab pos="398902" algn="l"/>
              </a:tabLst>
            </a:pPr>
            <a:r>
              <a:rPr lang="ru-RU" sz="1400" dirty="0"/>
              <a:t>	</a:t>
            </a:r>
            <a:r>
              <a:rPr lang="ru-RU" sz="1400" b="1" dirty="0" smtClean="0"/>
              <a:t>10. Направлена </a:t>
            </a:r>
            <a:r>
              <a:rPr lang="ru-RU" sz="1400" b="1" dirty="0"/>
              <a:t>статья по тематике подпроекта  в журнал</a:t>
            </a:r>
            <a:r>
              <a:rPr lang="ru-RU" sz="1400" dirty="0"/>
              <a:t>: -"</a:t>
            </a:r>
            <a:r>
              <a:rPr lang="en-US" sz="1400" dirty="0"/>
              <a:t>Journal of Information and Telecommunication</a:t>
            </a:r>
            <a:r>
              <a:rPr lang="ru-RU" sz="1400" dirty="0"/>
              <a:t>" (по заказу оргкомитета</a:t>
            </a:r>
            <a:r>
              <a:rPr lang="ru-RU" sz="1400" b="1" dirty="0"/>
              <a:t> </a:t>
            </a:r>
            <a:r>
              <a:rPr lang="en-US" sz="1400" b="1" dirty="0"/>
              <a:t>ACIIDS</a:t>
            </a:r>
            <a:r>
              <a:rPr lang="ru-RU" sz="1400" b="1" dirty="0"/>
              <a:t> </a:t>
            </a:r>
            <a:r>
              <a:rPr lang="ru-RU" sz="1400" b="1" dirty="0" smtClean="0"/>
              <a:t>2018).</a:t>
            </a:r>
            <a:endParaRPr lang="ru-RU" sz="1400" dirty="0"/>
          </a:p>
          <a:p>
            <a:pPr>
              <a:tabLst>
                <a:tab pos="398902" algn="l"/>
              </a:tabLst>
            </a:pPr>
            <a:r>
              <a:rPr lang="ru-RU" sz="1400" b="1" dirty="0"/>
              <a:t>	</a:t>
            </a:r>
            <a:r>
              <a:rPr lang="ru-RU" sz="1400" b="1" dirty="0" smtClean="0"/>
              <a:t>11. Получено </a:t>
            </a:r>
            <a:r>
              <a:rPr lang="ru-RU" sz="1400" b="1" dirty="0"/>
              <a:t>письменное подтверждение </a:t>
            </a:r>
            <a:r>
              <a:rPr lang="ru-RU" sz="1400" dirty="0"/>
              <a:t> от АО ССГПО о выделении средств на внедрение АС  ОМКВР в рамках инвестиционной программы АО ССГПО на 2018 год (Письмо Директора  департамента по качеству и автоматизации производства от 12.02.2018 Исх. №01/1048)</a:t>
            </a:r>
          </a:p>
        </p:txBody>
      </p:sp>
    </p:spTree>
    <p:extLst>
      <p:ext uri="{BB962C8B-B14F-4D97-AF65-F5344CB8AC3E}">
        <p14:creationId xmlns:p14="http://schemas.microsoft.com/office/powerpoint/2010/main" xmlns="" val="23143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166763" y="1192105"/>
            <a:ext cx="3932385" cy="1631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</a:t>
            </a: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7974" y="1317644"/>
            <a:ext cx="0" cy="13271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601" y="918245"/>
            <a:ext cx="3839395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жизнеспособности технологии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1431" y="1208060"/>
            <a:ext cx="1280135" cy="40022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Важность для клиента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(+3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&amp; -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03649" y="3023860"/>
            <a:ext cx="3886933" cy="36550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4251751" y="5098925"/>
            <a:ext cx="38869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00417" y="2759663"/>
            <a:ext cx="1811226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готовность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7399" y="3087573"/>
            <a:ext cx="2261737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Степень готовности технологии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2942" y="5315499"/>
            <a:ext cx="1838720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Со-инвесторы / партнеры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3113" y="5310958"/>
            <a:ext cx="214941" cy="1954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51166" y="1200550"/>
            <a:ext cx="3886933" cy="14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Потребности клиентов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147401" y="1307303"/>
            <a:ext cx="0" cy="13271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39221" y="940944"/>
            <a:ext cx="3839395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Восприятие ценности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2983" y="1278774"/>
            <a:ext cx="1653630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Выгода для клиентов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4634" y="3087573"/>
            <a:ext cx="3899329" cy="36139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123265" y="4302621"/>
            <a:ext cx="38869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0861" y="3078485"/>
            <a:ext cx="878582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839073" y="1371244"/>
            <a:ext cx="177900" cy="1496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8604" y="3102462"/>
            <a:ext cx="215700" cy="2090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4900" y="1372644"/>
            <a:ext cx="149392" cy="14964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8054" y="2831671"/>
            <a:ext cx="3969008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Конкурентные преимущества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29942" y="3078485"/>
            <a:ext cx="812520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07" y="3160514"/>
            <a:ext cx="182235" cy="20600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4038" y="3184126"/>
            <a:ext cx="210315" cy="182391"/>
          </a:xfrm>
          <a:prstGeom prst="rect">
            <a:avLst/>
          </a:prstGeom>
        </p:spPr>
      </p:pic>
      <p:cxnSp>
        <p:nvCxnSpPr>
          <p:cNvPr id="41" name="Прямая соединительная линия 40"/>
          <p:cNvCxnSpPr/>
          <p:nvPr/>
        </p:nvCxnSpPr>
        <p:spPr>
          <a:xfrm flipH="1">
            <a:off x="147031" y="5315499"/>
            <a:ext cx="38869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05789" y="4314590"/>
            <a:ext cx="3140601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Инновационная значимость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0802" y="5285260"/>
            <a:ext cx="2809308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Статус интеллектуальной собственности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6390" y="5315499"/>
            <a:ext cx="261325" cy="235211"/>
          </a:xfrm>
          <a:prstGeom prst="rect">
            <a:avLst/>
          </a:prstGeom>
        </p:spPr>
      </p:pic>
      <p:pic>
        <p:nvPicPr>
          <p:cNvPr id="1026" name="Picture 2" descr="Картинки по запросу ценностные предложения для презентации 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43" y="4377013"/>
            <a:ext cx="180936" cy="1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изображение лампочки  для презентаци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082" y="1355546"/>
            <a:ext cx="280356" cy="2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8303371" y="1307304"/>
            <a:ext cx="1883496" cy="13267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552" tIns="45776" rIns="91552" bIns="45776" rtlCol="0">
            <a:spAutoFit/>
          </a:bodyPr>
          <a:lstStyle/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409442" y="1293676"/>
            <a:ext cx="1665188" cy="53784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8994625" y="1307303"/>
            <a:ext cx="0" cy="13271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229356" y="1303899"/>
            <a:ext cx="878582" cy="339382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+3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&amp; -3)</a:t>
            </a:r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28797" y="1294204"/>
            <a:ext cx="964205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81961" y="954233"/>
            <a:ext cx="1096563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0418977" y="3754203"/>
            <a:ext cx="1665188" cy="80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0397648" y="5568670"/>
            <a:ext cx="1665188" cy="80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389225" y="1319743"/>
            <a:ext cx="995683" cy="40022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Технический эксперт 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577849" y="3972010"/>
            <a:ext cx="1246239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Пользователи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415755" y="5634703"/>
            <a:ext cx="878582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Партнеры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17411" y="1483642"/>
            <a:ext cx="177513" cy="14943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25047" y="1374900"/>
            <a:ext cx="217054" cy="173265"/>
          </a:xfrm>
          <a:prstGeom prst="rect">
            <a:avLst/>
          </a:prstGeom>
        </p:spPr>
      </p:pic>
      <p:pic>
        <p:nvPicPr>
          <p:cNvPr id="80" name="Picture 14" descr="Картинки по запросу изображение партнеры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8767" y="5622223"/>
            <a:ext cx="258933" cy="2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V="1">
            <a:off x="11720868" y="1340268"/>
            <a:ext cx="244875" cy="207896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8040028" y="914435"/>
            <a:ext cx="2146837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25579" y="3356107"/>
            <a:ext cx="3666678" cy="163533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находится в процессе практической апробации после завершения доработки и работ по проектированию. Закуплен  и смонтирован комплекс технических средств на полигоне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TST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-16. Производится наладка, тестовые испытания  и подготовка к апробации технических решений и оборудования АС ОМКВР в промышленных условиях у потенциального покупателя технологии АО «ССГПО». Совместно с АО «ССГПО и ТОО «Системотехника» проводится работа по заключению соответствующего Договора» до конца 2018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361878" y="5466161"/>
            <a:ext cx="3666678" cy="101821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ТОО «Системотехника»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Со-инвестор проекта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о-финансирование 5000000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KZT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 Обеспечение научной и патентной базы проекта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АО «ССГПО»: предоставление площадки для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проведения промышленной апробации результатов подпроекта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66845" y="5432552"/>
            <a:ext cx="3885203" cy="132677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lvl="0"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Оформлено юридическое право </a:t>
            </a:r>
            <a:r>
              <a:rPr lang="en-US" sz="1000" dirty="0"/>
              <a:t>TST</a:t>
            </a:r>
            <a:r>
              <a:rPr lang="ru-RU" sz="1000" dirty="0"/>
              <a:t>-16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dirty="0"/>
              <a:t>патент РК №31642 "Автоматический комплекс для мониторинга качества и количества потока руды в процессе подготовки к обогащению» положенный в основу технологии. Лицензионный договор № 01-2018030/12-21 от 24.01.2018г (</a:t>
            </a:r>
            <a:r>
              <a:rPr lang="ru-RU" sz="1000" b="1" dirty="0"/>
              <a:t>зарегистрирован в РГП НИИС)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Подана заявка на  получение патента на изобретение: «Система оперативного автоматического мониторинга характеристик потока руды в процессах подготовки к обогащению»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921" y="1350293"/>
            <a:ext cx="2632054" cy="1477441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качества входных потоков руд на ГОП в режиме реального времени.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Сокращение аппаратных расходов  на мониторинг</a:t>
            </a:r>
            <a:endParaRPr lang="ru-RU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Оперативное управления технологической цепочкой «рудник-дробление-обогащение»</a:t>
            </a:r>
            <a:endParaRPr lang="ru-RU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Отечественный производитель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22917" y="1639297"/>
            <a:ext cx="928666" cy="104655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  +3</a:t>
            </a:r>
          </a:p>
          <a:p>
            <a:endParaRPr lang="kk-KZ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  +3</a:t>
            </a:r>
          </a:p>
          <a:p>
            <a:endParaRPr lang="kk-KZ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  +2</a:t>
            </a: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  +1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948648" y="1659270"/>
            <a:ext cx="1280696" cy="984998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•  ООО «ТЕХНОРОС»</a:t>
            </a:r>
          </a:p>
          <a:p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ООО «Уралрудоавтоматика»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444989" y="1651626"/>
            <a:ext cx="329198" cy="135433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endParaRPr lang="kk-KZ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5686" y="3286845"/>
            <a:ext cx="1942135" cy="1015776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Применяемые на практике технологии ориентированы на мониторинг  мелко-фракционных рудопотоков и на однопоточную схему их поступления на переработку.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7604" y="4507778"/>
            <a:ext cx="3773925" cy="86393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Предлагаемые технические решения дополняют существующие базовые способы контроля характеристик руд, поступающих на переработку, что позволяет повысить оперативность и точность оценок исходного сырья и эффективность его переработки.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026985" y="3286845"/>
            <a:ext cx="1994581" cy="1015776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предлагаемой технологии, обеспечивающей оперативный  мониторинг входных рудопотоков ГОП в режиме реального времени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215453" y="1504955"/>
            <a:ext cx="1989242" cy="101821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Оперативный учет объема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и качества рудопотоков с   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карьеров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Сокращает время определения качества руд из рудников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96698" y="1440894"/>
            <a:ext cx="2132657" cy="116966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Производственный контроль и управления качеством готовой продукции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Улучшает координацию и повышает ритмичность работы технологических переделов ГОКа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395196" y="5879441"/>
            <a:ext cx="1665114" cy="55537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ТОО «Системотехника»</a:t>
            </a:r>
          </a:p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АО «ССГПО»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456075" y="4245317"/>
            <a:ext cx="1564012" cy="132677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Горно-обогатительные  комбинаты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 по производству строительных материалов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430677" y="1697699"/>
            <a:ext cx="1564012" cy="194389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Салихов Зуфар Гарифуллович. Доктор технических наук , профессор, заслуженный деятель науки России, академик РАИН и МАНБ,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Главный научный сотрудник Института Проблем Управления  РАН.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Заголовок 3"/>
          <p:cNvSpPr txBox="1">
            <a:spLocks/>
          </p:cNvSpPr>
          <p:nvPr/>
        </p:nvSpPr>
        <p:spPr>
          <a:xfrm>
            <a:off x="32797" y="36033"/>
            <a:ext cx="12171904" cy="442649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311" tIns="92625" rIns="92625" bIns="92625" numCol="1" spcCol="1272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2246">
              <a:lnSpc>
                <a:spcPct val="90000"/>
              </a:lnSpc>
              <a:spcAft>
                <a:spcPct val="35000"/>
              </a:spcAft>
            </a:pPr>
            <a:endParaRPr lang="ru-RU" sz="1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  <a:p>
            <a:pPr defTabSz="712246">
              <a:lnSpc>
                <a:spcPts val="1402"/>
              </a:lnSpc>
              <a:spcAft>
                <a:spcPct val="35000"/>
              </a:spcAft>
            </a:pPr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   </a:t>
            </a:r>
          </a:p>
          <a:p>
            <a:pPr defTabSz="712246">
              <a:lnSpc>
                <a:spcPts val="1402"/>
              </a:lnSpc>
              <a:spcAft>
                <a:spcPct val="35000"/>
              </a:spcAft>
            </a:pPr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               </a:t>
            </a: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</a:rPr>
              <a:t>Проект №</a:t>
            </a: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</a:rPr>
              <a:t> APP-SSG-16/0330P</a:t>
            </a:r>
            <a:endParaRPr lang="kk-KZ" sz="1500" b="1" dirty="0">
              <a:solidFill>
                <a:schemeClr val="accent2">
                  <a:lumMod val="75000"/>
                </a:schemeClr>
              </a:solidFill>
            </a:endParaRPr>
          </a:p>
          <a:p>
            <a:pPr defTabSz="712246">
              <a:lnSpc>
                <a:spcPct val="90000"/>
              </a:lnSpc>
              <a:spcAft>
                <a:spcPct val="35000"/>
              </a:spcAft>
            </a:pPr>
            <a:endParaRPr lang="ru-RU" sz="1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2804" y="474907"/>
            <a:ext cx="12171902" cy="461778"/>
          </a:xfrm>
          <a:prstGeom prst="rect">
            <a:avLst/>
          </a:prstGeom>
          <a:solidFill>
            <a:schemeClr val="tx1"/>
          </a:solidFill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Комплексная оценка технологии  на 29</a:t>
            </a:r>
            <a:r>
              <a:rPr lang="ru-RU" dirty="0" smtClean="0">
                <a:solidFill>
                  <a:schemeClr val="bg1"/>
                </a:solidFill>
              </a:rPr>
              <a:t>/06/2018</a:t>
            </a:r>
            <a:endParaRPr lang="kk-KZ" dirty="0" smtClean="0">
              <a:solidFill>
                <a:schemeClr val="bg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8323345" y="3017082"/>
            <a:ext cx="1902876" cy="36550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sp>
        <p:nvSpPr>
          <p:cNvPr id="108" name="TextBox 107"/>
          <p:cNvSpPr txBox="1"/>
          <p:nvPr/>
        </p:nvSpPr>
        <p:spPr>
          <a:xfrm>
            <a:off x="8163430" y="2765647"/>
            <a:ext cx="2062792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Рынок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355520" y="3040968"/>
            <a:ext cx="1021781" cy="40109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Сегменты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рынка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316982" y="4600138"/>
            <a:ext cx="1537034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Риски и барьеры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Picture 10" descr="Картинки по запросу Изображение сегменты клиента для презентации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5902" y="3077588"/>
            <a:ext cx="493152" cy="3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2" descr="Картинки по запросу изображение риски и барьеры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260" y="4633745"/>
            <a:ext cx="429812" cy="3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8416474" y="3427339"/>
            <a:ext cx="1809748" cy="861887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Добыча и переработка минерального сырья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323348" y="4769963"/>
            <a:ext cx="1863519" cy="148105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Нет апробации в промышленных условиях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Появление прямых конкурентов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от финансового состояния предприятий горно-перерабатывающего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xmlns="" val="35506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/>
          </p:cNvSpPr>
          <p:nvPr/>
        </p:nvSpPr>
        <p:spPr>
          <a:xfrm>
            <a:off x="166763" y="1192105"/>
            <a:ext cx="3932385" cy="1631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</a:t>
            </a: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17974" y="1317644"/>
            <a:ext cx="0" cy="13271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601" y="918245"/>
            <a:ext cx="3839395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жизнеспособности технологии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1431" y="1208060"/>
            <a:ext cx="1357717" cy="40022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Важность для клиента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(+3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&amp; -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03649" y="3023860"/>
            <a:ext cx="3886933" cy="36550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4251751" y="5098925"/>
            <a:ext cx="38869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00417" y="2759663"/>
            <a:ext cx="1811226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готовность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7399" y="3087573"/>
            <a:ext cx="2261737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Степень готовности технологии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2942" y="5315499"/>
            <a:ext cx="1838720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Со-инвесторы / партнеры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3113" y="5310958"/>
            <a:ext cx="214941" cy="1954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51166" y="1200550"/>
            <a:ext cx="3886933" cy="14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Потребности клиентов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147401" y="1307303"/>
            <a:ext cx="0" cy="13271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39221" y="940944"/>
            <a:ext cx="3839395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Восприятие ценности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2983" y="1278774"/>
            <a:ext cx="1653630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Выгода для клиентов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4634" y="3087573"/>
            <a:ext cx="3899329" cy="36139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123265" y="4302621"/>
            <a:ext cx="38869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0861" y="3078485"/>
            <a:ext cx="878582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839073" y="1371244"/>
            <a:ext cx="177900" cy="1496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8604" y="3102462"/>
            <a:ext cx="215700" cy="2090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4900" y="1372644"/>
            <a:ext cx="149392" cy="14964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8054" y="2831671"/>
            <a:ext cx="3969008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Конкурентные преимущества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29942" y="3078485"/>
            <a:ext cx="812520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07" y="3160514"/>
            <a:ext cx="182235" cy="20600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4038" y="3184126"/>
            <a:ext cx="210315" cy="182391"/>
          </a:xfrm>
          <a:prstGeom prst="rect">
            <a:avLst/>
          </a:prstGeom>
        </p:spPr>
      </p:pic>
      <p:cxnSp>
        <p:nvCxnSpPr>
          <p:cNvPr id="41" name="Прямая соединительная линия 40"/>
          <p:cNvCxnSpPr/>
          <p:nvPr/>
        </p:nvCxnSpPr>
        <p:spPr>
          <a:xfrm flipH="1">
            <a:off x="147031" y="5315499"/>
            <a:ext cx="38869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05789" y="4314590"/>
            <a:ext cx="3140601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Инновационная значимость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0802" y="5285260"/>
            <a:ext cx="2809308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Статус интеллектуальной собственности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6390" y="5315499"/>
            <a:ext cx="261325" cy="235211"/>
          </a:xfrm>
          <a:prstGeom prst="rect">
            <a:avLst/>
          </a:prstGeom>
        </p:spPr>
      </p:pic>
      <p:pic>
        <p:nvPicPr>
          <p:cNvPr id="1026" name="Picture 2" descr="Картинки по запросу ценностные предложения для презентации 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43" y="4377013"/>
            <a:ext cx="180936" cy="1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изображение лампочки  для презентаци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082" y="1355546"/>
            <a:ext cx="280356" cy="2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8303371" y="1307304"/>
            <a:ext cx="1883496" cy="13267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552" tIns="45776" rIns="91552" bIns="45776" rtlCol="0">
            <a:spAutoFit/>
          </a:bodyPr>
          <a:lstStyle/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409442" y="1293676"/>
            <a:ext cx="1665188" cy="53784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8994625" y="1307303"/>
            <a:ext cx="0" cy="13271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229356" y="1303899"/>
            <a:ext cx="878582" cy="339382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+3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&amp; -3)</a:t>
            </a:r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28797" y="1294204"/>
            <a:ext cx="964205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81961" y="954233"/>
            <a:ext cx="1096563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0418977" y="3754203"/>
            <a:ext cx="1665188" cy="80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0397648" y="5568670"/>
            <a:ext cx="1665188" cy="80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389225" y="1319743"/>
            <a:ext cx="995683" cy="40022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Технический эксперт 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577849" y="3972010"/>
            <a:ext cx="1246239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Пользователи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415755" y="5634703"/>
            <a:ext cx="878582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Партнеры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17411" y="1483642"/>
            <a:ext cx="177513" cy="14943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25047" y="1374900"/>
            <a:ext cx="217054" cy="173265"/>
          </a:xfrm>
          <a:prstGeom prst="rect">
            <a:avLst/>
          </a:prstGeom>
        </p:spPr>
      </p:pic>
      <p:pic>
        <p:nvPicPr>
          <p:cNvPr id="80" name="Picture 14" descr="Картинки по запросу изображение партнеры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8767" y="5622223"/>
            <a:ext cx="258933" cy="2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V="1">
            <a:off x="11720868" y="1340268"/>
            <a:ext cx="244875" cy="207896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8040028" y="914435"/>
            <a:ext cx="2146837" cy="27767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endParaRPr lang="kk-K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25579" y="3356107"/>
            <a:ext cx="3666678" cy="163533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находится в процессе практической апробации после завершения доработки и работ по проектированию. Закуплен  и смонтирован комплекс технических средств на полигоне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TST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-16. Производится наладка, тестовые испытания  и подготовка к апробации технических решений и оборудования АС ОМКВР в промышленных условиях у потенциального покупателя технологии АО «ССГПО». Совместно с АО «ССГПО и ТОО «Системотехника» проводится работа по заключению соответствующего Договора» до конца 2018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361878" y="5466161"/>
            <a:ext cx="3666678" cy="101821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ТОО «Системотехника»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Со-инвестор проекта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о-финансирование 5000000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KZT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 Обеспечение научной и патентной базы проекта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АО «ССГПО»: предоставление площадки для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проведения промышленной апробации результатов подпроекта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66845" y="5432552"/>
            <a:ext cx="3885203" cy="132677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lvl="0"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Оформлено юридическое право </a:t>
            </a:r>
            <a:r>
              <a:rPr lang="en-US" sz="1000" dirty="0"/>
              <a:t>TST</a:t>
            </a:r>
            <a:r>
              <a:rPr lang="ru-RU" sz="1000" dirty="0"/>
              <a:t>-16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dirty="0"/>
              <a:t>патент РК №31642 "Автоматический комплекс для мониторинга качества и количества потока руды в процессе подготовки к обогащению» положенный в основу технологии. Лицензионный договор № 01-2018030/12-21 от 24.01.2018г (</a:t>
            </a:r>
            <a:r>
              <a:rPr lang="ru-RU" sz="1000" b="1" dirty="0"/>
              <a:t>зарегистрирован в РГП НИИС)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Подана заявка на  получение патента на изобретение: «Система оперативного автоматического мониторинга характеристик потока руды в процессах подготовки к обогащению»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7928" y="1422301"/>
            <a:ext cx="2560046" cy="1438969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Monitoring of the quality of input ore flows to ore-processing plant in real time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702" indent="-17170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hardware monitoring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</a:p>
          <a:p>
            <a:pPr marL="171702" indent="-17170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Operational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management of the technological chain "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mine-crushing-enrichment“</a:t>
            </a:r>
          </a:p>
          <a:p>
            <a:pPr marL="171702" indent="-171702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producer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22917" y="1671892"/>
            <a:ext cx="928666" cy="104655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  +3</a:t>
            </a:r>
          </a:p>
          <a:p>
            <a:endParaRPr lang="kk-KZ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kk-K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+3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  +2</a:t>
            </a: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           +1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948648" y="1659270"/>
            <a:ext cx="1280696" cy="984998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•  ООО «ТЕХНОРОС»</a:t>
            </a:r>
          </a:p>
          <a:p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ООО «Уралрудоавтоматика»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444989" y="1651626"/>
            <a:ext cx="329198" cy="1354330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endParaRPr lang="kk-KZ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endParaRPr lang="kk-K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5686" y="3286845"/>
            <a:ext cx="1942135" cy="1015776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Применяемые на практике технологии ориентированы на мониторинг  мелко-фракционных рудопотоков и на однопоточную схему их поступления на переработку.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7604" y="4507778"/>
            <a:ext cx="3773925" cy="86393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Предлагаемые технические решения дополняют существующие базовые способы контроля характеристик руд, поступающих на переработку, что позволяет повысить оперативность и точность оценок исходного сырья и эффективность его переработки.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026985" y="3286845"/>
            <a:ext cx="1994581" cy="1015776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предлагаемой технологии, обеспечивающей оперативный  мониторинг входных рудопотоков ГОП в режиме реального времени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215453" y="1504955"/>
            <a:ext cx="1989242" cy="101821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Оперативный учет объема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и качества рудопотоков с   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карьеров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Сокращает время определения качества руд из рудников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96698" y="1440894"/>
            <a:ext cx="2132657" cy="116966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Производственный контроль и управления качеством готовой продукции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Улучшает координацию и повышает ритмичность работы технологических переделов ГОКа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395196" y="5879441"/>
            <a:ext cx="1665114" cy="55537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ТОО «Системотехника»</a:t>
            </a:r>
          </a:p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АО «ССГПО»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456075" y="4245317"/>
            <a:ext cx="1564012" cy="132677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Горно-обогатительные  комбинаты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 по производству строительных материалов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0430677" y="1697699"/>
            <a:ext cx="1564012" cy="194389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kk-KZ" sz="1000" dirty="0">
                <a:latin typeface="Arial" panose="020B0604020202020204" pitchFamily="34" charset="0"/>
                <a:cs typeface="Arial" panose="020B0604020202020204" pitchFamily="34" charset="0"/>
              </a:rPr>
              <a:t>Салихов Зуфар Гарифуллович. Доктор технических наук , профессор, заслуженный деятель науки России, академик РАИН и МАНБ,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Главный научный сотрудник Института Проблем Управления  РАН.</a:t>
            </a:r>
            <a:endParaRPr lang="kk-K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Заголовок 3"/>
          <p:cNvSpPr txBox="1">
            <a:spLocks/>
          </p:cNvSpPr>
          <p:nvPr/>
        </p:nvSpPr>
        <p:spPr>
          <a:xfrm>
            <a:off x="32797" y="36033"/>
            <a:ext cx="12171904" cy="442649"/>
          </a:xfrm>
          <a:custGeom>
            <a:avLst/>
            <a:gdLst>
              <a:gd name="connsiteX0" fmla="*/ 0 w 7786710"/>
              <a:gd name="connsiteY0" fmla="*/ 107724 h 646328"/>
              <a:gd name="connsiteX1" fmla="*/ 31552 w 7786710"/>
              <a:gd name="connsiteY1" fmla="*/ 31552 h 646328"/>
              <a:gd name="connsiteX2" fmla="*/ 107724 w 7786710"/>
              <a:gd name="connsiteY2" fmla="*/ 0 h 646328"/>
              <a:gd name="connsiteX3" fmla="*/ 7678986 w 7786710"/>
              <a:gd name="connsiteY3" fmla="*/ 0 h 646328"/>
              <a:gd name="connsiteX4" fmla="*/ 7755158 w 7786710"/>
              <a:gd name="connsiteY4" fmla="*/ 31552 h 646328"/>
              <a:gd name="connsiteX5" fmla="*/ 7786710 w 7786710"/>
              <a:gd name="connsiteY5" fmla="*/ 107724 h 646328"/>
              <a:gd name="connsiteX6" fmla="*/ 7786710 w 7786710"/>
              <a:gd name="connsiteY6" fmla="*/ 538604 h 646328"/>
              <a:gd name="connsiteX7" fmla="*/ 7755158 w 7786710"/>
              <a:gd name="connsiteY7" fmla="*/ 614776 h 646328"/>
              <a:gd name="connsiteX8" fmla="*/ 7678986 w 7786710"/>
              <a:gd name="connsiteY8" fmla="*/ 646328 h 646328"/>
              <a:gd name="connsiteX9" fmla="*/ 107724 w 7786710"/>
              <a:gd name="connsiteY9" fmla="*/ 646328 h 646328"/>
              <a:gd name="connsiteX10" fmla="*/ 31552 w 7786710"/>
              <a:gd name="connsiteY10" fmla="*/ 614776 h 646328"/>
              <a:gd name="connsiteX11" fmla="*/ 0 w 7786710"/>
              <a:gd name="connsiteY11" fmla="*/ 538604 h 646328"/>
              <a:gd name="connsiteX12" fmla="*/ 0 w 7786710"/>
              <a:gd name="connsiteY12" fmla="*/ 107724 h 64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86710" h="646328">
                <a:moveTo>
                  <a:pt x="0" y="107724"/>
                </a:moveTo>
                <a:cubicBezTo>
                  <a:pt x="0" y="79154"/>
                  <a:pt x="11350" y="51754"/>
                  <a:pt x="31552" y="31552"/>
                </a:cubicBezTo>
                <a:cubicBezTo>
                  <a:pt x="51754" y="11350"/>
                  <a:pt x="79154" y="0"/>
                  <a:pt x="107724" y="0"/>
                </a:cubicBezTo>
                <a:lnTo>
                  <a:pt x="7678986" y="0"/>
                </a:lnTo>
                <a:cubicBezTo>
                  <a:pt x="7707556" y="0"/>
                  <a:pt x="7734956" y="11350"/>
                  <a:pt x="7755158" y="31552"/>
                </a:cubicBezTo>
                <a:cubicBezTo>
                  <a:pt x="7775360" y="51754"/>
                  <a:pt x="7786710" y="79154"/>
                  <a:pt x="7786710" y="107724"/>
                </a:cubicBezTo>
                <a:lnTo>
                  <a:pt x="7786710" y="538604"/>
                </a:lnTo>
                <a:cubicBezTo>
                  <a:pt x="7786710" y="567174"/>
                  <a:pt x="7775361" y="594574"/>
                  <a:pt x="7755158" y="614776"/>
                </a:cubicBezTo>
                <a:cubicBezTo>
                  <a:pt x="7734956" y="634978"/>
                  <a:pt x="7707556" y="646328"/>
                  <a:pt x="7678986" y="646328"/>
                </a:cubicBezTo>
                <a:lnTo>
                  <a:pt x="107724" y="646328"/>
                </a:lnTo>
                <a:cubicBezTo>
                  <a:pt x="79154" y="646328"/>
                  <a:pt x="51754" y="634978"/>
                  <a:pt x="31552" y="614776"/>
                </a:cubicBezTo>
                <a:cubicBezTo>
                  <a:pt x="11350" y="594574"/>
                  <a:pt x="0" y="567174"/>
                  <a:pt x="0" y="538604"/>
                </a:cubicBezTo>
                <a:lnTo>
                  <a:pt x="0" y="107724"/>
                </a:lnTo>
                <a:close/>
              </a:path>
            </a:pathLst>
          </a:custGeom>
          <a:solidFill>
            <a:srgbClr val="D2E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311" tIns="92625" rIns="92625" bIns="92625" numCol="1" spcCol="1272" rtlCol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2246">
              <a:lnSpc>
                <a:spcPct val="90000"/>
              </a:lnSpc>
              <a:spcAft>
                <a:spcPct val="35000"/>
              </a:spcAft>
            </a:pPr>
            <a:endParaRPr lang="ru-RU" sz="1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  <a:p>
            <a:pPr defTabSz="712246">
              <a:lnSpc>
                <a:spcPts val="1402"/>
              </a:lnSpc>
              <a:spcAft>
                <a:spcPct val="35000"/>
              </a:spcAft>
            </a:pPr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Автоматизированная система оперативного мониторинга качества входных рудопотоков горно-обогатительного  производства   </a:t>
            </a:r>
          </a:p>
          <a:p>
            <a:pPr defTabSz="712246">
              <a:lnSpc>
                <a:spcPts val="1402"/>
              </a:lnSpc>
              <a:spcAft>
                <a:spcPct val="35000"/>
              </a:spcAft>
            </a:pPr>
            <a:r>
              <a:rPr lang="ru-RU" sz="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Narrow" pitchFamily="34" charset="0"/>
              </a:rPr>
              <a:t>               </a:t>
            </a: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</a:rPr>
              <a:t>Проект №</a:t>
            </a: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</a:rPr>
              <a:t> APP-SSG-16/0330P</a:t>
            </a:r>
            <a:endParaRPr lang="kk-KZ" sz="1500" b="1" dirty="0">
              <a:solidFill>
                <a:schemeClr val="accent2">
                  <a:lumMod val="75000"/>
                </a:schemeClr>
              </a:solidFill>
            </a:endParaRPr>
          </a:p>
          <a:p>
            <a:pPr defTabSz="712246">
              <a:lnSpc>
                <a:spcPct val="90000"/>
              </a:lnSpc>
              <a:spcAft>
                <a:spcPct val="35000"/>
              </a:spcAft>
            </a:pPr>
            <a:endParaRPr lang="ru-RU" sz="1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 Narrow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2804" y="474907"/>
            <a:ext cx="12171902" cy="461778"/>
          </a:xfrm>
          <a:prstGeom prst="rect">
            <a:avLst/>
          </a:prstGeom>
          <a:solidFill>
            <a:schemeClr val="tx1"/>
          </a:solidFill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Комплексная оценка технологии  на 29</a:t>
            </a:r>
            <a:r>
              <a:rPr lang="ru-RU" dirty="0" smtClean="0">
                <a:solidFill>
                  <a:schemeClr val="bg1"/>
                </a:solidFill>
              </a:rPr>
              <a:t>/06/2018</a:t>
            </a:r>
            <a:endParaRPr lang="kk-KZ" dirty="0" smtClean="0">
              <a:solidFill>
                <a:schemeClr val="bg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8323345" y="3017082"/>
            <a:ext cx="1902876" cy="36550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52" tIns="45776" rIns="91552" bIns="45776" rtlCol="0" anchor="ctr"/>
          <a:lstStyle/>
          <a:p>
            <a:pPr algn="ctr"/>
            <a:endParaRPr lang="kk-KZ"/>
          </a:p>
        </p:txBody>
      </p:sp>
      <p:sp>
        <p:nvSpPr>
          <p:cNvPr id="108" name="TextBox 107"/>
          <p:cNvSpPr txBox="1"/>
          <p:nvPr/>
        </p:nvSpPr>
        <p:spPr>
          <a:xfrm>
            <a:off x="8163430" y="2765647"/>
            <a:ext cx="2062792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Рынок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355520" y="3040968"/>
            <a:ext cx="1021781" cy="401093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Сегменты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рынка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316982" y="4600138"/>
            <a:ext cx="1537034" cy="24681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Риски и барьеры</a:t>
            </a:r>
            <a:endParaRPr lang="kk-K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Picture 10" descr="Картинки по запросу Изображение сегменты клиента для презентации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5902" y="3077588"/>
            <a:ext cx="493152" cy="30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2" descr="Картинки по запросу изображение риски и барьеры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260" y="4633745"/>
            <a:ext cx="429812" cy="3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8416474" y="3427339"/>
            <a:ext cx="1809748" cy="861887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Добыча и переработка минерального сырья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323348" y="4769963"/>
            <a:ext cx="1863519" cy="1481054"/>
          </a:xfrm>
          <a:prstGeom prst="rect">
            <a:avLst/>
          </a:prstGeom>
          <a:noFill/>
        </p:spPr>
        <p:txBody>
          <a:bodyPr wrap="square" lIns="91552" tIns="45776" rIns="91552" bIns="45776" rtlCol="0">
            <a:spAutoFit/>
          </a:bodyPr>
          <a:lstStyle/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Нет апробации в промышленных условиях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Появление прямых конкурентов</a:t>
            </a:r>
          </a:p>
          <a:p>
            <a:pPr marL="171702" indent="-171702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от финансового состояния предприятий горно-перерабатывающего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xmlns="" val="32372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r6ccbRF02W1klKr9sv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r6ccbRF02W1klKr9svd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r6ccbRF02W1klKr9svd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r6ccbRF02W1klKr9svd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r6ccbRF02W1klKr9svd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36312</TotalTime>
  <Words>1589</Words>
  <Application>Microsoft Office PowerPoint</Application>
  <PresentationFormat>Произвольный</PresentationFormat>
  <Paragraphs>375</Paragraphs>
  <Slides>15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i5</dc:creator>
  <cp:lastModifiedBy>ЖШ</cp:lastModifiedBy>
  <cp:revision>16</cp:revision>
  <dcterms:created xsi:type="dcterms:W3CDTF">2018-05-08T11:55:56Z</dcterms:created>
  <dcterms:modified xsi:type="dcterms:W3CDTF">2018-06-27T05:58:04Z</dcterms:modified>
</cp:coreProperties>
</file>