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4" r:id="rId2"/>
    <p:sldId id="273" r:id="rId3"/>
    <p:sldId id="272" r:id="rId4"/>
    <p:sldId id="275" r:id="rId5"/>
    <p:sldId id="271" r:id="rId6"/>
    <p:sldId id="277" r:id="rId7"/>
    <p:sldId id="279" r:id="rId8"/>
    <p:sldId id="280" r:id="rId9"/>
    <p:sldId id="289" r:id="rId10"/>
    <p:sldId id="265" r:id="rId11"/>
    <p:sldId id="269" r:id="rId12"/>
    <p:sldId id="266" r:id="rId13"/>
    <p:sldId id="284" r:id="rId14"/>
    <p:sldId id="267" r:id="rId15"/>
    <p:sldId id="268" r:id="rId16"/>
    <p:sldId id="270" r:id="rId17"/>
    <p:sldId id="287" r:id="rId18"/>
  </p:sldIdLst>
  <p:sldSz cx="12204700" cy="6877050"/>
  <p:notesSz cx="6858000" cy="9144000"/>
  <p:defaultTextStyle>
    <a:defPPr>
      <a:defRPr lang="ru-RU"/>
    </a:defPPr>
    <a:lvl1pPr marL="0" algn="l" defTabSz="1221130" rtl="0" eaLnBrk="1" latinLnBrk="0" hangingPunct="1">
      <a:defRPr sz="2400" kern="1200">
        <a:solidFill>
          <a:schemeClr val="tx1"/>
        </a:solidFill>
        <a:latin typeface="+mn-lt"/>
        <a:ea typeface="+mn-ea"/>
        <a:cs typeface="+mn-cs"/>
      </a:defRPr>
    </a:lvl1pPr>
    <a:lvl2pPr marL="610565" algn="l" defTabSz="1221130" rtl="0" eaLnBrk="1" latinLnBrk="0" hangingPunct="1">
      <a:defRPr sz="2400" kern="1200">
        <a:solidFill>
          <a:schemeClr val="tx1"/>
        </a:solidFill>
        <a:latin typeface="+mn-lt"/>
        <a:ea typeface="+mn-ea"/>
        <a:cs typeface="+mn-cs"/>
      </a:defRPr>
    </a:lvl2pPr>
    <a:lvl3pPr marL="1221130" algn="l" defTabSz="1221130" rtl="0" eaLnBrk="1" latinLnBrk="0" hangingPunct="1">
      <a:defRPr sz="2400" kern="1200">
        <a:solidFill>
          <a:schemeClr val="tx1"/>
        </a:solidFill>
        <a:latin typeface="+mn-lt"/>
        <a:ea typeface="+mn-ea"/>
        <a:cs typeface="+mn-cs"/>
      </a:defRPr>
    </a:lvl3pPr>
    <a:lvl4pPr marL="1831694" algn="l" defTabSz="1221130" rtl="0" eaLnBrk="1" latinLnBrk="0" hangingPunct="1">
      <a:defRPr sz="2400" kern="1200">
        <a:solidFill>
          <a:schemeClr val="tx1"/>
        </a:solidFill>
        <a:latin typeface="+mn-lt"/>
        <a:ea typeface="+mn-ea"/>
        <a:cs typeface="+mn-cs"/>
      </a:defRPr>
    </a:lvl4pPr>
    <a:lvl5pPr marL="2442261" algn="l" defTabSz="1221130" rtl="0" eaLnBrk="1" latinLnBrk="0" hangingPunct="1">
      <a:defRPr sz="2400" kern="1200">
        <a:solidFill>
          <a:schemeClr val="tx1"/>
        </a:solidFill>
        <a:latin typeface="+mn-lt"/>
        <a:ea typeface="+mn-ea"/>
        <a:cs typeface="+mn-cs"/>
      </a:defRPr>
    </a:lvl5pPr>
    <a:lvl6pPr marL="3052825" algn="l" defTabSz="1221130" rtl="0" eaLnBrk="1" latinLnBrk="0" hangingPunct="1">
      <a:defRPr sz="2400" kern="1200">
        <a:solidFill>
          <a:schemeClr val="tx1"/>
        </a:solidFill>
        <a:latin typeface="+mn-lt"/>
        <a:ea typeface="+mn-ea"/>
        <a:cs typeface="+mn-cs"/>
      </a:defRPr>
    </a:lvl6pPr>
    <a:lvl7pPr marL="3663390" algn="l" defTabSz="1221130" rtl="0" eaLnBrk="1" latinLnBrk="0" hangingPunct="1">
      <a:defRPr sz="2400" kern="1200">
        <a:solidFill>
          <a:schemeClr val="tx1"/>
        </a:solidFill>
        <a:latin typeface="+mn-lt"/>
        <a:ea typeface="+mn-ea"/>
        <a:cs typeface="+mn-cs"/>
      </a:defRPr>
    </a:lvl7pPr>
    <a:lvl8pPr marL="4273955" algn="l" defTabSz="1221130" rtl="0" eaLnBrk="1" latinLnBrk="0" hangingPunct="1">
      <a:defRPr sz="2400" kern="1200">
        <a:solidFill>
          <a:schemeClr val="tx1"/>
        </a:solidFill>
        <a:latin typeface="+mn-lt"/>
        <a:ea typeface="+mn-ea"/>
        <a:cs typeface="+mn-cs"/>
      </a:defRPr>
    </a:lvl8pPr>
    <a:lvl9pPr marL="4884520" algn="l" defTabSz="122113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61249" autoAdjust="0"/>
  </p:normalViewPr>
  <p:slideViewPr>
    <p:cSldViewPr>
      <p:cViewPr varScale="1">
        <p:scale>
          <a:sx n="104" d="100"/>
          <a:sy n="104" d="100"/>
        </p:scale>
        <p:origin x="-102" y="-144"/>
      </p:cViewPr>
      <p:guideLst>
        <p:guide orient="horz" pos="2166"/>
        <p:guide pos="3844"/>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CFC9F-6D58-42A4-B0AB-CF7DAD6DDF2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ru-RU"/>
        </a:p>
      </dgm:t>
    </dgm:pt>
    <dgm:pt modelId="{DEA70569-F0DF-4078-AA78-0B5BD4A8E1AF}">
      <dgm:prSet/>
      <dgm:spPr/>
      <dgm:t>
        <a:bodyPr/>
        <a:lstStyle/>
        <a:p>
          <a:pPr algn="ctr" rtl="0"/>
          <a:r>
            <a:rPr lang="en-US" b="1" dirty="0" smtClean="0"/>
            <a:t>PCS7</a:t>
          </a:r>
          <a:endParaRPr lang="ru-RU" dirty="0"/>
        </a:p>
      </dgm:t>
    </dgm:pt>
    <dgm:pt modelId="{792C3F02-64E8-4DE9-AE66-7C92A59ECA89}" type="parTrans" cxnId="{1857E01E-561E-4F82-B9FC-83DA474CB38F}">
      <dgm:prSet/>
      <dgm:spPr/>
      <dgm:t>
        <a:bodyPr/>
        <a:lstStyle/>
        <a:p>
          <a:endParaRPr lang="ru-RU"/>
        </a:p>
      </dgm:t>
    </dgm:pt>
    <dgm:pt modelId="{93B252B6-E87F-492E-9D4F-90D58147A44B}" type="sibTrans" cxnId="{1857E01E-561E-4F82-B9FC-83DA474CB38F}">
      <dgm:prSet/>
      <dgm:spPr/>
      <dgm:t>
        <a:bodyPr/>
        <a:lstStyle/>
        <a:p>
          <a:endParaRPr lang="ru-RU"/>
        </a:p>
      </dgm:t>
    </dgm:pt>
    <dgm:pt modelId="{AD5159B8-3F43-4473-8C57-FECAC4BE78B6}" type="pres">
      <dgm:prSet presAssocID="{AE5CFC9F-6D58-42A4-B0AB-CF7DAD6DDF2B}" presName="linear" presStyleCnt="0">
        <dgm:presLayoutVars>
          <dgm:animLvl val="lvl"/>
          <dgm:resizeHandles val="exact"/>
        </dgm:presLayoutVars>
      </dgm:prSet>
      <dgm:spPr/>
      <dgm:t>
        <a:bodyPr/>
        <a:lstStyle/>
        <a:p>
          <a:endParaRPr lang="ru-RU"/>
        </a:p>
      </dgm:t>
    </dgm:pt>
    <dgm:pt modelId="{BD8DAE4D-FE86-44FE-A002-3230654813D6}" type="pres">
      <dgm:prSet presAssocID="{DEA70569-F0DF-4078-AA78-0B5BD4A8E1AF}" presName="parentText" presStyleLbl="node1" presStyleIdx="0" presStyleCnt="1" custLinFactNeighborX="-3005" custLinFactNeighborY="-1822">
        <dgm:presLayoutVars>
          <dgm:chMax val="0"/>
          <dgm:bulletEnabled val="1"/>
        </dgm:presLayoutVars>
      </dgm:prSet>
      <dgm:spPr/>
      <dgm:t>
        <a:bodyPr/>
        <a:lstStyle/>
        <a:p>
          <a:endParaRPr lang="ru-RU"/>
        </a:p>
      </dgm:t>
    </dgm:pt>
  </dgm:ptLst>
  <dgm:cxnLst>
    <dgm:cxn modelId="{093E4D8F-2B99-412F-9917-E65EEB11E2A0}" type="presOf" srcId="{AE5CFC9F-6D58-42A4-B0AB-CF7DAD6DDF2B}" destId="{AD5159B8-3F43-4473-8C57-FECAC4BE78B6}" srcOrd="0" destOrd="0" presId="urn:microsoft.com/office/officeart/2005/8/layout/vList2"/>
    <dgm:cxn modelId="{1857E01E-561E-4F82-B9FC-83DA474CB38F}" srcId="{AE5CFC9F-6D58-42A4-B0AB-CF7DAD6DDF2B}" destId="{DEA70569-F0DF-4078-AA78-0B5BD4A8E1AF}" srcOrd="0" destOrd="0" parTransId="{792C3F02-64E8-4DE9-AE66-7C92A59ECA89}" sibTransId="{93B252B6-E87F-492E-9D4F-90D58147A44B}"/>
    <dgm:cxn modelId="{646C63D1-25D3-4FA9-AB32-DC0C634FE09D}" type="presOf" srcId="{DEA70569-F0DF-4078-AA78-0B5BD4A8E1AF}" destId="{BD8DAE4D-FE86-44FE-A002-3230654813D6}" srcOrd="0" destOrd="0" presId="urn:microsoft.com/office/officeart/2005/8/layout/vList2"/>
    <dgm:cxn modelId="{5F20834B-2DA7-4C39-8AEA-52568641E010}" type="presParOf" srcId="{AD5159B8-3F43-4473-8C57-FECAC4BE78B6}" destId="{BD8DAE4D-FE86-44FE-A002-3230654813D6}" srcOrd="0" destOrd="0" presId="urn:microsoft.com/office/officeart/2005/8/layout/vList2"/>
  </dgm:cxnLst>
  <dgm:bg/>
  <dgm:whole/>
  <dgm:extLst>
    <a:ext uri="http://schemas.microsoft.com/office/drawing/2008/diagram">
      <dsp:dataModelExt xmlns=""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DAE4D-FE86-44FE-A002-3230654813D6}">
      <dsp:nvSpPr>
        <dsp:cNvPr id="0" name=""/>
        <dsp:cNvSpPr/>
      </dsp:nvSpPr>
      <dsp:spPr>
        <a:xfrm>
          <a:off x="0" y="0"/>
          <a:ext cx="1727877"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PCS7</a:t>
          </a:r>
          <a:endParaRPr lang="ru-RU" sz="2600" kern="1200" dirty="0"/>
        </a:p>
      </dsp:txBody>
      <dsp:txXfrm>
        <a:off x="30442" y="30442"/>
        <a:ext cx="1666993"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1249AA-8C69-4268-AF85-582D7CC053E1}" type="datetimeFigureOut">
              <a:rPr lang="ru-RU" smtClean="0"/>
              <a:pPr/>
              <a:t>14.11.2018</a:t>
            </a:fld>
            <a:endParaRPr lang="ru-RU" dirty="0"/>
          </a:p>
        </p:txBody>
      </p:sp>
      <p:sp>
        <p:nvSpPr>
          <p:cNvPr id="4" name="Образ слайда 3"/>
          <p:cNvSpPr>
            <a:spLocks noGrp="1" noRot="1" noChangeAspect="1"/>
          </p:cNvSpPr>
          <p:nvPr>
            <p:ph type="sldImg" idx="2"/>
          </p:nvPr>
        </p:nvSpPr>
        <p:spPr>
          <a:xfrm>
            <a:off x="385763" y="685800"/>
            <a:ext cx="6086475"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B0098-BE63-4DAC-93CA-AB7E73D88072}" type="slidenum">
              <a:rPr lang="ru-RU" smtClean="0"/>
              <a:pPr/>
              <a:t>‹#›</a:t>
            </a:fld>
            <a:endParaRPr lang="ru-RU" dirty="0"/>
          </a:p>
        </p:txBody>
      </p:sp>
    </p:spTree>
    <p:extLst>
      <p:ext uri="{BB962C8B-B14F-4D97-AF65-F5344CB8AC3E}">
        <p14:creationId xmlns="" xmlns:p14="http://schemas.microsoft.com/office/powerpoint/2010/main" val="3032671187"/>
      </p:ext>
    </p:extLst>
  </p:cSld>
  <p:clrMap bg1="lt1" tx1="dk1" bg2="lt2" tx2="dk2" accent1="accent1" accent2="accent2" accent3="accent3" accent4="accent4" accent5="accent5" accent6="accent6" hlink="hlink" folHlink="folHlink"/>
  <p:notesStyle>
    <a:lvl1pPr marL="0" algn="l" defTabSz="1221130" rtl="0" eaLnBrk="1" latinLnBrk="0" hangingPunct="1">
      <a:defRPr sz="1600" kern="1200">
        <a:solidFill>
          <a:schemeClr val="tx1"/>
        </a:solidFill>
        <a:latin typeface="+mn-lt"/>
        <a:ea typeface="+mn-ea"/>
        <a:cs typeface="+mn-cs"/>
      </a:defRPr>
    </a:lvl1pPr>
    <a:lvl2pPr marL="610565" algn="l" defTabSz="1221130" rtl="0" eaLnBrk="1" latinLnBrk="0" hangingPunct="1">
      <a:defRPr sz="1600" kern="1200">
        <a:solidFill>
          <a:schemeClr val="tx1"/>
        </a:solidFill>
        <a:latin typeface="+mn-lt"/>
        <a:ea typeface="+mn-ea"/>
        <a:cs typeface="+mn-cs"/>
      </a:defRPr>
    </a:lvl2pPr>
    <a:lvl3pPr marL="1221130" algn="l" defTabSz="1221130" rtl="0" eaLnBrk="1" latinLnBrk="0" hangingPunct="1">
      <a:defRPr sz="1600" kern="1200">
        <a:solidFill>
          <a:schemeClr val="tx1"/>
        </a:solidFill>
        <a:latin typeface="+mn-lt"/>
        <a:ea typeface="+mn-ea"/>
        <a:cs typeface="+mn-cs"/>
      </a:defRPr>
    </a:lvl3pPr>
    <a:lvl4pPr marL="1831694" algn="l" defTabSz="1221130" rtl="0" eaLnBrk="1" latinLnBrk="0" hangingPunct="1">
      <a:defRPr sz="1600" kern="1200">
        <a:solidFill>
          <a:schemeClr val="tx1"/>
        </a:solidFill>
        <a:latin typeface="+mn-lt"/>
        <a:ea typeface="+mn-ea"/>
        <a:cs typeface="+mn-cs"/>
      </a:defRPr>
    </a:lvl4pPr>
    <a:lvl5pPr marL="2442261" algn="l" defTabSz="1221130" rtl="0" eaLnBrk="1" latinLnBrk="0" hangingPunct="1">
      <a:defRPr sz="1600" kern="1200">
        <a:solidFill>
          <a:schemeClr val="tx1"/>
        </a:solidFill>
        <a:latin typeface="+mn-lt"/>
        <a:ea typeface="+mn-ea"/>
        <a:cs typeface="+mn-cs"/>
      </a:defRPr>
    </a:lvl5pPr>
    <a:lvl6pPr marL="3052825" algn="l" defTabSz="1221130" rtl="0" eaLnBrk="1" latinLnBrk="0" hangingPunct="1">
      <a:defRPr sz="1600" kern="1200">
        <a:solidFill>
          <a:schemeClr val="tx1"/>
        </a:solidFill>
        <a:latin typeface="+mn-lt"/>
        <a:ea typeface="+mn-ea"/>
        <a:cs typeface="+mn-cs"/>
      </a:defRPr>
    </a:lvl6pPr>
    <a:lvl7pPr marL="3663390" algn="l" defTabSz="1221130" rtl="0" eaLnBrk="1" latinLnBrk="0" hangingPunct="1">
      <a:defRPr sz="1600" kern="1200">
        <a:solidFill>
          <a:schemeClr val="tx1"/>
        </a:solidFill>
        <a:latin typeface="+mn-lt"/>
        <a:ea typeface="+mn-ea"/>
        <a:cs typeface="+mn-cs"/>
      </a:defRPr>
    </a:lvl7pPr>
    <a:lvl8pPr marL="4273955" algn="l" defTabSz="1221130" rtl="0" eaLnBrk="1" latinLnBrk="0" hangingPunct="1">
      <a:defRPr sz="1600" kern="1200">
        <a:solidFill>
          <a:schemeClr val="tx1"/>
        </a:solidFill>
        <a:latin typeface="+mn-lt"/>
        <a:ea typeface="+mn-ea"/>
        <a:cs typeface="+mn-cs"/>
      </a:defRPr>
    </a:lvl8pPr>
    <a:lvl9pPr marL="4884520" algn="l" defTabSz="122113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5763" y="685800"/>
            <a:ext cx="6086475" cy="3429000"/>
          </a:xfrm>
        </p:spPr>
      </p:sp>
      <p:sp>
        <p:nvSpPr>
          <p:cNvPr id="3" name="Заметки 2"/>
          <p:cNvSpPr>
            <a:spLocks noGrp="1"/>
          </p:cNvSpPr>
          <p:nvPr>
            <p:ph type="body" idx="1"/>
          </p:nvPr>
        </p:nvSpPr>
        <p:spPr/>
        <p:txBody>
          <a:bodyPr>
            <a:normAutofit/>
          </a:bodyPr>
          <a:lstStyle/>
          <a:p>
            <a:r>
              <a:rPr lang="ru-RU" dirty="0" smtClean="0"/>
              <a:t>Рисунок 4</a:t>
            </a:r>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2</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5763" y="685800"/>
            <a:ext cx="6086475"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3</a:t>
            </a:fld>
            <a:endParaRPr lang="ru-RU" dirty="0"/>
          </a:p>
        </p:txBody>
      </p:sp>
    </p:spTree>
    <p:extLst>
      <p:ext uri="{BB962C8B-B14F-4D97-AF65-F5344CB8AC3E}">
        <p14:creationId xmlns="" xmlns:p14="http://schemas.microsoft.com/office/powerpoint/2010/main" val="249447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xfrm>
            <a:off x="387350" y="685800"/>
            <a:ext cx="6083300" cy="34274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dirty="0" smtClean="0"/>
              <a:t>Рисунок 4</a:t>
            </a:r>
          </a:p>
        </p:txBody>
      </p:sp>
      <p:sp>
        <p:nvSpPr>
          <p:cNvPr id="21508"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2237" indent="-289322">
              <a:defRPr>
                <a:solidFill>
                  <a:schemeClr val="tx1"/>
                </a:solidFill>
                <a:latin typeface="Calibri" pitchFamily="34" charset="0"/>
              </a:defRPr>
            </a:lvl2pPr>
            <a:lvl3pPr marL="1157288" indent="-231458">
              <a:defRPr>
                <a:solidFill>
                  <a:schemeClr val="tx1"/>
                </a:solidFill>
                <a:latin typeface="Calibri" pitchFamily="34" charset="0"/>
              </a:defRPr>
            </a:lvl3pPr>
            <a:lvl4pPr marL="1620203" indent="-231458">
              <a:defRPr>
                <a:solidFill>
                  <a:schemeClr val="tx1"/>
                </a:solidFill>
                <a:latin typeface="Calibri" pitchFamily="34" charset="0"/>
              </a:defRPr>
            </a:lvl4pPr>
            <a:lvl5pPr marL="2083118" indent="-231458">
              <a:defRPr>
                <a:solidFill>
                  <a:schemeClr val="tx1"/>
                </a:solidFill>
                <a:latin typeface="Calibri" pitchFamily="34" charset="0"/>
              </a:defRPr>
            </a:lvl5pPr>
            <a:lvl6pPr marL="2546033" indent="-231458" fontAlgn="base">
              <a:spcBef>
                <a:spcPct val="0"/>
              </a:spcBef>
              <a:spcAft>
                <a:spcPct val="0"/>
              </a:spcAft>
              <a:defRPr>
                <a:solidFill>
                  <a:schemeClr val="tx1"/>
                </a:solidFill>
                <a:latin typeface="Calibri" pitchFamily="34" charset="0"/>
              </a:defRPr>
            </a:lvl6pPr>
            <a:lvl7pPr marL="3008948" indent="-231458" fontAlgn="base">
              <a:spcBef>
                <a:spcPct val="0"/>
              </a:spcBef>
              <a:spcAft>
                <a:spcPct val="0"/>
              </a:spcAft>
              <a:defRPr>
                <a:solidFill>
                  <a:schemeClr val="tx1"/>
                </a:solidFill>
                <a:latin typeface="Calibri" pitchFamily="34" charset="0"/>
              </a:defRPr>
            </a:lvl7pPr>
            <a:lvl8pPr marL="3471863" indent="-231458" fontAlgn="base">
              <a:spcBef>
                <a:spcPct val="0"/>
              </a:spcBef>
              <a:spcAft>
                <a:spcPct val="0"/>
              </a:spcAft>
              <a:defRPr>
                <a:solidFill>
                  <a:schemeClr val="tx1"/>
                </a:solidFill>
                <a:latin typeface="Calibri" pitchFamily="34" charset="0"/>
              </a:defRPr>
            </a:lvl8pPr>
            <a:lvl9pPr marL="3934778" indent="-23145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817247E-184B-46E6-B173-57D7B1A318CA}" type="slidenum">
              <a:rPr lang="ru-RU"/>
              <a:pPr fontAlgn="base">
                <a:spcBef>
                  <a:spcPct val="0"/>
                </a:spcBef>
                <a:spcAft>
                  <a:spcPct val="0"/>
                </a:spcAft>
              </a:pPr>
              <a:t>4</a:t>
            </a:fld>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xfrm>
            <a:off x="385763" y="685800"/>
            <a:ext cx="6086475"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dirty="0" smtClean="0"/>
              <a:t>Рисунок 4</a:t>
            </a:r>
          </a:p>
        </p:txBody>
      </p:sp>
      <p:sp>
        <p:nvSpPr>
          <p:cNvPr id="21508"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8" indent="-228588">
              <a:defRPr>
                <a:solidFill>
                  <a:schemeClr val="tx1"/>
                </a:solidFill>
                <a:latin typeface="Calibri" pitchFamily="34" charset="0"/>
              </a:defRPr>
            </a:lvl3pPr>
            <a:lvl4pPr marL="1600112" indent="-228588">
              <a:defRPr>
                <a:solidFill>
                  <a:schemeClr val="tx1"/>
                </a:solidFill>
                <a:latin typeface="Calibri" pitchFamily="34" charset="0"/>
              </a:defRPr>
            </a:lvl4pPr>
            <a:lvl5pPr marL="2057287" indent="-228588">
              <a:defRPr>
                <a:solidFill>
                  <a:schemeClr val="tx1"/>
                </a:solidFill>
                <a:latin typeface="Calibri" pitchFamily="34" charset="0"/>
              </a:defRPr>
            </a:lvl5pPr>
            <a:lvl6pPr marL="2514462" indent="-228588" fontAlgn="base">
              <a:spcBef>
                <a:spcPct val="0"/>
              </a:spcBef>
              <a:spcAft>
                <a:spcPct val="0"/>
              </a:spcAft>
              <a:defRPr>
                <a:solidFill>
                  <a:schemeClr val="tx1"/>
                </a:solidFill>
                <a:latin typeface="Calibri" pitchFamily="34" charset="0"/>
              </a:defRPr>
            </a:lvl6pPr>
            <a:lvl7pPr marL="2971637" indent="-228588" fontAlgn="base">
              <a:spcBef>
                <a:spcPct val="0"/>
              </a:spcBef>
              <a:spcAft>
                <a:spcPct val="0"/>
              </a:spcAft>
              <a:defRPr>
                <a:solidFill>
                  <a:schemeClr val="tx1"/>
                </a:solidFill>
                <a:latin typeface="Calibri" pitchFamily="34" charset="0"/>
              </a:defRPr>
            </a:lvl7pPr>
            <a:lvl8pPr marL="3428812" indent="-228588" fontAlgn="base">
              <a:spcBef>
                <a:spcPct val="0"/>
              </a:spcBef>
              <a:spcAft>
                <a:spcPct val="0"/>
              </a:spcAft>
              <a:defRPr>
                <a:solidFill>
                  <a:schemeClr val="tx1"/>
                </a:solidFill>
                <a:latin typeface="Calibri" pitchFamily="34" charset="0"/>
              </a:defRPr>
            </a:lvl8pPr>
            <a:lvl9pPr marL="3885987" indent="-22858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817247E-184B-46E6-B173-57D7B1A318CA}" type="slidenum">
              <a:rPr lang="ru-RU"/>
              <a:pPr fontAlgn="base">
                <a:spcBef>
                  <a:spcPct val="0"/>
                </a:spcBef>
                <a:spcAft>
                  <a:spcPct val="0"/>
                </a:spcAft>
              </a:pPr>
              <a:t>5</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5763" y="685800"/>
            <a:ext cx="6086475"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7</a:t>
            </a:fld>
            <a:endParaRPr lang="ru-RU" dirty="0"/>
          </a:p>
        </p:txBody>
      </p:sp>
    </p:spTree>
    <p:extLst>
      <p:ext uri="{BB962C8B-B14F-4D97-AF65-F5344CB8AC3E}">
        <p14:creationId xmlns="" xmlns:p14="http://schemas.microsoft.com/office/powerpoint/2010/main" val="357139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5763" y="685800"/>
            <a:ext cx="6086475"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8</a:t>
            </a:fld>
            <a:endParaRPr lang="ru-RU" dirty="0"/>
          </a:p>
        </p:txBody>
      </p:sp>
    </p:spTree>
    <p:extLst>
      <p:ext uri="{BB962C8B-B14F-4D97-AF65-F5344CB8AC3E}">
        <p14:creationId xmlns="" xmlns:p14="http://schemas.microsoft.com/office/powerpoint/2010/main" val="357139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5763" y="685800"/>
            <a:ext cx="6086475" cy="3429000"/>
          </a:xfrm>
        </p:spPr>
      </p:sp>
      <p:sp>
        <p:nvSpPr>
          <p:cNvPr id="3" name="Заметки 2"/>
          <p:cNvSpPr>
            <a:spLocks noGrp="1"/>
          </p:cNvSpPr>
          <p:nvPr>
            <p:ph type="body" idx="1"/>
          </p:nvPr>
        </p:nvSpPr>
        <p:spPr/>
        <p:txBody>
          <a:bodyPr/>
          <a:lstStyle/>
          <a:p>
            <a:r>
              <a:rPr lang="kk-KZ" dirty="0" smtClean="0"/>
              <a:t>ПО МАТЕРИАЛАМ </a:t>
            </a:r>
            <a:r>
              <a:rPr lang="en-US" dirty="0" smtClean="0"/>
              <a:t>TECHIN2B</a:t>
            </a:r>
            <a:endParaRPr lang="ru-RU" dirty="0"/>
          </a:p>
        </p:txBody>
      </p:sp>
      <p:sp>
        <p:nvSpPr>
          <p:cNvPr id="4" name="Номер слайда 3"/>
          <p:cNvSpPr>
            <a:spLocks noGrp="1"/>
          </p:cNvSpPr>
          <p:nvPr>
            <p:ph type="sldNum" sz="quarter" idx="10"/>
          </p:nvPr>
        </p:nvSpPr>
        <p:spPr/>
        <p:txBody>
          <a:bodyPr/>
          <a:lstStyle/>
          <a:p>
            <a:fld id="{39074961-3D33-457B-A246-3CAE73EF4756}" type="slidenum">
              <a:rPr lang="ru-RU" smtClean="0"/>
              <a:pPr/>
              <a:t>10</a:t>
            </a:fld>
            <a:endParaRPr lang="ru-RU" dirty="0"/>
          </a:p>
        </p:txBody>
      </p:sp>
    </p:spTree>
    <p:extLst>
      <p:ext uri="{BB962C8B-B14F-4D97-AF65-F5344CB8AC3E}">
        <p14:creationId xmlns="" xmlns:p14="http://schemas.microsoft.com/office/powerpoint/2010/main" val="4119385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C1B0098-BE63-4DAC-93CA-AB7E73D88072}" type="slidenum">
              <a:rPr lang="ru-RU" smtClean="0"/>
              <a:pPr/>
              <a:t>14</a:t>
            </a:fld>
            <a:endParaRPr lang="ru-RU" dirty="0"/>
          </a:p>
        </p:txBody>
      </p:sp>
    </p:spTree>
    <p:extLst>
      <p:ext uri="{BB962C8B-B14F-4D97-AF65-F5344CB8AC3E}">
        <p14:creationId xmlns="" xmlns:p14="http://schemas.microsoft.com/office/powerpoint/2010/main" val="1539876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5353" y="2136346"/>
            <a:ext cx="10373995" cy="147410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30706" y="3896995"/>
            <a:ext cx="8543290" cy="1757468"/>
          </a:xfrm>
        </p:spPr>
        <p:txBody>
          <a:bodyPr/>
          <a:lstStyle>
            <a:lvl1pPr marL="0" indent="0" algn="ctr">
              <a:buNone/>
              <a:defRPr>
                <a:solidFill>
                  <a:schemeClr val="tx1">
                    <a:tint val="75000"/>
                  </a:schemeClr>
                </a:solidFill>
              </a:defRPr>
            </a:lvl1pPr>
            <a:lvl2pPr marL="610565" indent="0" algn="ctr">
              <a:buNone/>
              <a:defRPr>
                <a:solidFill>
                  <a:schemeClr val="tx1">
                    <a:tint val="75000"/>
                  </a:schemeClr>
                </a:solidFill>
              </a:defRPr>
            </a:lvl2pPr>
            <a:lvl3pPr marL="1221130" indent="0" algn="ctr">
              <a:buNone/>
              <a:defRPr>
                <a:solidFill>
                  <a:schemeClr val="tx1">
                    <a:tint val="75000"/>
                  </a:schemeClr>
                </a:solidFill>
              </a:defRPr>
            </a:lvl3pPr>
            <a:lvl4pPr marL="1831694" indent="0" algn="ctr">
              <a:buNone/>
              <a:defRPr>
                <a:solidFill>
                  <a:schemeClr val="tx1">
                    <a:tint val="75000"/>
                  </a:schemeClr>
                </a:solidFill>
              </a:defRPr>
            </a:lvl4pPr>
            <a:lvl5pPr marL="2442261" indent="0" algn="ctr">
              <a:buNone/>
              <a:defRPr>
                <a:solidFill>
                  <a:schemeClr val="tx1">
                    <a:tint val="75000"/>
                  </a:schemeClr>
                </a:solidFill>
              </a:defRPr>
            </a:lvl5pPr>
            <a:lvl6pPr marL="3052825" indent="0" algn="ctr">
              <a:buNone/>
              <a:defRPr>
                <a:solidFill>
                  <a:schemeClr val="tx1">
                    <a:tint val="75000"/>
                  </a:schemeClr>
                </a:solidFill>
              </a:defRPr>
            </a:lvl6pPr>
            <a:lvl7pPr marL="3663390" indent="0" algn="ctr">
              <a:buNone/>
              <a:defRPr>
                <a:solidFill>
                  <a:schemeClr val="tx1">
                    <a:tint val="75000"/>
                  </a:schemeClr>
                </a:solidFill>
              </a:defRPr>
            </a:lvl7pPr>
            <a:lvl8pPr marL="4273955" indent="0" algn="ctr">
              <a:buNone/>
              <a:defRPr>
                <a:solidFill>
                  <a:schemeClr val="tx1">
                    <a:tint val="75000"/>
                  </a:schemeClr>
                </a:solidFill>
              </a:defRPr>
            </a:lvl8pPr>
            <a:lvl9pPr marL="488452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37162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30754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48409" y="275403"/>
            <a:ext cx="2746058" cy="586778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10235" y="275403"/>
            <a:ext cx="8034761" cy="586778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372953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42007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4087" y="4419143"/>
            <a:ext cx="10373995" cy="1365858"/>
          </a:xfrm>
        </p:spPr>
        <p:txBody>
          <a:bodyPr anchor="t"/>
          <a:lstStyle>
            <a:lvl1pPr algn="l">
              <a:defRPr sz="5300" b="1" cap="all"/>
            </a:lvl1pPr>
          </a:lstStyle>
          <a:p>
            <a:r>
              <a:rPr lang="ru-RU" smtClean="0"/>
              <a:t>Образец заголовка</a:t>
            </a:r>
            <a:endParaRPr lang="ru-RU"/>
          </a:p>
        </p:txBody>
      </p:sp>
      <p:sp>
        <p:nvSpPr>
          <p:cNvPr id="3" name="Текст 2"/>
          <p:cNvSpPr>
            <a:spLocks noGrp="1"/>
          </p:cNvSpPr>
          <p:nvPr>
            <p:ph type="body" idx="1"/>
          </p:nvPr>
        </p:nvSpPr>
        <p:spPr>
          <a:xfrm>
            <a:off x="964087" y="2914787"/>
            <a:ext cx="10373995" cy="1504354"/>
          </a:xfrm>
        </p:spPr>
        <p:txBody>
          <a:bodyPr anchor="b"/>
          <a:lstStyle>
            <a:lvl1pPr marL="0" indent="0">
              <a:buNone/>
              <a:defRPr sz="2700">
                <a:solidFill>
                  <a:schemeClr val="tx1">
                    <a:tint val="75000"/>
                  </a:schemeClr>
                </a:solidFill>
              </a:defRPr>
            </a:lvl1pPr>
            <a:lvl2pPr marL="610565" indent="0">
              <a:buNone/>
              <a:defRPr sz="2400">
                <a:solidFill>
                  <a:schemeClr val="tx1">
                    <a:tint val="75000"/>
                  </a:schemeClr>
                </a:solidFill>
              </a:defRPr>
            </a:lvl2pPr>
            <a:lvl3pPr marL="1221130" indent="0">
              <a:buNone/>
              <a:defRPr sz="2100">
                <a:solidFill>
                  <a:schemeClr val="tx1">
                    <a:tint val="75000"/>
                  </a:schemeClr>
                </a:solidFill>
              </a:defRPr>
            </a:lvl3pPr>
            <a:lvl4pPr marL="1831694" indent="0">
              <a:buNone/>
              <a:defRPr sz="1900">
                <a:solidFill>
                  <a:schemeClr val="tx1">
                    <a:tint val="75000"/>
                  </a:schemeClr>
                </a:solidFill>
              </a:defRPr>
            </a:lvl4pPr>
            <a:lvl5pPr marL="2442261" indent="0">
              <a:buNone/>
              <a:defRPr sz="1900">
                <a:solidFill>
                  <a:schemeClr val="tx1">
                    <a:tint val="75000"/>
                  </a:schemeClr>
                </a:solidFill>
              </a:defRPr>
            </a:lvl5pPr>
            <a:lvl6pPr marL="3052825" indent="0">
              <a:buNone/>
              <a:defRPr sz="1900">
                <a:solidFill>
                  <a:schemeClr val="tx1">
                    <a:tint val="75000"/>
                  </a:schemeClr>
                </a:solidFill>
              </a:defRPr>
            </a:lvl6pPr>
            <a:lvl7pPr marL="3663390" indent="0">
              <a:buNone/>
              <a:defRPr sz="1900">
                <a:solidFill>
                  <a:schemeClr val="tx1">
                    <a:tint val="75000"/>
                  </a:schemeClr>
                </a:solidFill>
              </a:defRPr>
            </a:lvl7pPr>
            <a:lvl8pPr marL="4273955" indent="0">
              <a:buNone/>
              <a:defRPr sz="1900">
                <a:solidFill>
                  <a:schemeClr val="tx1">
                    <a:tint val="75000"/>
                  </a:schemeClr>
                </a:solidFill>
              </a:defRPr>
            </a:lvl8pPr>
            <a:lvl9pPr marL="4884520" indent="0">
              <a:buNone/>
              <a:defRPr sz="19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331514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10235" y="1604646"/>
            <a:ext cx="5390409" cy="453853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204057" y="1604646"/>
            <a:ext cx="5390409" cy="453853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101520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10236" y="1539377"/>
            <a:ext cx="5392529" cy="641540"/>
          </a:xfrm>
        </p:spPr>
        <p:txBody>
          <a:bodyPr anchor="b"/>
          <a:lstStyle>
            <a:lvl1pPr marL="0" indent="0">
              <a:buNone/>
              <a:defRPr sz="3200" b="1"/>
            </a:lvl1pPr>
            <a:lvl2pPr marL="610565" indent="0">
              <a:buNone/>
              <a:defRPr sz="2700" b="1"/>
            </a:lvl2pPr>
            <a:lvl3pPr marL="1221130" indent="0">
              <a:buNone/>
              <a:defRPr sz="2400" b="1"/>
            </a:lvl3pPr>
            <a:lvl4pPr marL="1831694" indent="0">
              <a:buNone/>
              <a:defRPr sz="2100" b="1"/>
            </a:lvl4pPr>
            <a:lvl5pPr marL="2442261" indent="0">
              <a:buNone/>
              <a:defRPr sz="2100" b="1"/>
            </a:lvl5pPr>
            <a:lvl6pPr marL="3052825" indent="0">
              <a:buNone/>
              <a:defRPr sz="2100" b="1"/>
            </a:lvl6pPr>
            <a:lvl7pPr marL="3663390" indent="0">
              <a:buNone/>
              <a:defRPr sz="2100" b="1"/>
            </a:lvl7pPr>
            <a:lvl8pPr marL="4273955" indent="0">
              <a:buNone/>
              <a:defRPr sz="2100" b="1"/>
            </a:lvl8pPr>
            <a:lvl9pPr marL="4884520" indent="0">
              <a:buNone/>
              <a:defRPr sz="2100" b="1"/>
            </a:lvl9pPr>
          </a:lstStyle>
          <a:p>
            <a:pPr lvl="0"/>
            <a:r>
              <a:rPr lang="ru-RU" smtClean="0"/>
              <a:t>Образец текста</a:t>
            </a:r>
          </a:p>
        </p:txBody>
      </p:sp>
      <p:sp>
        <p:nvSpPr>
          <p:cNvPr id="4" name="Объект 3"/>
          <p:cNvSpPr>
            <a:spLocks noGrp="1"/>
          </p:cNvSpPr>
          <p:nvPr>
            <p:ph sz="half" idx="2"/>
          </p:nvPr>
        </p:nvSpPr>
        <p:spPr>
          <a:xfrm>
            <a:off x="610236" y="2180916"/>
            <a:ext cx="5392529" cy="396226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9823" y="1539377"/>
            <a:ext cx="5394647" cy="641540"/>
          </a:xfrm>
        </p:spPr>
        <p:txBody>
          <a:bodyPr anchor="b"/>
          <a:lstStyle>
            <a:lvl1pPr marL="0" indent="0">
              <a:buNone/>
              <a:defRPr sz="3200" b="1"/>
            </a:lvl1pPr>
            <a:lvl2pPr marL="610565" indent="0">
              <a:buNone/>
              <a:defRPr sz="2700" b="1"/>
            </a:lvl2pPr>
            <a:lvl3pPr marL="1221130" indent="0">
              <a:buNone/>
              <a:defRPr sz="2400" b="1"/>
            </a:lvl3pPr>
            <a:lvl4pPr marL="1831694" indent="0">
              <a:buNone/>
              <a:defRPr sz="2100" b="1"/>
            </a:lvl4pPr>
            <a:lvl5pPr marL="2442261" indent="0">
              <a:buNone/>
              <a:defRPr sz="2100" b="1"/>
            </a:lvl5pPr>
            <a:lvl6pPr marL="3052825" indent="0">
              <a:buNone/>
              <a:defRPr sz="2100" b="1"/>
            </a:lvl6pPr>
            <a:lvl7pPr marL="3663390" indent="0">
              <a:buNone/>
              <a:defRPr sz="2100" b="1"/>
            </a:lvl7pPr>
            <a:lvl8pPr marL="4273955" indent="0">
              <a:buNone/>
              <a:defRPr sz="2100" b="1"/>
            </a:lvl8pPr>
            <a:lvl9pPr marL="4884520" indent="0">
              <a:buNone/>
              <a:defRPr sz="2100" b="1"/>
            </a:lvl9pPr>
          </a:lstStyle>
          <a:p>
            <a:pPr lvl="0"/>
            <a:r>
              <a:rPr lang="ru-RU" smtClean="0"/>
              <a:t>Образец текста</a:t>
            </a:r>
          </a:p>
        </p:txBody>
      </p:sp>
      <p:sp>
        <p:nvSpPr>
          <p:cNvPr id="6" name="Объект 5"/>
          <p:cNvSpPr>
            <a:spLocks noGrp="1"/>
          </p:cNvSpPr>
          <p:nvPr>
            <p:ph sz="quarter" idx="4"/>
          </p:nvPr>
        </p:nvSpPr>
        <p:spPr>
          <a:xfrm>
            <a:off x="6199823" y="2180916"/>
            <a:ext cx="5394647" cy="396226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14783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321498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1414849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0241" y="273808"/>
            <a:ext cx="4015262" cy="1165279"/>
          </a:xfrm>
        </p:spPr>
        <p:txBody>
          <a:bodyPr anchor="b"/>
          <a:lstStyle>
            <a:lvl1pPr algn="l">
              <a:defRPr sz="2700" b="1"/>
            </a:lvl1pPr>
          </a:lstStyle>
          <a:p>
            <a:r>
              <a:rPr lang="ru-RU" smtClean="0"/>
              <a:t>Образец заголовка</a:t>
            </a:r>
            <a:endParaRPr lang="ru-RU"/>
          </a:p>
        </p:txBody>
      </p:sp>
      <p:sp>
        <p:nvSpPr>
          <p:cNvPr id="3" name="Объект 2"/>
          <p:cNvSpPr>
            <a:spLocks noGrp="1"/>
          </p:cNvSpPr>
          <p:nvPr>
            <p:ph idx="1"/>
          </p:nvPr>
        </p:nvSpPr>
        <p:spPr>
          <a:xfrm>
            <a:off x="4771699" y="273812"/>
            <a:ext cx="6822766" cy="5869372"/>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10241" y="1439091"/>
            <a:ext cx="4015262" cy="4704093"/>
          </a:xfrm>
        </p:spPr>
        <p:txBody>
          <a:bodyPr/>
          <a:lstStyle>
            <a:lvl1pPr marL="0" indent="0">
              <a:buNone/>
              <a:defRPr sz="1900"/>
            </a:lvl1pPr>
            <a:lvl2pPr marL="610565" indent="0">
              <a:buNone/>
              <a:defRPr sz="1600"/>
            </a:lvl2pPr>
            <a:lvl3pPr marL="1221130" indent="0">
              <a:buNone/>
              <a:defRPr sz="1300"/>
            </a:lvl3pPr>
            <a:lvl4pPr marL="1831694" indent="0">
              <a:buNone/>
              <a:defRPr sz="1200"/>
            </a:lvl4pPr>
            <a:lvl5pPr marL="2442261" indent="0">
              <a:buNone/>
              <a:defRPr sz="1200"/>
            </a:lvl5pPr>
            <a:lvl6pPr marL="3052825" indent="0">
              <a:buNone/>
              <a:defRPr sz="1200"/>
            </a:lvl6pPr>
            <a:lvl7pPr marL="3663390" indent="0">
              <a:buNone/>
              <a:defRPr sz="1200"/>
            </a:lvl7pPr>
            <a:lvl8pPr marL="4273955" indent="0">
              <a:buNone/>
              <a:defRPr sz="1200"/>
            </a:lvl8pPr>
            <a:lvl9pPr marL="4884520" indent="0">
              <a:buNone/>
              <a:defRPr sz="1200"/>
            </a:lvl9pPr>
          </a:lstStyle>
          <a:p>
            <a:pPr lvl="0"/>
            <a:r>
              <a:rPr lang="ru-RU" smtClean="0"/>
              <a:t>Образец текста</a:t>
            </a:r>
          </a:p>
        </p:txBody>
      </p:sp>
      <p:sp>
        <p:nvSpPr>
          <p:cNvPr id="5" name="Дата 4"/>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3395321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2207" y="4813936"/>
            <a:ext cx="7322820" cy="568313"/>
          </a:xfrm>
        </p:spPr>
        <p:txBody>
          <a:bodyPr anchor="b"/>
          <a:lstStyle>
            <a:lvl1pPr algn="l">
              <a:defRPr sz="2700" b="1"/>
            </a:lvl1pPr>
          </a:lstStyle>
          <a:p>
            <a:r>
              <a:rPr lang="ru-RU" smtClean="0"/>
              <a:t>Образец заголовка</a:t>
            </a:r>
            <a:endParaRPr lang="ru-RU"/>
          </a:p>
        </p:txBody>
      </p:sp>
      <p:sp>
        <p:nvSpPr>
          <p:cNvPr id="3" name="Рисунок 2"/>
          <p:cNvSpPr>
            <a:spLocks noGrp="1"/>
          </p:cNvSpPr>
          <p:nvPr>
            <p:ph type="pic" idx="1"/>
          </p:nvPr>
        </p:nvSpPr>
        <p:spPr>
          <a:xfrm>
            <a:off x="2392207" y="614477"/>
            <a:ext cx="7322820" cy="4126230"/>
          </a:xfrm>
        </p:spPr>
        <p:txBody>
          <a:bodyPr/>
          <a:lstStyle>
            <a:lvl1pPr marL="0" indent="0">
              <a:buNone/>
              <a:defRPr sz="4300"/>
            </a:lvl1pPr>
            <a:lvl2pPr marL="610565" indent="0">
              <a:buNone/>
              <a:defRPr sz="3700"/>
            </a:lvl2pPr>
            <a:lvl3pPr marL="1221130" indent="0">
              <a:buNone/>
              <a:defRPr sz="3200"/>
            </a:lvl3pPr>
            <a:lvl4pPr marL="1831694" indent="0">
              <a:buNone/>
              <a:defRPr sz="2700"/>
            </a:lvl4pPr>
            <a:lvl5pPr marL="2442261" indent="0">
              <a:buNone/>
              <a:defRPr sz="2700"/>
            </a:lvl5pPr>
            <a:lvl6pPr marL="3052825" indent="0">
              <a:buNone/>
              <a:defRPr sz="2700"/>
            </a:lvl6pPr>
            <a:lvl7pPr marL="3663390" indent="0">
              <a:buNone/>
              <a:defRPr sz="2700"/>
            </a:lvl7pPr>
            <a:lvl8pPr marL="4273955" indent="0">
              <a:buNone/>
              <a:defRPr sz="2700"/>
            </a:lvl8pPr>
            <a:lvl9pPr marL="4884520" indent="0">
              <a:buNone/>
              <a:defRPr sz="2700"/>
            </a:lvl9pPr>
          </a:lstStyle>
          <a:p>
            <a:endParaRPr lang="ru-RU" dirty="0"/>
          </a:p>
        </p:txBody>
      </p:sp>
      <p:sp>
        <p:nvSpPr>
          <p:cNvPr id="4" name="Текст 3"/>
          <p:cNvSpPr>
            <a:spLocks noGrp="1"/>
          </p:cNvSpPr>
          <p:nvPr>
            <p:ph type="body" sz="half" idx="2"/>
          </p:nvPr>
        </p:nvSpPr>
        <p:spPr>
          <a:xfrm>
            <a:off x="2392207" y="5382250"/>
            <a:ext cx="7322820" cy="807098"/>
          </a:xfrm>
        </p:spPr>
        <p:txBody>
          <a:bodyPr/>
          <a:lstStyle>
            <a:lvl1pPr marL="0" indent="0">
              <a:buNone/>
              <a:defRPr sz="1900"/>
            </a:lvl1pPr>
            <a:lvl2pPr marL="610565" indent="0">
              <a:buNone/>
              <a:defRPr sz="1600"/>
            </a:lvl2pPr>
            <a:lvl3pPr marL="1221130" indent="0">
              <a:buNone/>
              <a:defRPr sz="1300"/>
            </a:lvl3pPr>
            <a:lvl4pPr marL="1831694" indent="0">
              <a:buNone/>
              <a:defRPr sz="1200"/>
            </a:lvl4pPr>
            <a:lvl5pPr marL="2442261" indent="0">
              <a:buNone/>
              <a:defRPr sz="1200"/>
            </a:lvl5pPr>
            <a:lvl6pPr marL="3052825" indent="0">
              <a:buNone/>
              <a:defRPr sz="1200"/>
            </a:lvl6pPr>
            <a:lvl7pPr marL="3663390" indent="0">
              <a:buNone/>
              <a:defRPr sz="1200"/>
            </a:lvl7pPr>
            <a:lvl8pPr marL="4273955" indent="0">
              <a:buNone/>
              <a:defRPr sz="1200"/>
            </a:lvl8pPr>
            <a:lvl9pPr marL="4884520" indent="0">
              <a:buNone/>
              <a:defRPr sz="1200"/>
            </a:lvl9pPr>
          </a:lstStyle>
          <a:p>
            <a:pPr lvl="0"/>
            <a:r>
              <a:rPr lang="ru-RU" smtClean="0"/>
              <a:t>Образец текста</a:t>
            </a:r>
          </a:p>
        </p:txBody>
      </p:sp>
      <p:sp>
        <p:nvSpPr>
          <p:cNvPr id="5" name="Дата 4"/>
          <p:cNvSpPr>
            <a:spLocks noGrp="1"/>
          </p:cNvSpPr>
          <p:nvPr>
            <p:ph type="dt" sz="half" idx="10"/>
          </p:nvPr>
        </p:nvSpPr>
        <p:spPr/>
        <p:txBody>
          <a:bodyPr/>
          <a:lstStyle/>
          <a:p>
            <a:fld id="{EBED1BFB-00FC-43CD-A9F0-A741DB6DBD59}" type="datetimeFigureOut">
              <a:rPr lang="ru-RU" smtClean="0"/>
              <a:pPr/>
              <a:t>14.11.2018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2168432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0236" y="275402"/>
            <a:ext cx="10984230" cy="1146175"/>
          </a:xfrm>
          <a:prstGeom prst="rect">
            <a:avLst/>
          </a:prstGeom>
        </p:spPr>
        <p:txBody>
          <a:bodyPr vert="horz" lIns="122113" tIns="61056" rIns="122113" bIns="61056"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10236" y="1604646"/>
            <a:ext cx="10984230" cy="4538535"/>
          </a:xfrm>
          <a:prstGeom prst="rect">
            <a:avLst/>
          </a:prstGeom>
        </p:spPr>
        <p:txBody>
          <a:bodyPr vert="horz" lIns="122113" tIns="61056" rIns="122113" bIns="61056"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10235" y="6374008"/>
            <a:ext cx="2847763" cy="366140"/>
          </a:xfrm>
          <a:prstGeom prst="rect">
            <a:avLst/>
          </a:prstGeom>
        </p:spPr>
        <p:txBody>
          <a:bodyPr vert="horz" lIns="122113" tIns="61056" rIns="122113" bIns="61056" rtlCol="0" anchor="ctr"/>
          <a:lstStyle>
            <a:lvl1pPr algn="l">
              <a:defRPr sz="1600">
                <a:solidFill>
                  <a:schemeClr val="tx1">
                    <a:tint val="75000"/>
                  </a:schemeClr>
                </a:solidFill>
              </a:defRPr>
            </a:lvl1pPr>
          </a:lstStyle>
          <a:p>
            <a:fld id="{EBED1BFB-00FC-43CD-A9F0-A741DB6DBD59}" type="datetimeFigureOut">
              <a:rPr lang="ru-RU" smtClean="0"/>
              <a:pPr/>
              <a:t>14.11.2018</a:t>
            </a:fld>
            <a:endParaRPr lang="ru-RU" dirty="0"/>
          </a:p>
        </p:txBody>
      </p:sp>
      <p:sp>
        <p:nvSpPr>
          <p:cNvPr id="5" name="Нижний колонтитул 4"/>
          <p:cNvSpPr>
            <a:spLocks noGrp="1"/>
          </p:cNvSpPr>
          <p:nvPr>
            <p:ph type="ftr" sz="quarter" idx="3"/>
          </p:nvPr>
        </p:nvSpPr>
        <p:spPr>
          <a:xfrm>
            <a:off x="4169940" y="6374008"/>
            <a:ext cx="3864822" cy="366140"/>
          </a:xfrm>
          <a:prstGeom prst="rect">
            <a:avLst/>
          </a:prstGeom>
        </p:spPr>
        <p:txBody>
          <a:bodyPr vert="horz" lIns="122113" tIns="61056" rIns="122113" bIns="61056" rtlCol="0" anchor="ctr"/>
          <a:lstStyle>
            <a:lvl1pPr algn="ctr">
              <a:defRPr sz="16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746702" y="6374008"/>
            <a:ext cx="2847763" cy="366140"/>
          </a:xfrm>
          <a:prstGeom prst="rect">
            <a:avLst/>
          </a:prstGeom>
        </p:spPr>
        <p:txBody>
          <a:bodyPr vert="horz" lIns="122113" tIns="61056" rIns="122113" bIns="61056" rtlCol="0" anchor="ctr"/>
          <a:lstStyle>
            <a:lvl1pPr algn="r">
              <a:defRPr sz="1600">
                <a:solidFill>
                  <a:schemeClr val="tx1">
                    <a:tint val="75000"/>
                  </a:schemeClr>
                </a:solidFill>
              </a:defRPr>
            </a:lvl1pPr>
          </a:lstStyle>
          <a:p>
            <a:fld id="{2DC35A35-53D2-4427-9818-A26A8A15A4C9}" type="slidenum">
              <a:rPr lang="ru-RU" smtClean="0"/>
              <a:pPr/>
              <a:t>‹#›</a:t>
            </a:fld>
            <a:endParaRPr lang="ru-RU" dirty="0"/>
          </a:p>
        </p:txBody>
      </p:sp>
    </p:spTree>
    <p:extLst>
      <p:ext uri="{BB962C8B-B14F-4D97-AF65-F5344CB8AC3E}">
        <p14:creationId xmlns="" xmlns:p14="http://schemas.microsoft.com/office/powerpoint/2010/main" val="55293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1130" rtl="0" eaLnBrk="1" latinLnBrk="0" hangingPunct="1">
        <a:spcBef>
          <a:spcPct val="0"/>
        </a:spcBef>
        <a:buNone/>
        <a:defRPr sz="5900" kern="1200">
          <a:solidFill>
            <a:schemeClr val="tx1"/>
          </a:solidFill>
          <a:latin typeface="+mj-lt"/>
          <a:ea typeface="+mj-ea"/>
          <a:cs typeface="+mj-cs"/>
        </a:defRPr>
      </a:lvl1pPr>
    </p:titleStyle>
    <p:bodyStyle>
      <a:lvl1pPr marL="457924" indent="-457924" algn="l" defTabSz="122113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2168" indent="-381603" algn="l" defTabSz="122113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6412" indent="-305283" algn="l" defTabSz="1221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6978" indent="-305283" algn="l" defTabSz="12211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7542" indent="-305283" algn="l" defTabSz="12211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8108" indent="-305283" algn="l" defTabSz="12211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8672" indent="-305283" algn="l" defTabSz="12211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9239" indent="-305283" algn="l" defTabSz="12211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9802" indent="-305283" algn="l" defTabSz="12211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ru-RU"/>
      </a:defPPr>
      <a:lvl1pPr marL="0" algn="l" defTabSz="1221130" rtl="0" eaLnBrk="1" latinLnBrk="0" hangingPunct="1">
        <a:defRPr sz="2400" kern="1200">
          <a:solidFill>
            <a:schemeClr val="tx1"/>
          </a:solidFill>
          <a:latin typeface="+mn-lt"/>
          <a:ea typeface="+mn-ea"/>
          <a:cs typeface="+mn-cs"/>
        </a:defRPr>
      </a:lvl1pPr>
      <a:lvl2pPr marL="610565" algn="l" defTabSz="1221130" rtl="0" eaLnBrk="1" latinLnBrk="0" hangingPunct="1">
        <a:defRPr sz="2400" kern="1200">
          <a:solidFill>
            <a:schemeClr val="tx1"/>
          </a:solidFill>
          <a:latin typeface="+mn-lt"/>
          <a:ea typeface="+mn-ea"/>
          <a:cs typeface="+mn-cs"/>
        </a:defRPr>
      </a:lvl2pPr>
      <a:lvl3pPr marL="1221130" algn="l" defTabSz="1221130" rtl="0" eaLnBrk="1" latinLnBrk="0" hangingPunct="1">
        <a:defRPr sz="2400" kern="1200">
          <a:solidFill>
            <a:schemeClr val="tx1"/>
          </a:solidFill>
          <a:latin typeface="+mn-lt"/>
          <a:ea typeface="+mn-ea"/>
          <a:cs typeface="+mn-cs"/>
        </a:defRPr>
      </a:lvl3pPr>
      <a:lvl4pPr marL="1831694" algn="l" defTabSz="1221130" rtl="0" eaLnBrk="1" latinLnBrk="0" hangingPunct="1">
        <a:defRPr sz="2400" kern="1200">
          <a:solidFill>
            <a:schemeClr val="tx1"/>
          </a:solidFill>
          <a:latin typeface="+mn-lt"/>
          <a:ea typeface="+mn-ea"/>
          <a:cs typeface="+mn-cs"/>
        </a:defRPr>
      </a:lvl4pPr>
      <a:lvl5pPr marL="2442261" algn="l" defTabSz="1221130" rtl="0" eaLnBrk="1" latinLnBrk="0" hangingPunct="1">
        <a:defRPr sz="2400" kern="1200">
          <a:solidFill>
            <a:schemeClr val="tx1"/>
          </a:solidFill>
          <a:latin typeface="+mn-lt"/>
          <a:ea typeface="+mn-ea"/>
          <a:cs typeface="+mn-cs"/>
        </a:defRPr>
      </a:lvl5pPr>
      <a:lvl6pPr marL="3052825" algn="l" defTabSz="1221130" rtl="0" eaLnBrk="1" latinLnBrk="0" hangingPunct="1">
        <a:defRPr sz="2400" kern="1200">
          <a:solidFill>
            <a:schemeClr val="tx1"/>
          </a:solidFill>
          <a:latin typeface="+mn-lt"/>
          <a:ea typeface="+mn-ea"/>
          <a:cs typeface="+mn-cs"/>
        </a:defRPr>
      </a:lvl6pPr>
      <a:lvl7pPr marL="3663390" algn="l" defTabSz="1221130" rtl="0" eaLnBrk="1" latinLnBrk="0" hangingPunct="1">
        <a:defRPr sz="2400" kern="1200">
          <a:solidFill>
            <a:schemeClr val="tx1"/>
          </a:solidFill>
          <a:latin typeface="+mn-lt"/>
          <a:ea typeface="+mn-ea"/>
          <a:cs typeface="+mn-cs"/>
        </a:defRPr>
      </a:lvl7pPr>
      <a:lvl8pPr marL="4273955" algn="l" defTabSz="1221130" rtl="0" eaLnBrk="1" latinLnBrk="0" hangingPunct="1">
        <a:defRPr sz="2400" kern="1200">
          <a:solidFill>
            <a:schemeClr val="tx1"/>
          </a:solidFill>
          <a:latin typeface="+mn-lt"/>
          <a:ea typeface="+mn-ea"/>
          <a:cs typeface="+mn-cs"/>
        </a:defRPr>
      </a:lvl8pPr>
      <a:lvl9pPr marL="4884520" algn="l" defTabSz="12211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notesSlide" Target="../notesSlides/notesSlide7.xml"/><Relationship Id="rId16"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diagramColors" Target="../diagrams/colors1.xml"/><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diagramQuickStyle" Target="../diagrams/quickStyle1.xml"/><Relationship Id="rId17" Type="http://schemas.microsoft.com/office/2007/relationships/diagramDrawing" Target="../diagrams/drawing1.xml"/><Relationship Id="rId2" Type="http://schemas.openxmlformats.org/officeDocument/2006/relationships/tags" Target="../tags/tag2.xml"/><Relationship Id="rId16" Type="http://schemas.openxmlformats.org/officeDocument/2006/relationships/image" Target="../media/image7.png"/><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diagramLayout" Target="../diagrams/layout1.xml"/><Relationship Id="rId5" Type="http://schemas.openxmlformats.org/officeDocument/2006/relationships/tags" Target="../tags/tag5.xml"/><Relationship Id="rId15" Type="http://schemas.openxmlformats.org/officeDocument/2006/relationships/image" Target="../media/image6.jpeg"/><Relationship Id="rId10" Type="http://schemas.openxmlformats.org/officeDocument/2006/relationships/diagramData" Target="../diagrams/data1.xml"/><Relationship Id="rId4" Type="http://schemas.openxmlformats.org/officeDocument/2006/relationships/tags" Target="../tags/tag4.xml"/><Relationship Id="rId9" Type="http://schemas.openxmlformats.org/officeDocument/2006/relationships/image" Target="../media/image4.pn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85" y="338632"/>
            <a:ext cx="12190498" cy="6520956"/>
          </a:xfrm>
          <a:prstGeom prst="roundRect">
            <a:avLst>
              <a:gd name="adj" fmla="val 0"/>
            </a:avLst>
          </a:prstGeom>
          <a:solidFill>
            <a:srgbClr val="002060"/>
          </a:solidFill>
        </p:spPr>
        <p:style>
          <a:lnRef idx="0">
            <a:schemeClr val="accent4"/>
          </a:lnRef>
          <a:fillRef idx="3">
            <a:schemeClr val="accent4"/>
          </a:fillRef>
          <a:effectRef idx="3">
            <a:schemeClr val="accent4"/>
          </a:effectRef>
          <a:fontRef idx="minor">
            <a:schemeClr val="lt1"/>
          </a:fontRef>
        </p:style>
        <p:txBody>
          <a:bodyPr lIns="108850" tIns="54425" rIns="108850" bIns="54425" anchor="ctr"/>
          <a:lstStyle/>
          <a:p>
            <a:pPr algn="ctr">
              <a:defRPr/>
            </a:pPr>
            <a:endParaRPr lang="ru-RU"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r>
              <a:rPr lang="en-US" sz="3300" b="1" i="1" dirty="0">
                <a:latin typeface="Times New Roman" pitchFamily="18" charset="0"/>
                <a:cs typeface="Times New Roman" pitchFamily="18" charset="0"/>
              </a:rPr>
              <a:t>Project: </a:t>
            </a:r>
            <a:r>
              <a:rPr lang="en-US" sz="3300" b="1" i="1" cap="all" dirty="0" smtClean="0">
                <a:solidFill>
                  <a:schemeClr val="bg1"/>
                </a:solidFill>
                <a:latin typeface="Times New Roman" pitchFamily="18" charset="0"/>
                <a:cs typeface="Times New Roman" pitchFamily="18" charset="0"/>
              </a:rPr>
              <a:t>Automated on-line monitoring system of incoming </a:t>
            </a:r>
            <a:r>
              <a:rPr lang="en-US" sz="3300" b="1" i="1" cap="all" dirty="0" smtClean="0">
                <a:solidFill>
                  <a:schemeClr val="bg1"/>
                </a:solidFill>
                <a:latin typeface="Times New Roman" pitchFamily="18" charset="0"/>
                <a:cs typeface="Times New Roman" pitchFamily="18" charset="0"/>
              </a:rPr>
              <a:t>or </a:t>
            </a:r>
            <a:r>
              <a:rPr lang="en-US" sz="3300" b="1" i="1" cap="all" dirty="0" smtClean="0">
                <a:solidFill>
                  <a:schemeClr val="bg1"/>
                </a:solidFill>
                <a:latin typeface="Times New Roman" pitchFamily="18" charset="0"/>
                <a:cs typeface="Times New Roman" pitchFamily="18" charset="0"/>
              </a:rPr>
              <a:t>flows for mining and processing plants</a:t>
            </a:r>
            <a:endParaRPr lang="ru-RU" sz="3300" b="1" i="1" cap="all" dirty="0" smtClean="0">
              <a:solidFill>
                <a:schemeClr val="bg1"/>
              </a:solidFill>
              <a:latin typeface="Times New Roman" pitchFamily="18" charset="0"/>
              <a:cs typeface="Times New Roman" pitchFamily="18" charset="0"/>
            </a:endParaRPr>
          </a:p>
          <a:p>
            <a:pPr algn="ctr">
              <a:defRPr/>
            </a:pPr>
            <a:r>
              <a:rPr lang="en-US" sz="3600" b="1" i="1" dirty="0" smtClean="0"/>
              <a:t>first half of 2018</a:t>
            </a:r>
            <a:endParaRPr lang="ru-RU" sz="3300" b="1" i="1" dirty="0">
              <a:solidFill>
                <a:schemeClr val="bg1"/>
              </a:solidFill>
              <a:latin typeface="Times New Roman" pitchFamily="18" charset="0"/>
              <a:cs typeface="Times New Roman" pitchFamily="18" charset="0"/>
            </a:endParaRPr>
          </a:p>
          <a:p>
            <a:pPr algn="ctr">
              <a:defRPr/>
            </a:pPr>
            <a:endParaRPr lang="ru-RU"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r>
              <a:rPr lang="en-US" sz="1900" i="1" dirty="0"/>
              <a:t>Almaty  </a:t>
            </a:r>
            <a:r>
              <a:rPr lang="en-US" sz="1900" i="1" dirty="0" smtClean="0"/>
              <a:t>201</a:t>
            </a:r>
            <a:endParaRPr lang="ru-RU" sz="1900" i="1" dirty="0"/>
          </a:p>
        </p:txBody>
      </p:sp>
      <p:sp>
        <p:nvSpPr>
          <p:cNvPr id="5" name="TextBox 3"/>
          <p:cNvSpPr txBox="1">
            <a:spLocks noChangeArrowheads="1"/>
          </p:cNvSpPr>
          <p:nvPr/>
        </p:nvSpPr>
        <p:spPr bwMode="auto">
          <a:xfrm>
            <a:off x="0" y="0"/>
            <a:ext cx="12190413" cy="402301"/>
          </a:xfrm>
          <a:prstGeom prst="rect">
            <a:avLst/>
          </a:prstGeom>
          <a:solidFill>
            <a:srgbClr val="FFC000"/>
          </a:solidFill>
          <a:ln w="9525">
            <a:solidFill>
              <a:srgbClr val="FFC000"/>
            </a:solidFill>
            <a:miter lim="800000"/>
            <a:headEnd/>
            <a:tailEnd/>
          </a:ln>
        </p:spPr>
        <p:txBody>
          <a:bodyPr lIns="108850" tIns="54425" rIns="108850" bIns="54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900" b="1" i="1" dirty="0">
                <a:latin typeface="Times New Roman" pitchFamily="18" charset="0"/>
                <a:cs typeface="Times New Roman" pitchFamily="18" charset="0"/>
              </a:rPr>
              <a:t>Senior Scientist Grant Program </a:t>
            </a:r>
            <a:r>
              <a:rPr lang="en-US" sz="1900" b="1" i="1" dirty="0" smtClean="0">
                <a:latin typeface="Times New Roman" pitchFamily="18" charset="0"/>
                <a:cs typeface="Times New Roman" pitchFamily="18" charset="0"/>
              </a:rPr>
              <a:t>Manual</a:t>
            </a:r>
            <a:endParaRPr lang="ru-RU" sz="1900" b="1" i="1" dirty="0">
              <a:latin typeface="Times New Roman" pitchFamily="18" charset="0"/>
              <a:cs typeface="Times New Roman" pitchFamily="18" charset="0"/>
            </a:endParaRPr>
          </a:p>
        </p:txBody>
      </p:sp>
    </p:spTree>
    <p:extLst>
      <p:ext uri="{BB962C8B-B14F-4D97-AF65-F5344CB8AC3E}">
        <p14:creationId xmlns="" xmlns:p14="http://schemas.microsoft.com/office/powerpoint/2010/main" val="3687541508"/>
      </p:ext>
    </p:extLst>
  </p:cSld>
  <p:clrMapOvr>
    <a:masterClrMapping/>
  </p:clrMapOvr>
  <p:transition advTm="2511">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66763" y="1192105"/>
            <a:ext cx="3932385" cy="1477441"/>
          </a:xfrm>
          <a:prstGeom prst="rect">
            <a:avLst/>
          </a:prstGeom>
          <a:noFill/>
          <a:ln w="28575">
            <a:solidFill>
              <a:schemeClr val="tx1"/>
            </a:solidFill>
          </a:ln>
        </p:spPr>
        <p:txBody>
          <a:bodyPr wrap="square" lIns="91552" tIns="45776" rIns="91552" bIns="45776" rtlCol="0">
            <a:spAutoFit/>
          </a:bodyPr>
          <a:lstStyle/>
          <a:p>
            <a:r>
              <a:rPr lang="en-US" sz="1000" dirty="0"/>
              <a:t>Features</a:t>
            </a:r>
            <a:endParaRPr lang="ru-RU" sz="1000" b="1" dirty="0">
              <a:latin typeface="Arial" panose="020B0604020202020204" pitchFamily="34" charset="0"/>
              <a:cs typeface="Arial" panose="020B0604020202020204" pitchFamily="34" charset="0"/>
            </a:endParaRPr>
          </a:p>
          <a:p>
            <a:endParaRPr lang="ru-RU" sz="1000" b="1" dirty="0" smtClean="0">
              <a:latin typeface="Arial" panose="020B0604020202020204" pitchFamily="34" charset="0"/>
              <a:cs typeface="Arial" panose="020B0604020202020204" pitchFamily="34" charset="0"/>
            </a:endParaRPr>
          </a:p>
          <a:p>
            <a:endParaRPr lang="ru-RU" sz="1000" b="1" dirty="0">
              <a:latin typeface="Arial" panose="020B0604020202020204" pitchFamily="34" charset="0"/>
              <a:cs typeface="Arial" panose="020B0604020202020204" pitchFamily="34" charset="0"/>
            </a:endParaRPr>
          </a:p>
          <a:p>
            <a:endParaRPr lang="ru-RU" sz="1000" b="1" dirty="0" smtClean="0">
              <a:latin typeface="Arial" panose="020B0604020202020204" pitchFamily="34" charset="0"/>
              <a:cs typeface="Arial" panose="020B0604020202020204" pitchFamily="34" charset="0"/>
            </a:endParaRPr>
          </a:p>
          <a:p>
            <a:endParaRPr lang="ru-RU" sz="1000" b="1" dirty="0">
              <a:latin typeface="Arial" panose="020B0604020202020204" pitchFamily="34" charset="0"/>
              <a:cs typeface="Arial" panose="020B0604020202020204" pitchFamily="34" charset="0"/>
            </a:endParaRPr>
          </a:p>
          <a:p>
            <a:endParaRPr lang="ru-RU" sz="1000" b="1" dirty="0" smtClean="0">
              <a:latin typeface="Arial" panose="020B0604020202020204" pitchFamily="34" charset="0"/>
              <a:cs typeface="Arial" panose="020B0604020202020204" pitchFamily="34" charset="0"/>
            </a:endParaRPr>
          </a:p>
          <a:p>
            <a:endParaRPr lang="ru-RU" sz="1000" b="1" dirty="0">
              <a:latin typeface="Arial" panose="020B0604020202020204" pitchFamily="34" charset="0"/>
              <a:cs typeface="Arial" panose="020B0604020202020204" pitchFamily="34" charset="0"/>
            </a:endParaRPr>
          </a:p>
          <a:p>
            <a:endParaRPr lang="ru-RU" sz="1000" b="1" dirty="0" smtClean="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p:txBody>
      </p:sp>
      <p:cxnSp>
        <p:nvCxnSpPr>
          <p:cNvPr id="8" name="Прямая соединительная линия 7"/>
          <p:cNvCxnSpPr/>
          <p:nvPr/>
        </p:nvCxnSpPr>
        <p:spPr>
          <a:xfrm>
            <a:off x="2717974" y="1317644"/>
            <a:ext cx="0" cy="13271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1601" y="918245"/>
            <a:ext cx="3839395" cy="277112"/>
          </a:xfrm>
          <a:prstGeom prst="rect">
            <a:avLst/>
          </a:prstGeom>
          <a:noFill/>
        </p:spPr>
        <p:txBody>
          <a:bodyPr wrap="square" lIns="91552" tIns="45776" rIns="91552" bIns="45776" rtlCol="0">
            <a:spAutoFit/>
          </a:bodyPr>
          <a:lstStyle/>
          <a:p>
            <a:pPr algn="ctr"/>
            <a:r>
              <a:rPr lang="en-US" sz="1200" b="1" dirty="0"/>
              <a:t>Determining the viability of technology</a:t>
            </a:r>
            <a:endParaRPr lang="kk-KZ" sz="1200" b="1" dirty="0">
              <a:latin typeface="Arial" panose="020B0604020202020204" pitchFamily="34" charset="0"/>
              <a:cs typeface="Arial" panose="020B0604020202020204" pitchFamily="34" charset="0"/>
            </a:endParaRPr>
          </a:p>
        </p:txBody>
      </p:sp>
      <p:sp>
        <p:nvSpPr>
          <p:cNvPr id="10" name="TextBox 9"/>
          <p:cNvSpPr txBox="1"/>
          <p:nvPr/>
        </p:nvSpPr>
        <p:spPr>
          <a:xfrm>
            <a:off x="2741431" y="1208060"/>
            <a:ext cx="1280135" cy="400223"/>
          </a:xfrm>
          <a:prstGeom prst="rect">
            <a:avLst/>
          </a:prstGeom>
          <a:noFill/>
        </p:spPr>
        <p:txBody>
          <a:bodyPr wrap="square" lIns="91552" tIns="45776" rIns="91552" bIns="45776" rtlCol="0">
            <a:spAutoFit/>
          </a:bodyPr>
          <a:lstStyle/>
          <a:p>
            <a:r>
              <a:rPr lang="en-US" sz="1000" dirty="0"/>
              <a:t>Importance for the client</a:t>
            </a:r>
            <a:r>
              <a:rPr lang="ru-RU" sz="1000" b="1" dirty="0" smtClean="0">
                <a:latin typeface="Arial" panose="020B0604020202020204" pitchFamily="34" charset="0"/>
                <a:cs typeface="Arial" panose="020B0604020202020204" pitchFamily="34" charset="0"/>
              </a:rPr>
              <a:t> </a:t>
            </a:r>
            <a:r>
              <a:rPr lang="ru-RU" sz="1000" dirty="0">
                <a:latin typeface="Arial" panose="020B0604020202020204" pitchFamily="34" charset="0"/>
                <a:cs typeface="Arial" panose="020B0604020202020204" pitchFamily="34" charset="0"/>
              </a:rPr>
              <a:t>(+3</a:t>
            </a:r>
            <a:r>
              <a:rPr lang="en-US" sz="1000" dirty="0">
                <a:latin typeface="Arial" panose="020B0604020202020204" pitchFamily="34" charset="0"/>
                <a:cs typeface="Arial" panose="020B0604020202020204" pitchFamily="34" charset="0"/>
              </a:rPr>
              <a:t> &amp; -</a:t>
            </a:r>
            <a:r>
              <a:rPr lang="ru-RU" sz="1000" dirty="0">
                <a:latin typeface="Arial" panose="020B0604020202020204" pitchFamily="34" charset="0"/>
                <a:cs typeface="Arial" panose="020B0604020202020204" pitchFamily="34" charset="0"/>
              </a:rPr>
              <a:t>3)</a:t>
            </a:r>
            <a:endParaRPr lang="kk-KZ" sz="1000" dirty="0">
              <a:latin typeface="Arial" panose="020B0604020202020204" pitchFamily="34" charset="0"/>
              <a:cs typeface="Arial" panose="020B0604020202020204" pitchFamily="34" charset="0"/>
            </a:endParaRPr>
          </a:p>
        </p:txBody>
      </p:sp>
      <p:sp>
        <p:nvSpPr>
          <p:cNvPr id="12" name="Прямоугольник 11"/>
          <p:cNvSpPr/>
          <p:nvPr/>
        </p:nvSpPr>
        <p:spPr>
          <a:xfrm>
            <a:off x="4303649" y="3023860"/>
            <a:ext cx="3886933" cy="36550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52" tIns="45776" rIns="91552" bIns="45776" rtlCol="0" anchor="ctr"/>
          <a:lstStyle/>
          <a:p>
            <a:pPr algn="ctr"/>
            <a:endParaRPr lang="kk-KZ"/>
          </a:p>
        </p:txBody>
      </p:sp>
      <p:cxnSp>
        <p:nvCxnSpPr>
          <p:cNvPr id="14" name="Прямая соединительная линия 13"/>
          <p:cNvCxnSpPr/>
          <p:nvPr/>
        </p:nvCxnSpPr>
        <p:spPr>
          <a:xfrm flipH="1">
            <a:off x="4251751" y="5098925"/>
            <a:ext cx="3886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00417" y="2759663"/>
            <a:ext cx="1811226"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Technical readiness</a:t>
            </a:r>
            <a:endParaRPr lang="kk-KZ" sz="1000" b="1" dirty="0">
              <a:latin typeface="Arial" panose="020B0604020202020204" pitchFamily="34" charset="0"/>
              <a:cs typeface="Arial" panose="020B0604020202020204" pitchFamily="34" charset="0"/>
            </a:endParaRPr>
          </a:p>
        </p:txBody>
      </p:sp>
      <p:sp>
        <p:nvSpPr>
          <p:cNvPr id="16" name="TextBox 15"/>
          <p:cNvSpPr txBox="1"/>
          <p:nvPr/>
        </p:nvSpPr>
        <p:spPr>
          <a:xfrm>
            <a:off x="4297399" y="3087573"/>
            <a:ext cx="2261737"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Degree of technology readiness</a:t>
            </a:r>
            <a:endParaRPr lang="kk-KZ" sz="1000" b="1" dirty="0">
              <a:latin typeface="Arial" panose="020B0604020202020204" pitchFamily="34" charset="0"/>
              <a:cs typeface="Arial" panose="020B0604020202020204" pitchFamily="34" charset="0"/>
            </a:endParaRPr>
          </a:p>
        </p:txBody>
      </p:sp>
      <p:sp>
        <p:nvSpPr>
          <p:cNvPr id="17" name="TextBox 16"/>
          <p:cNvSpPr txBox="1"/>
          <p:nvPr/>
        </p:nvSpPr>
        <p:spPr>
          <a:xfrm>
            <a:off x="4442942" y="5315499"/>
            <a:ext cx="1838720"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Co-investors / partners</a:t>
            </a:r>
            <a:endParaRPr lang="kk-KZ" sz="1000" b="1" dirty="0">
              <a:latin typeface="Arial" panose="020B0604020202020204" pitchFamily="34" charset="0"/>
              <a:cs typeface="Arial" panose="020B0604020202020204" pitchFamily="34" charset="0"/>
            </a:endParaRPr>
          </a:p>
        </p:txBody>
      </p:sp>
      <p:pic>
        <p:nvPicPr>
          <p:cNvPr id="20" name="Рисунок 19"/>
          <p:cNvPicPr>
            <a:picLocks noChangeAspect="1"/>
          </p:cNvPicPr>
          <p:nvPr/>
        </p:nvPicPr>
        <p:blipFill>
          <a:blip r:embed="rId3" cstate="print"/>
          <a:stretch>
            <a:fillRect/>
          </a:stretch>
        </p:blipFill>
        <p:spPr>
          <a:xfrm>
            <a:off x="6333113" y="5310958"/>
            <a:ext cx="214941" cy="195416"/>
          </a:xfrm>
          <a:prstGeom prst="rect">
            <a:avLst/>
          </a:prstGeom>
        </p:spPr>
      </p:pic>
      <p:sp>
        <p:nvSpPr>
          <p:cNvPr id="21" name="TextBox 20"/>
          <p:cNvSpPr txBox="1"/>
          <p:nvPr/>
        </p:nvSpPr>
        <p:spPr>
          <a:xfrm>
            <a:off x="4251166" y="1200550"/>
            <a:ext cx="3886933" cy="1169664"/>
          </a:xfrm>
          <a:prstGeom prst="rect">
            <a:avLst/>
          </a:prstGeom>
          <a:noFill/>
          <a:ln w="28575">
            <a:solidFill>
              <a:schemeClr val="tx1"/>
            </a:solidFill>
          </a:ln>
        </p:spPr>
        <p:txBody>
          <a:bodyPr wrap="square" lIns="91552" tIns="45776" rIns="91552" bIns="45776" rtlCol="0">
            <a:spAutoFit/>
          </a:bodyPr>
          <a:lstStyle/>
          <a:p>
            <a:r>
              <a:rPr lang="en-US" sz="1000" b="1" dirty="0">
                <a:latin typeface="Arial" panose="020B0604020202020204" pitchFamily="34" charset="0"/>
                <a:cs typeface="Arial" panose="020B0604020202020204" pitchFamily="34" charset="0"/>
              </a:rPr>
              <a:t>Customer Needs</a:t>
            </a:r>
            <a:endParaRPr lang="ru-RU" sz="1000" b="1"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r>
              <a:rPr lang="ru-RU" sz="1000" dirty="0">
                <a:latin typeface="Arial" panose="020B0604020202020204" pitchFamily="34" charset="0"/>
                <a:cs typeface="Arial" panose="020B0604020202020204" pitchFamily="34" charset="0"/>
              </a:rPr>
              <a:t> </a:t>
            </a:r>
          </a:p>
          <a:p>
            <a:endParaRPr lang="ru-RU" sz="1000"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p:txBody>
      </p:sp>
      <p:cxnSp>
        <p:nvCxnSpPr>
          <p:cNvPr id="22" name="Прямая соединительная линия 21"/>
          <p:cNvCxnSpPr/>
          <p:nvPr/>
        </p:nvCxnSpPr>
        <p:spPr>
          <a:xfrm>
            <a:off x="6147401" y="1307303"/>
            <a:ext cx="0" cy="13271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9221" y="940944"/>
            <a:ext cx="3839395" cy="277670"/>
          </a:xfrm>
          <a:prstGeom prst="rect">
            <a:avLst/>
          </a:prstGeom>
          <a:noFill/>
        </p:spPr>
        <p:txBody>
          <a:bodyPr wrap="square" lIns="91552" tIns="45776" rIns="91552" bIns="45776" rtlCol="0">
            <a:spAutoFit/>
          </a:bodyPr>
          <a:lstStyle/>
          <a:p>
            <a:pPr algn="ctr"/>
            <a:r>
              <a:rPr lang="en-US" sz="1200" b="1" dirty="0">
                <a:latin typeface="Arial" panose="020B0604020202020204" pitchFamily="34" charset="0"/>
                <a:cs typeface="Arial" panose="020B0604020202020204" pitchFamily="34" charset="0"/>
              </a:rPr>
              <a:t>Perception of value</a:t>
            </a:r>
            <a:endParaRPr lang="kk-KZ" sz="1200" b="1" dirty="0">
              <a:latin typeface="Arial" panose="020B0604020202020204" pitchFamily="34" charset="0"/>
              <a:cs typeface="Arial" panose="020B0604020202020204" pitchFamily="34" charset="0"/>
            </a:endParaRPr>
          </a:p>
        </p:txBody>
      </p:sp>
      <p:sp>
        <p:nvSpPr>
          <p:cNvPr id="24" name="TextBox 23"/>
          <p:cNvSpPr txBox="1"/>
          <p:nvPr/>
        </p:nvSpPr>
        <p:spPr>
          <a:xfrm>
            <a:off x="6172983" y="1278774"/>
            <a:ext cx="1653630"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Benefits for customers</a:t>
            </a:r>
            <a:endParaRPr lang="kk-KZ" sz="1000" b="1" dirty="0">
              <a:latin typeface="Arial" panose="020B0604020202020204" pitchFamily="34" charset="0"/>
              <a:cs typeface="Arial" panose="020B0604020202020204" pitchFamily="34" charset="0"/>
            </a:endParaRPr>
          </a:p>
        </p:txBody>
      </p:sp>
      <p:sp>
        <p:nvSpPr>
          <p:cNvPr id="26" name="Прямоугольник 25"/>
          <p:cNvSpPr/>
          <p:nvPr/>
        </p:nvSpPr>
        <p:spPr>
          <a:xfrm>
            <a:off x="134634" y="3087573"/>
            <a:ext cx="3899329" cy="36139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52" tIns="45776" rIns="91552" bIns="45776" rtlCol="0" anchor="ctr"/>
          <a:lstStyle/>
          <a:p>
            <a:pPr algn="ctr"/>
            <a:endParaRPr lang="kk-KZ"/>
          </a:p>
        </p:txBody>
      </p:sp>
      <p:cxnSp>
        <p:nvCxnSpPr>
          <p:cNvPr id="27" name="Прямая соединительная линия 26"/>
          <p:cNvCxnSpPr/>
          <p:nvPr/>
        </p:nvCxnSpPr>
        <p:spPr>
          <a:xfrm flipH="1">
            <a:off x="123265" y="4302621"/>
            <a:ext cx="3886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70861" y="3078485"/>
            <a:ext cx="878582" cy="246814"/>
          </a:xfrm>
          <a:prstGeom prst="rect">
            <a:avLst/>
          </a:prstGeom>
          <a:noFill/>
        </p:spPr>
        <p:txBody>
          <a:bodyPr wrap="square" lIns="91552" tIns="45776" rIns="91552" bIns="45776" rtlCol="0">
            <a:spAutoFit/>
          </a:bodyPr>
          <a:lstStyle/>
          <a:p>
            <a:pPr algn="ctr"/>
            <a:r>
              <a:rPr lang="en-US" sz="1000" b="1" dirty="0" smtClean="0">
                <a:latin typeface="Arial" panose="020B0604020202020204" pitchFamily="34" charset="0"/>
                <a:cs typeface="Arial" panose="020B0604020202020204" pitchFamily="34" charset="0"/>
              </a:rPr>
              <a:t>Problems</a:t>
            </a:r>
            <a:endParaRPr lang="kk-KZ" sz="1000" b="1" dirty="0">
              <a:latin typeface="Arial" panose="020B0604020202020204" pitchFamily="34" charset="0"/>
              <a:cs typeface="Arial" panose="020B0604020202020204" pitchFamily="34" charset="0"/>
            </a:endParaRPr>
          </a:p>
        </p:txBody>
      </p:sp>
      <p:pic>
        <p:nvPicPr>
          <p:cNvPr id="34" name="Рисунок 3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5839073" y="1371244"/>
            <a:ext cx="177900" cy="149649"/>
          </a:xfrm>
          <a:prstGeom prst="rect">
            <a:avLst/>
          </a:prstGeom>
        </p:spPr>
      </p:pic>
      <p:pic>
        <p:nvPicPr>
          <p:cNvPr id="35" name="Рисунок 3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488604" y="3102462"/>
            <a:ext cx="215700" cy="209067"/>
          </a:xfrm>
          <a:prstGeom prst="rect">
            <a:avLst/>
          </a:prstGeom>
        </p:spPr>
      </p:pic>
      <p:pic>
        <p:nvPicPr>
          <p:cNvPr id="36" name="Рисунок 3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804900" y="1372644"/>
            <a:ext cx="149392" cy="149649"/>
          </a:xfrm>
          <a:prstGeom prst="rect">
            <a:avLst/>
          </a:prstGeom>
        </p:spPr>
      </p:pic>
      <p:sp>
        <p:nvSpPr>
          <p:cNvPr id="37" name="TextBox 36"/>
          <p:cNvSpPr txBox="1"/>
          <p:nvPr/>
        </p:nvSpPr>
        <p:spPr>
          <a:xfrm>
            <a:off x="158054" y="2831671"/>
            <a:ext cx="3969008"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Competitive advantages</a:t>
            </a:r>
            <a:endParaRPr lang="kk-KZ" sz="1000" b="1" dirty="0">
              <a:latin typeface="Arial" panose="020B0604020202020204" pitchFamily="34" charset="0"/>
              <a:cs typeface="Arial" panose="020B0604020202020204" pitchFamily="34" charset="0"/>
            </a:endParaRPr>
          </a:p>
        </p:txBody>
      </p:sp>
      <p:sp>
        <p:nvSpPr>
          <p:cNvPr id="38" name="TextBox 37"/>
          <p:cNvSpPr txBox="1"/>
          <p:nvPr/>
        </p:nvSpPr>
        <p:spPr>
          <a:xfrm>
            <a:off x="2429942" y="3078485"/>
            <a:ext cx="812520" cy="246334"/>
          </a:xfrm>
          <a:prstGeom prst="rect">
            <a:avLst/>
          </a:prstGeom>
          <a:noFill/>
        </p:spPr>
        <p:txBody>
          <a:bodyPr wrap="square" lIns="91552" tIns="45776" rIns="91552" bIns="45776" rtlCol="0">
            <a:spAutoFit/>
          </a:bodyPr>
          <a:lstStyle/>
          <a:p>
            <a:pPr algn="ctr"/>
            <a:r>
              <a:rPr lang="en-US" sz="1000" dirty="0"/>
              <a:t>Solutions</a:t>
            </a:r>
            <a:endParaRPr lang="kk-KZ" sz="1000" b="1" dirty="0">
              <a:latin typeface="Arial" panose="020B0604020202020204" pitchFamily="34" charset="0"/>
              <a:cs typeface="Arial" panose="020B0604020202020204" pitchFamily="34" charset="0"/>
            </a:endParaRPr>
          </a:p>
        </p:txBody>
      </p:sp>
      <p:pic>
        <p:nvPicPr>
          <p:cNvPr id="39" name="Рисунок 3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47507" y="3160514"/>
            <a:ext cx="182235" cy="206003"/>
          </a:xfrm>
          <a:prstGeom prst="rect">
            <a:avLst/>
          </a:prstGeom>
        </p:spPr>
      </p:pic>
      <p:pic>
        <p:nvPicPr>
          <p:cNvPr id="40" name="Рисунок 3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294038" y="3184126"/>
            <a:ext cx="210315" cy="182391"/>
          </a:xfrm>
          <a:prstGeom prst="rect">
            <a:avLst/>
          </a:prstGeom>
        </p:spPr>
      </p:pic>
      <p:cxnSp>
        <p:nvCxnSpPr>
          <p:cNvPr id="41" name="Прямая соединительная линия 40"/>
          <p:cNvCxnSpPr/>
          <p:nvPr/>
        </p:nvCxnSpPr>
        <p:spPr>
          <a:xfrm flipH="1">
            <a:off x="147031" y="5315499"/>
            <a:ext cx="3886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05789" y="4314590"/>
            <a:ext cx="3140601"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Innovative significance</a:t>
            </a:r>
            <a:endParaRPr lang="kk-KZ" sz="1000" b="1" dirty="0">
              <a:latin typeface="Arial" panose="020B0604020202020204" pitchFamily="34" charset="0"/>
              <a:cs typeface="Arial" panose="020B0604020202020204" pitchFamily="34" charset="0"/>
            </a:endParaRPr>
          </a:p>
        </p:txBody>
      </p:sp>
      <p:sp>
        <p:nvSpPr>
          <p:cNvPr id="43" name="TextBox 42"/>
          <p:cNvSpPr txBox="1"/>
          <p:nvPr/>
        </p:nvSpPr>
        <p:spPr>
          <a:xfrm>
            <a:off x="170802" y="5285260"/>
            <a:ext cx="2809308"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The status of intellectual property</a:t>
            </a:r>
            <a:endParaRPr lang="kk-KZ" sz="1000" b="1" dirty="0">
              <a:latin typeface="Arial" panose="020B0604020202020204" pitchFamily="34" charset="0"/>
              <a:cs typeface="Arial" panose="020B0604020202020204" pitchFamily="34" charset="0"/>
            </a:endParaRPr>
          </a:p>
        </p:txBody>
      </p:sp>
      <p:pic>
        <p:nvPicPr>
          <p:cNvPr id="44" name="Рисунок 4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346390" y="5315499"/>
            <a:ext cx="261325" cy="235211"/>
          </a:xfrm>
          <a:prstGeom prst="rect">
            <a:avLst/>
          </a:prstGeom>
        </p:spPr>
      </p:pic>
      <p:pic>
        <p:nvPicPr>
          <p:cNvPr id="1026" name="Picture 2" descr="Картинки по запросу ценностные предложения для презентации "/>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79143" y="4377013"/>
            <a:ext cx="180936" cy="181249"/>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Картинки по запросу изображение лампочки  для презентации"/>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173082" y="1355546"/>
            <a:ext cx="280356" cy="210632"/>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TextBox 48"/>
          <p:cNvSpPr txBox="1"/>
          <p:nvPr/>
        </p:nvSpPr>
        <p:spPr>
          <a:xfrm>
            <a:off x="8303371" y="1307304"/>
            <a:ext cx="1883496" cy="1326774"/>
          </a:xfrm>
          <a:prstGeom prst="rect">
            <a:avLst/>
          </a:prstGeom>
          <a:noFill/>
          <a:ln w="28575">
            <a:solidFill>
              <a:schemeClr val="tx1"/>
            </a:solidFill>
          </a:ln>
        </p:spPr>
        <p:txBody>
          <a:bodyPr wrap="square" lIns="91552" tIns="45776" rIns="91552" bIns="45776" rtlCol="0">
            <a:spAutoFit/>
          </a:bodyPr>
          <a:lstStyle/>
          <a:p>
            <a:endParaRPr lang="ru-RU" sz="1000"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r>
              <a:rPr lang="ru-RU" sz="1000" dirty="0">
                <a:latin typeface="Arial" panose="020B0604020202020204" pitchFamily="34" charset="0"/>
                <a:cs typeface="Arial" panose="020B0604020202020204" pitchFamily="34" charset="0"/>
              </a:rPr>
              <a:t> </a:t>
            </a:r>
          </a:p>
          <a:p>
            <a:endParaRPr lang="ru-RU" sz="1000"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p:txBody>
      </p:sp>
      <p:sp>
        <p:nvSpPr>
          <p:cNvPr id="52" name="Прямоугольник 51"/>
          <p:cNvSpPr/>
          <p:nvPr/>
        </p:nvSpPr>
        <p:spPr>
          <a:xfrm>
            <a:off x="10409442" y="1293676"/>
            <a:ext cx="1665188" cy="53784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52" tIns="45776" rIns="91552" bIns="45776" rtlCol="0" anchor="ctr"/>
          <a:lstStyle/>
          <a:p>
            <a:pPr algn="ctr"/>
            <a:endParaRPr lang="kk-KZ"/>
          </a:p>
        </p:txBody>
      </p:sp>
      <p:cxnSp>
        <p:nvCxnSpPr>
          <p:cNvPr id="46" name="Прямая соединительная линия 45"/>
          <p:cNvCxnSpPr/>
          <p:nvPr/>
        </p:nvCxnSpPr>
        <p:spPr>
          <a:xfrm>
            <a:off x="8994625" y="1307303"/>
            <a:ext cx="0" cy="13271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229356" y="1303899"/>
            <a:ext cx="878582" cy="354056"/>
          </a:xfrm>
          <a:prstGeom prst="rect">
            <a:avLst/>
          </a:prstGeom>
          <a:noFill/>
        </p:spPr>
        <p:txBody>
          <a:bodyPr wrap="square" lIns="91552" tIns="45776" rIns="91552" bIns="45776" rtlCol="0">
            <a:spAutoFit/>
          </a:bodyPr>
          <a:lstStyle/>
          <a:p>
            <a:pPr algn="ctr"/>
            <a:r>
              <a:rPr lang="en-US" sz="900" b="1" dirty="0"/>
              <a:t>Technology</a:t>
            </a:r>
            <a:r>
              <a:rPr lang="ru-RU" sz="800" dirty="0" smtClean="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a:t>
            </a:r>
            <a:r>
              <a:rPr lang="ru-RU" sz="800" dirty="0">
                <a:latin typeface="Arial" panose="020B0604020202020204" pitchFamily="34" charset="0"/>
                <a:cs typeface="Arial" panose="020B0604020202020204" pitchFamily="34" charset="0"/>
              </a:rPr>
              <a:t>+3 </a:t>
            </a:r>
            <a:r>
              <a:rPr lang="en-US" sz="800" dirty="0">
                <a:latin typeface="Arial" panose="020B0604020202020204" pitchFamily="34" charset="0"/>
                <a:cs typeface="Arial" panose="020B0604020202020204" pitchFamily="34" charset="0"/>
              </a:rPr>
              <a:t>&amp; -3)</a:t>
            </a:r>
            <a:endParaRPr lang="kk-KZ" sz="800" dirty="0">
              <a:latin typeface="Arial" panose="020B0604020202020204" pitchFamily="34" charset="0"/>
              <a:cs typeface="Arial" panose="020B0604020202020204" pitchFamily="34" charset="0"/>
            </a:endParaRPr>
          </a:p>
        </p:txBody>
      </p:sp>
      <p:sp>
        <p:nvSpPr>
          <p:cNvPr id="56" name="TextBox 55"/>
          <p:cNvSpPr txBox="1"/>
          <p:nvPr/>
        </p:nvSpPr>
        <p:spPr>
          <a:xfrm>
            <a:off x="8928797" y="1294204"/>
            <a:ext cx="964205"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Competitors</a:t>
            </a:r>
            <a:endParaRPr lang="kk-KZ" sz="1000" b="1" dirty="0">
              <a:latin typeface="Arial" panose="020B0604020202020204" pitchFamily="34" charset="0"/>
              <a:cs typeface="Arial" panose="020B0604020202020204" pitchFamily="34" charset="0"/>
            </a:endParaRPr>
          </a:p>
        </p:txBody>
      </p:sp>
      <p:sp>
        <p:nvSpPr>
          <p:cNvPr id="58" name="TextBox 57"/>
          <p:cNvSpPr txBox="1"/>
          <p:nvPr/>
        </p:nvSpPr>
        <p:spPr>
          <a:xfrm>
            <a:off x="10681961" y="954233"/>
            <a:ext cx="1096563" cy="277112"/>
          </a:xfrm>
          <a:prstGeom prst="rect">
            <a:avLst/>
          </a:prstGeom>
          <a:noFill/>
        </p:spPr>
        <p:txBody>
          <a:bodyPr wrap="square" lIns="91552" tIns="45776" rIns="91552" bIns="45776" rtlCol="0">
            <a:spAutoFit/>
          </a:bodyPr>
          <a:lstStyle/>
          <a:p>
            <a:pPr algn="ctr"/>
            <a:r>
              <a:rPr lang="en-US" sz="1200" b="1" dirty="0" smtClean="0"/>
              <a:t>Interview</a:t>
            </a:r>
            <a:endParaRPr lang="kk-KZ" sz="1200" b="1" dirty="0">
              <a:latin typeface="Arial" panose="020B0604020202020204" pitchFamily="34" charset="0"/>
              <a:cs typeface="Arial" panose="020B0604020202020204" pitchFamily="34" charset="0"/>
            </a:endParaRPr>
          </a:p>
        </p:txBody>
      </p:sp>
      <p:cxnSp>
        <p:nvCxnSpPr>
          <p:cNvPr id="69" name="Прямая соединительная линия 68"/>
          <p:cNvCxnSpPr/>
          <p:nvPr/>
        </p:nvCxnSpPr>
        <p:spPr>
          <a:xfrm>
            <a:off x="10418977" y="3754203"/>
            <a:ext cx="1665188" cy="80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10397648" y="5568670"/>
            <a:ext cx="1665188" cy="80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389225" y="1319743"/>
            <a:ext cx="995683" cy="400223"/>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Technical Expert</a:t>
            </a:r>
            <a:endParaRPr lang="kk-KZ" sz="1000" b="1" dirty="0">
              <a:latin typeface="Arial" panose="020B0604020202020204" pitchFamily="34" charset="0"/>
              <a:cs typeface="Arial" panose="020B0604020202020204" pitchFamily="34" charset="0"/>
            </a:endParaRPr>
          </a:p>
        </p:txBody>
      </p:sp>
      <p:sp>
        <p:nvSpPr>
          <p:cNvPr id="72" name="TextBox 71"/>
          <p:cNvSpPr txBox="1"/>
          <p:nvPr/>
        </p:nvSpPr>
        <p:spPr>
          <a:xfrm>
            <a:off x="10577849" y="3972010"/>
            <a:ext cx="1246239" cy="24681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USERS</a:t>
            </a:r>
            <a:endParaRPr lang="kk-KZ" sz="1000" b="1" dirty="0">
              <a:latin typeface="Arial" panose="020B0604020202020204" pitchFamily="34" charset="0"/>
              <a:cs typeface="Arial" panose="020B0604020202020204" pitchFamily="34" charset="0"/>
            </a:endParaRPr>
          </a:p>
        </p:txBody>
      </p:sp>
      <p:sp>
        <p:nvSpPr>
          <p:cNvPr id="74" name="TextBox 73"/>
          <p:cNvSpPr txBox="1"/>
          <p:nvPr/>
        </p:nvSpPr>
        <p:spPr>
          <a:xfrm>
            <a:off x="10415755" y="5634703"/>
            <a:ext cx="878582"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Partners</a:t>
            </a:r>
            <a:endParaRPr lang="kk-KZ" sz="1000" b="1" dirty="0">
              <a:latin typeface="Arial" panose="020B0604020202020204" pitchFamily="34" charset="0"/>
              <a:cs typeface="Arial" panose="020B0604020202020204" pitchFamily="34" charset="0"/>
            </a:endParaRPr>
          </a:p>
        </p:txBody>
      </p:sp>
      <p:pic>
        <p:nvPicPr>
          <p:cNvPr id="65" name="Рисунок 64"/>
          <p:cNvPicPr>
            <a:picLocks noChangeAspect="1"/>
          </p:cNvPicPr>
          <p:nvPr/>
        </p:nvPicPr>
        <p:blipFill>
          <a:blip r:embed="rId12" cstate="print"/>
          <a:stretch>
            <a:fillRect/>
          </a:stretch>
        </p:blipFill>
        <p:spPr>
          <a:xfrm>
            <a:off x="8817411" y="1483642"/>
            <a:ext cx="177513" cy="149430"/>
          </a:xfrm>
          <a:prstGeom prst="rect">
            <a:avLst/>
          </a:prstGeom>
        </p:spPr>
      </p:pic>
      <p:pic>
        <p:nvPicPr>
          <p:cNvPr id="66" name="Рисунок 65"/>
          <p:cNvPicPr>
            <a:picLocks noChangeAspect="1"/>
          </p:cNvPicPr>
          <p:nvPr/>
        </p:nvPicPr>
        <p:blipFill>
          <a:blip r:embed="rId13" cstate="print"/>
          <a:stretch>
            <a:fillRect/>
          </a:stretch>
        </p:blipFill>
        <p:spPr>
          <a:xfrm>
            <a:off x="9925047" y="1374900"/>
            <a:ext cx="217054" cy="173265"/>
          </a:xfrm>
          <a:prstGeom prst="rect">
            <a:avLst/>
          </a:prstGeom>
        </p:spPr>
      </p:pic>
      <p:pic>
        <p:nvPicPr>
          <p:cNvPr id="80" name="Picture 14" descr="Картинки по запросу изображение партнеры"/>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1648767" y="5622223"/>
            <a:ext cx="258933" cy="259383"/>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Рисунок 67"/>
          <p:cNvPicPr>
            <a:picLocks noChangeAspect="1"/>
          </p:cNvPicPr>
          <p:nvPr/>
        </p:nvPicPr>
        <p:blipFill>
          <a:blip r:embed="rId15" cstate="print"/>
          <a:stretch>
            <a:fillRect/>
          </a:stretch>
        </p:blipFill>
        <p:spPr>
          <a:xfrm flipV="1">
            <a:off x="11720868" y="1340268"/>
            <a:ext cx="244875" cy="207896"/>
          </a:xfrm>
          <a:prstGeom prst="rect">
            <a:avLst/>
          </a:prstGeom>
        </p:spPr>
      </p:pic>
      <p:sp>
        <p:nvSpPr>
          <p:cNvPr id="89" name="TextBox 88"/>
          <p:cNvSpPr txBox="1"/>
          <p:nvPr/>
        </p:nvSpPr>
        <p:spPr>
          <a:xfrm>
            <a:off x="8040028" y="914435"/>
            <a:ext cx="2146837" cy="277112"/>
          </a:xfrm>
          <a:prstGeom prst="rect">
            <a:avLst/>
          </a:prstGeom>
          <a:noFill/>
        </p:spPr>
        <p:txBody>
          <a:bodyPr wrap="square" lIns="91552" tIns="45776" rIns="91552" bIns="45776" rtlCol="0">
            <a:spAutoFit/>
          </a:bodyPr>
          <a:lstStyle/>
          <a:p>
            <a:pPr algn="ctr"/>
            <a:r>
              <a:rPr lang="en-US" sz="1200" b="1" dirty="0"/>
              <a:t>Characteristics</a:t>
            </a:r>
            <a:endParaRPr lang="kk-KZ" sz="1200" b="1" dirty="0">
              <a:latin typeface="Arial" panose="020B0604020202020204" pitchFamily="34" charset="0"/>
              <a:cs typeface="Arial" panose="020B0604020202020204" pitchFamily="34" charset="0"/>
            </a:endParaRPr>
          </a:p>
        </p:txBody>
      </p:sp>
      <p:sp>
        <p:nvSpPr>
          <p:cNvPr id="63" name="TextBox 62"/>
          <p:cNvSpPr txBox="1"/>
          <p:nvPr/>
        </p:nvSpPr>
        <p:spPr>
          <a:xfrm>
            <a:off x="4325579" y="3356107"/>
            <a:ext cx="3666678" cy="1477441"/>
          </a:xfrm>
          <a:prstGeom prst="rect">
            <a:avLst/>
          </a:prstGeom>
          <a:noFill/>
        </p:spPr>
        <p:txBody>
          <a:bodyPr wrap="square" lIns="91552" tIns="45776" rIns="91552" bIns="45776" rtlCol="0">
            <a:spAutoFit/>
          </a:bodyPr>
          <a:lstStyle/>
          <a:p>
            <a:r>
              <a:rPr lang="en-US" sz="1000" dirty="0"/>
              <a:t>This technology is in the process of practical testing after completion of design work. In this regard, a set of technical equipment was installed at the TST-16 test site. At present, the testing and preparation of the complex for approbation of technical solutions and equipment of the OMKVR in industrial conditions at a potential customer of the SSGPO technology have been completed. Together with SSGPO and Systemotechnika LLP, work is underway to conclude an appropriate agreement "before the end of 2018"</a:t>
            </a:r>
          </a:p>
        </p:txBody>
      </p:sp>
      <p:sp>
        <p:nvSpPr>
          <p:cNvPr id="76" name="TextBox 75"/>
          <p:cNvSpPr txBox="1"/>
          <p:nvPr/>
        </p:nvSpPr>
        <p:spPr>
          <a:xfrm>
            <a:off x="4361878" y="5466161"/>
            <a:ext cx="3666678" cy="861887"/>
          </a:xfrm>
          <a:prstGeom prst="rect">
            <a:avLst/>
          </a:prstGeom>
          <a:noFill/>
        </p:spPr>
        <p:txBody>
          <a:bodyPr wrap="square" lIns="91552" tIns="45776" rIns="91552" bIns="45776" rtlCol="0">
            <a:spAutoFit/>
          </a:bodyPr>
          <a:lstStyle/>
          <a:p>
            <a:pPr marL="171702" indent="-171702">
              <a:buFont typeface="Arial" panose="020B0604020202020204" pitchFamily="34" charset="0"/>
              <a:buChar char="•"/>
            </a:pPr>
            <a:r>
              <a:rPr lang="en-US" sz="1000" dirty="0"/>
              <a:t>Systemotechnika LLP Co-investor of the project (co-financing 5,000,000 KZT) Providing scientific and patent database of the project</a:t>
            </a:r>
            <a:br>
              <a:rPr lang="en-US" sz="1000" dirty="0"/>
            </a:br>
            <a:r>
              <a:rPr lang="en-US" sz="1000" dirty="0"/>
              <a:t>JSC SSGPO: provision of a site for industrial testing of the results of the subproject</a:t>
            </a:r>
            <a:endParaRPr lang="kk-KZ" sz="1000" dirty="0">
              <a:latin typeface="Arial" panose="020B0604020202020204" pitchFamily="34" charset="0"/>
              <a:cs typeface="Arial" panose="020B0604020202020204" pitchFamily="34" charset="0"/>
            </a:endParaRPr>
          </a:p>
        </p:txBody>
      </p:sp>
      <p:sp>
        <p:nvSpPr>
          <p:cNvPr id="77" name="TextBox 76"/>
          <p:cNvSpPr txBox="1"/>
          <p:nvPr/>
        </p:nvSpPr>
        <p:spPr>
          <a:xfrm>
            <a:off x="166845" y="5432552"/>
            <a:ext cx="3885203" cy="1323552"/>
          </a:xfrm>
          <a:prstGeom prst="rect">
            <a:avLst/>
          </a:prstGeom>
          <a:noFill/>
        </p:spPr>
        <p:txBody>
          <a:bodyPr wrap="square" lIns="91552" tIns="45776" rIns="91552" bIns="45776" rtlCol="0">
            <a:spAutoFit/>
          </a:bodyPr>
          <a:lstStyle/>
          <a:p>
            <a:r>
              <a:rPr lang="en-US" sz="1000" dirty="0">
                <a:cs typeface="Arial" panose="020B0604020202020204" pitchFamily="34" charset="0"/>
              </a:rPr>
              <a:t>Received the right of TST-16 to the patent of the Republic of Kazakhstan No. 31642 (intellectual basis of technology). In this connection, a license agreement has been signed. An application for a patent for an invention was filed: "A system for rapid automatic control of the characteristics of the ore stream in preparation for enrichment" (Patent for the new  modern  development of technology). The right to copyright objects was registered - application software for AS OMKVR (two certificates)</a:t>
            </a:r>
          </a:p>
        </p:txBody>
      </p:sp>
      <p:sp>
        <p:nvSpPr>
          <p:cNvPr id="79" name="TextBox 78"/>
          <p:cNvSpPr txBox="1"/>
          <p:nvPr/>
        </p:nvSpPr>
        <p:spPr>
          <a:xfrm>
            <a:off x="2822917" y="1639297"/>
            <a:ext cx="928666" cy="1046553"/>
          </a:xfrm>
          <a:prstGeom prst="rect">
            <a:avLst/>
          </a:prstGeom>
          <a:noFill/>
        </p:spPr>
        <p:txBody>
          <a:bodyPr wrap="square" lIns="91552" tIns="45776" rIns="91552" bIns="45776" rtlCol="0">
            <a:spAutoFit/>
          </a:bodyPr>
          <a:lstStyle/>
          <a:p>
            <a:r>
              <a:rPr lang="kk-KZ" sz="1000" dirty="0">
                <a:latin typeface="Arial" panose="020B0604020202020204" pitchFamily="34" charset="0"/>
                <a:cs typeface="Arial" panose="020B0604020202020204" pitchFamily="34" charset="0"/>
              </a:rPr>
              <a:t>           +3</a:t>
            </a:r>
          </a:p>
          <a:p>
            <a:endParaRPr lang="kk-KZ" sz="400" dirty="0">
              <a:latin typeface="Arial" panose="020B0604020202020204" pitchFamily="34" charset="0"/>
              <a:cs typeface="Arial" panose="020B0604020202020204" pitchFamily="34" charset="0"/>
            </a:endParaRPr>
          </a:p>
          <a:p>
            <a:r>
              <a:rPr lang="kk-KZ" sz="1000" dirty="0">
                <a:latin typeface="Arial" panose="020B0604020202020204" pitchFamily="34" charset="0"/>
                <a:cs typeface="Arial" panose="020B0604020202020204" pitchFamily="34" charset="0"/>
              </a:rPr>
              <a:t>           +3</a:t>
            </a:r>
          </a:p>
          <a:p>
            <a:endParaRPr lang="kk-KZ" sz="400" dirty="0">
              <a:latin typeface="Arial" panose="020B0604020202020204" pitchFamily="34" charset="0"/>
              <a:cs typeface="Arial" panose="020B0604020202020204" pitchFamily="34" charset="0"/>
            </a:endParaRPr>
          </a:p>
          <a:p>
            <a:r>
              <a:rPr lang="kk-KZ" sz="1000" dirty="0">
                <a:latin typeface="Arial" panose="020B0604020202020204" pitchFamily="34" charset="0"/>
                <a:cs typeface="Arial" panose="020B0604020202020204" pitchFamily="34" charset="0"/>
              </a:rPr>
              <a:t>           +2</a:t>
            </a:r>
          </a:p>
          <a:p>
            <a:endParaRPr lang="kk-KZ" sz="1000" dirty="0">
              <a:latin typeface="Arial" panose="020B0604020202020204" pitchFamily="34" charset="0"/>
              <a:cs typeface="Arial" panose="020B0604020202020204" pitchFamily="34" charset="0"/>
            </a:endParaRPr>
          </a:p>
          <a:p>
            <a:endParaRPr lang="kk-KZ" sz="400" dirty="0">
              <a:latin typeface="Arial" panose="020B0604020202020204" pitchFamily="34" charset="0"/>
              <a:cs typeface="Arial" panose="020B0604020202020204" pitchFamily="34" charset="0"/>
            </a:endParaRPr>
          </a:p>
          <a:p>
            <a:r>
              <a:rPr lang="kk-KZ" sz="1000" dirty="0">
                <a:latin typeface="Arial" panose="020B0604020202020204" pitchFamily="34" charset="0"/>
                <a:cs typeface="Arial" panose="020B0604020202020204" pitchFamily="34" charset="0"/>
              </a:rPr>
              <a:t>           +1</a:t>
            </a:r>
          </a:p>
        </p:txBody>
      </p:sp>
      <p:sp>
        <p:nvSpPr>
          <p:cNvPr id="81" name="TextBox 80"/>
          <p:cNvSpPr txBox="1"/>
          <p:nvPr/>
        </p:nvSpPr>
        <p:spPr>
          <a:xfrm>
            <a:off x="8948648" y="1659270"/>
            <a:ext cx="1280696" cy="554111"/>
          </a:xfrm>
          <a:prstGeom prst="rect">
            <a:avLst/>
          </a:prstGeom>
          <a:noFill/>
        </p:spPr>
        <p:txBody>
          <a:bodyPr wrap="square" lIns="91552" tIns="45776" rIns="91552" bIns="45776" rtlCol="0">
            <a:spAutoFit/>
          </a:bodyPr>
          <a:lstStyle/>
          <a:p>
            <a:r>
              <a:rPr lang="en-US" sz="1000" dirty="0"/>
              <a:t>• TECHNOROS LLC</a:t>
            </a:r>
            <a:br>
              <a:rPr lang="en-US" sz="1000" dirty="0"/>
            </a:br>
            <a:r>
              <a:rPr lang="en-US" sz="1000" dirty="0"/>
              <a:t/>
            </a:r>
            <a:br>
              <a:rPr lang="en-US" sz="1000" dirty="0"/>
            </a:br>
            <a:r>
              <a:rPr lang="en-US" sz="1000" dirty="0"/>
              <a:t>• </a:t>
            </a:r>
            <a:r>
              <a:rPr lang="en-US" sz="1000" dirty="0" smtClean="0"/>
              <a:t>Uraludoavtomatika</a:t>
            </a:r>
            <a:endParaRPr lang="ru-RU" sz="1000" dirty="0"/>
          </a:p>
        </p:txBody>
      </p:sp>
      <p:sp>
        <p:nvSpPr>
          <p:cNvPr id="82" name="TextBox 81"/>
          <p:cNvSpPr txBox="1"/>
          <p:nvPr/>
        </p:nvSpPr>
        <p:spPr>
          <a:xfrm>
            <a:off x="8444989" y="1651626"/>
            <a:ext cx="329198" cy="1354330"/>
          </a:xfrm>
          <a:prstGeom prst="rect">
            <a:avLst/>
          </a:prstGeom>
          <a:noFill/>
        </p:spPr>
        <p:txBody>
          <a:bodyPr wrap="square" lIns="91552" tIns="45776" rIns="91552" bIns="45776" rtlCol="0">
            <a:spAutoFit/>
          </a:bodyPr>
          <a:lstStyle/>
          <a:p>
            <a:r>
              <a:rPr lang="kk-KZ" sz="1000" dirty="0">
                <a:latin typeface="Arial" panose="020B0604020202020204" pitchFamily="34" charset="0"/>
                <a:cs typeface="Arial" panose="020B0604020202020204" pitchFamily="34" charset="0"/>
              </a:rPr>
              <a:t>-1</a:t>
            </a:r>
          </a:p>
          <a:p>
            <a:endParaRPr lang="kk-KZ" sz="800" dirty="0" smtClean="0">
              <a:latin typeface="Arial" panose="020B0604020202020204" pitchFamily="34" charset="0"/>
              <a:cs typeface="Arial" panose="020B0604020202020204" pitchFamily="34" charset="0"/>
            </a:endParaRPr>
          </a:p>
          <a:p>
            <a:endParaRPr lang="kk-KZ" sz="800" dirty="0">
              <a:latin typeface="Arial" panose="020B0604020202020204" pitchFamily="34" charset="0"/>
              <a:cs typeface="Arial" panose="020B0604020202020204" pitchFamily="34" charset="0"/>
            </a:endParaRPr>
          </a:p>
          <a:p>
            <a:endParaRPr lang="kk-KZ" sz="800" dirty="0">
              <a:latin typeface="Arial" panose="020B0604020202020204" pitchFamily="34" charset="0"/>
              <a:cs typeface="Arial" panose="020B0604020202020204" pitchFamily="34" charset="0"/>
            </a:endParaRPr>
          </a:p>
          <a:p>
            <a:r>
              <a:rPr lang="kk-KZ" sz="1000" dirty="0">
                <a:latin typeface="Arial" panose="020B0604020202020204" pitchFamily="34" charset="0"/>
                <a:cs typeface="Arial" panose="020B0604020202020204" pitchFamily="34" charset="0"/>
              </a:rPr>
              <a:t>-1</a:t>
            </a:r>
          </a:p>
          <a:p>
            <a:endParaRPr lang="kk-KZ" sz="800" dirty="0">
              <a:latin typeface="Arial" panose="020B0604020202020204" pitchFamily="34" charset="0"/>
              <a:cs typeface="Arial" panose="020B0604020202020204" pitchFamily="34" charset="0"/>
            </a:endParaRPr>
          </a:p>
          <a:p>
            <a:endParaRPr lang="kk-KZ" sz="1000" dirty="0">
              <a:latin typeface="Arial" panose="020B0604020202020204" pitchFamily="34" charset="0"/>
              <a:cs typeface="Arial" panose="020B0604020202020204" pitchFamily="34" charset="0"/>
            </a:endParaRPr>
          </a:p>
          <a:p>
            <a:endParaRPr lang="kk-KZ" sz="1000" dirty="0">
              <a:latin typeface="Arial" panose="020B0604020202020204" pitchFamily="34" charset="0"/>
              <a:cs typeface="Arial" panose="020B0604020202020204" pitchFamily="34" charset="0"/>
            </a:endParaRPr>
          </a:p>
          <a:p>
            <a:endParaRPr lang="kk-KZ" sz="1000" dirty="0">
              <a:latin typeface="Arial" panose="020B0604020202020204" pitchFamily="34" charset="0"/>
              <a:cs typeface="Arial" panose="020B0604020202020204" pitchFamily="34" charset="0"/>
            </a:endParaRPr>
          </a:p>
        </p:txBody>
      </p:sp>
      <p:sp>
        <p:nvSpPr>
          <p:cNvPr id="83" name="TextBox 82"/>
          <p:cNvSpPr txBox="1"/>
          <p:nvPr/>
        </p:nvSpPr>
        <p:spPr>
          <a:xfrm>
            <a:off x="125686" y="3286845"/>
            <a:ext cx="1942135" cy="1015776"/>
          </a:xfrm>
          <a:prstGeom prst="rect">
            <a:avLst/>
          </a:prstGeom>
          <a:noFill/>
        </p:spPr>
        <p:txBody>
          <a:bodyPr wrap="square" lIns="91552" tIns="45776" rIns="91552" bIns="45776" rtlCol="0">
            <a:spAutoFit/>
          </a:bodyPr>
          <a:lstStyle/>
          <a:p>
            <a:pPr>
              <a:buFont typeface="Arial" panose="020B0604020202020204" pitchFamily="34" charset="0"/>
              <a:buChar char="•"/>
            </a:pPr>
            <a:r>
              <a:rPr lang="en-US" sz="1000" dirty="0">
                <a:latin typeface="Arial" panose="020B0604020202020204" pitchFamily="34" charset="0"/>
                <a:cs typeface="Arial" panose="020B0604020202020204" pitchFamily="34" charset="0"/>
              </a:rPr>
              <a:t>The technologies applied in practice are oriented to monitoring fine-fractional ore flows and to a single-flow scheme for their reception for processing.</a:t>
            </a:r>
            <a:endParaRPr lang="kk-KZ" sz="1000" dirty="0">
              <a:latin typeface="Arial" panose="020B0604020202020204" pitchFamily="34" charset="0"/>
              <a:cs typeface="Arial" panose="020B0604020202020204" pitchFamily="34" charset="0"/>
            </a:endParaRPr>
          </a:p>
        </p:txBody>
      </p:sp>
      <p:sp>
        <p:nvSpPr>
          <p:cNvPr id="85" name="TextBox 84"/>
          <p:cNvSpPr txBox="1"/>
          <p:nvPr/>
        </p:nvSpPr>
        <p:spPr>
          <a:xfrm>
            <a:off x="217604" y="4507778"/>
            <a:ext cx="3773925" cy="861887"/>
          </a:xfrm>
          <a:prstGeom prst="rect">
            <a:avLst/>
          </a:prstGeom>
          <a:noFill/>
        </p:spPr>
        <p:txBody>
          <a:bodyPr wrap="square" lIns="91552" tIns="45776" rIns="91552" bIns="45776" rtlCol="0">
            <a:spAutoFit/>
          </a:bodyPr>
          <a:lstStyle/>
          <a:p>
            <a:r>
              <a:rPr lang="en-US" sz="1000" dirty="0"/>
              <a:t>The proposed technical solutions complement the existing basic methods for controlling the characteristics of ores entering the processing, which makes it possible to improve the efficiency and accuracy of raw material estimates and the efficiency of its processing.</a:t>
            </a:r>
            <a:endParaRPr lang="ru-RU" sz="1000" dirty="0">
              <a:latin typeface="Arial" panose="020B0604020202020204" pitchFamily="34" charset="0"/>
              <a:cs typeface="Arial" panose="020B0604020202020204" pitchFamily="34" charset="0"/>
            </a:endParaRPr>
          </a:p>
        </p:txBody>
      </p:sp>
      <p:sp>
        <p:nvSpPr>
          <p:cNvPr id="86" name="TextBox 85"/>
          <p:cNvSpPr txBox="1"/>
          <p:nvPr/>
        </p:nvSpPr>
        <p:spPr>
          <a:xfrm>
            <a:off x="2026985" y="3286845"/>
            <a:ext cx="1994581" cy="707999"/>
          </a:xfrm>
          <a:prstGeom prst="rect">
            <a:avLst/>
          </a:prstGeom>
          <a:noFill/>
        </p:spPr>
        <p:txBody>
          <a:bodyPr wrap="square" lIns="91552" tIns="45776" rIns="91552" bIns="45776" rtlCol="0">
            <a:spAutoFit/>
          </a:bodyPr>
          <a:lstStyle/>
          <a:p>
            <a:pPr>
              <a:buFont typeface="Arial" panose="020B0604020202020204" pitchFamily="34" charset="0"/>
              <a:buChar char="•"/>
            </a:pPr>
            <a:r>
              <a:rPr lang="en-US" sz="1000" dirty="0"/>
              <a:t>The use of the proposed technology, which provides on-line monitoring of the incoming ore-bearing GOP in real time</a:t>
            </a:r>
            <a:endParaRPr lang="ru-RU" sz="1000" dirty="0">
              <a:latin typeface="Arial" panose="020B0604020202020204" pitchFamily="34" charset="0"/>
              <a:cs typeface="Arial" panose="020B0604020202020204" pitchFamily="34" charset="0"/>
            </a:endParaRPr>
          </a:p>
        </p:txBody>
      </p:sp>
      <p:sp>
        <p:nvSpPr>
          <p:cNvPr id="87" name="TextBox 86"/>
          <p:cNvSpPr txBox="1"/>
          <p:nvPr/>
        </p:nvSpPr>
        <p:spPr>
          <a:xfrm>
            <a:off x="4215453" y="1504955"/>
            <a:ext cx="1989242" cy="1018213"/>
          </a:xfrm>
          <a:prstGeom prst="rect">
            <a:avLst/>
          </a:prstGeom>
          <a:noFill/>
        </p:spPr>
        <p:txBody>
          <a:bodyPr wrap="square" lIns="91552" tIns="45776" rIns="91552" bIns="45776" rtlCol="0">
            <a:spAutoFit/>
          </a:bodyPr>
          <a:lstStyle/>
          <a:p>
            <a:pPr marL="171702" indent="-171702">
              <a:buFont typeface="Arial" panose="020B0604020202020204" pitchFamily="34" charset="0"/>
              <a:buChar char="•"/>
            </a:pPr>
            <a:r>
              <a:rPr lang="ru-RU" sz="1000" dirty="0">
                <a:latin typeface="Arial" panose="020B0604020202020204" pitchFamily="34" charset="0"/>
                <a:cs typeface="Arial" panose="020B0604020202020204" pitchFamily="34" charset="0"/>
              </a:rPr>
              <a:t>Оперативный учет объема </a:t>
            </a:r>
          </a:p>
          <a:p>
            <a:r>
              <a:rPr lang="ru-RU" sz="1000" dirty="0">
                <a:latin typeface="Arial" panose="020B0604020202020204" pitchFamily="34" charset="0"/>
                <a:cs typeface="Arial" panose="020B0604020202020204" pitchFamily="34" charset="0"/>
              </a:rPr>
              <a:t>     и качества рудопотоков с    </a:t>
            </a:r>
          </a:p>
          <a:p>
            <a:r>
              <a:rPr lang="ru-RU" sz="1000" dirty="0">
                <a:latin typeface="Arial" panose="020B0604020202020204" pitchFamily="34" charset="0"/>
                <a:cs typeface="Arial" panose="020B0604020202020204" pitchFamily="34" charset="0"/>
              </a:rPr>
              <a:t>     карьеров</a:t>
            </a:r>
          </a:p>
          <a:p>
            <a:pPr marL="171702" indent="-171702">
              <a:buFont typeface="Arial" panose="020B0604020202020204" pitchFamily="34" charset="0"/>
              <a:buChar char="•"/>
            </a:pPr>
            <a:r>
              <a:rPr lang="ru-RU" sz="1000" dirty="0">
                <a:latin typeface="Arial" panose="020B0604020202020204" pitchFamily="34" charset="0"/>
                <a:cs typeface="Arial" panose="020B0604020202020204" pitchFamily="34" charset="0"/>
              </a:rPr>
              <a:t>Сокращает время определения качества руд из рудников</a:t>
            </a:r>
          </a:p>
        </p:txBody>
      </p:sp>
      <p:sp>
        <p:nvSpPr>
          <p:cNvPr id="90" name="TextBox 89"/>
          <p:cNvSpPr txBox="1"/>
          <p:nvPr/>
        </p:nvSpPr>
        <p:spPr>
          <a:xfrm>
            <a:off x="6096698" y="1440894"/>
            <a:ext cx="2132657" cy="1169664"/>
          </a:xfrm>
          <a:prstGeom prst="rect">
            <a:avLst/>
          </a:prstGeom>
          <a:noFill/>
        </p:spPr>
        <p:txBody>
          <a:bodyPr wrap="square" lIns="91552" tIns="45776" rIns="91552" bIns="45776" rtlCol="0">
            <a:spAutoFit/>
          </a:bodyPr>
          <a:lstStyle/>
          <a:p>
            <a:pPr marL="171702" indent="-171702">
              <a:buFont typeface="Arial" panose="020B0604020202020204" pitchFamily="34" charset="0"/>
              <a:buChar char="•"/>
            </a:pPr>
            <a:r>
              <a:rPr lang="ru-RU" sz="1000" dirty="0">
                <a:latin typeface="Arial" panose="020B0604020202020204" pitchFamily="34" charset="0"/>
                <a:cs typeface="Arial" panose="020B0604020202020204" pitchFamily="34" charset="0"/>
              </a:rPr>
              <a:t>Производственный контроль и управления качеством готовой продукции</a:t>
            </a:r>
          </a:p>
          <a:p>
            <a:pPr marL="171702" indent="-171702">
              <a:buFont typeface="Arial" panose="020B0604020202020204" pitchFamily="34" charset="0"/>
              <a:buChar char="•"/>
            </a:pPr>
            <a:r>
              <a:rPr lang="ru-RU" sz="1000" dirty="0">
                <a:latin typeface="Arial" panose="020B0604020202020204" pitchFamily="34" charset="0"/>
                <a:cs typeface="Arial" panose="020B0604020202020204" pitchFamily="34" charset="0"/>
              </a:rPr>
              <a:t>Улучшает координацию и повышает ритмичность работы технологических переделов ГОКа</a:t>
            </a:r>
            <a:r>
              <a:rPr lang="ru-RU" sz="1000" dirty="0" smtClean="0">
                <a:latin typeface="Arial" panose="020B0604020202020204" pitchFamily="34" charset="0"/>
                <a:cs typeface="Arial" panose="020B0604020202020204" pitchFamily="34" charset="0"/>
              </a:rPr>
              <a:t>.</a:t>
            </a:r>
            <a:endParaRPr lang="kk-KZ" sz="1000" dirty="0">
              <a:latin typeface="Arial" panose="020B0604020202020204" pitchFamily="34" charset="0"/>
              <a:cs typeface="Arial" panose="020B0604020202020204" pitchFamily="34" charset="0"/>
            </a:endParaRPr>
          </a:p>
        </p:txBody>
      </p:sp>
      <p:sp>
        <p:nvSpPr>
          <p:cNvPr id="96" name="TextBox 95"/>
          <p:cNvSpPr txBox="1"/>
          <p:nvPr/>
        </p:nvSpPr>
        <p:spPr>
          <a:xfrm>
            <a:off x="10415755" y="5872881"/>
            <a:ext cx="1665114" cy="554111"/>
          </a:xfrm>
          <a:prstGeom prst="rect">
            <a:avLst/>
          </a:prstGeom>
          <a:noFill/>
        </p:spPr>
        <p:txBody>
          <a:bodyPr wrap="square" lIns="91552" tIns="45776" rIns="91552" bIns="45776" rtlCol="0">
            <a:spAutoFit/>
          </a:bodyPr>
          <a:lstStyle/>
          <a:p>
            <a:endParaRPr lang="en-US" sz="1000" dirty="0"/>
          </a:p>
          <a:p>
            <a:r>
              <a:rPr lang="en-US" sz="1000" dirty="0" smtClean="0"/>
              <a:t>Systemotechnika </a:t>
            </a:r>
            <a:r>
              <a:rPr lang="en-US" sz="1000" dirty="0"/>
              <a:t>LLP</a:t>
            </a:r>
          </a:p>
          <a:p>
            <a:pPr algn="ctr"/>
            <a:endParaRPr lang="ru-RU" sz="1000" dirty="0">
              <a:latin typeface="Arial" panose="020B0604020202020204" pitchFamily="34" charset="0"/>
              <a:cs typeface="Arial" panose="020B0604020202020204" pitchFamily="34" charset="0"/>
            </a:endParaRPr>
          </a:p>
        </p:txBody>
      </p:sp>
      <p:sp>
        <p:nvSpPr>
          <p:cNvPr id="84" name="TextBox 83"/>
          <p:cNvSpPr txBox="1"/>
          <p:nvPr/>
        </p:nvSpPr>
        <p:spPr>
          <a:xfrm>
            <a:off x="10456075" y="4245317"/>
            <a:ext cx="1564012" cy="861887"/>
          </a:xfrm>
          <a:prstGeom prst="rect">
            <a:avLst/>
          </a:prstGeom>
          <a:noFill/>
        </p:spPr>
        <p:txBody>
          <a:bodyPr wrap="square" lIns="91552" tIns="45776" rIns="91552" bIns="45776" rtlCol="0">
            <a:spAutoFit/>
          </a:bodyPr>
          <a:lstStyle/>
          <a:p>
            <a:pPr marL="171702" indent="-171702">
              <a:buFont typeface="Arial" panose="020B0604020202020204" pitchFamily="34" charset="0"/>
              <a:buChar char="•"/>
            </a:pPr>
            <a:r>
              <a:rPr lang="en-US" sz="1000" dirty="0">
                <a:latin typeface="Arial" panose="020B0604020202020204" pitchFamily="34" charset="0"/>
                <a:cs typeface="Arial" panose="020B0604020202020204" pitchFamily="34" charset="0"/>
              </a:rPr>
              <a:t>Mining and dressing plants</a:t>
            </a:r>
          </a:p>
          <a:p>
            <a:pPr marL="171702" indent="-171702">
              <a:buFont typeface="Arial" panose="020B0604020202020204" pitchFamily="34" charset="0"/>
              <a:buChar char="•"/>
            </a:pPr>
            <a:r>
              <a:rPr lang="en-US" sz="1000" dirty="0">
                <a:latin typeface="Arial" panose="020B0604020202020204" pitchFamily="34" charset="0"/>
                <a:cs typeface="Arial" panose="020B0604020202020204" pitchFamily="34" charset="0"/>
              </a:rPr>
              <a:t>Enterprises for the production of building materials</a:t>
            </a:r>
            <a:endParaRPr lang="kk-KZ" sz="1000" dirty="0">
              <a:latin typeface="Arial" panose="020B0604020202020204" pitchFamily="34" charset="0"/>
              <a:cs typeface="Arial" panose="020B0604020202020204" pitchFamily="34" charset="0"/>
            </a:endParaRPr>
          </a:p>
        </p:txBody>
      </p:sp>
      <p:sp>
        <p:nvSpPr>
          <p:cNvPr id="93" name="TextBox 92"/>
          <p:cNvSpPr txBox="1"/>
          <p:nvPr/>
        </p:nvSpPr>
        <p:spPr>
          <a:xfrm>
            <a:off x="10430677" y="1697699"/>
            <a:ext cx="1564012" cy="1939105"/>
          </a:xfrm>
          <a:prstGeom prst="rect">
            <a:avLst/>
          </a:prstGeom>
          <a:noFill/>
        </p:spPr>
        <p:txBody>
          <a:bodyPr wrap="square" lIns="91552" tIns="45776" rIns="91552" bIns="45776" rtlCol="0">
            <a:spAutoFit/>
          </a:bodyPr>
          <a:lstStyle/>
          <a:p>
            <a:pPr marL="171702" indent="-171702">
              <a:buFont typeface="Arial" panose="020B0604020202020204" pitchFamily="34" charset="0"/>
              <a:buChar char="•"/>
            </a:pPr>
            <a:r>
              <a:rPr lang="en-US" sz="1000" b="1" dirty="0"/>
              <a:t>Salikhov Zufar </a:t>
            </a:r>
            <a:r>
              <a:rPr lang="en-US" sz="1000" b="1" dirty="0" smtClean="0"/>
              <a:t>Garifullovich</a:t>
            </a:r>
            <a:r>
              <a:rPr lang="en-US" sz="1000" dirty="0" smtClean="0"/>
              <a:t>.</a:t>
            </a:r>
            <a:r>
              <a:rPr lang="ru-RU" sz="1000" dirty="0" smtClean="0"/>
              <a:t> </a:t>
            </a:r>
            <a:r>
              <a:rPr lang="en-US" sz="1000" dirty="0" smtClean="0"/>
              <a:t>Doctor </a:t>
            </a:r>
            <a:r>
              <a:rPr lang="en-US" sz="1000" dirty="0"/>
              <a:t>of Technical Sciences, Professor, Honored Scientist of Russia, Academician of RAIN and MANB, Chief Researcher of the Institute of Problems of Management of the Russian Academy of Sciences.</a:t>
            </a:r>
            <a:endParaRPr lang="kk-KZ" sz="1000" dirty="0">
              <a:latin typeface="Arial" panose="020B0604020202020204" pitchFamily="34" charset="0"/>
              <a:cs typeface="Arial" panose="020B0604020202020204" pitchFamily="34" charset="0"/>
            </a:endParaRPr>
          </a:p>
        </p:txBody>
      </p:sp>
      <p:sp>
        <p:nvSpPr>
          <p:cNvPr id="107" name="Прямоугольник 106"/>
          <p:cNvSpPr/>
          <p:nvPr/>
        </p:nvSpPr>
        <p:spPr>
          <a:xfrm>
            <a:off x="8323345" y="3017082"/>
            <a:ext cx="1902876" cy="36550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52" tIns="45776" rIns="91552" bIns="45776" rtlCol="0" anchor="ctr"/>
          <a:lstStyle/>
          <a:p>
            <a:pPr algn="ctr"/>
            <a:endParaRPr lang="kk-KZ"/>
          </a:p>
        </p:txBody>
      </p:sp>
      <p:sp>
        <p:nvSpPr>
          <p:cNvPr id="108" name="TextBox 107"/>
          <p:cNvSpPr txBox="1"/>
          <p:nvPr/>
        </p:nvSpPr>
        <p:spPr>
          <a:xfrm>
            <a:off x="8163430" y="2765647"/>
            <a:ext cx="2062792" cy="246334"/>
          </a:xfrm>
          <a:prstGeom prst="rect">
            <a:avLst/>
          </a:prstGeom>
          <a:noFill/>
        </p:spPr>
        <p:txBody>
          <a:bodyPr wrap="square" lIns="91552" tIns="45776" rIns="91552" bIns="45776" rtlCol="0">
            <a:spAutoFit/>
          </a:bodyPr>
          <a:lstStyle/>
          <a:p>
            <a:pPr algn="ctr"/>
            <a:r>
              <a:rPr lang="en-US" sz="1000" b="1" dirty="0">
                <a:latin typeface="Arial" panose="020B0604020202020204" pitchFamily="34" charset="0"/>
                <a:cs typeface="Arial" panose="020B0604020202020204" pitchFamily="34" charset="0"/>
              </a:rPr>
              <a:t>Market</a:t>
            </a:r>
            <a:endParaRPr lang="kk-KZ" sz="1000" b="1" dirty="0">
              <a:latin typeface="Arial" panose="020B0604020202020204" pitchFamily="34" charset="0"/>
              <a:cs typeface="Arial" panose="020B0604020202020204" pitchFamily="34" charset="0"/>
            </a:endParaRPr>
          </a:p>
        </p:txBody>
      </p:sp>
      <p:sp>
        <p:nvSpPr>
          <p:cNvPr id="109" name="TextBox 108"/>
          <p:cNvSpPr txBox="1"/>
          <p:nvPr/>
        </p:nvSpPr>
        <p:spPr>
          <a:xfrm>
            <a:off x="8355520" y="3040968"/>
            <a:ext cx="1498496" cy="246334"/>
          </a:xfrm>
          <a:prstGeom prst="rect">
            <a:avLst/>
          </a:prstGeom>
          <a:noFill/>
        </p:spPr>
        <p:txBody>
          <a:bodyPr wrap="square" lIns="91552" tIns="45776" rIns="91552" bIns="45776" rtlCol="0">
            <a:spAutoFit/>
          </a:bodyPr>
          <a:lstStyle/>
          <a:p>
            <a:r>
              <a:rPr lang="en-US" sz="1000" b="1" dirty="0" smtClean="0">
                <a:latin typeface="Arial" panose="020B0604020202020204" pitchFamily="34" charset="0"/>
                <a:cs typeface="Arial" panose="020B0604020202020204" pitchFamily="34" charset="0"/>
              </a:rPr>
              <a:t>Segments market</a:t>
            </a:r>
            <a:endParaRPr lang="kk-KZ" sz="1000" b="1" dirty="0">
              <a:latin typeface="Arial" panose="020B0604020202020204" pitchFamily="34" charset="0"/>
              <a:cs typeface="Arial" panose="020B0604020202020204" pitchFamily="34" charset="0"/>
            </a:endParaRPr>
          </a:p>
        </p:txBody>
      </p:sp>
      <p:sp>
        <p:nvSpPr>
          <p:cNvPr id="110" name="TextBox 109"/>
          <p:cNvSpPr txBox="1"/>
          <p:nvPr/>
        </p:nvSpPr>
        <p:spPr>
          <a:xfrm>
            <a:off x="8316982" y="4600138"/>
            <a:ext cx="1537034" cy="246334"/>
          </a:xfrm>
          <a:prstGeom prst="rect">
            <a:avLst/>
          </a:prstGeom>
          <a:noFill/>
        </p:spPr>
        <p:txBody>
          <a:bodyPr wrap="square" lIns="91552" tIns="45776" rIns="91552" bIns="45776" rtlCol="0">
            <a:spAutoFit/>
          </a:bodyPr>
          <a:lstStyle/>
          <a:p>
            <a:r>
              <a:rPr lang="en-US" sz="1000" b="1" dirty="0">
                <a:latin typeface="Arial" panose="020B0604020202020204" pitchFamily="34" charset="0"/>
                <a:cs typeface="Arial" panose="020B0604020202020204" pitchFamily="34" charset="0"/>
              </a:rPr>
              <a:t>Risks and barriers</a:t>
            </a:r>
            <a:endParaRPr lang="kk-KZ" sz="1000" b="1" dirty="0">
              <a:latin typeface="Arial" panose="020B0604020202020204" pitchFamily="34" charset="0"/>
              <a:cs typeface="Arial" panose="020B0604020202020204" pitchFamily="34" charset="0"/>
            </a:endParaRPr>
          </a:p>
        </p:txBody>
      </p:sp>
      <p:pic>
        <p:nvPicPr>
          <p:cNvPr id="111" name="Picture 10" descr="Картинки по запросу Изображение сегменты клиента для презентации"/>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9545902" y="3077588"/>
            <a:ext cx="493152" cy="301341"/>
          </a:xfrm>
          <a:prstGeom prst="rect">
            <a:avLst/>
          </a:prstGeom>
          <a:noFill/>
          <a:extLst>
            <a:ext uri="{909E8E84-426E-40DD-AFC4-6F175D3DCCD1}">
              <a14:hiddenFill xmlns="" xmlns:a14="http://schemas.microsoft.com/office/drawing/2010/main">
                <a:solidFill>
                  <a:srgbClr val="FFFFFF"/>
                </a:solidFill>
              </a14:hiddenFill>
            </a:ext>
          </a:extLst>
        </p:spPr>
      </p:pic>
      <p:pic>
        <p:nvPicPr>
          <p:cNvPr id="112" name="Picture 12" descr="Картинки по запросу изображение риски и барьеры"/>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9696260" y="4633745"/>
            <a:ext cx="429812" cy="311225"/>
          </a:xfrm>
          <a:prstGeom prst="rect">
            <a:avLst/>
          </a:prstGeom>
          <a:noFill/>
          <a:extLst>
            <a:ext uri="{909E8E84-426E-40DD-AFC4-6F175D3DCCD1}">
              <a14:hiddenFill xmlns="" xmlns:a14="http://schemas.microsoft.com/office/drawing/2010/main">
                <a:solidFill>
                  <a:srgbClr val="FFFFFF"/>
                </a:solidFill>
              </a14:hiddenFill>
            </a:ext>
          </a:extLst>
        </p:spPr>
      </p:pic>
      <p:sp>
        <p:nvSpPr>
          <p:cNvPr id="113" name="TextBox 112"/>
          <p:cNvSpPr txBox="1"/>
          <p:nvPr/>
        </p:nvSpPr>
        <p:spPr>
          <a:xfrm>
            <a:off x="8416474" y="3427339"/>
            <a:ext cx="1809748" cy="707999"/>
          </a:xfrm>
          <a:prstGeom prst="rect">
            <a:avLst/>
          </a:prstGeom>
          <a:noFill/>
        </p:spPr>
        <p:txBody>
          <a:bodyPr wrap="square" lIns="91552" tIns="45776" rIns="91552" bIns="45776" rtlCol="0">
            <a:spAutoFit/>
          </a:bodyPr>
          <a:lstStyle/>
          <a:p>
            <a:pPr marL="171702" indent="-171702">
              <a:buFont typeface="Arial" panose="020B0604020202020204" pitchFamily="34" charset="0"/>
              <a:buChar char="•"/>
            </a:pPr>
            <a:r>
              <a:rPr lang="en-US" sz="1000" dirty="0">
                <a:latin typeface="Arial" panose="020B0604020202020204" pitchFamily="34" charset="0"/>
                <a:cs typeface="Arial" panose="020B0604020202020204" pitchFamily="34" charset="0"/>
              </a:rPr>
              <a:t>Extraction and processing of mineral raw materials</a:t>
            </a:r>
          </a:p>
          <a:p>
            <a:pPr marL="171702" indent="-171702">
              <a:buFont typeface="Arial" panose="020B0604020202020204" pitchFamily="34" charset="0"/>
              <a:buChar char="•"/>
            </a:pPr>
            <a:r>
              <a:rPr lang="en-US" sz="1000" dirty="0">
                <a:latin typeface="Arial" panose="020B0604020202020204" pitchFamily="34" charset="0"/>
                <a:cs typeface="Arial" panose="020B0604020202020204" pitchFamily="34" charset="0"/>
              </a:rPr>
              <a:t>Manufacture of building materials</a:t>
            </a:r>
            <a:endParaRPr lang="ru-RU" sz="1000" dirty="0">
              <a:latin typeface="Arial" panose="020B0604020202020204" pitchFamily="34" charset="0"/>
              <a:cs typeface="Arial" panose="020B0604020202020204" pitchFamily="34" charset="0"/>
            </a:endParaRPr>
          </a:p>
        </p:txBody>
      </p:sp>
      <p:sp>
        <p:nvSpPr>
          <p:cNvPr id="114" name="TextBox 113"/>
          <p:cNvSpPr txBox="1"/>
          <p:nvPr/>
        </p:nvSpPr>
        <p:spPr>
          <a:xfrm>
            <a:off x="8323348" y="4769963"/>
            <a:ext cx="1863519" cy="1323552"/>
          </a:xfrm>
          <a:prstGeom prst="rect">
            <a:avLst/>
          </a:prstGeom>
          <a:noFill/>
        </p:spPr>
        <p:txBody>
          <a:bodyPr wrap="square" lIns="91552" tIns="45776" rIns="91552" bIns="45776" rtlCol="0">
            <a:spAutoFit/>
          </a:bodyPr>
          <a:lstStyle/>
          <a:p>
            <a:pPr marL="171702" indent="-171702">
              <a:buFont typeface="Arial" panose="020B0604020202020204" pitchFamily="34" charset="0"/>
              <a:buChar char="•"/>
            </a:pPr>
            <a:r>
              <a:rPr lang="en-US" sz="1000" dirty="0"/>
              <a:t>No approbation in industrial conditions</a:t>
            </a:r>
            <a:br>
              <a:rPr lang="en-US" sz="1000" dirty="0"/>
            </a:br>
            <a:r>
              <a:rPr lang="en-US" sz="1000" dirty="0"/>
              <a:t>The emergence of direct competitors</a:t>
            </a:r>
            <a:br>
              <a:rPr lang="en-US" sz="1000" dirty="0"/>
            </a:br>
            <a:r>
              <a:rPr lang="en-US" sz="1000" dirty="0"/>
              <a:t>Dependence on the financial condition of enterprises of the mining and processing complex</a:t>
            </a:r>
            <a:endParaRPr lang="ru-RU" sz="1000" dirty="0">
              <a:latin typeface="Arial" panose="020B0604020202020204" pitchFamily="34" charset="0"/>
              <a:cs typeface="Arial" panose="020B0604020202020204" pitchFamily="34" charset="0"/>
            </a:endParaRPr>
          </a:p>
        </p:txBody>
      </p:sp>
      <p:sp>
        <p:nvSpPr>
          <p:cNvPr id="75" name="TextBox 74"/>
          <p:cNvSpPr txBox="1"/>
          <p:nvPr/>
        </p:nvSpPr>
        <p:spPr>
          <a:xfrm>
            <a:off x="157928" y="1422301"/>
            <a:ext cx="2560046" cy="1438969"/>
          </a:xfrm>
          <a:prstGeom prst="rect">
            <a:avLst/>
          </a:prstGeom>
          <a:noFill/>
        </p:spPr>
        <p:txBody>
          <a:bodyPr wrap="square" lIns="91552" tIns="45776" rIns="91552" bIns="45776" rtlCol="0">
            <a:spAutoFit/>
          </a:bodyPr>
          <a:lstStyle/>
          <a:p>
            <a:pPr marL="171702" indent="-171702">
              <a:spcAft>
                <a:spcPts val="300"/>
              </a:spcAft>
              <a:buFont typeface="Arial" panose="020B0604020202020204" pitchFamily="34" charset="0"/>
              <a:buChar char="•"/>
            </a:pPr>
            <a:r>
              <a:rPr lang="en-US" sz="1000" dirty="0">
                <a:latin typeface="Arial" panose="020B0604020202020204" pitchFamily="34" charset="0"/>
                <a:cs typeface="Arial" panose="020B0604020202020204" pitchFamily="34" charset="0"/>
              </a:rPr>
              <a:t>Monitoring of the quality of input ore flows to ore-processing plant in real time</a:t>
            </a:r>
            <a:r>
              <a:rPr lang="en-US" sz="1000" dirty="0" smtClean="0">
                <a:latin typeface="Arial" panose="020B0604020202020204" pitchFamily="34" charset="0"/>
                <a:cs typeface="Arial" panose="020B0604020202020204" pitchFamily="34" charset="0"/>
              </a:rPr>
              <a:t>.</a:t>
            </a:r>
          </a:p>
          <a:p>
            <a:pPr marL="171702" indent="-171702">
              <a:spcAft>
                <a:spcPts val="300"/>
              </a:spcAft>
              <a:buFont typeface="Arial" panose="020B0604020202020204" pitchFamily="34" charset="0"/>
              <a:buChar char="•"/>
            </a:pPr>
            <a:r>
              <a:rPr lang="en-US" sz="1000" dirty="0" smtClean="0">
                <a:latin typeface="Arial" panose="020B0604020202020204" pitchFamily="34" charset="0"/>
                <a:cs typeface="Arial" panose="020B0604020202020204" pitchFamily="34" charset="0"/>
              </a:rPr>
              <a:t>Reduce </a:t>
            </a:r>
            <a:r>
              <a:rPr lang="en-US" sz="1000" dirty="0">
                <a:latin typeface="Arial" panose="020B0604020202020204" pitchFamily="34" charset="0"/>
                <a:cs typeface="Arial" panose="020B0604020202020204" pitchFamily="34" charset="0"/>
              </a:rPr>
              <a:t>hardware monitoring </a:t>
            </a:r>
            <a:r>
              <a:rPr lang="en-US" sz="1000" dirty="0" smtClean="0">
                <a:latin typeface="Arial" panose="020B0604020202020204" pitchFamily="34" charset="0"/>
                <a:cs typeface="Arial" panose="020B0604020202020204" pitchFamily="34" charset="0"/>
              </a:rPr>
              <a:t>costs</a:t>
            </a:r>
          </a:p>
          <a:p>
            <a:pPr marL="171702" indent="-171702">
              <a:spcAft>
                <a:spcPts val="300"/>
              </a:spcAft>
              <a:buFont typeface="Arial" panose="020B0604020202020204" pitchFamily="34" charset="0"/>
              <a:buChar char="•"/>
            </a:pPr>
            <a:r>
              <a:rPr lang="en-US" sz="1000" dirty="0" smtClean="0">
                <a:latin typeface="Arial" panose="020B0604020202020204" pitchFamily="34" charset="0"/>
                <a:cs typeface="Arial" panose="020B0604020202020204" pitchFamily="34" charset="0"/>
              </a:rPr>
              <a:t>Operational </a:t>
            </a:r>
            <a:r>
              <a:rPr lang="en-US" sz="1000" dirty="0">
                <a:latin typeface="Arial" panose="020B0604020202020204" pitchFamily="34" charset="0"/>
                <a:cs typeface="Arial" panose="020B0604020202020204" pitchFamily="34" charset="0"/>
              </a:rPr>
              <a:t>management of the technological chain "</a:t>
            </a:r>
            <a:r>
              <a:rPr lang="en-US" sz="1000" dirty="0" smtClean="0">
                <a:latin typeface="Arial" panose="020B0604020202020204" pitchFamily="34" charset="0"/>
                <a:cs typeface="Arial" panose="020B0604020202020204" pitchFamily="34" charset="0"/>
              </a:rPr>
              <a:t>mine-crushing-enrichment“</a:t>
            </a:r>
          </a:p>
          <a:p>
            <a:pPr marL="171702" indent="-171702">
              <a:spcAft>
                <a:spcPts val="300"/>
              </a:spcAft>
              <a:buFont typeface="Arial" panose="020B0604020202020204" pitchFamily="34" charset="0"/>
              <a:buChar char="•"/>
            </a:pPr>
            <a:r>
              <a:rPr lang="en-US" sz="1000" dirty="0" smtClean="0">
                <a:latin typeface="Arial" panose="020B0604020202020204" pitchFamily="34" charset="0"/>
                <a:cs typeface="Arial" panose="020B0604020202020204" pitchFamily="34" charset="0"/>
              </a:rPr>
              <a:t>Domestic </a:t>
            </a:r>
            <a:r>
              <a:rPr lang="en-US" sz="1000" dirty="0">
                <a:latin typeface="Arial" panose="020B0604020202020204" pitchFamily="34" charset="0"/>
                <a:cs typeface="Arial" panose="020B0604020202020204" pitchFamily="34" charset="0"/>
              </a:rPr>
              <a:t>producer</a:t>
            </a:r>
            <a:endParaRPr lang="kk-KZ" sz="1000" dirty="0">
              <a:latin typeface="Arial" panose="020B0604020202020204" pitchFamily="34" charset="0"/>
              <a:cs typeface="Arial" panose="020B0604020202020204" pitchFamily="34" charset="0"/>
            </a:endParaRPr>
          </a:p>
        </p:txBody>
      </p:sp>
      <p:sp>
        <p:nvSpPr>
          <p:cNvPr id="91" name="TextBox 90"/>
          <p:cNvSpPr txBox="1"/>
          <p:nvPr/>
        </p:nvSpPr>
        <p:spPr>
          <a:xfrm>
            <a:off x="-16177" y="492455"/>
            <a:ext cx="12171902" cy="461778"/>
          </a:xfrm>
          <a:prstGeom prst="rect">
            <a:avLst/>
          </a:prstGeom>
          <a:solidFill>
            <a:schemeClr val="tx1"/>
          </a:solidFill>
        </p:spPr>
        <p:txBody>
          <a:bodyPr wrap="square" lIns="91552" tIns="45776" rIns="91552" bIns="45776" rtlCol="0">
            <a:spAutoFit/>
          </a:bodyPr>
          <a:lstStyle/>
          <a:p>
            <a:pPr algn="ctr"/>
            <a:r>
              <a:rPr lang="en-US" dirty="0">
                <a:solidFill>
                  <a:schemeClr val="bg1"/>
                </a:solidFill>
              </a:rPr>
              <a:t>Integrated technology assessment for the 29/06/2018</a:t>
            </a:r>
            <a:endParaRPr lang="kk-KZ" dirty="0" smtClean="0">
              <a:solidFill>
                <a:schemeClr val="bg1"/>
              </a:solidFill>
            </a:endParaRPr>
          </a:p>
        </p:txBody>
      </p:sp>
      <p:sp>
        <p:nvSpPr>
          <p:cNvPr id="92" name="Полилиния 91"/>
          <p:cNvSpPr/>
          <p:nvPr/>
        </p:nvSpPr>
        <p:spPr>
          <a:xfrm>
            <a:off x="11836" y="54149"/>
            <a:ext cx="12152202" cy="461672"/>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81" tIns="110125" rIns="110125" bIns="11012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3550676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9482" t="11572" r="17644" b="9250"/>
          <a:stretch/>
        </p:blipFill>
        <p:spPr bwMode="auto">
          <a:xfrm>
            <a:off x="185753" y="1116648"/>
            <a:ext cx="8360301" cy="44431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4" name="Группа 23"/>
          <p:cNvGrpSpPr/>
          <p:nvPr/>
        </p:nvGrpSpPr>
        <p:grpSpPr>
          <a:xfrm>
            <a:off x="1176236" y="3098111"/>
            <a:ext cx="6379336" cy="3534081"/>
            <a:chOff x="1884542" y="1052736"/>
            <a:chExt cx="8496944" cy="5112568"/>
          </a:xfrm>
        </p:grpSpPr>
        <p:sp>
          <p:nvSpPr>
            <p:cNvPr id="25" name="Прямоугольник 24"/>
            <p:cNvSpPr/>
            <p:nvPr/>
          </p:nvSpPr>
          <p:spPr>
            <a:xfrm>
              <a:off x="1884542" y="1052736"/>
              <a:ext cx="8496944" cy="5112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ru-RU" dirty="0"/>
            </a:p>
          </p:txBody>
        </p:sp>
        <p:pic>
          <p:nvPicPr>
            <p:cNvPr id="26"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25955" y="1105155"/>
              <a:ext cx="2929956" cy="42128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971903" y="1321555"/>
              <a:ext cx="3119501" cy="4361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95556" y="1105155"/>
              <a:ext cx="2697834" cy="38158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101594" y="2304668"/>
              <a:ext cx="2633662" cy="37195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751077" y="1321555"/>
              <a:ext cx="2664296" cy="37800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332815" y="2060848"/>
              <a:ext cx="2613117" cy="38563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4" name="Группа 3"/>
          <p:cNvGrpSpPr/>
          <p:nvPr/>
        </p:nvGrpSpPr>
        <p:grpSpPr>
          <a:xfrm>
            <a:off x="5069093" y="1016035"/>
            <a:ext cx="5845712" cy="3672408"/>
            <a:chOff x="1971984" y="1102169"/>
            <a:chExt cx="8266626" cy="5256584"/>
          </a:xfrm>
        </p:grpSpPr>
        <p:sp>
          <p:nvSpPr>
            <p:cNvPr id="6" name="Прямоугольник 5"/>
            <p:cNvSpPr/>
            <p:nvPr/>
          </p:nvSpPr>
          <p:spPr>
            <a:xfrm>
              <a:off x="1971984" y="1102169"/>
              <a:ext cx="8266626" cy="525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ru-RU" dirty="0"/>
            </a:p>
          </p:txBody>
        </p:sp>
        <p:pic>
          <p:nvPicPr>
            <p:cNvPr id="7" name="Рисунок 6"/>
            <p:cNvPicPr/>
            <p:nvPr/>
          </p:nvPicPr>
          <p:blipFill>
            <a:blip r:embed="rId9"/>
            <a:srcRect l="29810" t="30636" r="18805" b="11333"/>
            <a:stretch>
              <a:fillRect/>
            </a:stretch>
          </p:blipFill>
          <p:spPr bwMode="auto">
            <a:xfrm>
              <a:off x="2821786" y="1177911"/>
              <a:ext cx="2557878" cy="3593773"/>
            </a:xfrm>
            <a:prstGeom prst="rect">
              <a:avLst/>
            </a:prstGeom>
            <a:noFill/>
            <a:ln w="9525">
              <a:noFill/>
              <a:miter lim="800000"/>
              <a:headEnd/>
              <a:tailEnd/>
            </a:ln>
          </p:spPr>
        </p:pic>
        <p:pic>
          <p:nvPicPr>
            <p:cNvPr id="8" name="Рисунок 7"/>
            <p:cNvPicPr/>
            <p:nvPr/>
          </p:nvPicPr>
          <p:blipFill rotWithShape="1">
            <a:blip r:embed="rId10"/>
            <a:srcRect l="42537" t="51291" r="41861" b="8490"/>
            <a:stretch/>
          </p:blipFill>
          <p:spPr bwMode="auto">
            <a:xfrm>
              <a:off x="2214382" y="2783530"/>
              <a:ext cx="2644588" cy="3496808"/>
            </a:xfrm>
            <a:prstGeom prst="rect">
              <a:avLst/>
            </a:prstGeom>
            <a:ln>
              <a:noFill/>
            </a:ln>
            <a:extLst>
              <a:ext uri="{53640926-AAD7-44D8-BBD7-CCE9431645EC}">
                <a14:shadowObscured xmlns="" xmlns:a14="http://schemas.microsoft.com/office/drawing/2010/main"/>
              </a:ext>
            </a:extLst>
          </p:spPr>
        </p:pic>
        <p:pic>
          <p:nvPicPr>
            <p:cNvPr id="9" name="Рисунок 8"/>
            <p:cNvPicPr/>
            <p:nvPr/>
          </p:nvPicPr>
          <p:blipFill rotWithShape="1">
            <a:blip r:embed="rId10"/>
            <a:srcRect l="75342" t="51428" r="9309" b="8926"/>
            <a:stretch/>
          </p:blipFill>
          <p:spPr bwMode="auto">
            <a:xfrm>
              <a:off x="4858969" y="1534216"/>
              <a:ext cx="2601788" cy="3446956"/>
            </a:xfrm>
            <a:prstGeom prst="rect">
              <a:avLst/>
            </a:prstGeom>
            <a:ln>
              <a:noFill/>
            </a:ln>
            <a:extLst>
              <a:ext uri="{53640926-AAD7-44D8-BBD7-CCE9431645EC}">
                <a14:shadowObscured xmlns="" xmlns:a14="http://schemas.microsoft.com/office/drawing/2010/main"/>
              </a:ext>
            </a:extLst>
          </p:spPr>
        </p:pic>
        <p:pic>
          <p:nvPicPr>
            <p:cNvPr id="10" name="Рисунок 9"/>
            <p:cNvPicPr/>
            <p:nvPr/>
          </p:nvPicPr>
          <p:blipFill rotWithShape="1">
            <a:blip r:embed="rId10"/>
            <a:srcRect l="59008" t="51642" r="25573" b="9040"/>
            <a:stretch/>
          </p:blipFill>
          <p:spPr bwMode="auto">
            <a:xfrm>
              <a:off x="6800815" y="1246184"/>
              <a:ext cx="2613568" cy="3418468"/>
            </a:xfrm>
            <a:prstGeom prst="rect">
              <a:avLst/>
            </a:prstGeom>
            <a:ln>
              <a:noFill/>
            </a:ln>
            <a:extLst>
              <a:ext uri="{53640926-AAD7-44D8-BBD7-CCE9431645EC}">
                <a14:shadowObscured xmlns="" xmlns:a14="http://schemas.microsoft.com/office/drawing/2010/main"/>
              </a:ext>
            </a:extLst>
          </p:spPr>
        </p:pic>
        <p:pic>
          <p:nvPicPr>
            <p:cNvPr id="11" name="Рисунок 10"/>
            <p:cNvPicPr/>
            <p:nvPr/>
          </p:nvPicPr>
          <p:blipFill rotWithShape="1">
            <a:blip r:embed="rId11"/>
            <a:srcRect l="74711" t="50826" r="9424" b="9464"/>
            <a:stretch/>
          </p:blipFill>
          <p:spPr bwMode="auto">
            <a:xfrm>
              <a:off x="7646323" y="1665163"/>
              <a:ext cx="2480954" cy="3106520"/>
            </a:xfrm>
            <a:prstGeom prst="rect">
              <a:avLst/>
            </a:prstGeom>
            <a:ln>
              <a:noFill/>
            </a:ln>
            <a:extLst>
              <a:ext uri="{53640926-AAD7-44D8-BBD7-CCE9431645EC}">
                <a14:shadowObscured xmlns="" xmlns:a14="http://schemas.microsoft.com/office/drawing/2010/main"/>
              </a:ext>
            </a:extLst>
          </p:spPr>
        </p:pic>
        <p:pic>
          <p:nvPicPr>
            <p:cNvPr id="12" name="Рисунок 11"/>
            <p:cNvPicPr/>
            <p:nvPr/>
          </p:nvPicPr>
          <p:blipFill rotWithShape="1">
            <a:blip r:embed="rId11"/>
            <a:srcRect l="74711" t="17348" r="9424" b="50425"/>
            <a:stretch/>
          </p:blipFill>
          <p:spPr bwMode="auto">
            <a:xfrm>
              <a:off x="7421677" y="3051175"/>
              <a:ext cx="2404040" cy="3096344"/>
            </a:xfrm>
            <a:prstGeom prst="rect">
              <a:avLst/>
            </a:prstGeom>
            <a:ln>
              <a:noFill/>
            </a:ln>
            <a:extLst>
              <a:ext uri="{53640926-AAD7-44D8-BBD7-CCE9431645EC}">
                <a14:shadowObscured xmlns="" xmlns:a14="http://schemas.microsoft.com/office/drawing/2010/main"/>
              </a:ext>
            </a:extLst>
          </p:spPr>
        </p:pic>
        <p:pic>
          <p:nvPicPr>
            <p:cNvPr id="13" name="Picture 4"/>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6188919" y="2770231"/>
              <a:ext cx="2465514" cy="34729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261947" y="2695513"/>
              <a:ext cx="2452510" cy="34520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aphicFrame>
        <p:nvGraphicFramePr>
          <p:cNvPr id="22" name="Таблица 21"/>
          <p:cNvGraphicFramePr>
            <a:graphicFrameLocks noGrp="1"/>
          </p:cNvGraphicFramePr>
          <p:nvPr>
            <p:extLst>
              <p:ext uri="{D42A27DB-BD31-4B8C-83A1-F6EECF244321}">
                <p14:modId xmlns="" xmlns:p14="http://schemas.microsoft.com/office/powerpoint/2010/main" val="3950254834"/>
              </p:ext>
            </p:extLst>
          </p:nvPr>
        </p:nvGraphicFramePr>
        <p:xfrm>
          <a:off x="8530016" y="1159855"/>
          <a:ext cx="3087637" cy="4860468"/>
        </p:xfrm>
        <a:graphic>
          <a:graphicData uri="http://schemas.openxmlformats.org/drawingml/2006/table">
            <a:tbl>
              <a:tblPr firstRow="1" firstCol="1" bandRow="1">
                <a:tableStyleId>{5C22544A-7EE6-4342-B048-85BDC9FD1C3A}</a:tableStyleId>
              </a:tblPr>
              <a:tblGrid>
                <a:gridCol w="405074"/>
                <a:gridCol w="2035161"/>
                <a:gridCol w="647402"/>
              </a:tblGrid>
              <a:tr h="168007">
                <a:tc>
                  <a:txBody>
                    <a:bodyPr/>
                    <a:lstStyle/>
                    <a:p>
                      <a:pPr algn="ctr">
                        <a:lnSpc>
                          <a:spcPct val="115000"/>
                        </a:lnSpc>
                        <a:spcAft>
                          <a:spcPts val="0"/>
                        </a:spcAft>
                      </a:pPr>
                      <a:r>
                        <a:rPr lang="ru-RU" sz="600" dirty="0">
                          <a:effectLst/>
                        </a:rPr>
                        <a:t>Лист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Наименование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Примечание </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Ведомость документов проекта</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 1-ом полугодии</a:t>
                      </a:r>
                      <a:endParaRPr lang="ru-RU" sz="600" dirty="0">
                        <a:effectLst/>
                        <a:latin typeface="Calibri"/>
                        <a:ea typeface="Calibri"/>
                        <a:cs typeface="Times New Roman"/>
                      </a:endParaRPr>
                    </a:p>
                  </a:txBody>
                  <a:tcPr marL="47602" marR="47602" marT="0" marB="0"/>
                </a:tc>
              </a:tr>
              <a:tr h="103353">
                <a:tc>
                  <a:txBody>
                    <a:bodyPr/>
                    <a:lstStyle/>
                    <a:p>
                      <a:pPr algn="ctr">
                        <a:lnSpc>
                          <a:spcPct val="115000"/>
                        </a:lnSpc>
                        <a:spcAft>
                          <a:spcPts val="0"/>
                        </a:spcAft>
                      </a:pPr>
                      <a:r>
                        <a:rPr lang="ru-RU" sz="600" dirty="0">
                          <a:effectLst/>
                        </a:rPr>
                        <a:t>2</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Общие данные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3</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Схема структурная КТС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 1-ом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4</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Схема интерфейсных соединений</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 1-ом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5</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ПК. Схема питания электрическая принципиальная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 1-ом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6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ПК. Схема подключения внешних проводок</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 1-ом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7</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ПЛК Схема питания электрическая принципиальная</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 1-ом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8</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ПЛК. Схема подключения внешних проводок</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 1-ом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9</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Схема питания электрическая принципиальная</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10</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Ввод аналоговых сигналов</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103353">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Схема электрическая принципиальная</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11.1-11.3</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Ввод дискретных сигналов</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103353">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Схема электрическая принципиальная</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12</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Вывод аналоговых сигналов</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103353">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Схема электрическая принципиальная</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13</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Вывод дискретных сигналов</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103353">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Схема электрическая принципиальная</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 </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14</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Схема подключения внешних проводок</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15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МВ-5. Схема питания электрическая принципиальная</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16</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МВ-5. Вывод аналоговых сигналов</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17</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МВ-5. Схема подключения внешних проводок</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18</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Схема соединения внешних проводок</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ru-RU" sz="600" dirty="0">
                          <a:effectLst/>
                        </a:rPr>
                        <a:t>19</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Схема прокладки оптических кабелей </a:t>
                      </a:r>
                      <a:r>
                        <a:rPr lang="en-US" sz="600" dirty="0">
                          <a:effectLst/>
                        </a:rPr>
                        <a:t>Profibus</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r h="219299">
                <a:tc>
                  <a:txBody>
                    <a:bodyPr/>
                    <a:lstStyle/>
                    <a:p>
                      <a:pPr algn="ctr">
                        <a:lnSpc>
                          <a:spcPct val="115000"/>
                        </a:lnSpc>
                        <a:spcAft>
                          <a:spcPts val="0"/>
                        </a:spcAft>
                      </a:pPr>
                      <a:r>
                        <a:rPr lang="en-US" sz="600" dirty="0">
                          <a:effectLst/>
                        </a:rPr>
                        <a:t>20.1-20.4</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Кабельный журнал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bl>
          </a:graphicData>
        </a:graphic>
      </p:graphicFrame>
      <p:pic>
        <p:nvPicPr>
          <p:cNvPr id="23" name="Picture 2"/>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4115452" y="1082877"/>
            <a:ext cx="1907282" cy="29427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Скругленный прямоугольник 31"/>
          <p:cNvSpPr/>
          <p:nvPr/>
        </p:nvSpPr>
        <p:spPr>
          <a:xfrm>
            <a:off x="-18330" y="558205"/>
            <a:ext cx="12204700"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ru-RU" sz="2000" b="1" dirty="0"/>
              <a:t> </a:t>
            </a:r>
            <a:r>
              <a:rPr lang="en-US" sz="2000" dirty="0"/>
              <a:t>Working documentation for the monitoring system</a:t>
            </a:r>
            <a:endParaRPr lang="ru-RU" sz="2000" dirty="0"/>
          </a:p>
        </p:txBody>
      </p:sp>
      <p:sp>
        <p:nvSpPr>
          <p:cNvPr id="33" name="Полилиния 32"/>
          <p:cNvSpPr/>
          <p:nvPr/>
        </p:nvSpPr>
        <p:spPr>
          <a:xfrm>
            <a:off x="11836" y="54149"/>
            <a:ext cx="12152202" cy="461672"/>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81" tIns="110125" rIns="110125" bIns="11012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4216187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Рисунок 1"/>
          <p:cNvPicPr>
            <a:picLocks noChangeAspect="1" noChangeArrowheads="1"/>
          </p:cNvPicPr>
          <p:nvPr/>
        </p:nvPicPr>
        <p:blipFill>
          <a:blip r:embed="rId2" cstate="print">
            <a:lum bright="12000"/>
            <a:extLst>
              <a:ext uri="{28A0092B-C50C-407E-A947-70E740481C1C}">
                <a14:useLocalDpi xmlns="" xmlns:a14="http://schemas.microsoft.com/office/drawing/2010/main" val="0"/>
              </a:ext>
            </a:extLst>
          </a:blip>
          <a:srcRect t="964" b="2864"/>
          <a:stretch>
            <a:fillRect/>
          </a:stretch>
        </p:blipFill>
        <p:spPr bwMode="auto">
          <a:xfrm>
            <a:off x="7102285" y="1397437"/>
            <a:ext cx="1880385" cy="5021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Рисунок 3"/>
          <p:cNvPicPr>
            <a:picLocks noChangeAspect="1" noChangeArrowheads="1"/>
          </p:cNvPicPr>
          <p:nvPr/>
        </p:nvPicPr>
        <p:blipFill>
          <a:blip r:embed="rId3" cstate="print">
            <a:lum bright="10000"/>
            <a:extLst>
              <a:ext uri="{28A0092B-C50C-407E-A947-70E740481C1C}">
                <a14:useLocalDpi xmlns="" xmlns:a14="http://schemas.microsoft.com/office/drawing/2010/main" val="0"/>
              </a:ext>
            </a:extLst>
          </a:blip>
          <a:srcRect b="2243"/>
          <a:stretch>
            <a:fillRect/>
          </a:stretch>
        </p:blipFill>
        <p:spPr bwMode="auto">
          <a:xfrm>
            <a:off x="2843285" y="1350293"/>
            <a:ext cx="1872207" cy="504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Рисунок 4"/>
          <p:cNvPicPr>
            <a:picLocks noChangeAspect="1" noChangeArrowheads="1"/>
          </p:cNvPicPr>
          <p:nvPr/>
        </p:nvPicPr>
        <p:blipFill>
          <a:blip r:embed="rId4" cstate="print">
            <a:lum bright="6000"/>
            <a:extLst>
              <a:ext uri="{28A0092B-C50C-407E-A947-70E740481C1C}">
                <a14:useLocalDpi xmlns="" xmlns:a14="http://schemas.microsoft.com/office/drawing/2010/main" val="0"/>
              </a:ext>
            </a:extLst>
          </a:blip>
          <a:srcRect t="1768"/>
          <a:stretch>
            <a:fillRect/>
          </a:stretch>
        </p:blipFill>
        <p:spPr bwMode="auto">
          <a:xfrm>
            <a:off x="742963" y="1350540"/>
            <a:ext cx="1724025" cy="504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Прямоугольник 7"/>
          <p:cNvSpPr/>
          <p:nvPr/>
        </p:nvSpPr>
        <p:spPr>
          <a:xfrm>
            <a:off x="1068010" y="1011739"/>
            <a:ext cx="1063112" cy="307777"/>
          </a:xfrm>
          <a:prstGeom prst="rect">
            <a:avLst/>
          </a:prstGeom>
          <a:noFill/>
        </p:spPr>
        <p:txBody>
          <a:bodyPr wrap="none" lIns="91440" tIns="45720" rIns="91440" bIns="45720">
            <a:spAutoFit/>
          </a:bodyPr>
          <a:lstStyle/>
          <a:p>
            <a:pPr algn="ctr"/>
            <a:r>
              <a:rPr lang="en-US" sz="1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PC cabinet</a:t>
            </a:r>
            <a:endParaRPr lang="ru-RU" sz="1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5" name="Рисунок 14" descr="C:\Users\i5\Desktop\2018\Подготовка отчета  по зпросу ГУП и КН о состоянии разработки на 1105208\Безымянный123456.png"/>
          <p:cNvPicPr/>
          <p:nvPr/>
        </p:nvPicPr>
        <p:blipFill>
          <a:blip r:embed="rId5" cstate="print"/>
          <a:srcRect/>
          <a:stretch>
            <a:fillRect/>
          </a:stretch>
        </p:blipFill>
        <p:spPr bwMode="auto">
          <a:xfrm>
            <a:off x="5238254" y="1322884"/>
            <a:ext cx="1296144" cy="2403673"/>
          </a:xfrm>
          <a:prstGeom prst="rect">
            <a:avLst/>
          </a:prstGeom>
          <a:noFill/>
          <a:ln w="9525">
            <a:noFill/>
            <a:miter lim="800000"/>
            <a:headEnd/>
            <a:tailEnd/>
          </a:ln>
        </p:spPr>
      </p:pic>
      <p:sp>
        <p:nvSpPr>
          <p:cNvPr id="16" name="TextBox 15"/>
          <p:cNvSpPr txBox="1"/>
          <p:nvPr/>
        </p:nvSpPr>
        <p:spPr>
          <a:xfrm>
            <a:off x="39047" y="558205"/>
            <a:ext cx="12171902" cy="365792"/>
          </a:xfrm>
          <a:prstGeom prst="rect">
            <a:avLst/>
          </a:prstGeom>
          <a:solidFill>
            <a:schemeClr val="tx1"/>
          </a:solidFill>
        </p:spPr>
        <p:txBody>
          <a:bodyPr wrap="square" lIns="91552" tIns="0" rIns="91552" bIns="45776" rtlCol="0">
            <a:noAutofit/>
          </a:bodyPr>
          <a:lstStyle/>
          <a:p>
            <a:pPr algn="ctr"/>
            <a:r>
              <a:rPr lang="en-US" dirty="0">
                <a:solidFill>
                  <a:schemeClr val="bg1"/>
                </a:solidFill>
              </a:rPr>
              <a:t>Boards and panels of automation of monitoring system (as of </a:t>
            </a:r>
            <a:r>
              <a:rPr lang="en-US">
                <a:solidFill>
                  <a:schemeClr val="bg1"/>
                </a:solidFill>
              </a:rPr>
              <a:t>29/06/2018</a:t>
            </a:r>
            <a:r>
              <a:rPr lang="en-US" smtClean="0">
                <a:solidFill>
                  <a:schemeClr val="bg1"/>
                </a:solidFill>
              </a:rPr>
              <a:t>)</a:t>
            </a:r>
            <a:endParaRPr lang="ru-RU" b="1" dirty="0" smtClean="0">
              <a:solidFill>
                <a:schemeClr val="bg1"/>
              </a:solidFill>
            </a:endParaRPr>
          </a:p>
        </p:txBody>
      </p:sp>
      <p:sp>
        <p:nvSpPr>
          <p:cNvPr id="12" name="Полилиния 11"/>
          <p:cNvSpPr/>
          <p:nvPr/>
        </p:nvSpPr>
        <p:spPr>
          <a:xfrm>
            <a:off x="11836" y="54149"/>
            <a:ext cx="12152202" cy="461672"/>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81" tIns="110125" rIns="110125" bIns="11012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pic>
        <p:nvPicPr>
          <p:cNvPr id="2050" name="Рисунок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9702750" y="1363904"/>
            <a:ext cx="1768028" cy="5026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Рисунок 19"/>
          <p:cNvPicPr/>
          <p:nvPr/>
        </p:nvPicPr>
        <p:blipFill>
          <a:blip r:embed="rId7"/>
          <a:srcRect/>
          <a:stretch>
            <a:fillRect/>
          </a:stretch>
        </p:blipFill>
        <p:spPr bwMode="auto">
          <a:xfrm>
            <a:off x="5202692" y="4204876"/>
            <a:ext cx="1403714" cy="2185977"/>
          </a:xfrm>
          <a:prstGeom prst="rect">
            <a:avLst/>
          </a:prstGeom>
          <a:noFill/>
          <a:ln w="9525">
            <a:noFill/>
            <a:miter lim="800000"/>
            <a:headEnd/>
            <a:tailEnd/>
          </a:ln>
        </p:spPr>
      </p:pic>
      <p:sp>
        <p:nvSpPr>
          <p:cNvPr id="17" name="Прямоугольник 16"/>
          <p:cNvSpPr/>
          <p:nvPr/>
        </p:nvSpPr>
        <p:spPr>
          <a:xfrm>
            <a:off x="5240976" y="1062261"/>
            <a:ext cx="1570559" cy="307777"/>
          </a:xfrm>
          <a:prstGeom prst="rect">
            <a:avLst/>
          </a:prstGeom>
          <a:noFill/>
        </p:spPr>
        <p:txBody>
          <a:bodyPr wrap="none" lIns="91440" tIns="45720" rIns="91440" bIns="45720">
            <a:spAutoFit/>
          </a:bodyPr>
          <a:lstStyle/>
          <a:p>
            <a:pPr algn="ctr"/>
            <a:r>
              <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Command panel</a:t>
            </a:r>
            <a:endParaRPr lang="ru-RU" sz="1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Прямоугольник 12"/>
          <p:cNvSpPr/>
          <p:nvPr/>
        </p:nvSpPr>
        <p:spPr>
          <a:xfrm>
            <a:off x="3311318" y="1019109"/>
            <a:ext cx="1136272" cy="307777"/>
          </a:xfrm>
          <a:prstGeom prst="rect">
            <a:avLst/>
          </a:prstGeom>
          <a:noFill/>
        </p:spPr>
        <p:txBody>
          <a:bodyPr wrap="none" lIns="91440" tIns="45720" rIns="91440" bIns="45720">
            <a:spAutoFit/>
          </a:bodyPr>
          <a:lstStyle/>
          <a:p>
            <a:pPr algn="ctr"/>
            <a:r>
              <a:rPr lang="en-US" sz="1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PLC CABINET</a:t>
            </a:r>
            <a:endParaRPr lang="ru-RU" sz="1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Прямоугольник 13"/>
          <p:cNvSpPr/>
          <p:nvPr/>
        </p:nvSpPr>
        <p:spPr>
          <a:xfrm>
            <a:off x="7478635" y="1062261"/>
            <a:ext cx="1293944" cy="307777"/>
          </a:xfrm>
          <a:prstGeom prst="rect">
            <a:avLst/>
          </a:prstGeom>
          <a:noFill/>
        </p:spPr>
        <p:txBody>
          <a:bodyPr wrap="none" lIns="91440" tIns="45720" rIns="91440" bIns="45720">
            <a:spAutoFit/>
          </a:bodyPr>
          <a:lstStyle/>
          <a:p>
            <a:pPr algn="ctr"/>
            <a:r>
              <a:rPr lang="en-US" sz="1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CDO1 CABINET</a:t>
            </a:r>
            <a:endParaRPr lang="ru-RU" sz="1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Прямоугольник 17"/>
          <p:cNvSpPr/>
          <p:nvPr/>
        </p:nvSpPr>
        <p:spPr>
          <a:xfrm>
            <a:off x="8982670" y="1062261"/>
            <a:ext cx="3096344" cy="307777"/>
          </a:xfrm>
          <a:prstGeom prst="rect">
            <a:avLst/>
          </a:prstGeom>
          <a:noFill/>
        </p:spPr>
        <p:txBody>
          <a:bodyPr wrap="square" lIns="91440" tIns="45720" rIns="91440" bIns="45720">
            <a:spAutoFit/>
          </a:bodyPr>
          <a:lstStyle/>
          <a:p>
            <a:pPr algn="ctr"/>
            <a:r>
              <a:rPr lang="en-US"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STEND FOR SYSTEM SETUP</a:t>
            </a:r>
            <a:endParaRPr lang="ru-RU" sz="1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Прямоугольник 22"/>
          <p:cNvSpPr/>
          <p:nvPr/>
        </p:nvSpPr>
        <p:spPr>
          <a:xfrm>
            <a:off x="5257576" y="3922836"/>
            <a:ext cx="1293945" cy="307777"/>
          </a:xfrm>
          <a:prstGeom prst="rect">
            <a:avLst/>
          </a:prstGeom>
          <a:noFill/>
        </p:spPr>
        <p:txBody>
          <a:bodyPr wrap="none" lIns="91440" tIns="45720" rIns="91440" bIns="45720">
            <a:spAutoFit/>
          </a:bodyPr>
          <a:lstStyle/>
          <a:p>
            <a:pPr algn="ctr"/>
            <a:r>
              <a:rPr lang="en-US" sz="1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CDO2 CABINET</a:t>
            </a:r>
            <a:endParaRPr lang="ru-RU" sz="1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 xmlns:p14="http://schemas.microsoft.com/office/powerpoint/2010/main" val="330382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6451" t="20072" r="26829" b="26176"/>
          <a:stretch/>
        </p:blipFill>
        <p:spPr bwMode="auto">
          <a:xfrm>
            <a:off x="1061790" y="792172"/>
            <a:ext cx="9372011" cy="588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Полилиния 4"/>
          <p:cNvSpPr/>
          <p:nvPr/>
        </p:nvSpPr>
        <p:spPr>
          <a:xfrm>
            <a:off x="11848" y="17054"/>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506" tIns="113623" rIns="113623" bIns="113623" numCol="1" spcCol="1559"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4" name="TextBox 3"/>
          <p:cNvSpPr txBox="1"/>
          <p:nvPr/>
        </p:nvSpPr>
        <p:spPr>
          <a:xfrm>
            <a:off x="-29890" y="584913"/>
            <a:ext cx="12171902" cy="465038"/>
          </a:xfrm>
          <a:prstGeom prst="rect">
            <a:avLst/>
          </a:prstGeom>
          <a:solidFill>
            <a:schemeClr val="tx1"/>
          </a:solidFill>
        </p:spPr>
        <p:txBody>
          <a:bodyPr wrap="square" lIns="91552" tIns="0" rIns="91552" bIns="45776" rtlCol="0">
            <a:noAutofit/>
          </a:bodyPr>
          <a:lstStyle/>
          <a:p>
            <a:pPr algn="ctr"/>
            <a:r>
              <a:rPr lang="en-US" sz="2000" b="1" dirty="0" smtClean="0">
                <a:solidFill>
                  <a:schemeClr val="bg1"/>
                </a:solidFill>
              </a:rPr>
              <a:t>Topology </a:t>
            </a:r>
            <a:r>
              <a:rPr lang="en-US" sz="2000" b="1" dirty="0">
                <a:solidFill>
                  <a:schemeClr val="bg1"/>
                </a:solidFill>
              </a:rPr>
              <a:t>of technical facilities for monitoring system at the mining and  processing plant</a:t>
            </a:r>
            <a:endParaRPr lang="kk-KZ" dirty="0" smtClean="0">
              <a:solidFill>
                <a:schemeClr val="bg1"/>
              </a:solidFill>
            </a:endParaRPr>
          </a:p>
        </p:txBody>
      </p:sp>
      <p:sp>
        <p:nvSpPr>
          <p:cNvPr id="2" name="Прямоугольник 1"/>
          <p:cNvSpPr/>
          <p:nvPr/>
        </p:nvSpPr>
        <p:spPr>
          <a:xfrm>
            <a:off x="2357934" y="764937"/>
            <a:ext cx="7704856" cy="369332"/>
          </a:xfrm>
          <a:prstGeom prst="rect">
            <a:avLst/>
          </a:prstGeom>
        </p:spPr>
        <p:txBody>
          <a:bodyPr wrap="square">
            <a:spAutoFit/>
          </a:bodyPr>
          <a:lstStyle/>
          <a:p>
            <a:pPr algn="ctr"/>
            <a:r>
              <a:rPr lang="en-US" sz="1800" dirty="0" smtClean="0">
                <a:solidFill>
                  <a:schemeClr val="bg1"/>
                </a:solidFill>
              </a:rPr>
              <a:t>(on </a:t>
            </a:r>
            <a:r>
              <a:rPr lang="en-US" sz="1800" dirty="0">
                <a:solidFill>
                  <a:schemeClr val="bg1"/>
                </a:solidFill>
              </a:rPr>
              <a:t>the example of </a:t>
            </a:r>
            <a:r>
              <a:rPr lang="en-US" sz="1800" dirty="0" smtClean="0">
                <a:solidFill>
                  <a:schemeClr val="bg1"/>
                </a:solidFill>
              </a:rPr>
              <a:t>SSGPO JST </a:t>
            </a:r>
            <a:r>
              <a:rPr lang="en-US" sz="1800" dirty="0">
                <a:solidFill>
                  <a:schemeClr val="bg1"/>
                </a:solidFill>
              </a:rPr>
              <a:t>as of 29/06/2018</a:t>
            </a:r>
            <a:r>
              <a:rPr lang="ru-RU" sz="1800" b="1" dirty="0" smtClean="0">
                <a:solidFill>
                  <a:schemeClr val="bg1"/>
                </a:solidFill>
              </a:rPr>
              <a:t>)</a:t>
            </a:r>
            <a:endParaRPr lang="ru-RU" sz="1800" b="1" dirty="0">
              <a:solidFill>
                <a:schemeClr val="bg1"/>
              </a:solidFill>
            </a:endParaRPr>
          </a:p>
        </p:txBody>
      </p:sp>
      <p:sp>
        <p:nvSpPr>
          <p:cNvPr id="6" name="WordArt 3"/>
          <p:cNvSpPr>
            <a:spLocks noChangeArrowheads="1" noChangeShapeType="1" noTextEdit="1"/>
          </p:cNvSpPr>
          <p:nvPr/>
        </p:nvSpPr>
        <p:spPr bwMode="auto">
          <a:xfrm>
            <a:off x="4230142" y="1854349"/>
            <a:ext cx="432048" cy="216470"/>
          </a:xfrm>
          <a:prstGeom prst="rect">
            <a:avLst/>
          </a:prstGeom>
          <a:solidFill>
            <a:schemeClr val="accent1"/>
          </a:solidFill>
        </p:spPr>
        <p:txBody>
          <a:bodyPr wrap="none" fromWordArt="1">
            <a:prstTxWarp prst="textPlain">
              <a:avLst>
                <a:gd name="adj" fmla="val 50000"/>
              </a:avLst>
            </a:prstTxWarp>
          </a:bodyPr>
          <a:lstStyle/>
          <a:p>
            <a:pPr algn="ctr" rtl="0">
              <a:buNone/>
            </a:pPr>
            <a:r>
              <a:rPr lang="en-US" sz="3600" kern="10" spc="0" dirty="0" smtClean="0">
                <a:ln w="9525">
                  <a:solidFill>
                    <a:srgbClr val="000000"/>
                  </a:solidFill>
                  <a:round/>
                  <a:headEnd/>
                  <a:tailEnd/>
                </a:ln>
                <a:solidFill>
                  <a:srgbClr val="FFFFFF"/>
                </a:solidFill>
                <a:effectLst/>
                <a:latin typeface="Arial Black"/>
              </a:rPr>
              <a:t>CDO1</a:t>
            </a:r>
            <a:endParaRPr lang="ru-RU" sz="3600" kern="10" spc="0" dirty="0">
              <a:ln w="9525">
                <a:solidFill>
                  <a:srgbClr val="000000"/>
                </a:solidFill>
                <a:round/>
                <a:headEnd/>
                <a:tailEnd/>
              </a:ln>
              <a:solidFill>
                <a:srgbClr val="FFFFFF"/>
              </a:solidFill>
              <a:effectLst/>
              <a:latin typeface="Arial Black"/>
            </a:endParaRPr>
          </a:p>
        </p:txBody>
      </p:sp>
      <p:sp>
        <p:nvSpPr>
          <p:cNvPr id="7" name="AutoShape 4"/>
          <p:cNvSpPr>
            <a:spLocks noChangeArrowheads="1"/>
          </p:cNvSpPr>
          <p:nvPr/>
        </p:nvSpPr>
        <p:spPr bwMode="auto">
          <a:xfrm rot="5400000">
            <a:off x="7086648" y="2454227"/>
            <a:ext cx="1055740" cy="1872208"/>
          </a:xfrm>
          <a:prstGeom prst="wedgeRoundRectCallout">
            <a:avLst>
              <a:gd name="adj1" fmla="val -105847"/>
              <a:gd name="adj2" fmla="val 102662"/>
              <a:gd name="adj3" fmla="val 16667"/>
            </a:avLst>
          </a:prstGeom>
          <a:solidFill>
            <a:schemeClr val="accent5"/>
          </a:solidFill>
          <a:ln w="38100">
            <a:solidFill>
              <a:schemeClr val="bg1"/>
            </a:solidFill>
            <a:miter lim="800000"/>
            <a:headEnd/>
            <a:tailEnd/>
          </a:ln>
          <a:effectLst>
            <a:outerShdw dist="28398" dir="3806097" algn="ctr" rotWithShape="0">
              <a:srgbClr val="48060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Рисунок 8"/>
          <p:cNvPicPr/>
          <p:nvPr/>
        </p:nvPicPr>
        <p:blipFill>
          <a:blip r:embed="rId3"/>
          <a:srcRect/>
          <a:stretch>
            <a:fillRect/>
          </a:stretch>
        </p:blipFill>
        <p:spPr bwMode="auto">
          <a:xfrm>
            <a:off x="7550831" y="2862461"/>
            <a:ext cx="639751" cy="1055739"/>
          </a:xfrm>
          <a:prstGeom prst="rect">
            <a:avLst/>
          </a:prstGeom>
          <a:noFill/>
          <a:ln w="9525">
            <a:noFill/>
            <a:miter lim="800000"/>
            <a:headEnd/>
            <a:tailEnd/>
          </a:ln>
        </p:spPr>
      </p:pic>
      <p:sp>
        <p:nvSpPr>
          <p:cNvPr id="10" name="WordArt 3"/>
          <p:cNvSpPr>
            <a:spLocks noChangeArrowheads="1" noChangeShapeType="1" noTextEdit="1"/>
          </p:cNvSpPr>
          <p:nvPr/>
        </p:nvSpPr>
        <p:spPr bwMode="auto">
          <a:xfrm>
            <a:off x="6894438" y="3183152"/>
            <a:ext cx="432048" cy="216470"/>
          </a:xfrm>
          <a:prstGeom prst="rect">
            <a:avLst/>
          </a:prstGeom>
          <a:solidFill>
            <a:schemeClr val="accent1"/>
          </a:solidFill>
        </p:spPr>
        <p:txBody>
          <a:bodyPr wrap="none" fromWordArt="1">
            <a:prstTxWarp prst="textPlain">
              <a:avLst>
                <a:gd name="adj" fmla="val 50000"/>
              </a:avLst>
            </a:prstTxWarp>
          </a:bodyPr>
          <a:lstStyle/>
          <a:p>
            <a:pPr algn="ctr" rtl="0">
              <a:buNone/>
            </a:pPr>
            <a:r>
              <a:rPr lang="en-US" sz="3600" kern="10" dirty="0" smtClean="0">
                <a:ln w="9525">
                  <a:solidFill>
                    <a:srgbClr val="000000"/>
                  </a:solidFill>
                  <a:round/>
                  <a:headEnd/>
                  <a:tailEnd/>
                </a:ln>
                <a:solidFill>
                  <a:srgbClr val="FFFFFF"/>
                </a:solidFill>
                <a:latin typeface="Arial Black"/>
              </a:rPr>
              <a:t>CDO2</a:t>
            </a:r>
            <a:endParaRPr lang="ru-RU" sz="3600" kern="10" spc="0" dirty="0">
              <a:ln w="9525">
                <a:solidFill>
                  <a:srgbClr val="000000"/>
                </a:solidFill>
                <a:round/>
                <a:headEnd/>
                <a:tailEnd/>
              </a:ln>
              <a:solidFill>
                <a:srgbClr val="FFFFFF"/>
              </a:solidFill>
              <a:effectLst/>
              <a:latin typeface="Arial Black"/>
            </a:endParaRPr>
          </a:p>
        </p:txBody>
      </p:sp>
      <p:sp>
        <p:nvSpPr>
          <p:cNvPr id="8" name="WordArt 5"/>
          <p:cNvSpPr>
            <a:spLocks noChangeArrowheads="1" noChangeShapeType="1" noTextEdit="1"/>
          </p:cNvSpPr>
          <p:nvPr/>
        </p:nvSpPr>
        <p:spPr bwMode="auto">
          <a:xfrm>
            <a:off x="4597623" y="5508848"/>
            <a:ext cx="3736975" cy="161925"/>
          </a:xfrm>
          <a:prstGeom prst="rect">
            <a:avLst/>
          </a:prstGeom>
          <a:solidFill>
            <a:schemeClr val="accent1"/>
          </a:solidFill>
        </p:spPr>
        <p:txBody>
          <a:bodyPr wrap="none" fromWordArt="1">
            <a:prstTxWarp prst="textPlain">
              <a:avLst>
                <a:gd name="adj" fmla="val 50000"/>
              </a:avLst>
            </a:prstTxWarp>
          </a:bodyPr>
          <a:lstStyle/>
          <a:p>
            <a:pPr algn="ctr" rtl="0">
              <a:buNone/>
            </a:pPr>
            <a:r>
              <a:rPr lang="en-US" sz="3600" kern="10" spc="720" dirty="0" smtClean="0">
                <a:ln>
                  <a:noFill/>
                </a:ln>
                <a:gradFill rotWithShape="0">
                  <a:gsLst>
                    <a:gs pos="0">
                      <a:srgbClr val="AAAAAA"/>
                    </a:gs>
                    <a:gs pos="100000">
                      <a:srgbClr val="FFFFFF"/>
                    </a:gs>
                  </a:gsLst>
                  <a:lin ang="5400000" scaled="1"/>
                </a:gradFill>
                <a:effectLst>
                  <a:outerShdw dist="45791" dir="3378596" algn="ctr" rotWithShape="0">
                    <a:srgbClr val="4D4D4D">
                      <a:alpha val="80000"/>
                    </a:srgbClr>
                  </a:outerShdw>
                </a:effectLst>
                <a:latin typeface="Arial Black"/>
              </a:rPr>
              <a:t>existing optical communication</a:t>
            </a:r>
            <a:endParaRPr lang="ru-RU" sz="3600" kern="10" spc="720" dirty="0">
              <a:ln>
                <a:noFill/>
              </a:ln>
              <a:gradFill rotWithShape="0">
                <a:gsLst>
                  <a:gs pos="0">
                    <a:srgbClr val="AAAAAA"/>
                  </a:gs>
                  <a:gs pos="100000">
                    <a:srgbClr val="FFFFFF"/>
                  </a:gs>
                </a:gsLst>
                <a:lin ang="5400000" scaled="1"/>
              </a:gradFill>
              <a:effectLst>
                <a:outerShdw dist="45791" dir="3378596" algn="ctr" rotWithShape="0">
                  <a:srgbClr val="4D4D4D">
                    <a:alpha val="80000"/>
                  </a:srgbClr>
                </a:outerShdw>
              </a:effectLst>
              <a:latin typeface="Arial Black"/>
            </a:endParaRPr>
          </a:p>
        </p:txBody>
      </p:sp>
      <p:sp>
        <p:nvSpPr>
          <p:cNvPr id="11" name="WordArt 6"/>
          <p:cNvSpPr>
            <a:spLocks noChangeArrowheads="1" noChangeShapeType="1" noTextEdit="1"/>
          </p:cNvSpPr>
          <p:nvPr/>
        </p:nvSpPr>
        <p:spPr bwMode="auto">
          <a:xfrm rot="18237356">
            <a:off x="4482778" y="2440396"/>
            <a:ext cx="1578250" cy="233726"/>
          </a:xfrm>
          <a:prstGeom prst="rect">
            <a:avLst/>
          </a:prstGeom>
          <a:solidFill>
            <a:schemeClr val="accent1"/>
          </a:solidFill>
        </p:spPr>
        <p:txBody>
          <a:bodyPr wrap="none" fromWordArt="1">
            <a:prstTxWarp prst="textPlain">
              <a:avLst>
                <a:gd name="adj" fmla="val 50000"/>
              </a:avLst>
            </a:prstTxWarp>
          </a:bodyPr>
          <a:lstStyle/>
          <a:p>
            <a:pPr algn="ctr" rtl="0">
              <a:buNone/>
            </a:pPr>
            <a:r>
              <a:rPr lang="en-US" sz="3600" kern="10" spc="720" dirty="0" smtClean="0">
                <a:ln>
                  <a:noFill/>
                </a:ln>
                <a:gradFill rotWithShape="0">
                  <a:gsLst>
                    <a:gs pos="0">
                      <a:srgbClr val="AAAAAA"/>
                    </a:gs>
                    <a:gs pos="100000">
                      <a:srgbClr val="FFFFFF"/>
                    </a:gs>
                  </a:gsLst>
                  <a:lin ang="8886643" scaled="1"/>
                </a:gradFill>
                <a:effectLst>
                  <a:outerShdw dist="45791" dir="3378596" algn="ctr" rotWithShape="0">
                    <a:srgbClr val="4D4D4D">
                      <a:alpha val="80000"/>
                    </a:srgbClr>
                  </a:outerShdw>
                </a:effectLst>
                <a:latin typeface="Arial Black"/>
              </a:rPr>
              <a:t>redundant optical ring</a:t>
            </a:r>
            <a:endParaRPr lang="ru-RU" sz="3600" kern="10" spc="720" dirty="0">
              <a:ln>
                <a:noFill/>
              </a:ln>
              <a:gradFill rotWithShape="0">
                <a:gsLst>
                  <a:gs pos="0">
                    <a:srgbClr val="AAAAAA"/>
                  </a:gs>
                  <a:gs pos="100000">
                    <a:srgbClr val="FFFFFF"/>
                  </a:gs>
                </a:gsLst>
                <a:lin ang="8886643" scaled="1"/>
              </a:gradFill>
              <a:effectLst>
                <a:outerShdw dist="45791" dir="3378596" algn="ctr" rotWithShape="0">
                  <a:srgbClr val="4D4D4D">
                    <a:alpha val="80000"/>
                  </a:srgbClr>
                </a:outerShdw>
              </a:effectLst>
              <a:latin typeface="Arial Black"/>
            </a:endParaRPr>
          </a:p>
        </p:txBody>
      </p:sp>
      <p:sp>
        <p:nvSpPr>
          <p:cNvPr id="13" name="WordArt 7"/>
          <p:cNvSpPr>
            <a:spLocks noChangeArrowheads="1" noChangeShapeType="1" noTextEdit="1"/>
          </p:cNvSpPr>
          <p:nvPr/>
        </p:nvSpPr>
        <p:spPr bwMode="auto">
          <a:xfrm>
            <a:off x="2357934" y="3436491"/>
            <a:ext cx="325438" cy="146050"/>
          </a:xfrm>
          <a:prstGeom prst="rect">
            <a:avLst/>
          </a:prstGeom>
          <a:solidFill>
            <a:schemeClr val="accent1"/>
          </a:solidFill>
        </p:spPr>
        <p:txBody>
          <a:bodyPr wrap="none" fromWordArt="1">
            <a:prstTxWarp prst="textPlain">
              <a:avLst>
                <a:gd name="adj" fmla="val 50000"/>
              </a:avLst>
            </a:prstTxWarp>
          </a:bodyPr>
          <a:lstStyle/>
          <a:p>
            <a:pPr algn="ctr" rtl="0">
              <a:buNone/>
            </a:pPr>
            <a:r>
              <a:rPr lang="en-US" sz="3600" kern="10" spc="0" dirty="0" smtClean="0">
                <a:ln w="9525">
                  <a:solidFill>
                    <a:srgbClr val="000000"/>
                  </a:solidFill>
                  <a:round/>
                  <a:headEnd/>
                  <a:tailEnd/>
                </a:ln>
                <a:solidFill>
                  <a:srgbClr val="FFFFFF"/>
                </a:solidFill>
                <a:effectLst/>
                <a:latin typeface="Arial Black"/>
              </a:rPr>
              <a:t>PC</a:t>
            </a:r>
            <a:endParaRPr lang="ru-RU" sz="3600" kern="10" spc="0" dirty="0">
              <a:ln w="9525">
                <a:solidFill>
                  <a:srgbClr val="000000"/>
                </a:solidFill>
                <a:round/>
                <a:headEnd/>
                <a:tailEnd/>
              </a:ln>
              <a:solidFill>
                <a:srgbClr val="FFFFFF"/>
              </a:solidFill>
              <a:effectLst/>
              <a:latin typeface="Arial Black"/>
            </a:endParaRPr>
          </a:p>
        </p:txBody>
      </p:sp>
      <p:sp>
        <p:nvSpPr>
          <p:cNvPr id="14" name="WordArt 8"/>
          <p:cNvSpPr>
            <a:spLocks noChangeArrowheads="1" noChangeShapeType="1" noTextEdit="1"/>
          </p:cNvSpPr>
          <p:nvPr/>
        </p:nvSpPr>
        <p:spPr bwMode="auto">
          <a:xfrm>
            <a:off x="2968601" y="3438078"/>
            <a:ext cx="325437" cy="144463"/>
          </a:xfrm>
          <a:prstGeom prst="rect">
            <a:avLst/>
          </a:prstGeom>
          <a:solidFill>
            <a:schemeClr val="accent1"/>
          </a:solidFill>
        </p:spPr>
        <p:txBody>
          <a:bodyPr wrap="none" fromWordArt="1">
            <a:prstTxWarp prst="textPlain">
              <a:avLst>
                <a:gd name="adj" fmla="val 50000"/>
              </a:avLst>
            </a:prstTxWarp>
          </a:bodyPr>
          <a:lstStyle/>
          <a:p>
            <a:pPr algn="ctr" rtl="0">
              <a:buNone/>
            </a:pPr>
            <a:r>
              <a:rPr lang="en-US" sz="3600" kern="10" spc="0" dirty="0" smtClean="0">
                <a:ln w="9525">
                  <a:solidFill>
                    <a:srgbClr val="000000"/>
                  </a:solidFill>
                  <a:round/>
                  <a:headEnd/>
                  <a:tailEnd/>
                </a:ln>
                <a:solidFill>
                  <a:srgbClr val="FFFFFF"/>
                </a:solidFill>
                <a:effectLst/>
                <a:latin typeface="Arial Black"/>
              </a:rPr>
              <a:t>PLC</a:t>
            </a:r>
            <a:endParaRPr lang="ru-RU" sz="3600" kern="10" spc="0" dirty="0">
              <a:ln w="9525">
                <a:solidFill>
                  <a:srgbClr val="000000"/>
                </a:solidFill>
                <a:round/>
                <a:headEnd/>
                <a:tailEnd/>
              </a:ln>
              <a:solidFill>
                <a:srgbClr val="FFFFFF"/>
              </a:solidFill>
              <a:effectLst/>
              <a:latin typeface="Arial Black"/>
            </a:endParaRPr>
          </a:p>
        </p:txBody>
      </p:sp>
      <p:sp>
        <p:nvSpPr>
          <p:cNvPr id="15" name="WordArt 9"/>
          <p:cNvSpPr>
            <a:spLocks noChangeArrowheads="1" noChangeShapeType="1" noTextEdit="1"/>
          </p:cNvSpPr>
          <p:nvPr/>
        </p:nvSpPr>
        <p:spPr bwMode="auto">
          <a:xfrm>
            <a:off x="6894438" y="1854350"/>
            <a:ext cx="360040" cy="216024"/>
          </a:xfrm>
          <a:prstGeom prst="rect">
            <a:avLst/>
          </a:prstGeom>
          <a:solidFill>
            <a:schemeClr val="accent1"/>
          </a:solidFill>
        </p:spPr>
        <p:txBody>
          <a:bodyPr wrap="none" fromWordArt="1">
            <a:prstTxWarp prst="textPlain">
              <a:avLst>
                <a:gd name="adj" fmla="val 50000"/>
              </a:avLst>
            </a:prstTxWarp>
          </a:bodyPr>
          <a:lstStyle/>
          <a:p>
            <a:pPr algn="ctr" rtl="0">
              <a:buNone/>
            </a:pPr>
            <a:r>
              <a:rPr lang="en-US" sz="3600" kern="10" spc="0" dirty="0" smtClean="0">
                <a:ln w="9525">
                  <a:solidFill>
                    <a:srgbClr val="000000"/>
                  </a:solidFill>
                  <a:round/>
                  <a:headEnd/>
                  <a:tailEnd/>
                </a:ln>
                <a:solidFill>
                  <a:srgbClr val="FFFFFF"/>
                </a:solidFill>
                <a:effectLst/>
                <a:latin typeface="Arial Black"/>
              </a:rPr>
              <a:t>CP</a:t>
            </a:r>
            <a:endParaRPr lang="ru-RU" sz="3600" kern="10" spc="0" dirty="0">
              <a:ln w="9525">
                <a:solidFill>
                  <a:srgbClr val="000000"/>
                </a:solidFill>
                <a:round/>
                <a:headEnd/>
                <a:tailEnd/>
              </a:ln>
              <a:solidFill>
                <a:srgbClr val="FFFFFF"/>
              </a:solidFill>
              <a:effectLst/>
              <a:latin typeface="Arial Black"/>
            </a:endParaRPr>
          </a:p>
        </p:txBody>
      </p:sp>
    </p:spTree>
    <p:extLst>
      <p:ext uri="{BB962C8B-B14F-4D97-AF65-F5344CB8AC3E}">
        <p14:creationId xmlns="" xmlns:p14="http://schemas.microsoft.com/office/powerpoint/2010/main" val="2693971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static-content.springer.com/cover/book/978-3-319-75420-8.jpg"/>
          <p:cNvPicPr/>
          <p:nvPr/>
        </p:nvPicPr>
        <p:blipFill>
          <a:blip r:embed="rId3" cstate="print"/>
          <a:srcRect/>
          <a:stretch>
            <a:fillRect/>
          </a:stretch>
        </p:blipFill>
        <p:spPr bwMode="auto">
          <a:xfrm>
            <a:off x="4633206" y="992620"/>
            <a:ext cx="2362222" cy="3526025"/>
          </a:xfrm>
          <a:prstGeom prst="rect">
            <a:avLst/>
          </a:prstGeom>
          <a:noFill/>
          <a:ln w="9525">
            <a:noFill/>
            <a:miter lim="800000"/>
            <a:headEnd/>
            <a:tailEnd/>
          </a:ln>
        </p:spPr>
      </p:pic>
      <p:pic>
        <p:nvPicPr>
          <p:cNvPr id="43" name="Рисунок 42"/>
          <p:cNvPicPr/>
          <p:nvPr/>
        </p:nvPicPr>
        <p:blipFill>
          <a:blip r:embed="rId4"/>
          <a:srcRect l="29552" t="23311" r="28969" b="21284"/>
          <a:stretch>
            <a:fillRect/>
          </a:stretch>
        </p:blipFill>
        <p:spPr bwMode="auto">
          <a:xfrm>
            <a:off x="6084020" y="1700998"/>
            <a:ext cx="3618730" cy="4585723"/>
          </a:xfrm>
          <a:prstGeom prst="rect">
            <a:avLst/>
          </a:prstGeom>
          <a:noFill/>
          <a:ln w="9525">
            <a:noFill/>
            <a:miter lim="800000"/>
            <a:headEnd/>
            <a:tailEnd/>
          </a:ln>
        </p:spPr>
      </p:pic>
      <p:pic>
        <p:nvPicPr>
          <p:cNvPr id="6" name="Picture 2"/>
          <p:cNvPicPr/>
          <p:nvPr/>
        </p:nvPicPr>
        <p:blipFill>
          <a:blip r:embed="rId5" cstate="print"/>
          <a:stretch>
            <a:fillRect/>
          </a:stretch>
        </p:blipFill>
        <p:spPr>
          <a:xfrm>
            <a:off x="997201" y="1143971"/>
            <a:ext cx="3736997" cy="2849888"/>
          </a:xfrm>
          <a:prstGeom prst="rect">
            <a:avLst/>
          </a:prstGeom>
        </p:spPr>
      </p:pic>
      <p:pic>
        <p:nvPicPr>
          <p:cNvPr id="7" name="Рисунок 6"/>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053932" y="1024118"/>
            <a:ext cx="3346725" cy="2519564"/>
          </a:xfrm>
          <a:prstGeom prst="rect">
            <a:avLst/>
          </a:prstGeom>
          <a:noFill/>
        </p:spPr>
      </p:pic>
      <p:sp>
        <p:nvSpPr>
          <p:cNvPr id="8" name="Скругленный прямоугольник 7"/>
          <p:cNvSpPr/>
          <p:nvPr/>
        </p:nvSpPr>
        <p:spPr>
          <a:xfrm>
            <a:off x="-18330" y="558205"/>
            <a:ext cx="12204700"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ru-RU" sz="2000" b="1" dirty="0"/>
              <a:t> </a:t>
            </a:r>
            <a:r>
              <a:rPr lang="en-US" sz="2000" dirty="0"/>
              <a:t>Advertising and information events (Publications and exhibitions with materials on the system)</a:t>
            </a:r>
            <a:endParaRPr lang="ru-RU" sz="2000" dirty="0"/>
          </a:p>
        </p:txBody>
      </p:sp>
      <p:pic>
        <p:nvPicPr>
          <p:cNvPr id="36" name="Рисунок 35"/>
          <p:cNvPicPr/>
          <p:nvPr/>
        </p:nvPicPr>
        <p:blipFill rotWithShape="1">
          <a:blip r:embed="rId7"/>
          <a:srcRect l="74890" t="23861" r="2197" b="10846"/>
          <a:stretch/>
        </p:blipFill>
        <p:spPr bwMode="auto">
          <a:xfrm>
            <a:off x="9486726" y="1566317"/>
            <a:ext cx="2592288" cy="4248472"/>
          </a:xfrm>
          <a:prstGeom prst="rect">
            <a:avLst/>
          </a:prstGeom>
          <a:noFill/>
          <a:ln w="9525">
            <a:noFill/>
            <a:miter lim="800000"/>
            <a:headEnd/>
            <a:tailEnd/>
          </a:ln>
        </p:spPr>
      </p:pic>
      <p:pic>
        <p:nvPicPr>
          <p:cNvPr id="39" name="Рисунок 38"/>
          <p:cNvPicPr/>
          <p:nvPr/>
        </p:nvPicPr>
        <p:blipFill>
          <a:blip r:embed="rId8"/>
          <a:srcRect l="46922" t="18221" r="29453" b="11714"/>
          <a:stretch>
            <a:fillRect/>
          </a:stretch>
        </p:blipFill>
        <p:spPr bwMode="auto">
          <a:xfrm>
            <a:off x="186142" y="2418935"/>
            <a:ext cx="2315808" cy="4043926"/>
          </a:xfrm>
          <a:prstGeom prst="rect">
            <a:avLst/>
          </a:prstGeom>
          <a:noFill/>
          <a:ln w="9525">
            <a:noFill/>
            <a:miter lim="800000"/>
            <a:headEnd/>
            <a:tailEnd/>
          </a:ln>
        </p:spPr>
      </p:pic>
      <p:sp>
        <p:nvSpPr>
          <p:cNvPr id="2" name="TextBox 1"/>
          <p:cNvSpPr txBox="1"/>
          <p:nvPr/>
        </p:nvSpPr>
        <p:spPr>
          <a:xfrm>
            <a:off x="2476981" y="4181947"/>
            <a:ext cx="4896545"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ru-RU" sz="1800" b="1" dirty="0" smtClean="0">
                <a:solidFill>
                  <a:schemeClr val="bg1"/>
                </a:solidFill>
              </a:rPr>
              <a:t>Статья в журнал:</a:t>
            </a:r>
          </a:p>
          <a:p>
            <a:r>
              <a:rPr lang="en-US" sz="1800" b="1" dirty="0" smtClean="0">
                <a:solidFill>
                  <a:schemeClr val="bg1"/>
                </a:solidFill>
              </a:rPr>
              <a:t>"</a:t>
            </a:r>
            <a:r>
              <a:rPr lang="en-US" sz="1800" b="1" dirty="0">
                <a:solidFill>
                  <a:schemeClr val="bg1"/>
                </a:solidFill>
              </a:rPr>
              <a:t>Journal of Information and </a:t>
            </a:r>
            <a:r>
              <a:rPr lang="en-US" sz="1800" b="1" dirty="0" smtClean="0">
                <a:solidFill>
                  <a:schemeClr val="bg1"/>
                </a:solidFill>
              </a:rPr>
              <a:t>Telecommunication«</a:t>
            </a:r>
            <a:endParaRPr lang="ru-RU" sz="1800" b="1" dirty="0" smtClean="0">
              <a:solidFill>
                <a:schemeClr val="bg1"/>
              </a:solidFill>
            </a:endParaRPr>
          </a:p>
          <a:p>
            <a:r>
              <a:rPr lang="ru-RU" sz="1800" b="1" dirty="0" smtClean="0">
                <a:solidFill>
                  <a:schemeClr val="bg1"/>
                </a:solidFill>
              </a:rPr>
              <a:t>В печати</a:t>
            </a:r>
            <a:r>
              <a:rPr lang="en-US" sz="1800" b="1" dirty="0" smtClean="0">
                <a:solidFill>
                  <a:schemeClr val="bg1"/>
                </a:solidFill>
              </a:rPr>
              <a:t>.</a:t>
            </a:r>
            <a:r>
              <a:rPr lang="ru-RU" sz="1800" b="1" dirty="0" smtClean="0">
                <a:solidFill>
                  <a:schemeClr val="bg1"/>
                </a:solidFill>
              </a:rPr>
              <a:t> 28 .05.2018</a:t>
            </a:r>
          </a:p>
        </p:txBody>
      </p:sp>
      <p:graphicFrame>
        <p:nvGraphicFramePr>
          <p:cNvPr id="3" name="Таблица 2"/>
          <p:cNvGraphicFramePr>
            <a:graphicFrameLocks noGrp="1"/>
          </p:cNvGraphicFramePr>
          <p:nvPr>
            <p:extLst>
              <p:ext uri="{D42A27DB-BD31-4B8C-83A1-F6EECF244321}">
                <p14:modId xmlns="" xmlns:p14="http://schemas.microsoft.com/office/powerpoint/2010/main" val="2144225806"/>
              </p:ext>
            </p:extLst>
          </p:nvPr>
        </p:nvGraphicFramePr>
        <p:xfrm>
          <a:off x="2954588" y="5094709"/>
          <a:ext cx="4659930" cy="1294872"/>
        </p:xfrm>
        <a:graphic>
          <a:graphicData uri="http://schemas.openxmlformats.org/drawingml/2006/table">
            <a:tbl>
              <a:tblPr firstRow="1" firstCol="1" bandRow="1">
                <a:tableStyleId>{5C22544A-7EE6-4342-B048-85BDC9FD1C3A}</a:tableStyleId>
              </a:tblPr>
              <a:tblGrid>
                <a:gridCol w="4659930"/>
              </a:tblGrid>
              <a:tr h="1294872">
                <a:tc>
                  <a:txBody>
                    <a:bodyPr/>
                    <a:lstStyle/>
                    <a:p>
                      <a:pPr algn="ctr">
                        <a:lnSpc>
                          <a:spcPct val="115000"/>
                        </a:lnSpc>
                        <a:spcAft>
                          <a:spcPts val="0"/>
                        </a:spcAft>
                      </a:pPr>
                      <a:r>
                        <a:rPr lang="ru-RU" sz="1000" dirty="0">
                          <a:effectLst/>
                        </a:rPr>
                        <a:t>В печати.</a:t>
                      </a:r>
                      <a:endParaRPr lang="ru-RU" sz="1100" dirty="0">
                        <a:effectLst/>
                      </a:endParaRPr>
                    </a:p>
                    <a:p>
                      <a:pPr algn="ctr">
                        <a:lnSpc>
                          <a:spcPct val="115000"/>
                        </a:lnSpc>
                        <a:spcAft>
                          <a:spcPts val="0"/>
                        </a:spcAft>
                      </a:pPr>
                      <a:r>
                        <a:rPr lang="ru-RU" sz="1000" dirty="0">
                          <a:effectLst/>
                        </a:rPr>
                        <a:t>Статья </a:t>
                      </a:r>
                      <a:r>
                        <a:rPr lang="ru-RU" sz="1000" dirty="0" smtClean="0">
                          <a:effectLst/>
                        </a:rPr>
                        <a:t>в </a:t>
                      </a:r>
                      <a:r>
                        <a:rPr lang="ru-RU" sz="1000" dirty="0">
                          <a:effectLst/>
                        </a:rPr>
                        <a:t>Инженерно-технический </a:t>
                      </a:r>
                      <a:r>
                        <a:rPr lang="ru-RU" sz="1000" dirty="0" smtClean="0">
                          <a:effectLst/>
                        </a:rPr>
                        <a:t>Журнал       : </a:t>
                      </a:r>
                      <a:r>
                        <a:rPr lang="ru-RU" sz="1000" dirty="0">
                          <a:effectLst/>
                        </a:rPr>
                        <a:t>"Вестник Автоматизации" зарегистрирован МКиИ РК, Свидетельство №10134-Ж от 15.05.2009</a:t>
                      </a:r>
                      <a:endParaRPr lang="ru-RU" sz="1100" dirty="0">
                        <a:effectLst/>
                      </a:endParaRPr>
                    </a:p>
                    <a:p>
                      <a:pPr algn="ctr">
                        <a:lnSpc>
                          <a:spcPct val="115000"/>
                        </a:lnSpc>
                        <a:spcAft>
                          <a:spcPts val="0"/>
                        </a:spcAft>
                      </a:pPr>
                      <a:r>
                        <a:rPr lang="ru-RU" sz="1000" dirty="0">
                          <a:effectLst/>
                        </a:rPr>
                        <a:t> </a:t>
                      </a:r>
                      <a:endParaRPr lang="ru-RU" sz="1100" dirty="0">
                        <a:effectLst/>
                        <a:latin typeface="Calibri"/>
                        <a:ea typeface="Calibri"/>
                        <a:cs typeface="Times New Roman"/>
                      </a:endParaRPr>
                    </a:p>
                  </a:txBody>
                  <a:tcPr marL="68580" marR="68580" marT="0" marB="0"/>
                </a:tc>
              </a:tr>
            </a:tbl>
          </a:graphicData>
        </a:graphic>
      </p:graphicFrame>
      <p:pic>
        <p:nvPicPr>
          <p:cNvPr id="4097" name="Рисунок 1"/>
          <p:cNvPicPr>
            <a:picLocks noChangeAspect="1" noChangeArrowheads="1"/>
          </p:cNvPicPr>
          <p:nvPr/>
        </p:nvPicPr>
        <p:blipFill>
          <a:blip r:embed="rId9">
            <a:extLst>
              <a:ext uri="{28A0092B-C50C-407E-A947-70E740481C1C}">
                <a14:useLocalDpi xmlns="" xmlns:a14="http://schemas.microsoft.com/office/drawing/2010/main" val="0"/>
              </a:ext>
            </a:extLst>
          </a:blip>
          <a:srcRect l="22289" t="10513" r="20630" b="69231"/>
          <a:stretch>
            <a:fillRect/>
          </a:stretch>
        </p:blipFill>
        <p:spPr bwMode="auto">
          <a:xfrm>
            <a:off x="3726086" y="5649213"/>
            <a:ext cx="2729910" cy="63750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Полилиния 12"/>
          <p:cNvSpPr/>
          <p:nvPr/>
        </p:nvSpPr>
        <p:spPr>
          <a:xfrm>
            <a:off x="-18330" y="-22435"/>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506" tIns="113623" rIns="113623" bIns="113623" numCol="1" spcCol="1559"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682079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лилиния 4"/>
          <p:cNvSpPr/>
          <p:nvPr/>
        </p:nvSpPr>
        <p:spPr>
          <a:xfrm>
            <a:off x="11848" y="-89867"/>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506" tIns="113623" rIns="113623" bIns="113623" numCol="1" spcCol="1559"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8" name="Скругленный прямоугольник 7"/>
          <p:cNvSpPr/>
          <p:nvPr/>
        </p:nvSpPr>
        <p:spPr>
          <a:xfrm>
            <a:off x="-18330" y="558205"/>
            <a:ext cx="12204700"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en-US" sz="2000" dirty="0"/>
              <a:t>The status of intellectual property (Certificates and patents for the system)</a:t>
            </a:r>
            <a:endParaRPr lang="ru-RU" sz="2000" dirty="0"/>
          </a:p>
        </p:txBody>
      </p:sp>
      <p:grpSp>
        <p:nvGrpSpPr>
          <p:cNvPr id="2" name="Группа 1"/>
          <p:cNvGrpSpPr/>
          <p:nvPr/>
        </p:nvGrpSpPr>
        <p:grpSpPr>
          <a:xfrm>
            <a:off x="125686" y="1206277"/>
            <a:ext cx="11850404" cy="5416974"/>
            <a:chOff x="125686" y="1206277"/>
            <a:chExt cx="11850404" cy="5416974"/>
          </a:xfrm>
        </p:grpSpPr>
        <p:pic>
          <p:nvPicPr>
            <p:cNvPr id="6" name="Рисунок 5"/>
            <p:cNvPicPr/>
            <p:nvPr/>
          </p:nvPicPr>
          <p:blipFill>
            <a:blip r:embed="rId2" cstate="print"/>
            <a:srcRect l="33532" t="10465" r="33495" b="6512"/>
            <a:stretch>
              <a:fillRect/>
            </a:stretch>
          </p:blipFill>
          <p:spPr bwMode="auto">
            <a:xfrm>
              <a:off x="2372684" y="2560681"/>
              <a:ext cx="2721554" cy="4062570"/>
            </a:xfrm>
            <a:prstGeom prst="rect">
              <a:avLst/>
            </a:prstGeom>
            <a:noFill/>
            <a:ln w="9525">
              <a:noFill/>
              <a:miter lim="800000"/>
              <a:headEnd/>
              <a:tailEnd/>
            </a:ln>
          </p:spPr>
        </p:pic>
        <p:pic>
          <p:nvPicPr>
            <p:cNvPr id="7" name="Рисунок 6"/>
            <p:cNvPicPr/>
            <p:nvPr/>
          </p:nvPicPr>
          <p:blipFill>
            <a:blip r:embed="rId3" cstate="print"/>
            <a:srcRect l="32050" t="11163" r="34072" b="10374"/>
            <a:stretch>
              <a:fillRect/>
            </a:stretch>
          </p:blipFill>
          <p:spPr bwMode="auto">
            <a:xfrm>
              <a:off x="125686" y="2589606"/>
              <a:ext cx="2448272" cy="3744416"/>
            </a:xfrm>
            <a:prstGeom prst="rect">
              <a:avLst/>
            </a:prstGeom>
            <a:noFill/>
            <a:ln w="9525">
              <a:noFill/>
              <a:miter lim="800000"/>
              <a:headEnd/>
              <a:tailEnd/>
            </a:ln>
          </p:spPr>
        </p:pic>
        <p:pic>
          <p:nvPicPr>
            <p:cNvPr id="11" name="Рисунок 10"/>
            <p:cNvPicPr/>
            <p:nvPr/>
          </p:nvPicPr>
          <p:blipFill>
            <a:blip r:embed="rId4"/>
            <a:srcRect l="11448" t="12791" r="12711" b="4151"/>
            <a:stretch>
              <a:fillRect/>
            </a:stretch>
          </p:blipFill>
          <p:spPr bwMode="auto">
            <a:xfrm>
              <a:off x="6534398" y="3222501"/>
              <a:ext cx="5441692" cy="3400750"/>
            </a:xfrm>
            <a:prstGeom prst="rect">
              <a:avLst/>
            </a:prstGeom>
            <a:noFill/>
            <a:ln w="9525">
              <a:noFill/>
              <a:miter lim="800000"/>
              <a:headEnd/>
              <a:tailEnd/>
            </a:ln>
          </p:spPr>
        </p:pic>
        <p:pic>
          <p:nvPicPr>
            <p:cNvPr id="9" name="Рисунок 8"/>
            <p:cNvPicPr/>
            <p:nvPr/>
          </p:nvPicPr>
          <p:blipFill>
            <a:blip r:embed="rId5"/>
            <a:srcRect l="11886" t="12558" r="12275" b="4400"/>
            <a:stretch>
              <a:fillRect/>
            </a:stretch>
          </p:blipFill>
          <p:spPr bwMode="auto">
            <a:xfrm>
              <a:off x="5022230" y="1206277"/>
              <a:ext cx="5616624" cy="3598294"/>
            </a:xfrm>
            <a:prstGeom prst="rect">
              <a:avLst/>
            </a:prstGeom>
            <a:noFill/>
            <a:ln w="9525">
              <a:noFill/>
              <a:miter lim="800000"/>
              <a:headEnd/>
              <a:tailEnd/>
            </a:ln>
          </p:spPr>
        </p:pic>
        <p:pic>
          <p:nvPicPr>
            <p:cNvPr id="4" name="Рисунок 3" descr="приложение к патенту 31642.jpg"/>
            <p:cNvPicPr/>
            <p:nvPr/>
          </p:nvPicPr>
          <p:blipFill>
            <a:blip r:embed="rId6" cstate="print"/>
            <a:srcRect l="8503" t="2915" r="9837" b="5539"/>
            <a:stretch>
              <a:fillRect/>
            </a:stretch>
          </p:blipFill>
          <p:spPr>
            <a:xfrm>
              <a:off x="1238529" y="1422301"/>
              <a:ext cx="2670858" cy="4008531"/>
            </a:xfrm>
            <a:prstGeom prst="rect">
              <a:avLst/>
            </a:prstGeom>
          </p:spPr>
        </p:pic>
      </p:grpSp>
    </p:spTree>
    <p:extLst>
      <p:ext uri="{BB962C8B-B14F-4D97-AF65-F5344CB8AC3E}">
        <p14:creationId xmlns="" xmlns:p14="http://schemas.microsoft.com/office/powerpoint/2010/main" val="682079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лилиния 4"/>
          <p:cNvSpPr/>
          <p:nvPr/>
        </p:nvSpPr>
        <p:spPr>
          <a:xfrm>
            <a:off x="11848" y="17054"/>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506" tIns="113623" rIns="113623" bIns="113623" numCol="1" spcCol="1559"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pic>
        <p:nvPicPr>
          <p:cNvPr id="4" name="Рисунок 3" descr="О внедрении технологии АС ОМКВР на ССГПО.jpeg"/>
          <p:cNvPicPr/>
          <p:nvPr/>
        </p:nvPicPr>
        <p:blipFill>
          <a:blip r:embed="rId2" cstate="print"/>
          <a:stretch>
            <a:fillRect/>
          </a:stretch>
        </p:blipFill>
        <p:spPr>
          <a:xfrm>
            <a:off x="1607938" y="1079442"/>
            <a:ext cx="3600400" cy="5195684"/>
          </a:xfrm>
          <a:prstGeom prst="rect">
            <a:avLst/>
          </a:prstGeom>
          <a:ln>
            <a:noFill/>
          </a:ln>
          <a:effectLst>
            <a:outerShdw blurRad="292100" dist="139700" dir="2700000" algn="tl" rotWithShape="0">
              <a:srgbClr val="333333">
                <a:alpha val="65000"/>
              </a:srgbClr>
            </a:outerShdw>
          </a:effectLst>
        </p:spPr>
      </p:pic>
      <p:sp>
        <p:nvSpPr>
          <p:cNvPr id="6" name="Скругленный прямоугольник 5"/>
          <p:cNvSpPr/>
          <p:nvPr/>
        </p:nvSpPr>
        <p:spPr>
          <a:xfrm>
            <a:off x="-18330" y="558205"/>
            <a:ext cx="12204700"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ru-RU" sz="2000" b="1" dirty="0"/>
              <a:t> </a:t>
            </a:r>
            <a:r>
              <a:rPr lang="en-US" sz="2000" b="1" dirty="0"/>
              <a:t>Current status of the contract for supply the technology of operative monitoring</a:t>
            </a:r>
            <a:endParaRPr lang="ru-RU" sz="2000" dirty="0"/>
          </a:p>
        </p:txBody>
      </p:sp>
      <p:pic>
        <p:nvPicPr>
          <p:cNvPr id="8" name="Рисунок 7"/>
          <p:cNvPicPr/>
          <p:nvPr/>
        </p:nvPicPr>
        <p:blipFill>
          <a:blip r:embed="rId3"/>
          <a:srcRect l="34214" t="12102" r="33072" b="5096"/>
          <a:stretch>
            <a:fillRect/>
          </a:stretch>
        </p:blipFill>
        <p:spPr bwMode="auto">
          <a:xfrm>
            <a:off x="6749116" y="1089982"/>
            <a:ext cx="3714500" cy="5195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494554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лилиния 4"/>
          <p:cNvSpPr/>
          <p:nvPr/>
        </p:nvSpPr>
        <p:spPr>
          <a:xfrm>
            <a:off x="11848" y="17054"/>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506" tIns="113623" rIns="113623" bIns="113623" numCol="1" spcCol="1559"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73802">
              <a:lnSpc>
                <a:spcPct val="90000"/>
              </a:lnSpc>
              <a:spcBef>
                <a:spcPct val="0"/>
              </a:spcBef>
              <a:spcAft>
                <a:spcPct val="35000"/>
              </a:spcAft>
            </a:pPr>
            <a:r>
              <a:rPr lang="ru-RU" sz="2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rPr>
              <a:t>Автоматизированная система оперативного мониторинга качества входных рудопотоков горно-обогатительного  производства</a:t>
            </a:r>
          </a:p>
        </p:txBody>
      </p:sp>
      <p:sp>
        <p:nvSpPr>
          <p:cNvPr id="6" name="Скругленный прямоугольник 5"/>
          <p:cNvSpPr/>
          <p:nvPr/>
        </p:nvSpPr>
        <p:spPr>
          <a:xfrm>
            <a:off x="-18330" y="558205"/>
            <a:ext cx="12204700"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ru-RU" sz="2000" b="1" dirty="0"/>
              <a:t> </a:t>
            </a:r>
            <a:r>
              <a:rPr lang="ru-RU" sz="2000" b="1" dirty="0" smtClean="0"/>
              <a:t>Текущий статус по ДОГОВОРУ на поставку на технологии АС ОМКВР</a:t>
            </a:r>
            <a:endParaRPr lang="ru-RU" sz="2000" dirty="0"/>
          </a:p>
        </p:txBody>
      </p:sp>
      <p:pic>
        <p:nvPicPr>
          <p:cNvPr id="8" name="Рисунок 7" descr="О внедрении технологии АС ОМКВР на ССГПО.jpeg"/>
          <p:cNvPicPr/>
          <p:nvPr/>
        </p:nvPicPr>
        <p:blipFill>
          <a:blip r:embed="rId2" cstate="print"/>
          <a:stretch>
            <a:fillRect/>
          </a:stretch>
        </p:blipFill>
        <p:spPr>
          <a:xfrm>
            <a:off x="1607938" y="1079442"/>
            <a:ext cx="3600400" cy="5195684"/>
          </a:xfrm>
          <a:prstGeom prst="rect">
            <a:avLst/>
          </a:prstGeom>
          <a:ln>
            <a:noFill/>
          </a:ln>
          <a:effectLst>
            <a:outerShdw blurRad="292100" dist="139700" dir="2700000" algn="tl" rotWithShape="0">
              <a:srgbClr val="333333">
                <a:alpha val="65000"/>
              </a:srgbClr>
            </a:outerShdw>
          </a:effectLst>
        </p:spPr>
      </p:pic>
      <p:pic>
        <p:nvPicPr>
          <p:cNvPr id="9" name="Рисунок 8"/>
          <p:cNvPicPr/>
          <p:nvPr/>
        </p:nvPicPr>
        <p:blipFill>
          <a:blip r:embed="rId3"/>
          <a:srcRect l="34214" t="12102" r="33072" b="5096"/>
          <a:stretch>
            <a:fillRect/>
          </a:stretch>
        </p:blipFill>
        <p:spPr bwMode="auto">
          <a:xfrm>
            <a:off x="6749116" y="1089982"/>
            <a:ext cx="3714500" cy="5195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541904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762759" y="2470273"/>
            <a:ext cx="10869887" cy="483890"/>
          </a:xfrm>
          <a:prstGeom prst="rect">
            <a:avLst/>
          </a:prstGeom>
          <a:noFill/>
          <a:ln w="9525">
            <a:noFill/>
            <a:miter lim="800000"/>
            <a:headEnd/>
            <a:tailEnd/>
          </a:ln>
          <a:effectLst/>
        </p:spPr>
        <p:txBody>
          <a:bodyPr vert="horz" wrap="square" lIns="112308" tIns="56152" rIns="112308" bIns="56152" numCol="1" anchor="ctr" anchorCtr="0" compatLnSpc="1">
            <a:prstTxWarp prst="textNoShape">
              <a:avLst/>
            </a:prstTxWarp>
            <a:spAutoFit/>
          </a:bodyPr>
          <a:lstStyle/>
          <a:p>
            <a:pPr algn="just" fontAlgn="base">
              <a:spcBef>
                <a:spcPct val="0"/>
              </a:spcBef>
              <a:spcAft>
                <a:spcPct val="0"/>
              </a:spcAft>
            </a:pPr>
            <a:endParaRPr kumimoji="0" lang="ru-RU" b="0" i="0" u="none" strike="noStrike" cap="none" normalizeH="0" baseline="0" dirty="0" smtClean="0">
              <a:ln>
                <a:noFill/>
              </a:ln>
              <a:solidFill>
                <a:srgbClr val="002060"/>
              </a:solidFill>
              <a:effectLst/>
              <a:latin typeface="Arial" pitchFamily="34" charset="0"/>
              <a:cs typeface="Arial" pitchFamily="34" charset="0"/>
            </a:endParaRPr>
          </a:p>
        </p:txBody>
      </p:sp>
      <p:sp>
        <p:nvSpPr>
          <p:cNvPr id="13" name="Прямоугольник 12"/>
          <p:cNvSpPr/>
          <p:nvPr/>
        </p:nvSpPr>
        <p:spPr>
          <a:xfrm>
            <a:off x="4" y="-18552"/>
            <a:ext cx="12204700" cy="716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12308" tIns="56152" rIns="112308" bIns="56152" rtlCol="0" anchor="ctr"/>
          <a:lstStyle/>
          <a:p>
            <a:pPr algn="ctr"/>
            <a:endParaRPr lang="ru-RU" dirty="0"/>
          </a:p>
        </p:txBody>
      </p:sp>
      <p:sp>
        <p:nvSpPr>
          <p:cNvPr id="11" name="Скругленный прямоугольник 10"/>
          <p:cNvSpPr/>
          <p:nvPr/>
        </p:nvSpPr>
        <p:spPr>
          <a:xfrm>
            <a:off x="11836" y="693490"/>
            <a:ext cx="12178577" cy="366511"/>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42854" tIns="54425" rIns="0" bIns="54425" anchor="ctr"/>
          <a:lstStyle/>
          <a:p>
            <a:pPr algn="ctr"/>
            <a:r>
              <a:rPr lang="en-US" sz="2900" b="1" dirty="0" smtClean="0"/>
              <a:t>General information</a:t>
            </a:r>
            <a:endParaRPr lang="ru-RU" sz="2900" dirty="0">
              <a:latin typeface="Times New Roman" pitchFamily="18" charset="0"/>
              <a:cs typeface="Times New Roman" pitchFamily="18" charset="0"/>
            </a:endParaRPr>
          </a:p>
        </p:txBody>
      </p:sp>
      <p:sp>
        <p:nvSpPr>
          <p:cNvPr id="12" name="Полилиния 11"/>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81" tIns="110125" rIns="110125" bIns="110125" numCol="1" spcCol="1512" anchor="ctr" anchorCtr="0">
            <a:noAutofit/>
          </a:bodyPr>
          <a:lstStyle/>
          <a:p>
            <a:pPr algn="ctr" defTabSz="846612">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p:txBody>
      </p:sp>
      <p:sp>
        <p:nvSpPr>
          <p:cNvPr id="15" name="Прямоугольник 14"/>
          <p:cNvSpPr/>
          <p:nvPr/>
        </p:nvSpPr>
        <p:spPr>
          <a:xfrm>
            <a:off x="1047578" y="3143976"/>
            <a:ext cx="10952401" cy="556189"/>
          </a:xfrm>
          <a:prstGeom prst="rect">
            <a:avLst/>
          </a:prstGeom>
        </p:spPr>
        <p:txBody>
          <a:bodyPr wrap="square" lIns="108850" tIns="54425" rIns="108850" bIns="54425">
            <a:spAutoFit/>
          </a:bodyPr>
          <a:lstStyle/>
          <a:p>
            <a:r>
              <a:rPr lang="ru-RU" sz="2900" b="1" i="1" dirty="0" smtClean="0">
                <a:latin typeface="Times New Roman" pitchFamily="18" charset="0"/>
                <a:cs typeface="Times New Roman" pitchFamily="18" charset="0"/>
              </a:rPr>
              <a:t>Project Leader </a:t>
            </a:r>
            <a:r>
              <a:rPr lang="ru-RU" altLang="ru-RU" sz="2900" b="1" dirty="0" smtClean="0">
                <a:latin typeface="Times New Roman" pitchFamily="18" charset="0"/>
                <a:cs typeface="Times New Roman" pitchFamily="18" charset="0"/>
              </a:rPr>
              <a:t>–</a:t>
            </a:r>
            <a:r>
              <a:rPr lang="en-US" sz="2900" b="1" dirty="0" smtClean="0">
                <a:solidFill>
                  <a:srgbClr val="FF0000"/>
                </a:solidFill>
                <a:latin typeface="Times New Roman" pitchFamily="18" charset="0"/>
                <a:cs typeface="Times New Roman" pitchFamily="18" charset="0"/>
              </a:rPr>
              <a:t>U. Tukeyev</a:t>
            </a:r>
            <a:endParaRPr lang="ru-RU" altLang="ru-RU" sz="2900" b="1" dirty="0">
              <a:solidFill>
                <a:srgbClr val="FF0000"/>
              </a:solidFill>
              <a:latin typeface="Times New Roman" pitchFamily="18" charset="0"/>
              <a:cs typeface="Times New Roman" pitchFamily="18" charset="0"/>
            </a:endParaRPr>
          </a:p>
        </p:txBody>
      </p:sp>
      <p:sp>
        <p:nvSpPr>
          <p:cNvPr id="16" name="Прямоугольник 15"/>
          <p:cNvSpPr/>
          <p:nvPr/>
        </p:nvSpPr>
        <p:spPr>
          <a:xfrm>
            <a:off x="1047579" y="4072885"/>
            <a:ext cx="7417950" cy="556189"/>
          </a:xfrm>
          <a:prstGeom prst="rect">
            <a:avLst/>
          </a:prstGeom>
        </p:spPr>
        <p:txBody>
          <a:bodyPr wrap="square" lIns="108850" tIns="54425" rIns="108850" bIns="54425">
            <a:spAutoFit/>
          </a:bodyPr>
          <a:lstStyle/>
          <a:p>
            <a:pPr>
              <a:defRPr/>
            </a:pPr>
            <a:r>
              <a:rPr lang="en-US" sz="2900" b="1" i="1" dirty="0" smtClean="0">
                <a:latin typeface="Times New Roman" pitchFamily="18" charset="0"/>
                <a:cs typeface="Times New Roman" pitchFamily="18" charset="0"/>
              </a:rPr>
              <a:t>Grant recipient</a:t>
            </a:r>
            <a:r>
              <a:rPr lang="ru-RU" sz="2900" b="1" i="1" dirty="0" smtClean="0">
                <a:latin typeface="Times New Roman" pitchFamily="18" charset="0"/>
                <a:cs typeface="Times New Roman" pitchFamily="18" charset="0"/>
              </a:rPr>
              <a:t> </a:t>
            </a:r>
            <a:r>
              <a:rPr lang="ru-RU" sz="2900" b="1" dirty="0" smtClean="0">
                <a:latin typeface="Times New Roman" pitchFamily="18" charset="0"/>
                <a:cs typeface="Times New Roman" pitchFamily="18" charset="0"/>
              </a:rPr>
              <a:t>– </a:t>
            </a:r>
            <a:r>
              <a:rPr lang="ru-RU" sz="2900" b="1" dirty="0" smtClean="0">
                <a:solidFill>
                  <a:srgbClr val="FF0000"/>
                </a:solidFill>
                <a:latin typeface="Times New Roman" pitchFamily="18" charset="0"/>
                <a:cs typeface="Times New Roman" pitchFamily="18" charset="0"/>
              </a:rPr>
              <a:t>«</a:t>
            </a:r>
            <a:r>
              <a:rPr lang="en-US" sz="2900" b="1" dirty="0" smtClean="0">
                <a:solidFill>
                  <a:srgbClr val="FF0000"/>
                </a:solidFill>
                <a:latin typeface="Times New Roman" pitchFamily="18" charset="0"/>
                <a:cs typeface="Times New Roman" pitchFamily="18" charset="0"/>
              </a:rPr>
              <a:t>TST-16</a:t>
            </a:r>
            <a:r>
              <a:rPr lang="ru-RU" sz="2900" b="1" dirty="0" smtClean="0">
                <a:solidFill>
                  <a:srgbClr val="FF0000"/>
                </a:solidFill>
                <a:latin typeface="Times New Roman" pitchFamily="18" charset="0"/>
                <a:cs typeface="Times New Roman" pitchFamily="18" charset="0"/>
              </a:rPr>
              <a:t>»</a:t>
            </a:r>
            <a:r>
              <a:rPr lang="en-US" sz="2900" b="1" dirty="0" smtClean="0">
                <a:solidFill>
                  <a:srgbClr val="FF0000"/>
                </a:solidFill>
                <a:latin typeface="Times New Roman" pitchFamily="18" charset="0"/>
                <a:cs typeface="Times New Roman" pitchFamily="18" charset="0"/>
              </a:rPr>
              <a:t> LLP</a:t>
            </a:r>
            <a:endParaRPr lang="ru-RU" sz="2900" b="1" dirty="0">
              <a:solidFill>
                <a:srgbClr val="FF0000"/>
              </a:solidFill>
              <a:latin typeface="Times New Roman" pitchFamily="18" charset="0"/>
              <a:cs typeface="Times New Roman" pitchFamily="18" charset="0"/>
            </a:endParaRPr>
          </a:p>
        </p:txBody>
      </p:sp>
      <p:sp>
        <p:nvSpPr>
          <p:cNvPr id="17" name="Прямоугольник 16"/>
          <p:cNvSpPr/>
          <p:nvPr/>
        </p:nvSpPr>
        <p:spPr>
          <a:xfrm>
            <a:off x="1047578" y="4644522"/>
            <a:ext cx="8571444" cy="556189"/>
          </a:xfrm>
          <a:prstGeom prst="rect">
            <a:avLst/>
          </a:prstGeom>
        </p:spPr>
        <p:txBody>
          <a:bodyPr wrap="square" lIns="108850" tIns="54425" rIns="108850" bIns="54425">
            <a:spAutoFit/>
          </a:bodyPr>
          <a:lstStyle/>
          <a:p>
            <a:pPr>
              <a:defRPr/>
            </a:pPr>
            <a:r>
              <a:rPr lang="en-US" sz="2900" b="1" i="1" dirty="0" smtClean="0">
                <a:latin typeface="Times New Roman" pitchFamily="18" charset="0"/>
                <a:cs typeface="Times New Roman" pitchFamily="18" charset="0"/>
              </a:rPr>
              <a:t>Business partner</a:t>
            </a:r>
            <a:r>
              <a:rPr lang="ru-RU" sz="2900" b="1" i="1" dirty="0" smtClean="0">
                <a:effectLst>
                  <a:outerShdw blurRad="38100" dist="38100" dir="2700000" algn="tl">
                    <a:srgbClr val="C0C0C0"/>
                  </a:outerShdw>
                </a:effectLst>
                <a:latin typeface="Times New Roman" pitchFamily="18" charset="0"/>
                <a:cs typeface="Times New Roman" pitchFamily="18" charset="0"/>
              </a:rPr>
              <a:t> </a:t>
            </a:r>
            <a:r>
              <a:rPr lang="ru-RU" sz="2900" b="1" dirty="0" smtClean="0">
                <a:effectLst>
                  <a:outerShdw blurRad="38100" dist="38100" dir="2700000" algn="tl">
                    <a:srgbClr val="C0C0C0"/>
                  </a:outerShdw>
                </a:effectLst>
                <a:latin typeface="Times New Roman" pitchFamily="18" charset="0"/>
                <a:cs typeface="Times New Roman" pitchFamily="18" charset="0"/>
              </a:rPr>
              <a:t>–</a:t>
            </a:r>
            <a:r>
              <a:rPr lang="en-US" sz="2900" b="1" dirty="0" smtClean="0">
                <a:effectLst>
                  <a:outerShdw blurRad="38100" dist="38100" dir="2700000" algn="tl">
                    <a:srgbClr val="C0C0C0"/>
                  </a:outerShdw>
                </a:effectLst>
                <a:latin typeface="Times New Roman" pitchFamily="18" charset="0"/>
                <a:cs typeface="Times New Roman" pitchFamily="18" charset="0"/>
              </a:rPr>
              <a:t> </a:t>
            </a:r>
            <a:r>
              <a:rPr lang="en-US" sz="2900" b="1" dirty="0" smtClean="0">
                <a:solidFill>
                  <a:srgbClr val="FF0000"/>
                </a:solidFill>
                <a:latin typeface="Times New Roman" pitchFamily="18" charset="0"/>
                <a:cs typeface="Times New Roman" pitchFamily="18" charset="0"/>
              </a:rPr>
              <a:t>Systemotechnika LLP</a:t>
            </a:r>
            <a:endParaRPr lang="ru-RU" sz="2900" b="1" dirty="0">
              <a:solidFill>
                <a:srgbClr val="FF0000"/>
              </a:solidFill>
              <a:latin typeface="Times New Roman" pitchFamily="18" charset="0"/>
              <a:cs typeface="Times New Roman" pitchFamily="18" charset="0"/>
            </a:endParaRPr>
          </a:p>
        </p:txBody>
      </p:sp>
      <p:sp>
        <p:nvSpPr>
          <p:cNvPr id="18" name="Прямоугольник 17"/>
          <p:cNvSpPr/>
          <p:nvPr/>
        </p:nvSpPr>
        <p:spPr>
          <a:xfrm>
            <a:off x="1142817" y="1571976"/>
            <a:ext cx="9904780" cy="1002465"/>
          </a:xfrm>
          <a:prstGeom prst="rect">
            <a:avLst/>
          </a:prstGeom>
        </p:spPr>
        <p:txBody>
          <a:bodyPr wrap="square" lIns="108850" tIns="54425" rIns="108850" bIns="54425">
            <a:spAutoFit/>
          </a:bodyPr>
          <a:lstStyle/>
          <a:p>
            <a:pPr algn="ctr"/>
            <a:r>
              <a:rPr lang="en-US" sz="2900" b="1" i="1" dirty="0" smtClean="0">
                <a:solidFill>
                  <a:srgbClr val="002060"/>
                </a:solidFill>
                <a:cs typeface="Times New Roman" pitchFamily="18" charset="0"/>
              </a:rPr>
              <a:t>Sub-project</a:t>
            </a:r>
            <a:r>
              <a:rPr lang="ru-RU" sz="2900" b="1" i="1" dirty="0" smtClean="0">
                <a:solidFill>
                  <a:srgbClr val="002060"/>
                </a:solidFill>
                <a:cs typeface="Times New Roman" pitchFamily="18" charset="0"/>
              </a:rPr>
              <a:t>: </a:t>
            </a:r>
            <a:r>
              <a:rPr lang="en-US" sz="2900" b="1" i="1" cap="all" dirty="0" smtClean="0">
                <a:solidFill>
                  <a:srgbClr val="003399"/>
                </a:solidFill>
              </a:rPr>
              <a:t>Automated on-line monitoring system of incoming ore flows for mining and processing plants</a:t>
            </a:r>
            <a:endParaRPr lang="ru-RU" sz="2900" b="1" i="1" dirty="0">
              <a:solidFill>
                <a:srgbClr val="003399"/>
              </a:solidFill>
              <a:cs typeface="Times New Roman" pitchFamily="18" charset="0"/>
            </a:endParaRPr>
          </a:p>
        </p:txBody>
      </p:sp>
    </p:spTree>
    <p:extLst>
      <p:ext uri="{BB962C8B-B14F-4D97-AF65-F5344CB8AC3E}">
        <p14:creationId xmlns="" xmlns:p14="http://schemas.microsoft.com/office/powerpoint/2010/main" val="2665173352"/>
      </p:ext>
    </p:extLst>
  </p:cSld>
  <p:clrMapOvr>
    <a:masterClrMapping/>
  </p:clrMapOvr>
  <p:transition advTm="3946">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14482" y="632070"/>
            <a:ext cx="12192852"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hangingPunct="0"/>
            <a:endParaRPr lang="ru-RU" sz="2000" dirty="0" smtClean="0"/>
          </a:p>
          <a:p>
            <a:pPr algn="ctr" hangingPunct="0"/>
            <a:r>
              <a:rPr lang="en-US" sz="2000" dirty="0" smtClean="0"/>
              <a:t>The </a:t>
            </a:r>
            <a:r>
              <a:rPr lang="en-US" sz="2000" dirty="0"/>
              <a:t>process of ore supply to the ore preparation complex</a:t>
            </a:r>
            <a:endParaRPr lang="ru-RU" sz="2000" dirty="0"/>
          </a:p>
          <a:p>
            <a:pPr algn="ctr" hangingPunct="0"/>
            <a:r>
              <a:rPr lang="en-US" sz="2000" dirty="0"/>
              <a:t> </a:t>
            </a:r>
            <a:endParaRPr lang="ru-RU" sz="2000" dirty="0"/>
          </a:p>
        </p:txBody>
      </p:sp>
      <p:pic>
        <p:nvPicPr>
          <p:cNvPr id="5" name="Рисунок 4"/>
          <p:cNvPicPr/>
          <p:nvPr/>
        </p:nvPicPr>
        <p:blipFill rotWithShape="1">
          <a:blip r:embed="rId3">
            <a:extLst>
              <a:ext uri="{28A0092B-C50C-407E-A947-70E740481C1C}">
                <a14:useLocalDpi xmlns="" xmlns:a14="http://schemas.microsoft.com/office/drawing/2010/main" val="0"/>
              </a:ext>
            </a:extLst>
          </a:blip>
          <a:srcRect l="25668" t="28001" r="17557" b="9214"/>
          <a:stretch/>
        </p:blipFill>
        <p:spPr bwMode="auto">
          <a:xfrm>
            <a:off x="991948" y="1059561"/>
            <a:ext cx="10441160" cy="5691332"/>
          </a:xfrm>
          <a:prstGeom prst="rect">
            <a:avLst/>
          </a:prstGeom>
          <a:noFill/>
          <a:ln>
            <a:noFill/>
          </a:ln>
        </p:spPr>
      </p:pic>
      <p:grpSp>
        <p:nvGrpSpPr>
          <p:cNvPr id="55" name="Группа 54"/>
          <p:cNvGrpSpPr/>
          <p:nvPr/>
        </p:nvGrpSpPr>
        <p:grpSpPr>
          <a:xfrm>
            <a:off x="1554581" y="3582541"/>
            <a:ext cx="9516321" cy="2989369"/>
            <a:chOff x="1554581" y="3582541"/>
            <a:chExt cx="9516321" cy="2989369"/>
          </a:xfrm>
        </p:grpSpPr>
        <p:cxnSp>
          <p:nvCxnSpPr>
            <p:cNvPr id="7" name="Прямая соединительная линия 6"/>
            <p:cNvCxnSpPr/>
            <p:nvPr/>
          </p:nvCxnSpPr>
          <p:spPr>
            <a:xfrm flipV="1">
              <a:off x="1565846" y="3674821"/>
              <a:ext cx="2159006" cy="123744"/>
            </a:xfrm>
            <a:prstGeom prst="line">
              <a:avLst/>
            </a:prstGeom>
            <a:ln w="412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V="1">
              <a:off x="1565846" y="6571909"/>
              <a:ext cx="9505056" cy="1"/>
            </a:xfrm>
            <a:prstGeom prst="line">
              <a:avLst/>
            </a:prstGeom>
            <a:ln w="412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V="1">
              <a:off x="3942110" y="3597703"/>
              <a:ext cx="2189536" cy="77118"/>
            </a:xfrm>
            <a:prstGeom prst="line">
              <a:avLst/>
            </a:prstGeom>
            <a:ln w="412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1554581" y="3798565"/>
              <a:ext cx="11265" cy="2773345"/>
            </a:xfrm>
            <a:prstGeom prst="line">
              <a:avLst/>
            </a:prstGeom>
            <a:ln w="412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6408670" y="3582541"/>
              <a:ext cx="2304256" cy="92280"/>
            </a:xfrm>
            <a:prstGeom prst="line">
              <a:avLst/>
            </a:prstGeom>
            <a:ln w="412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8910662" y="3674817"/>
              <a:ext cx="2160240" cy="123748"/>
            </a:xfrm>
            <a:prstGeom prst="line">
              <a:avLst/>
            </a:prstGeom>
            <a:ln w="41275">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cxnSp>
        <p:nvCxnSpPr>
          <p:cNvPr id="54" name="Прямая соединительная линия 53"/>
          <p:cNvCxnSpPr/>
          <p:nvPr/>
        </p:nvCxnSpPr>
        <p:spPr>
          <a:xfrm>
            <a:off x="11035470" y="3825584"/>
            <a:ext cx="11265" cy="2773345"/>
          </a:xfrm>
          <a:prstGeom prst="line">
            <a:avLst/>
          </a:prstGeom>
          <a:ln w="2540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59" name="Полилиния 58"/>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81" tIns="110125" rIns="110125" bIns="11012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1098438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658" y="1344493"/>
            <a:ext cx="11870555" cy="2847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8" name="Rectangle 4"/>
          <p:cNvSpPr>
            <a:spLocks noChangeArrowheads="1"/>
          </p:cNvSpPr>
          <p:nvPr/>
        </p:nvSpPr>
        <p:spPr bwMode="auto">
          <a:xfrm>
            <a:off x="3250515" y="4907138"/>
            <a:ext cx="4966270" cy="935456"/>
          </a:xfrm>
          <a:prstGeom prst="rect">
            <a:avLst/>
          </a:prstGeom>
          <a:solidFill>
            <a:schemeClr val="tx2">
              <a:lumMod val="75000"/>
            </a:schemeClr>
          </a:solidFill>
          <a:ln>
            <a:solidFill>
              <a:srgbClr val="002060"/>
            </a:solidFill>
            <a:headEnd/>
            <a:tailEnd/>
          </a:ln>
        </p:spPr>
        <p:style>
          <a:lnRef idx="0">
            <a:schemeClr val="accent1"/>
          </a:lnRef>
          <a:fillRef idx="3">
            <a:schemeClr val="accent1"/>
          </a:fillRef>
          <a:effectRef idx="3">
            <a:schemeClr val="accent1"/>
          </a:effectRef>
          <a:fontRef idx="minor">
            <a:schemeClr val="lt1"/>
          </a:fontRef>
        </p:style>
        <p:txBody>
          <a:bodyPr lIns="109024" tIns="54512" rIns="109024" bIns="54512" anchor="ctr"/>
          <a:lstStyle/>
          <a:p>
            <a:pPr algn="ctr">
              <a:defRPr/>
            </a:pPr>
            <a:r>
              <a:rPr lang="en-US" b="1" dirty="0" smtClean="0"/>
              <a:t>Analytics block: </a:t>
            </a:r>
            <a:r>
              <a:rPr lang="en-US" sz="1900" dirty="0">
                <a:latin typeface="Arial Narrow" pitchFamily="34" charset="0"/>
                <a:cs typeface="Times New Roman" pitchFamily="18" charset="0"/>
              </a:rPr>
              <a:t>Disintegration of the flow of ore mixture after l</a:t>
            </a:r>
            <a:r>
              <a:rPr lang="en-US" sz="1900" dirty="0"/>
              <a:t>arge crushing plant (LCP)</a:t>
            </a:r>
            <a:r>
              <a:rPr lang="en-US" sz="1900" dirty="0">
                <a:latin typeface="Arial Narrow" pitchFamily="34" charset="0"/>
                <a:cs typeface="Times New Roman" pitchFamily="18" charset="0"/>
              </a:rPr>
              <a:t>  on the basis of belonging to ore mines</a:t>
            </a:r>
            <a:endParaRPr lang="ru-RU" sz="1900" dirty="0">
              <a:latin typeface="Arial Narrow" pitchFamily="34" charset="0"/>
              <a:cs typeface="Times New Roman" pitchFamily="18" charset="0"/>
            </a:endParaRPr>
          </a:p>
        </p:txBody>
      </p:sp>
      <p:sp>
        <p:nvSpPr>
          <p:cNvPr id="27652" name="Rectangle 4"/>
          <p:cNvSpPr>
            <a:spLocks noChangeArrowheads="1"/>
          </p:cNvSpPr>
          <p:nvPr/>
        </p:nvSpPr>
        <p:spPr bwMode="auto">
          <a:xfrm>
            <a:off x="239435" y="3438525"/>
            <a:ext cx="2307450" cy="865999"/>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9024" tIns="54512" rIns="109024" bIns="54512" anchor="ctr"/>
          <a:lstStyle/>
          <a:p>
            <a:pPr algn="ctr">
              <a:spcAft>
                <a:spcPts val="1192"/>
              </a:spcAft>
              <a:defRPr/>
            </a:pPr>
            <a:r>
              <a:rPr lang="en-US" sz="1900" dirty="0"/>
              <a:t>Chronology ore carriers arriving at the factory</a:t>
            </a:r>
            <a:endParaRPr lang="ru-RU" sz="1900" dirty="0"/>
          </a:p>
        </p:txBody>
      </p:sp>
      <p:sp>
        <p:nvSpPr>
          <p:cNvPr id="27651" name="Rectangle 3"/>
          <p:cNvSpPr>
            <a:spLocks noChangeArrowheads="1"/>
          </p:cNvSpPr>
          <p:nvPr/>
        </p:nvSpPr>
        <p:spPr bwMode="auto">
          <a:xfrm>
            <a:off x="3949577" y="4242440"/>
            <a:ext cx="3555466" cy="504635"/>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9024" tIns="54512" rIns="109024" bIns="54512" anchor="ctr"/>
          <a:lstStyle/>
          <a:p>
            <a:pPr algn="ctr">
              <a:lnSpc>
                <a:spcPts val="1908"/>
              </a:lnSpc>
              <a:defRPr/>
            </a:pPr>
            <a:r>
              <a:rPr lang="en-US" sz="1900" dirty="0"/>
              <a:t>Quality control and dynamics of the ore flow after the LCP</a:t>
            </a:r>
            <a:endParaRPr lang="ru-RU" sz="1900" dirty="0">
              <a:latin typeface="Arial Narrow" pitchFamily="34" charset="0"/>
              <a:cs typeface="Arial" pitchFamily="34" charset="0"/>
            </a:endParaRPr>
          </a:p>
        </p:txBody>
      </p:sp>
      <p:sp>
        <p:nvSpPr>
          <p:cNvPr id="27659" name="Rectangle 11"/>
          <p:cNvSpPr>
            <a:spLocks noChangeArrowheads="1"/>
          </p:cNvSpPr>
          <p:nvPr/>
        </p:nvSpPr>
        <p:spPr bwMode="auto">
          <a:xfrm>
            <a:off x="3955934" y="6022196"/>
            <a:ext cx="3566060" cy="636764"/>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9024" tIns="54512" rIns="109024" bIns="54512" anchor="ctr"/>
          <a:lstStyle/>
          <a:p>
            <a:pPr algn="ctr">
              <a:lnSpc>
                <a:spcPts val="1430"/>
              </a:lnSpc>
              <a:defRPr/>
            </a:pPr>
            <a:r>
              <a:rPr lang="en-US" sz="1900" dirty="0"/>
              <a:t>The block of the account of quality and volume of ore accepted on LCP</a:t>
            </a:r>
            <a:endParaRPr lang="ru-RU" sz="1900" dirty="0">
              <a:latin typeface="Arial Narrow" pitchFamily="34" charset="0"/>
              <a:cs typeface="Arial" pitchFamily="34" charset="0"/>
            </a:endParaRPr>
          </a:p>
        </p:txBody>
      </p:sp>
      <p:sp>
        <p:nvSpPr>
          <p:cNvPr id="92" name="Rectangle 5"/>
          <p:cNvSpPr>
            <a:spLocks noChangeArrowheads="1"/>
          </p:cNvSpPr>
          <p:nvPr/>
        </p:nvSpPr>
        <p:spPr bwMode="auto">
          <a:xfrm>
            <a:off x="8888666" y="4256767"/>
            <a:ext cx="3076602" cy="651091"/>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9024" tIns="54512" rIns="109024" bIns="54512" anchor="ctr"/>
          <a:lstStyle/>
          <a:p>
            <a:pPr algn="ctr">
              <a:lnSpc>
                <a:spcPts val="1670"/>
              </a:lnSpc>
              <a:defRPr/>
            </a:pPr>
            <a:r>
              <a:rPr lang="en-US" sz="1900" dirty="0">
                <a:solidFill>
                  <a:schemeClr val="tx1"/>
                </a:solidFill>
                <a:cs typeface="Times New Roman" pitchFamily="18" charset="0"/>
              </a:rPr>
              <a:t>Temporal pattern of movement in the unloading </a:t>
            </a:r>
            <a:r>
              <a:rPr lang="en-US" sz="1900" dirty="0"/>
              <a:t>area</a:t>
            </a:r>
            <a:endParaRPr lang="ru-RU" sz="1900" dirty="0">
              <a:solidFill>
                <a:schemeClr val="tx1"/>
              </a:solidFill>
              <a:cs typeface="Times New Roman" pitchFamily="18" charset="0"/>
            </a:endParaRPr>
          </a:p>
        </p:txBody>
      </p:sp>
      <p:sp>
        <p:nvSpPr>
          <p:cNvPr id="93" name="Rectangle 5"/>
          <p:cNvSpPr>
            <a:spLocks noChangeArrowheads="1"/>
          </p:cNvSpPr>
          <p:nvPr/>
        </p:nvSpPr>
        <p:spPr bwMode="auto">
          <a:xfrm>
            <a:off x="8888666" y="5176890"/>
            <a:ext cx="3076602" cy="604926"/>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9024" tIns="54512" rIns="109024" bIns="54512" anchor="ctr"/>
          <a:lstStyle/>
          <a:p>
            <a:pPr algn="ctr">
              <a:lnSpc>
                <a:spcPts val="1670"/>
              </a:lnSpc>
              <a:defRPr/>
            </a:pPr>
            <a:r>
              <a:rPr lang="en-US" sz="1900" dirty="0">
                <a:solidFill>
                  <a:schemeClr val="tx1"/>
                </a:solidFill>
                <a:cs typeface="Times New Roman" pitchFamily="18" charset="0"/>
              </a:rPr>
              <a:t>Temporal pattern of work flow transport system</a:t>
            </a:r>
          </a:p>
          <a:p>
            <a:pPr algn="ctr">
              <a:lnSpc>
                <a:spcPts val="1670"/>
              </a:lnSpc>
              <a:defRPr/>
            </a:pPr>
            <a:r>
              <a:rPr lang="en-US" sz="1900" dirty="0">
                <a:solidFill>
                  <a:schemeClr val="tx1"/>
                </a:solidFill>
                <a:cs typeface="Times New Roman" pitchFamily="18" charset="0"/>
              </a:rPr>
              <a:t> of the LCP</a:t>
            </a:r>
            <a:endParaRPr lang="ru-RU" sz="1900" dirty="0">
              <a:solidFill>
                <a:schemeClr val="tx1"/>
              </a:solidFill>
              <a:cs typeface="Times New Roman" pitchFamily="18" charset="0"/>
            </a:endParaRPr>
          </a:p>
        </p:txBody>
      </p:sp>
      <p:sp>
        <p:nvSpPr>
          <p:cNvPr id="94" name="Rectangle 5"/>
          <p:cNvSpPr>
            <a:spLocks noChangeArrowheads="1"/>
          </p:cNvSpPr>
          <p:nvPr/>
        </p:nvSpPr>
        <p:spPr bwMode="auto">
          <a:xfrm>
            <a:off x="8888666" y="6030155"/>
            <a:ext cx="3076602" cy="609702"/>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9024" tIns="54512" rIns="109024" bIns="54512" anchor="ctr"/>
          <a:lstStyle/>
          <a:p>
            <a:pPr algn="ctr">
              <a:spcAft>
                <a:spcPts val="1192"/>
              </a:spcAft>
              <a:defRPr/>
            </a:pPr>
            <a:r>
              <a:rPr lang="en-US" sz="1900" dirty="0"/>
              <a:t>Technological scheme of the monitoring object</a:t>
            </a:r>
            <a:endParaRPr lang="ru-RU" sz="1900" dirty="0">
              <a:latin typeface="Arial Narrow" pitchFamily="34" charset="0"/>
              <a:cs typeface="Arial" pitchFamily="34" charset="0"/>
            </a:endParaRPr>
          </a:p>
        </p:txBody>
      </p:sp>
      <p:sp>
        <p:nvSpPr>
          <p:cNvPr id="95" name="Rectangle 5"/>
          <p:cNvSpPr>
            <a:spLocks noChangeArrowheads="1"/>
          </p:cNvSpPr>
          <p:nvPr/>
        </p:nvSpPr>
        <p:spPr bwMode="auto">
          <a:xfrm>
            <a:off x="8888666" y="3438525"/>
            <a:ext cx="3076602" cy="573087"/>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9024" tIns="54512" rIns="109024" bIns="54512" anchor="ctr"/>
          <a:lstStyle/>
          <a:p>
            <a:pPr algn="ctr">
              <a:spcAft>
                <a:spcPts val="1192"/>
              </a:spcAft>
              <a:defRPr/>
            </a:pPr>
            <a:r>
              <a:rPr lang="en-US" sz="1900" dirty="0"/>
              <a:t>Chronology of movement in the unloading area</a:t>
            </a:r>
            <a:endParaRPr lang="ru-RU" sz="1900" dirty="0">
              <a:latin typeface="Arial Narrow" pitchFamily="34" charset="0"/>
              <a:cs typeface="Arial" pitchFamily="34" charset="0"/>
            </a:endParaRPr>
          </a:p>
        </p:txBody>
      </p:sp>
      <p:cxnSp>
        <p:nvCxnSpPr>
          <p:cNvPr id="133" name="Прямая со стрелкой 132"/>
          <p:cNvCxnSpPr/>
          <p:nvPr/>
        </p:nvCxnSpPr>
        <p:spPr>
          <a:xfrm>
            <a:off x="8708563" y="1923027"/>
            <a:ext cx="1574322" cy="1515498"/>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4539153" y="1278285"/>
            <a:ext cx="2367368" cy="479421"/>
          </a:xfrm>
          <a:prstGeom prst="rect">
            <a:avLst/>
          </a:prstGeom>
          <a:noFill/>
        </p:spPr>
        <p:txBody>
          <a:bodyPr wrap="none" lIns="109024" tIns="54512" rIns="109024" bIns="54512">
            <a:spAutoFit/>
            <a:scene3d>
              <a:camera prst="orthographicFront"/>
              <a:lightRig rig="soft" dir="t">
                <a:rot lat="0" lon="0" rev="10800000"/>
              </a:lightRig>
            </a:scene3d>
            <a:sp3d>
              <a:bevelT w="27940" h="12700"/>
              <a:contourClr>
                <a:srgbClr val="DDDDDD"/>
              </a:contourClr>
            </a:sp3d>
          </a:bodyPr>
          <a:lstStyle/>
          <a:p>
            <a:pPr>
              <a:defRPr/>
            </a:pPr>
            <a:r>
              <a:rPr lang="en-US" b="1" spc="179" dirty="0">
                <a:ln w="11430"/>
                <a:effectLst>
                  <a:outerShdw blurRad="25400" algn="tl" rotWithShape="0">
                    <a:srgbClr val="000000">
                      <a:alpha val="43000"/>
                    </a:srgbClr>
                  </a:outerShdw>
                </a:effectLst>
                <a:latin typeface="Arial Narrow" pitchFamily="34" charset="0"/>
                <a:cs typeface="Times New Roman" pitchFamily="18" charset="0"/>
              </a:rPr>
              <a:t>Unloading area</a:t>
            </a:r>
            <a:endParaRPr lang="ru-RU" b="1" spc="179" dirty="0">
              <a:ln w="11430"/>
              <a:effectLst>
                <a:outerShdw blurRad="25400" algn="tl" rotWithShape="0">
                  <a:srgbClr val="000000">
                    <a:alpha val="43000"/>
                  </a:srgbClr>
                </a:outerShdw>
              </a:effectLst>
              <a:latin typeface="Arial Narrow" pitchFamily="34" charset="0"/>
              <a:cs typeface="Times New Roman" pitchFamily="18" charset="0"/>
            </a:endParaRPr>
          </a:p>
        </p:txBody>
      </p:sp>
      <p:sp>
        <p:nvSpPr>
          <p:cNvPr id="191" name="TextBox 190"/>
          <p:cNvSpPr txBox="1"/>
          <p:nvPr/>
        </p:nvSpPr>
        <p:spPr>
          <a:xfrm>
            <a:off x="656586" y="1278285"/>
            <a:ext cx="887476" cy="479421"/>
          </a:xfrm>
          <a:prstGeom prst="rect">
            <a:avLst/>
          </a:prstGeom>
          <a:noFill/>
        </p:spPr>
        <p:txBody>
          <a:bodyPr wrap="none" lIns="109024" tIns="54512" rIns="109024" bIns="54512">
            <a:spAutoFit/>
            <a:scene3d>
              <a:camera prst="orthographicFront"/>
              <a:lightRig rig="soft" dir="t">
                <a:rot lat="0" lon="0" rev="10800000"/>
              </a:lightRig>
            </a:scene3d>
            <a:sp3d>
              <a:bevelT w="27940" h="12700"/>
              <a:contourClr>
                <a:srgbClr val="DDDDDD"/>
              </a:contourClr>
            </a:sp3d>
          </a:bodyPr>
          <a:lstStyle/>
          <a:p>
            <a:r>
              <a:rPr lang="en-US" b="1" spc="179" dirty="0">
                <a:ln w="11430">
                  <a:noFill/>
                </a:ln>
                <a:effectLst>
                  <a:outerShdw blurRad="25400" algn="tl" rotWithShape="0">
                    <a:srgbClr val="000000">
                      <a:alpha val="43000"/>
                    </a:srgbClr>
                  </a:outerShdw>
                </a:effectLst>
                <a:latin typeface="Arial Narrow" pitchFamily="34" charset="0"/>
                <a:cs typeface="Times New Roman" pitchFamily="18" charset="0"/>
              </a:rPr>
              <a:t>Mine</a:t>
            </a:r>
          </a:p>
        </p:txBody>
      </p:sp>
      <p:cxnSp>
        <p:nvCxnSpPr>
          <p:cNvPr id="197" name="Прямая со стрелкой 196"/>
          <p:cNvCxnSpPr>
            <a:endCxn id="27652" idx="0"/>
          </p:cNvCxnSpPr>
          <p:nvPr/>
        </p:nvCxnSpPr>
        <p:spPr>
          <a:xfrm flipH="1">
            <a:off x="1392099" y="2048789"/>
            <a:ext cx="2402801" cy="1389737"/>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2" name="Прямая со стрелкой 201"/>
          <p:cNvCxnSpPr/>
          <p:nvPr/>
        </p:nvCxnSpPr>
        <p:spPr>
          <a:xfrm flipH="1">
            <a:off x="1777734" y="2645754"/>
            <a:ext cx="1400574" cy="792771"/>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8" name="Прямая со стрелкой 217"/>
          <p:cNvCxnSpPr>
            <a:stCxn id="27651" idx="2"/>
          </p:cNvCxnSpPr>
          <p:nvPr/>
        </p:nvCxnSpPr>
        <p:spPr>
          <a:xfrm>
            <a:off x="5727311" y="4747075"/>
            <a:ext cx="6356" cy="160783"/>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21" name="Прямая со стрелкой 220"/>
          <p:cNvCxnSpPr/>
          <p:nvPr/>
        </p:nvCxnSpPr>
        <p:spPr>
          <a:xfrm>
            <a:off x="1368792" y="5243751"/>
            <a:ext cx="1881558" cy="0"/>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25" name="Прямая со стрелкой 224"/>
          <p:cNvCxnSpPr>
            <a:endCxn id="27659" idx="0"/>
          </p:cNvCxnSpPr>
          <p:nvPr/>
        </p:nvCxnSpPr>
        <p:spPr>
          <a:xfrm>
            <a:off x="5733667" y="5842308"/>
            <a:ext cx="6357" cy="179887"/>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31" name="Прямая со стрелкой 230"/>
          <p:cNvCxnSpPr>
            <a:stCxn id="27659" idx="1"/>
          </p:cNvCxnSpPr>
          <p:nvPr/>
        </p:nvCxnSpPr>
        <p:spPr>
          <a:xfrm flipH="1">
            <a:off x="3017274" y="6340577"/>
            <a:ext cx="938661" cy="0"/>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75" name="Прямая со стрелкой 274"/>
          <p:cNvCxnSpPr/>
          <p:nvPr/>
        </p:nvCxnSpPr>
        <p:spPr>
          <a:xfrm>
            <a:off x="6318474" y="3584981"/>
            <a:ext cx="0" cy="671786"/>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9" name="Прямая со стрелкой 278"/>
          <p:cNvCxnSpPr/>
          <p:nvPr/>
        </p:nvCxnSpPr>
        <p:spPr>
          <a:xfrm>
            <a:off x="5045034" y="3970223"/>
            <a:ext cx="0" cy="286544"/>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306" name="TextBox 305"/>
          <p:cNvSpPr txBox="1"/>
          <p:nvPr/>
        </p:nvSpPr>
        <p:spPr>
          <a:xfrm>
            <a:off x="6390683" y="3584454"/>
            <a:ext cx="976883" cy="326185"/>
          </a:xfrm>
          <a:prstGeom prst="rect">
            <a:avLst/>
          </a:prstGeom>
          <a:noFill/>
        </p:spPr>
        <p:txBody>
          <a:bodyPr wrap="none" lIns="109024" tIns="54512" rIns="109024" bIns="54512">
            <a:spAutoFit/>
            <a:scene3d>
              <a:camera prst="orthographicFront"/>
              <a:lightRig rig="soft" dir="t">
                <a:rot lat="0" lon="0" rev="10800000"/>
              </a:lightRig>
            </a:scene3d>
            <a:sp3d>
              <a:bevelT w="27940" h="12700"/>
              <a:contourClr>
                <a:srgbClr val="DDDDDD"/>
              </a:contourClr>
            </a:sp3d>
          </a:bodyPr>
          <a:lstStyle/>
          <a:p>
            <a:pPr>
              <a:defRPr/>
            </a:pPr>
            <a:r>
              <a:rPr lang="en-US" sz="1400" spc="179" dirty="0">
                <a:ln w="11430"/>
                <a:effectLst>
                  <a:outerShdw blurRad="38100" dist="38100" dir="2700000" algn="tl">
                    <a:srgbClr val="000000">
                      <a:alpha val="43137"/>
                    </a:srgbClr>
                  </a:outerShdw>
                </a:effectLst>
                <a:latin typeface="Arial Narrow" pitchFamily="34" charset="0"/>
                <a:cs typeface="Times New Roman" pitchFamily="18" charset="0"/>
              </a:rPr>
              <a:t>Analyzer</a:t>
            </a:r>
            <a:endParaRPr lang="ru-RU" sz="1400" spc="179" dirty="0">
              <a:ln w="11430"/>
              <a:effectLst>
                <a:outerShdw blurRad="38100" dist="38100" dir="2700000" algn="tl">
                  <a:srgbClr val="000000">
                    <a:alpha val="43137"/>
                  </a:srgbClr>
                </a:outerShdw>
              </a:effectLst>
              <a:latin typeface="Arial Narrow" pitchFamily="34" charset="0"/>
              <a:cs typeface="Times New Roman" pitchFamily="18" charset="0"/>
            </a:endParaRPr>
          </a:p>
        </p:txBody>
      </p:sp>
      <p:sp>
        <p:nvSpPr>
          <p:cNvPr id="307" name="TextBox 306"/>
          <p:cNvSpPr txBox="1"/>
          <p:nvPr/>
        </p:nvSpPr>
        <p:spPr>
          <a:xfrm>
            <a:off x="5179384" y="3897738"/>
            <a:ext cx="818576" cy="326185"/>
          </a:xfrm>
          <a:prstGeom prst="rect">
            <a:avLst/>
          </a:prstGeom>
          <a:noFill/>
        </p:spPr>
        <p:txBody>
          <a:bodyPr wrap="none" lIns="109024" tIns="54512" rIns="109024" bIns="54512">
            <a:spAutoFit/>
            <a:scene3d>
              <a:camera prst="orthographicFront"/>
              <a:lightRig rig="soft" dir="t">
                <a:rot lat="0" lon="0" rev="10800000"/>
              </a:lightRig>
            </a:scene3d>
            <a:sp3d>
              <a:bevelT w="27940" h="12700"/>
              <a:contourClr>
                <a:srgbClr val="DDDDDD"/>
              </a:contourClr>
            </a:sp3d>
          </a:bodyPr>
          <a:lstStyle/>
          <a:p>
            <a:pPr>
              <a:defRPr/>
            </a:pPr>
            <a:r>
              <a:rPr lang="en-US" sz="1400" spc="179" dirty="0">
                <a:ln w="11430"/>
                <a:effectLst>
                  <a:outerShdw blurRad="38100" dist="38100" dir="2700000" algn="tl">
                    <a:srgbClr val="000000">
                      <a:alpha val="43137"/>
                    </a:srgbClr>
                  </a:outerShdw>
                </a:effectLst>
                <a:latin typeface="Times New Roman" pitchFamily="18" charset="0"/>
                <a:cs typeface="Times New Roman" pitchFamily="18" charset="0"/>
              </a:rPr>
              <a:t>Scales</a:t>
            </a:r>
            <a:endParaRPr lang="ru-RU" sz="1400" spc="179" dirty="0">
              <a:ln w="11430"/>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352" name="Прямая соединительная линия 351"/>
          <p:cNvCxnSpPr>
            <a:stCxn id="27652" idx="2"/>
          </p:cNvCxnSpPr>
          <p:nvPr/>
        </p:nvCxnSpPr>
        <p:spPr>
          <a:xfrm>
            <a:off x="1392100" y="4304524"/>
            <a:ext cx="0" cy="939227"/>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1" name="Прямая соединительная линия 410"/>
          <p:cNvCxnSpPr/>
          <p:nvPr/>
        </p:nvCxnSpPr>
        <p:spPr>
          <a:xfrm>
            <a:off x="8517863" y="3725070"/>
            <a:ext cx="0" cy="2620283"/>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5" name="Прямая соединительная линия 414"/>
          <p:cNvCxnSpPr/>
          <p:nvPr/>
        </p:nvCxnSpPr>
        <p:spPr>
          <a:xfrm>
            <a:off x="8534816" y="6317347"/>
            <a:ext cx="349614" cy="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7" name="Прямая соединительная линия 416"/>
          <p:cNvCxnSpPr/>
          <p:nvPr/>
        </p:nvCxnSpPr>
        <p:spPr>
          <a:xfrm>
            <a:off x="8539053" y="5492088"/>
            <a:ext cx="349614" cy="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8" name="Прямая соединительная линия 417"/>
          <p:cNvCxnSpPr/>
          <p:nvPr/>
        </p:nvCxnSpPr>
        <p:spPr>
          <a:xfrm>
            <a:off x="8517865" y="4581516"/>
            <a:ext cx="351733" cy="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9" name="Прямая соединительная линия 418"/>
          <p:cNvCxnSpPr/>
          <p:nvPr/>
        </p:nvCxnSpPr>
        <p:spPr>
          <a:xfrm>
            <a:off x="8539053" y="3735269"/>
            <a:ext cx="349614" cy="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23" name="Прямая со стрелкой 422"/>
          <p:cNvCxnSpPr/>
          <p:nvPr/>
        </p:nvCxnSpPr>
        <p:spPr>
          <a:xfrm flipH="1">
            <a:off x="8216984" y="5363144"/>
            <a:ext cx="322068" cy="0"/>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sp>
        <p:nvSpPr>
          <p:cNvPr id="370" name="Прямоугольник с одним вырезанным углом 369"/>
          <p:cNvSpPr/>
          <p:nvPr/>
        </p:nvSpPr>
        <p:spPr>
          <a:xfrm>
            <a:off x="334783" y="5479353"/>
            <a:ext cx="2718513" cy="1152543"/>
          </a:xfrm>
          <a:prstGeom prst="snip1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9024" tIns="54512" rIns="109024" bIns="54512" anchor="ctr"/>
          <a:lstStyle/>
          <a:p>
            <a:pPr algn="ctr">
              <a:lnSpc>
                <a:spcPts val="1908"/>
              </a:lnSpc>
              <a:defRPr/>
            </a:pPr>
            <a:r>
              <a:rPr lang="en-US" sz="1900" dirty="0"/>
              <a:t>Summary results of the operational monitoring of the inlet ore flows of DP</a:t>
            </a:r>
            <a:endParaRPr lang="ru-RU" sz="1900" dirty="0">
              <a:latin typeface="Arial Narrow" pitchFamily="34" charset="0"/>
              <a:cs typeface="Arial" pitchFamily="34" charset="0"/>
            </a:endParaRPr>
          </a:p>
        </p:txBody>
      </p:sp>
      <p:sp>
        <p:nvSpPr>
          <p:cNvPr id="41" name="Скругленный прямоугольник 40"/>
          <p:cNvSpPr/>
          <p:nvPr/>
        </p:nvSpPr>
        <p:spPr>
          <a:xfrm>
            <a:off x="11850" y="883550"/>
            <a:ext cx="12192850" cy="358182"/>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9024" tIns="54512" rIns="109024" bIns="54512" anchor="ctr"/>
          <a:lstStyle/>
          <a:p>
            <a:pPr algn="ctr"/>
            <a:r>
              <a:rPr lang="en-US" sz="1900" b="1" dirty="0">
                <a:solidFill>
                  <a:schemeClr val="bg1"/>
                </a:solidFill>
                <a:latin typeface="Calibri" pitchFamily="34" charset="0"/>
                <a:ea typeface="Calibri" pitchFamily="34" charset="0"/>
                <a:cs typeface="Times New Roman" pitchFamily="18" charset="0"/>
              </a:rPr>
              <a:t>Structural scheme of information gathering and formation of the operational report of monitoring</a:t>
            </a:r>
            <a:endParaRPr lang="ru-RU" sz="1900" b="1" dirty="0">
              <a:solidFill>
                <a:schemeClr val="bg1"/>
              </a:solidFill>
              <a:latin typeface="Calibri" pitchFamily="34" charset="0"/>
              <a:ea typeface="Calibri" pitchFamily="34" charset="0"/>
              <a:cs typeface="Times New Roman" pitchFamily="18" charset="0"/>
            </a:endParaRPr>
          </a:p>
        </p:txBody>
      </p:sp>
      <p:sp>
        <p:nvSpPr>
          <p:cNvPr id="47" name="Прямоугольник 46"/>
          <p:cNvSpPr/>
          <p:nvPr/>
        </p:nvSpPr>
        <p:spPr>
          <a:xfrm>
            <a:off x="1" y="-18557"/>
            <a:ext cx="12204700" cy="716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9024" tIns="54512" rIns="109024" bIns="54512" rtlCol="0" anchor="ctr"/>
          <a:lstStyle/>
          <a:p>
            <a:pPr algn="ctr"/>
            <a:endParaRPr lang="ru-RU" dirty="0"/>
          </a:p>
        </p:txBody>
      </p:sp>
      <p:sp>
        <p:nvSpPr>
          <p:cNvPr id="37" name="Полилиния 36"/>
          <p:cNvSpPr/>
          <p:nvPr/>
        </p:nvSpPr>
        <p:spPr>
          <a:xfrm>
            <a:off x="11850" y="17053"/>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461" tIns="110301" rIns="110301" bIns="110301" numCol="1" spcCol="1514"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7967">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3681487940"/>
      </p:ext>
    </p:extLst>
  </p:cSld>
  <p:clrMapOvr>
    <a:masterClrMapping/>
  </p:clrMapOvr>
  <p:transition advTm="6490">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Скругленный прямоугольник 40"/>
          <p:cNvSpPr/>
          <p:nvPr/>
        </p:nvSpPr>
        <p:spPr>
          <a:xfrm>
            <a:off x="11857" y="702221"/>
            <a:ext cx="12192852"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en-US" sz="2000" dirty="0"/>
              <a:t>Features of the design of the base product</a:t>
            </a:r>
            <a:endParaRPr lang="ru-RU" sz="2000" b="1" dirty="0">
              <a:solidFill>
                <a:schemeClr val="bg1"/>
              </a:solidFill>
              <a:latin typeface="Calibri" pitchFamily="34" charset="0"/>
              <a:ea typeface="Calibri" pitchFamily="34" charset="0"/>
              <a:cs typeface="Times New Roman" pitchFamily="18" charset="0"/>
            </a:endParaRPr>
          </a:p>
        </p:txBody>
      </p:sp>
      <p:sp>
        <p:nvSpPr>
          <p:cNvPr id="47" name="Прямоугольник 46"/>
          <p:cNvSpPr/>
          <p:nvPr/>
        </p:nvSpPr>
        <p:spPr>
          <a:xfrm>
            <a:off x="4" y="-18552"/>
            <a:ext cx="12204700" cy="716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12308" tIns="56152" rIns="112308" bIns="56152" rtlCol="0" anchor="ctr"/>
          <a:lstStyle/>
          <a:p>
            <a:pPr algn="ctr"/>
            <a:endParaRPr lang="ru-RU" dirty="0"/>
          </a:p>
        </p:txBody>
      </p:sp>
      <p:pic>
        <p:nvPicPr>
          <p:cNvPr id="36" name="Picture 5" descr="Profinet"/>
          <p:cNvPicPr>
            <a:picLocks noChangeAspect="1" noChangeArrowheads="1"/>
          </p:cNvPicPr>
          <p:nvPr/>
        </p:nvPicPr>
        <p:blipFill>
          <a:blip r:embed="rId8" cstate="print"/>
          <a:srcRect/>
          <a:stretch>
            <a:fillRect/>
          </a:stretch>
        </p:blipFill>
        <p:spPr bwMode="auto">
          <a:xfrm>
            <a:off x="9774758" y="5598765"/>
            <a:ext cx="995824" cy="413608"/>
          </a:xfrm>
          <a:prstGeom prst="rect">
            <a:avLst/>
          </a:prstGeom>
          <a:noFill/>
          <a:ln w="9525">
            <a:noFill/>
            <a:miter lim="800000"/>
            <a:headEnd/>
            <a:tailEnd/>
          </a:ln>
        </p:spPr>
      </p:pic>
      <p:sp>
        <p:nvSpPr>
          <p:cNvPr id="39" name="Inhaltsplatzhalter 2"/>
          <p:cNvSpPr txBox="1">
            <a:spLocks/>
          </p:cNvSpPr>
          <p:nvPr/>
        </p:nvSpPr>
        <p:spPr>
          <a:xfrm>
            <a:off x="2202115" y="2214389"/>
            <a:ext cx="7356619" cy="798537"/>
          </a:xfrm>
          <a:prstGeom prst="rect">
            <a:avLst/>
          </a:prstGeom>
          <a:solidFill>
            <a:srgbClr val="CDD9E1"/>
          </a:solidFill>
          <a:ln>
            <a:solidFill>
              <a:schemeClr val="accent1"/>
            </a:solidFill>
          </a:ln>
        </p:spPr>
        <p:txBody>
          <a:bodyPr lIns="72000"/>
          <a:lstStyle>
            <a:lvl1pPr marL="0" indent="0" algn="l" rtl="0" fontAlgn="base">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00000"/>
              </a:lnSpc>
              <a:spcBef>
                <a:spcPts val="30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00000"/>
              </a:lnSpc>
              <a:spcBef>
                <a:spcPts val="30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00000"/>
              </a:lnSpc>
              <a:spcBef>
                <a:spcPts val="30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00000"/>
              </a:lnSpc>
              <a:spcBef>
                <a:spcPts val="30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defRPr/>
            </a:pPr>
            <a:r>
              <a:rPr lang="en-US" sz="1600" b="1" dirty="0"/>
              <a:t>Technologies for industrial automation TIA series </a:t>
            </a:r>
            <a:r>
              <a:rPr lang="en-US" sz="1600" b="1" dirty="0" smtClean="0"/>
              <a:t>S7</a:t>
            </a:r>
          </a:p>
          <a:p>
            <a:pPr marL="357188" indent="-182563">
              <a:spcBef>
                <a:spcPts val="0"/>
              </a:spcBef>
              <a:buFont typeface="Arial" panose="020B0604020202020204" pitchFamily="34" charset="0"/>
              <a:buChar char="•"/>
              <a:defRPr/>
            </a:pPr>
            <a:r>
              <a:rPr lang="en-US" sz="1600" dirty="0" smtClean="0"/>
              <a:t>S7-417H Controller</a:t>
            </a:r>
          </a:p>
          <a:p>
            <a:pPr marL="357188" indent="-182563">
              <a:spcBef>
                <a:spcPts val="0"/>
              </a:spcBef>
              <a:buFont typeface="Arial" panose="020B0604020202020204" pitchFamily="34" charset="0"/>
              <a:buChar char="•"/>
              <a:defRPr/>
            </a:pPr>
            <a:r>
              <a:rPr lang="en-US" sz="1600" dirty="0" smtClean="0"/>
              <a:t>Communication </a:t>
            </a:r>
            <a:r>
              <a:rPr lang="en-US" sz="1600" dirty="0"/>
              <a:t>devices with object ET200M</a:t>
            </a:r>
            <a:endParaRPr lang="ru-RU" sz="1600" dirty="0" smtClean="0"/>
          </a:p>
        </p:txBody>
      </p:sp>
      <p:sp>
        <p:nvSpPr>
          <p:cNvPr id="40" name="AutoShape 7"/>
          <p:cNvSpPr>
            <a:spLocks noChangeArrowheads="1"/>
          </p:cNvSpPr>
          <p:nvPr>
            <p:custDataLst>
              <p:tags r:id="rId1"/>
            </p:custDataLst>
          </p:nvPr>
        </p:nvSpPr>
        <p:spPr bwMode="auto">
          <a:xfrm rot="5400000">
            <a:off x="773671" y="1782428"/>
            <a:ext cx="1008286" cy="1872208"/>
          </a:xfrm>
          <a:prstGeom prst="homePlate">
            <a:avLst>
              <a:gd name="adj" fmla="val 21792"/>
            </a:avLst>
          </a:prstGeom>
          <a:solidFill>
            <a:srgbClr val="FFB900"/>
          </a:solidFill>
          <a:ln w="19050">
            <a:solidFill>
              <a:schemeClr val="accent1"/>
            </a:solidFill>
            <a:miter lim="800000"/>
            <a:headEnd/>
            <a:tailEnd/>
          </a:ln>
          <a:extLst/>
        </p:spPr>
        <p:txBody>
          <a:bodyPr rot="10800000" vert="eaVert" lIns="0" tIns="0" rIns="0" bIns="0" anchor="ctr"/>
          <a:lstStyle/>
          <a:p>
            <a:pPr algn="ctr"/>
            <a:r>
              <a:rPr lang="en-US" sz="1600" b="1" dirty="0"/>
              <a:t>Base of the core of the hardware platform</a:t>
            </a:r>
            <a:endParaRPr lang="de-DE" sz="1600" b="1" dirty="0">
              <a:solidFill>
                <a:schemeClr val="tx1"/>
              </a:solidFill>
            </a:endParaRPr>
          </a:p>
        </p:txBody>
      </p:sp>
      <p:sp>
        <p:nvSpPr>
          <p:cNvPr id="43" name="Rechteck 15"/>
          <p:cNvSpPr/>
          <p:nvPr/>
        </p:nvSpPr>
        <p:spPr>
          <a:xfrm>
            <a:off x="2213918" y="3222501"/>
            <a:ext cx="7344816" cy="904863"/>
          </a:xfrm>
          <a:prstGeom prst="rect">
            <a:avLst/>
          </a:prstGeom>
          <a:solidFill>
            <a:srgbClr val="CDD9E1"/>
          </a:solidFill>
          <a:ln>
            <a:solidFill>
              <a:schemeClr val="accent1"/>
            </a:solidFill>
          </a:ln>
        </p:spPr>
        <p:txBody>
          <a:bodyPr wrap="square">
            <a:spAutoFit/>
          </a:bodyPr>
          <a:lstStyle/>
          <a:p>
            <a:pPr>
              <a:lnSpc>
                <a:spcPct val="110000"/>
              </a:lnSpc>
              <a:spcBef>
                <a:spcPct val="0"/>
              </a:spcBef>
              <a:buClr>
                <a:schemeClr val="accent1"/>
              </a:buClr>
              <a:defRPr/>
            </a:pPr>
            <a:r>
              <a:rPr lang="en-US" sz="1600" b="1" dirty="0">
                <a:latin typeface="Arial" panose="020B0604020202020204" pitchFamily="34" charset="0"/>
                <a:cs typeface="Arial" panose="020B0604020202020204" pitchFamily="34" charset="0"/>
              </a:rPr>
              <a:t>Transparent </a:t>
            </a:r>
            <a:r>
              <a:rPr lang="en-US" sz="1600" b="1" dirty="0" smtClean="0">
                <a:latin typeface="Arial" panose="020B0604020202020204" pitchFamily="34" charset="0"/>
                <a:cs typeface="Arial" panose="020B0604020202020204" pitchFamily="34" charset="0"/>
              </a:rPr>
              <a:t>programming</a:t>
            </a:r>
            <a:endParaRPr lang="en-US" sz="1600" b="1" dirty="0">
              <a:latin typeface="Arial" panose="020B0604020202020204" pitchFamily="34" charset="0"/>
              <a:cs typeface="Arial" panose="020B0604020202020204" pitchFamily="34" charset="0"/>
            </a:endParaRPr>
          </a:p>
          <a:p>
            <a:pPr marL="285750" indent="-285750">
              <a:lnSpc>
                <a:spcPct val="110000"/>
              </a:lnSpc>
              <a:spcBef>
                <a:spcPct val="0"/>
              </a:spcBef>
              <a:buClr>
                <a:schemeClr val="accent1"/>
              </a:buClr>
              <a:buFont typeface="Arial" panose="020B0604020202020204" pitchFamily="34" charset="0"/>
              <a:buChar char="•"/>
              <a:defRPr/>
            </a:pPr>
            <a:r>
              <a:rPr lang="en-US" sz="1600" dirty="0">
                <a:latin typeface="Arial" panose="020B0604020202020204" pitchFamily="34" charset="0"/>
                <a:cs typeface="Arial" panose="020B0604020202020204" pitchFamily="34" charset="0"/>
              </a:rPr>
              <a:t>Simple porting (standard </a:t>
            </a:r>
            <a:r>
              <a:rPr lang="de-DE" sz="1600" dirty="0">
                <a:sym typeface="Wingdings" pitchFamily="2" charset="2"/>
              </a:rPr>
              <a:t> </a:t>
            </a:r>
            <a:r>
              <a:rPr lang="en-US" sz="1600" dirty="0" smtClean="0">
                <a:latin typeface="Arial" panose="020B0604020202020204" pitchFamily="34" charset="0"/>
                <a:cs typeface="Arial" panose="020B0604020202020204" pitchFamily="34" charset="0"/>
              </a:rPr>
              <a:t>H</a:t>
            </a:r>
            <a:r>
              <a:rPr lang="en-US" sz="1600" dirty="0">
                <a:latin typeface="Arial" panose="020B0604020202020204" pitchFamily="34" charset="0"/>
                <a:cs typeface="Arial" panose="020B0604020202020204" pitchFamily="34" charset="0"/>
              </a:rPr>
              <a:t>)</a:t>
            </a:r>
          </a:p>
          <a:p>
            <a:pPr marL="285750" indent="-285750">
              <a:lnSpc>
                <a:spcPct val="110000"/>
              </a:lnSpc>
              <a:spcBef>
                <a:spcPct val="0"/>
              </a:spcBef>
              <a:buClr>
                <a:schemeClr val="accent1"/>
              </a:buClr>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Typical  </a:t>
            </a:r>
            <a:r>
              <a:rPr lang="en-US" sz="1600" dirty="0">
                <a:latin typeface="Arial" panose="020B0604020202020204" pitchFamily="34" charset="0"/>
                <a:cs typeface="Arial" panose="020B0604020202020204" pitchFamily="34" charset="0"/>
              </a:rPr>
              <a:t>engineering tools (all languages)</a:t>
            </a:r>
            <a:endParaRPr lang="ru-RU" sz="1600" dirty="0">
              <a:cs typeface="Arial" pitchFamily="34" charset="0"/>
            </a:endParaRPr>
          </a:p>
        </p:txBody>
      </p:sp>
      <p:sp>
        <p:nvSpPr>
          <p:cNvPr id="44" name="AutoShape 7"/>
          <p:cNvSpPr>
            <a:spLocks noChangeArrowheads="1"/>
          </p:cNvSpPr>
          <p:nvPr>
            <p:custDataLst>
              <p:tags r:id="rId2"/>
            </p:custDataLst>
          </p:nvPr>
        </p:nvSpPr>
        <p:spPr bwMode="auto">
          <a:xfrm rot="5400000">
            <a:off x="737755" y="2826458"/>
            <a:ext cx="1080118" cy="1872207"/>
          </a:xfrm>
          <a:prstGeom prst="homePlate">
            <a:avLst>
              <a:gd name="adj" fmla="val 21792"/>
            </a:avLst>
          </a:prstGeom>
          <a:solidFill>
            <a:srgbClr val="FFB900"/>
          </a:solidFill>
          <a:ln w="19050">
            <a:solidFill>
              <a:schemeClr val="accent1"/>
            </a:solidFill>
            <a:miter lim="800000"/>
            <a:headEnd/>
            <a:tailEnd/>
          </a:ln>
          <a:extLst/>
        </p:spPr>
        <p:txBody>
          <a:bodyPr rot="10800000" vert="eaVert" lIns="0" tIns="0" rIns="0" bIns="0" anchor="ctr"/>
          <a:lstStyle/>
          <a:p>
            <a:pPr algn="ctr"/>
            <a:r>
              <a:rPr lang="en-US" sz="1600" b="1" dirty="0"/>
              <a:t>Programming and service</a:t>
            </a:r>
            <a:endParaRPr lang="de-DE" sz="1600" b="1" dirty="0">
              <a:solidFill>
                <a:schemeClr val="tx1"/>
              </a:solidFill>
            </a:endParaRPr>
          </a:p>
        </p:txBody>
      </p:sp>
      <p:sp>
        <p:nvSpPr>
          <p:cNvPr id="46" name="Rechteck 16"/>
          <p:cNvSpPr/>
          <p:nvPr/>
        </p:nvSpPr>
        <p:spPr>
          <a:xfrm>
            <a:off x="2213918" y="4311767"/>
            <a:ext cx="7344816" cy="830997"/>
          </a:xfrm>
          <a:prstGeom prst="rect">
            <a:avLst/>
          </a:prstGeom>
          <a:solidFill>
            <a:srgbClr val="CDD9E1"/>
          </a:solidFill>
          <a:ln>
            <a:solidFill>
              <a:schemeClr val="accent1"/>
            </a:solidFill>
          </a:ln>
        </p:spPr>
        <p:txBody>
          <a:bodyPr wrap="square">
            <a:spAutoFit/>
          </a:bodyPr>
          <a:lstStyle/>
          <a:p>
            <a:pPr>
              <a:defRPr/>
            </a:pPr>
            <a:r>
              <a:rPr lang="en-US" sz="1600" b="1" dirty="0">
                <a:latin typeface="Arial" panose="020B0604020202020204" pitchFamily="34" charset="0"/>
                <a:cs typeface="Arial" panose="020B0604020202020204" pitchFamily="34" charset="0"/>
              </a:rPr>
              <a:t>Extensive </a:t>
            </a:r>
            <a:r>
              <a:rPr lang="en-US" sz="1600" b="1" dirty="0" smtClean="0">
                <a:latin typeface="Arial" panose="020B0604020202020204" pitchFamily="34" charset="0"/>
                <a:cs typeface="Arial" panose="020B0604020202020204" pitchFamily="34" charset="0"/>
              </a:rPr>
              <a:t>scalability</a:t>
            </a:r>
          </a:p>
          <a:p>
            <a:pPr marL="360363" indent="-360363">
              <a:buFont typeface="Arial" panose="020B0604020202020204" pitchFamily="34" charset="0"/>
              <a:buChar char="•"/>
              <a:defRPr/>
            </a:pPr>
            <a:r>
              <a:rPr lang="en-US" sz="1600" dirty="0" smtClean="0"/>
              <a:t>Scaling </a:t>
            </a:r>
            <a:r>
              <a:rPr lang="en-US" sz="1600" dirty="0"/>
              <a:t>the redundancy architecture and switching </a:t>
            </a:r>
            <a:r>
              <a:rPr lang="en-US" sz="1600" dirty="0" smtClean="0"/>
              <a:t>time</a:t>
            </a:r>
          </a:p>
          <a:p>
            <a:pPr marL="360363" indent="-360363">
              <a:buFont typeface="Arial" panose="020B0604020202020204" pitchFamily="34" charset="0"/>
              <a:buChar char="•"/>
              <a:defRPr/>
            </a:pPr>
            <a:r>
              <a:rPr lang="en-US" sz="1600" dirty="0" smtClean="0"/>
              <a:t>Scaling </a:t>
            </a:r>
            <a:r>
              <a:rPr lang="en-US" sz="1600" dirty="0"/>
              <a:t>performance of CPU </a:t>
            </a:r>
            <a:r>
              <a:rPr lang="en-US" sz="1600" dirty="0" smtClean="0"/>
              <a:t>412 </a:t>
            </a:r>
            <a:r>
              <a:rPr lang="en-US" sz="1600" dirty="0"/>
              <a:t>to </a:t>
            </a:r>
            <a:r>
              <a:rPr lang="en-US" sz="1600" dirty="0" smtClean="0"/>
              <a:t>417</a:t>
            </a:r>
            <a:endParaRPr lang="de-DE" altLang="de-DE" sz="1600" dirty="0">
              <a:solidFill>
                <a:schemeClr val="tx1"/>
              </a:solidFill>
              <a:cs typeface="Arial" pitchFamily="34" charset="0"/>
            </a:endParaRPr>
          </a:p>
        </p:txBody>
      </p:sp>
      <p:sp>
        <p:nvSpPr>
          <p:cNvPr id="48" name="AutoShape 7"/>
          <p:cNvSpPr>
            <a:spLocks noChangeArrowheads="1"/>
          </p:cNvSpPr>
          <p:nvPr>
            <p:custDataLst>
              <p:tags r:id="rId3"/>
            </p:custDataLst>
          </p:nvPr>
        </p:nvSpPr>
        <p:spPr bwMode="auto">
          <a:xfrm rot="5400000">
            <a:off x="737753" y="3906578"/>
            <a:ext cx="1080122" cy="1872208"/>
          </a:xfrm>
          <a:prstGeom prst="homePlate">
            <a:avLst>
              <a:gd name="adj" fmla="val 21792"/>
            </a:avLst>
          </a:prstGeom>
          <a:solidFill>
            <a:srgbClr val="FFB900"/>
          </a:solidFill>
          <a:ln w="19050">
            <a:solidFill>
              <a:schemeClr val="accent1"/>
            </a:solidFill>
            <a:miter lim="800000"/>
            <a:headEnd/>
            <a:tailEnd/>
          </a:ln>
          <a:extLst/>
        </p:spPr>
        <p:txBody>
          <a:bodyPr rot="10800000" vert="eaVert" lIns="0" tIns="0" rIns="0" bIns="0" anchor="ctr"/>
          <a:lstStyle/>
          <a:p>
            <a:pPr algn="ctr"/>
            <a:r>
              <a:rPr lang="en-US" sz="1600" b="1" dirty="0"/>
              <a:t>Configuration</a:t>
            </a:r>
            <a:endParaRPr lang="de-DE" sz="1600" b="1" dirty="0">
              <a:solidFill>
                <a:schemeClr val="tx1"/>
              </a:solidFill>
            </a:endParaRPr>
          </a:p>
        </p:txBody>
      </p:sp>
      <p:sp>
        <p:nvSpPr>
          <p:cNvPr id="50" name="Rechteck 17"/>
          <p:cNvSpPr/>
          <p:nvPr/>
        </p:nvSpPr>
        <p:spPr>
          <a:xfrm>
            <a:off x="2185528" y="5382741"/>
            <a:ext cx="7373206" cy="830997"/>
          </a:xfrm>
          <a:prstGeom prst="rect">
            <a:avLst/>
          </a:prstGeom>
          <a:solidFill>
            <a:srgbClr val="CDD9E1"/>
          </a:solidFill>
          <a:ln>
            <a:solidFill>
              <a:schemeClr val="accent1"/>
            </a:solidFill>
          </a:ln>
        </p:spPr>
        <p:txBody>
          <a:bodyPr wrap="square">
            <a:spAutoFit/>
          </a:bodyPr>
          <a:lstStyle/>
          <a:p>
            <a:pPr marL="360363" indent="-360363">
              <a:defRPr/>
            </a:pPr>
            <a:r>
              <a:rPr lang="en-US" sz="1600" b="1" dirty="0">
                <a:latin typeface="Arial" panose="020B0604020202020204" pitchFamily="34" charset="0"/>
                <a:cs typeface="Arial" panose="020B0604020202020204" pitchFamily="34" charset="0"/>
              </a:rPr>
              <a:t>Standard Networking </a:t>
            </a:r>
            <a:r>
              <a:rPr lang="en-US" sz="1600" b="1" dirty="0" smtClean="0">
                <a:latin typeface="Arial" panose="020B0604020202020204" pitchFamily="34" charset="0"/>
                <a:cs typeface="Arial" panose="020B0604020202020204" pitchFamily="34" charset="0"/>
              </a:rPr>
              <a:t>Technologies</a:t>
            </a:r>
          </a:p>
          <a:p>
            <a:pPr marL="285750" indent="-285750">
              <a:buFont typeface="Arial" panose="020B0604020202020204" pitchFamily="34" charset="0"/>
              <a:buChar char="•"/>
              <a:defRPr/>
            </a:pPr>
            <a:r>
              <a:rPr lang="en-US" sz="1600" dirty="0" smtClean="0"/>
              <a:t>Based </a:t>
            </a:r>
            <a:r>
              <a:rPr lang="en-US" sz="1600" dirty="0"/>
              <a:t>on </a:t>
            </a:r>
            <a:r>
              <a:rPr lang="en-US" sz="1600" dirty="0" smtClean="0"/>
              <a:t>Profinet </a:t>
            </a:r>
            <a:r>
              <a:rPr lang="en-US" sz="1600" dirty="0"/>
              <a:t>system </a:t>
            </a:r>
            <a:r>
              <a:rPr lang="en-US" sz="1600" dirty="0" smtClean="0"/>
              <a:t>backup</a:t>
            </a:r>
          </a:p>
          <a:p>
            <a:pPr marL="285750" indent="-285750">
              <a:buFont typeface="Arial" panose="020B0604020202020204" pitchFamily="34" charset="0"/>
              <a:buChar char="•"/>
              <a:defRPr/>
            </a:pPr>
            <a:r>
              <a:rPr lang="en-US" sz="1600" dirty="0" smtClean="0"/>
              <a:t>Profibus </a:t>
            </a:r>
            <a:r>
              <a:rPr lang="en-US" sz="1600" dirty="0"/>
              <a:t>support is not planned</a:t>
            </a:r>
            <a:endParaRPr lang="de-DE" altLang="de-DE" sz="1400" dirty="0">
              <a:solidFill>
                <a:schemeClr val="tx1"/>
              </a:solidFill>
              <a:cs typeface="Arial" pitchFamily="34" charset="0"/>
            </a:endParaRPr>
          </a:p>
        </p:txBody>
      </p:sp>
      <p:sp>
        <p:nvSpPr>
          <p:cNvPr id="51" name="AutoShape 7"/>
          <p:cNvSpPr>
            <a:spLocks noChangeArrowheads="1"/>
          </p:cNvSpPr>
          <p:nvPr>
            <p:custDataLst>
              <p:tags r:id="rId4"/>
            </p:custDataLst>
          </p:nvPr>
        </p:nvSpPr>
        <p:spPr bwMode="auto">
          <a:xfrm rot="5400000">
            <a:off x="765686" y="4963063"/>
            <a:ext cx="1024256" cy="1872208"/>
          </a:xfrm>
          <a:prstGeom prst="homePlate">
            <a:avLst>
              <a:gd name="adj" fmla="val 21792"/>
            </a:avLst>
          </a:prstGeom>
          <a:solidFill>
            <a:srgbClr val="FFB900"/>
          </a:solidFill>
          <a:ln w="19050">
            <a:solidFill>
              <a:schemeClr val="accent1"/>
            </a:solidFill>
            <a:miter lim="800000"/>
            <a:headEnd/>
            <a:tailEnd/>
          </a:ln>
          <a:extLst/>
        </p:spPr>
        <p:txBody>
          <a:bodyPr rot="10800000" vert="eaVert" lIns="0" tIns="0" rIns="0" bIns="0" anchor="ctr"/>
          <a:lstStyle/>
          <a:p>
            <a:pPr algn="ctr"/>
            <a:r>
              <a:rPr lang="en-US" sz="1600" b="1" dirty="0" smtClean="0"/>
              <a:t>Communications</a:t>
            </a:r>
            <a:endParaRPr lang="de-DE" sz="1600" b="1" dirty="0">
              <a:solidFill>
                <a:schemeClr val="tx1"/>
              </a:solidFill>
            </a:endParaRPr>
          </a:p>
        </p:txBody>
      </p:sp>
      <p:pic>
        <p:nvPicPr>
          <p:cNvPr id="55"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9775072" y="4302728"/>
            <a:ext cx="1871894" cy="7693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3" name="Схема 2"/>
          <p:cNvGraphicFramePr/>
          <p:nvPr>
            <p:extLst>
              <p:ext uri="{D42A27DB-BD31-4B8C-83A1-F6EECF244321}">
                <p14:modId xmlns="" xmlns:p14="http://schemas.microsoft.com/office/powerpoint/2010/main" val="2582427540"/>
              </p:ext>
            </p:extLst>
          </p:nvPr>
        </p:nvGraphicFramePr>
        <p:xfrm>
          <a:off x="9775073" y="3294509"/>
          <a:ext cx="1727877" cy="64633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5" name="Titel 1"/>
          <p:cNvSpPr txBox="1">
            <a:spLocks/>
          </p:cNvSpPr>
          <p:nvPr/>
        </p:nvSpPr>
        <p:spPr>
          <a:xfrm>
            <a:off x="2213919" y="1206276"/>
            <a:ext cx="7344815" cy="792089"/>
          </a:xfrm>
          <a:prstGeom prst="rect">
            <a:avLst/>
          </a:prstGeom>
          <a:solidFill>
            <a:schemeClr val="accent1">
              <a:lumMod val="20000"/>
              <a:lumOff val="80000"/>
            </a:schemeClr>
          </a:solidFill>
          <a:ln w="19050" cmpd="sng">
            <a:solidFill>
              <a:schemeClr val="tx2">
                <a:lumMod val="40000"/>
                <a:lumOff val="60000"/>
              </a:schemeClr>
            </a:solidFill>
          </a:ln>
        </p:spPr>
        <p:txBody>
          <a:bodyPr vert="horz" lIns="122113" tIns="61056" rIns="122113" bIns="61056" rtlCol="0" anchor="ctr">
            <a:normAutofit/>
          </a:bodyPr>
          <a:lstStyle>
            <a:lvl1pPr algn="ctr" defTabSz="1221130" rtl="0" eaLnBrk="1" latinLnBrk="0" hangingPunct="1">
              <a:spcBef>
                <a:spcPct val="0"/>
              </a:spcBef>
              <a:buNone/>
              <a:defRPr sz="5900" kern="1200">
                <a:solidFill>
                  <a:schemeClr val="tx1"/>
                </a:solidFill>
                <a:latin typeface="+mj-lt"/>
                <a:ea typeface="+mj-ea"/>
                <a:cs typeface="+mj-cs"/>
              </a:defRPr>
            </a:lvl1pPr>
          </a:lstStyle>
          <a:p>
            <a:pPr algn="l"/>
            <a:r>
              <a:rPr lang="en-US" sz="1600" b="1" dirty="0">
                <a:latin typeface="Arial" panose="020B0604020202020204" pitchFamily="34" charset="0"/>
                <a:cs typeface="Arial" panose="020B0604020202020204" pitchFamily="34" charset="0"/>
              </a:rPr>
              <a:t>System of high degree of readiness for implementation</a:t>
            </a:r>
            <a:endParaRPr lang="de-DE" sz="1600" b="1" dirty="0">
              <a:latin typeface="Arial" panose="020B0604020202020204" pitchFamily="34" charset="0"/>
              <a:cs typeface="Arial" panose="020B0604020202020204" pitchFamily="34" charset="0"/>
            </a:endParaRPr>
          </a:p>
        </p:txBody>
      </p:sp>
      <p:sp>
        <p:nvSpPr>
          <p:cNvPr id="56" name="AutoShape 7"/>
          <p:cNvSpPr>
            <a:spLocks noChangeArrowheads="1"/>
          </p:cNvSpPr>
          <p:nvPr>
            <p:custDataLst>
              <p:tags r:id="rId5"/>
            </p:custDataLst>
          </p:nvPr>
        </p:nvSpPr>
        <p:spPr bwMode="auto">
          <a:xfrm rot="5400000">
            <a:off x="773758" y="774229"/>
            <a:ext cx="1008112" cy="1872208"/>
          </a:xfrm>
          <a:prstGeom prst="homePlate">
            <a:avLst>
              <a:gd name="adj" fmla="val 21792"/>
            </a:avLst>
          </a:prstGeom>
          <a:solidFill>
            <a:srgbClr val="FFB900"/>
          </a:solidFill>
          <a:ln w="19050" cmpd="sng">
            <a:solidFill>
              <a:schemeClr val="tx2">
                <a:lumMod val="40000"/>
                <a:lumOff val="60000"/>
              </a:schemeClr>
            </a:solidFill>
            <a:miter lim="800000"/>
            <a:headEnd/>
            <a:tailEnd/>
          </a:ln>
          <a:extLst/>
        </p:spPr>
        <p:txBody>
          <a:bodyPr rot="10800000" vert="eaVert" lIns="0" tIns="0" rIns="0" bIns="0" anchor="ctr"/>
          <a:lstStyle/>
          <a:p>
            <a:pPr algn="ctr"/>
            <a:r>
              <a:rPr lang="en-US" sz="1600" b="1" dirty="0"/>
              <a:t>The level of functional</a:t>
            </a:r>
            <a:br>
              <a:rPr lang="en-US" sz="1600" b="1" dirty="0"/>
            </a:br>
            <a:r>
              <a:rPr lang="en-US" sz="1600" b="1" dirty="0"/>
              <a:t>completeness</a:t>
            </a:r>
            <a:endParaRPr lang="de-DE" sz="1600" b="1" dirty="0">
              <a:solidFill>
                <a:schemeClr val="tx1"/>
              </a:solidFill>
            </a:endParaRPr>
          </a:p>
        </p:txBody>
      </p:sp>
      <p:pic>
        <p:nvPicPr>
          <p:cNvPr id="1030" name="Picture 6" descr="Похожее изображение"/>
          <p:cNvPicPr>
            <a:picLocks noChangeAspect="1" noChangeArrowheads="1"/>
          </p:cNvPicPr>
          <p:nvPr/>
        </p:nvPicPr>
        <p:blipFill rotWithShape="1">
          <a:blip r:embed="rId14">
            <a:extLst>
              <a:ext uri="{28A0092B-C50C-407E-A947-70E740481C1C}">
                <a14:useLocalDpi xmlns="" xmlns:a14="http://schemas.microsoft.com/office/drawing/2010/main" val="0"/>
              </a:ext>
            </a:extLst>
          </a:blip>
          <a:srcRect b="8080"/>
          <a:stretch/>
        </p:blipFill>
        <p:spPr bwMode="auto">
          <a:xfrm>
            <a:off x="10000501" y="1175108"/>
            <a:ext cx="951173" cy="751249"/>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Рисунок 65" descr="C:\Users\Admin\Desktop\P_ST70_XX_04796i.jpg"/>
          <p:cNvPicPr/>
          <p:nvPr/>
        </p:nvPicPr>
        <p:blipFill>
          <a:blip r:embed="rId15" cstate="print"/>
          <a:srcRect t="33174"/>
          <a:stretch>
            <a:fillRect/>
          </a:stretch>
        </p:blipFill>
        <p:spPr bwMode="auto">
          <a:xfrm>
            <a:off x="9774758" y="2072879"/>
            <a:ext cx="1584175" cy="1011881"/>
          </a:xfrm>
          <a:prstGeom prst="rect">
            <a:avLst/>
          </a:prstGeom>
          <a:ln>
            <a:noFill/>
          </a:ln>
          <a:effectLst>
            <a:softEdge rad="112500"/>
          </a:effectLst>
        </p:spPr>
      </p:pic>
      <p:pic>
        <p:nvPicPr>
          <p:cNvPr id="72" name="Picture 8" descr="Картинки по запросу profibus ethernet"/>
          <p:cNvPicPr>
            <a:picLocks noChangeAspect="1" noChangeArrowheads="1"/>
          </p:cNvPicPr>
          <p:nvPr/>
        </p:nvPicPr>
        <p:blipFill rotWithShape="1">
          <a:blip r:embed="rId16">
            <a:extLst>
              <a:ext uri="{28A0092B-C50C-407E-A947-70E740481C1C}">
                <a14:useLocalDpi xmlns="" xmlns:a14="http://schemas.microsoft.com/office/drawing/2010/main" val="0"/>
              </a:ext>
            </a:extLst>
          </a:blip>
          <a:srcRect l="67064" r="13431" b="83683"/>
          <a:stretch/>
        </p:blipFill>
        <p:spPr bwMode="auto">
          <a:xfrm>
            <a:off x="10714218" y="5598765"/>
            <a:ext cx="1201858" cy="465172"/>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Полилиния 21"/>
          <p:cNvSpPr/>
          <p:nvPr/>
        </p:nvSpPr>
        <p:spPr>
          <a:xfrm>
            <a:off x="21154" y="9573"/>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506" tIns="113623" rIns="113623" bIns="113623" numCol="1" spcCol="1559"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73802">
              <a:lnSpc>
                <a:spcPct val="90000"/>
              </a:lnSpc>
              <a:spcBef>
                <a:spcPct val="0"/>
              </a:spcBef>
              <a:spcAft>
                <a:spcPct val="35000"/>
              </a:spcAft>
            </a:pPr>
            <a:r>
              <a:rPr lang="ru-RU" sz="2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rPr>
              <a:t>Автоматизированная система оперативного мониторинга качества входных рудопотоков горно-обогатительного  производства</a:t>
            </a:r>
          </a:p>
        </p:txBody>
      </p:sp>
    </p:spTree>
    <p:extLst>
      <p:ext uri="{BB962C8B-B14F-4D97-AF65-F5344CB8AC3E}">
        <p14:creationId xmlns="" xmlns:p14="http://schemas.microsoft.com/office/powerpoint/2010/main" val="666605086"/>
      </p:ext>
    </p:extLst>
  </p:cSld>
  <p:clrMapOvr>
    <a:masterClrMapping/>
  </p:clrMapOvr>
  <p:transition advTm="6490">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3178" y="652948"/>
            <a:ext cx="12204700" cy="358182"/>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9024" tIns="54512" rIns="109024" bIns="54512" anchor="ctr"/>
          <a:lstStyle/>
          <a:p>
            <a:pPr algn="ctr"/>
            <a:r>
              <a:rPr lang="en-US" sz="1900" b="1" dirty="0"/>
              <a:t>Technology commercialization strategy. Business model</a:t>
            </a:r>
            <a:endParaRPr lang="ru-RU" sz="1900" b="1" dirty="0"/>
          </a:p>
        </p:txBody>
      </p:sp>
      <p:sp>
        <p:nvSpPr>
          <p:cNvPr id="8" name="Полилиния 7"/>
          <p:cNvSpPr/>
          <p:nvPr/>
        </p:nvSpPr>
        <p:spPr>
          <a:xfrm>
            <a:off x="11850" y="8244"/>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461" tIns="110301" rIns="110301" bIns="110301" numCol="1" spcCol="1514"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7967">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pic>
        <p:nvPicPr>
          <p:cNvPr id="6" name="Рисунок 5"/>
          <p:cNvPicPr/>
          <p:nvPr/>
        </p:nvPicPr>
        <p:blipFill>
          <a:blip r:embed="rId2" cstate="print"/>
          <a:srcRect t="9668" b="14702"/>
          <a:stretch>
            <a:fillRect/>
          </a:stretch>
        </p:blipFill>
        <p:spPr bwMode="auto">
          <a:xfrm>
            <a:off x="2002306" y="1136646"/>
            <a:ext cx="8155565" cy="5310610"/>
          </a:xfrm>
          <a:prstGeom prst="rect">
            <a:avLst/>
          </a:prstGeom>
          <a:noFill/>
          <a:ln w="9525">
            <a:noFill/>
            <a:miter lim="800000"/>
            <a:headEnd/>
            <a:tailEnd/>
          </a:ln>
        </p:spPr>
      </p:pic>
    </p:spTree>
    <p:extLst>
      <p:ext uri="{BB962C8B-B14F-4D97-AF65-F5344CB8AC3E}">
        <p14:creationId xmlns="" xmlns:p14="http://schemas.microsoft.com/office/powerpoint/2010/main" val="945935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18330" y="630213"/>
            <a:ext cx="12204700"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ru-RU" sz="2000" b="1" dirty="0"/>
              <a:t> </a:t>
            </a:r>
            <a:r>
              <a:rPr lang="en-US" sz="2000" dirty="0"/>
              <a:t>Brief information on the current status of the implementation of the </a:t>
            </a:r>
            <a:r>
              <a:rPr lang="en-US" sz="2000" dirty="0" smtClean="0"/>
              <a:t>subproject</a:t>
            </a:r>
            <a:endParaRPr lang="ru-RU" sz="2000" dirty="0"/>
          </a:p>
        </p:txBody>
      </p:sp>
      <p:sp>
        <p:nvSpPr>
          <p:cNvPr id="15" name="Полилиния 14"/>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81" tIns="110125" rIns="110125" bIns="11012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3" name="Прямоугольник 2"/>
          <p:cNvSpPr/>
          <p:nvPr/>
        </p:nvSpPr>
        <p:spPr>
          <a:xfrm>
            <a:off x="413718" y="1047996"/>
            <a:ext cx="11449272" cy="5047536"/>
          </a:xfrm>
          <a:prstGeom prst="rect">
            <a:avLst/>
          </a:prstGeom>
        </p:spPr>
        <p:txBody>
          <a:bodyPr wrap="square">
            <a:spAutoFit/>
          </a:bodyPr>
          <a:lstStyle/>
          <a:p>
            <a:pPr algn="ctr"/>
            <a:r>
              <a:rPr lang="en-US" sz="1600" b="1" dirty="0">
                <a:solidFill>
                  <a:srgbClr val="C00000"/>
                </a:solidFill>
                <a:latin typeface="Arial" panose="020B0604020202020204" pitchFamily="34" charset="0"/>
                <a:cs typeface="Arial" panose="020B0604020202020204" pitchFamily="34" charset="0"/>
              </a:rPr>
              <a:t>Beginning of the project January </a:t>
            </a:r>
            <a:r>
              <a:rPr lang="en-US" sz="1600" b="1" dirty="0" smtClean="0">
                <a:solidFill>
                  <a:srgbClr val="C00000"/>
                </a:solidFill>
                <a:latin typeface="Arial" panose="020B0604020202020204" pitchFamily="34" charset="0"/>
                <a:cs typeface="Arial" panose="020B0604020202020204" pitchFamily="34" charset="0"/>
              </a:rPr>
              <a:t>2017                                                             End </a:t>
            </a:r>
            <a:r>
              <a:rPr lang="en-US" sz="1600" b="1" dirty="0">
                <a:solidFill>
                  <a:srgbClr val="C00000"/>
                </a:solidFill>
                <a:latin typeface="Arial" panose="020B0604020202020204" pitchFamily="34" charset="0"/>
                <a:cs typeface="Arial" panose="020B0604020202020204" pitchFamily="34" charset="0"/>
              </a:rPr>
              <a:t>of the project December </a:t>
            </a:r>
            <a:r>
              <a:rPr lang="en-US" sz="1600" b="1" dirty="0" smtClean="0">
                <a:solidFill>
                  <a:srgbClr val="C00000"/>
                </a:solidFill>
                <a:latin typeface="Arial" panose="020B0604020202020204" pitchFamily="34" charset="0"/>
                <a:cs typeface="Arial" panose="020B0604020202020204" pitchFamily="34" charset="0"/>
              </a:rPr>
              <a:t>2018</a:t>
            </a:r>
          </a:p>
          <a:p>
            <a:endParaRPr lang="en-US" sz="1400" b="1" dirty="0">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sz="1700" b="1" dirty="0" smtClean="0">
                <a:latin typeface="Arial" panose="020B0604020202020204" pitchFamily="34" charset="0"/>
                <a:cs typeface="Arial" panose="020B0604020202020204" pitchFamily="34" charset="0"/>
              </a:rPr>
              <a:t>The certificate for accreditation as a subject of scientific and scientific-technical activity </a:t>
            </a:r>
            <a:r>
              <a:rPr lang="en-US" sz="1700" dirty="0" smtClean="0">
                <a:latin typeface="Arial" panose="020B0604020202020204" pitchFamily="34" charset="0"/>
                <a:cs typeface="Arial" panose="020B0604020202020204" pitchFamily="34" charset="0"/>
              </a:rPr>
              <a:t>of the MES of the Republic of Kazakhstan was received</a:t>
            </a:r>
            <a:r>
              <a:rPr lang="en-US" sz="1700" b="1" dirty="0" smtClean="0">
                <a:latin typeface="Arial" panose="020B0604020202020204" pitchFamily="34" charset="0"/>
                <a:cs typeface="Arial" panose="020B0604020202020204" pitchFamily="34" charset="0"/>
              </a:rPr>
              <a:t> </a:t>
            </a:r>
            <a:r>
              <a:rPr lang="en-US" sz="1700" dirty="0" smtClean="0">
                <a:latin typeface="Arial" panose="020B0604020202020204" pitchFamily="34" charset="0"/>
                <a:cs typeface="Arial" panose="020B0604020202020204" pitchFamily="34" charset="0"/>
              </a:rPr>
              <a:t>(Certificate No. 004985 series MC dated June 14, 2017)</a:t>
            </a:r>
          </a:p>
          <a:p>
            <a:pPr marL="342900" indent="-342900">
              <a:spcAft>
                <a:spcPts val="600"/>
              </a:spcAft>
              <a:buFontTx/>
              <a:buAutoNum type="arabicPeriod"/>
            </a:pPr>
            <a:r>
              <a:rPr lang="en-US" sz="1700" b="1" dirty="0" smtClean="0">
                <a:latin typeface="Arial" panose="020B0604020202020204" pitchFamily="34" charset="0"/>
                <a:cs typeface="Arial" panose="020B0604020202020204" pitchFamily="34" charset="0"/>
              </a:rPr>
              <a:t>Signed </a:t>
            </a:r>
            <a:r>
              <a:rPr lang="en-US" sz="1700" b="1" dirty="0">
                <a:latin typeface="Arial" panose="020B0604020202020204" pitchFamily="34" charset="0"/>
                <a:cs typeface="Arial" panose="020B0604020202020204" pitchFamily="34" charset="0"/>
              </a:rPr>
              <a:t>and registered with the National Institute of Intellectual Property of the Republic of Kazakhstan License agreement </a:t>
            </a:r>
            <a:r>
              <a:rPr lang="en-US" sz="1700" dirty="0">
                <a:latin typeface="Arial" panose="020B0604020202020204" pitchFamily="34" charset="0"/>
                <a:cs typeface="Arial" panose="020B0604020202020204" pitchFamily="34" charset="0"/>
              </a:rPr>
              <a:t>for the transfer of exclusive rights to use the invention "Automatic complex for monitoring the quality and quantity of ore flow in preparation for enrichment" under the patent No. 31642-TST-16 (License Agreement No. 01-2018030 / 12-21 from 24/01/2018 Licensor - </a:t>
            </a:r>
            <a:r>
              <a:rPr lang="en-US" sz="1700" dirty="0" smtClean="0">
                <a:latin typeface="Arial" panose="020B0604020202020204" pitchFamily="34" charset="0"/>
                <a:cs typeface="Arial" panose="020B0604020202020204" pitchFamily="34" charset="0"/>
              </a:rPr>
              <a:t>Systemotechnica </a:t>
            </a:r>
            <a:r>
              <a:rPr lang="en-US" sz="1700" dirty="0">
                <a:latin typeface="Arial" panose="020B0604020202020204" pitchFamily="34" charset="0"/>
                <a:cs typeface="Arial" panose="020B0604020202020204" pitchFamily="34" charset="0"/>
              </a:rPr>
              <a:t>LLP, Licensee - LLP "TST-16")</a:t>
            </a:r>
            <a:endParaRPr lang="en-US" sz="1700" b="1" dirty="0">
              <a:latin typeface="Arial" panose="020B0604020202020204" pitchFamily="34" charset="0"/>
              <a:cs typeface="Arial" panose="020B0604020202020204" pitchFamily="34" charset="0"/>
            </a:endParaRPr>
          </a:p>
          <a:p>
            <a:pPr marL="342900" indent="-342900">
              <a:spcAft>
                <a:spcPts val="600"/>
              </a:spcAft>
              <a:buFontTx/>
              <a:buAutoNum type="arabicPeriod"/>
            </a:pPr>
            <a:r>
              <a:rPr lang="en-US" sz="1700" b="1" dirty="0">
                <a:latin typeface="Arial" panose="020B0604020202020204" pitchFamily="34" charset="0"/>
                <a:cs typeface="Arial" panose="020B0604020202020204" pitchFamily="34" charset="0"/>
              </a:rPr>
              <a:t>The Certificate of state registration of rights to the object of copyright </a:t>
            </a:r>
            <a:r>
              <a:rPr lang="en-US" sz="1700" dirty="0">
                <a:latin typeface="Arial" panose="020B0604020202020204" pitchFamily="34" charset="0"/>
                <a:cs typeface="Arial" panose="020B0604020202020204" pitchFamily="34" charset="0"/>
              </a:rPr>
              <a:t>was obtained: "Automated system of operative monitoring of the quality of input ore-flows of the ore-dressing enterprise" (computer program). Certificate No. 2497 of 30.10. 2017g (Registered in the Ministry of Justice of the Republic of Kazakhstan on October 30, 2017 No. 2497)</a:t>
            </a:r>
          </a:p>
          <a:p>
            <a:pPr marL="342900" indent="-342900">
              <a:spcAft>
                <a:spcPts val="600"/>
              </a:spcAft>
              <a:buFontTx/>
              <a:buAutoNum type="arabicPeriod"/>
            </a:pPr>
            <a:r>
              <a:rPr lang="en-US" sz="1700" b="1" dirty="0">
                <a:latin typeface="Arial" panose="020B0604020202020204" pitchFamily="34" charset="0"/>
                <a:cs typeface="Arial" panose="020B0604020202020204" pitchFamily="34" charset="0"/>
              </a:rPr>
              <a:t>The Certificate of state registration of rights to the subject of copyright </a:t>
            </a:r>
            <a:r>
              <a:rPr lang="en-US" sz="1700" dirty="0">
                <a:latin typeface="Arial" panose="020B0604020202020204" pitchFamily="34" charset="0"/>
                <a:cs typeface="Arial" panose="020B0604020202020204" pitchFamily="34" charset="0"/>
              </a:rPr>
              <a:t>was obtained: "Software simulator for testing and setting up systems for automated control of technological processes at the inlet of the ore preparation complex of the concentrating mill (Certificate No. 1230 of April 24, 2013, registered in the Ministry of Justice of the Republic of Kazakhstan on 24.04.2018 No. 1230) </a:t>
            </a:r>
          </a:p>
          <a:p>
            <a:pPr marL="342900" indent="-342900">
              <a:spcAft>
                <a:spcPts val="600"/>
              </a:spcAft>
              <a:buFontTx/>
              <a:buAutoNum type="arabicPeriod"/>
            </a:pPr>
            <a:r>
              <a:rPr lang="en-US" sz="1700" b="1" dirty="0">
                <a:latin typeface="Arial" panose="020B0604020202020204" pitchFamily="34" charset="0"/>
                <a:cs typeface="Arial" panose="020B0604020202020204" pitchFamily="34" charset="0"/>
              </a:rPr>
              <a:t>An application for obtaining a patent of the Republic of Kazakhstan for an invention</a:t>
            </a:r>
            <a:r>
              <a:rPr lang="en-US" sz="1700" dirty="0">
                <a:latin typeface="Arial" panose="020B0604020202020204" pitchFamily="34" charset="0"/>
                <a:cs typeface="Arial" panose="020B0604020202020204" pitchFamily="34" charset="0"/>
              </a:rPr>
              <a:t> was filed (Registered in the RSE NIIS of the Ministry of Justice of the Republic of Kazakhstan on August 23, 2017, Reg. No. 2017 / 0705.1</a:t>
            </a:r>
            <a:endParaRPr lang="ru-RU" sz="17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46607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18330" y="630213"/>
            <a:ext cx="12204700"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ru-RU" sz="2000" b="1" dirty="0"/>
              <a:t> </a:t>
            </a:r>
            <a:r>
              <a:rPr lang="en-US" sz="2000" dirty="0"/>
              <a:t>Brief information on the current status of the implementation of the subproject (continuation)</a:t>
            </a:r>
            <a:endParaRPr lang="ru-RU" sz="2000" dirty="0"/>
          </a:p>
        </p:txBody>
      </p:sp>
      <p:sp>
        <p:nvSpPr>
          <p:cNvPr id="15" name="Полилиния 14"/>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81" tIns="110125" rIns="110125" bIns="11012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2" name="Прямоугольник 1"/>
          <p:cNvSpPr/>
          <p:nvPr/>
        </p:nvSpPr>
        <p:spPr>
          <a:xfrm>
            <a:off x="552486" y="1422301"/>
            <a:ext cx="11070902" cy="4062651"/>
          </a:xfrm>
          <a:prstGeom prst="rect">
            <a:avLst/>
          </a:prstGeom>
        </p:spPr>
        <p:txBody>
          <a:bodyPr wrap="square">
            <a:spAutoFit/>
          </a:bodyPr>
          <a:lstStyle/>
          <a:p>
            <a:pPr marL="342900" indent="-342900">
              <a:spcAft>
                <a:spcPts val="600"/>
              </a:spcAft>
              <a:buFont typeface="+mj-lt"/>
              <a:buAutoNum type="arabicPeriod" startAt="6"/>
            </a:pPr>
            <a:r>
              <a:rPr lang="en-US" sz="1700" b="1" dirty="0" smtClean="0">
                <a:latin typeface="Arial" panose="020B0604020202020204" pitchFamily="34" charset="0"/>
                <a:cs typeface="Arial" panose="020B0604020202020204" pitchFamily="34" charset="0"/>
              </a:rPr>
              <a:t>The </a:t>
            </a:r>
            <a:r>
              <a:rPr lang="en-US" sz="1700" b="1" dirty="0">
                <a:latin typeface="Arial" panose="020B0604020202020204" pitchFamily="34" charset="0"/>
                <a:cs typeface="Arial" panose="020B0604020202020204" pitchFamily="34" charset="0"/>
              </a:rPr>
              <a:t>work on procurement and installation of a technical complex of the AS OMKVR at the testing </a:t>
            </a:r>
            <a:r>
              <a:rPr lang="en-US" sz="1700" b="1" dirty="0" smtClean="0">
                <a:latin typeface="Arial" panose="020B0604020202020204" pitchFamily="34" charset="0"/>
                <a:cs typeface="Arial" panose="020B0604020202020204" pitchFamily="34" charset="0"/>
              </a:rPr>
              <a:t>pol</a:t>
            </a:r>
            <a:r>
              <a:rPr lang="en-US" sz="1700" b="1" dirty="0">
                <a:latin typeface="Arial" panose="020B0604020202020204" pitchFamily="34" charset="0"/>
                <a:cs typeface="Arial" panose="020B0604020202020204" pitchFamily="34" charset="0"/>
              </a:rPr>
              <a:t>y</a:t>
            </a:r>
            <a:r>
              <a:rPr lang="en-US" sz="1700" b="1" dirty="0" smtClean="0">
                <a:latin typeface="Arial" panose="020B0604020202020204" pitchFamily="34" charset="0"/>
                <a:cs typeface="Arial" panose="020B0604020202020204" pitchFamily="34" charset="0"/>
              </a:rPr>
              <a:t>gon </a:t>
            </a:r>
            <a:r>
              <a:rPr lang="en-US" sz="1700" b="1" dirty="0">
                <a:latin typeface="Arial" panose="020B0604020202020204" pitchFamily="34" charset="0"/>
                <a:cs typeface="Arial" panose="020B0604020202020204" pitchFamily="34" charset="0"/>
              </a:rPr>
              <a:t>TST-16 was completed </a:t>
            </a:r>
            <a:r>
              <a:rPr lang="en-US" sz="1700" dirty="0">
                <a:latin typeface="Arial" panose="020B0604020202020204" pitchFamily="34" charset="0"/>
                <a:cs typeface="Arial" panose="020B0604020202020204" pitchFamily="34" charset="0"/>
              </a:rPr>
              <a:t>in accordance with the working documentation previously developed in the TST-16 (according to the procurement plan and work plan)</a:t>
            </a:r>
          </a:p>
          <a:p>
            <a:pPr marL="342900" indent="-342900">
              <a:spcAft>
                <a:spcPts val="600"/>
              </a:spcAft>
              <a:buFont typeface="+mj-lt"/>
              <a:buAutoNum type="arabicPeriod" startAt="6"/>
            </a:pPr>
            <a:r>
              <a:rPr lang="en-US" sz="1700" b="1" dirty="0" smtClean="0">
                <a:latin typeface="Arial" panose="020B0604020202020204" pitchFamily="34" charset="0"/>
                <a:cs typeface="Arial" panose="020B0604020202020204" pitchFamily="34" charset="0"/>
              </a:rPr>
              <a:t>In this  time  are Tests AS OMKVR carried in order to ensure readiness for work at the industrial site of OJSC SSMPA</a:t>
            </a:r>
            <a:r>
              <a:rPr lang="en-US" sz="1700" dirty="0" smtClean="0">
                <a:latin typeface="Arial" panose="020B0604020202020204" pitchFamily="34" charset="0"/>
                <a:cs typeface="Arial" panose="020B0604020202020204" pitchFamily="34" charset="0"/>
              </a:rPr>
              <a:t>. The work is planned to be carried out before the end of this year after the conclusion of the corresponding contract with SSMPA JSC</a:t>
            </a:r>
            <a:endParaRPr lang="ru-RU" sz="1700" dirty="0" smtClean="0">
              <a:latin typeface="Arial" panose="020B0604020202020204" pitchFamily="34" charset="0"/>
              <a:cs typeface="Arial" panose="020B0604020202020204" pitchFamily="34" charset="0"/>
            </a:endParaRPr>
          </a:p>
          <a:p>
            <a:pPr marL="342900" indent="-342900">
              <a:spcAft>
                <a:spcPts val="600"/>
              </a:spcAft>
              <a:buFont typeface="+mj-lt"/>
              <a:buAutoNum type="arabicPeriod" startAt="6"/>
            </a:pPr>
            <a:r>
              <a:rPr lang="en-US" sz="1700" b="1" dirty="0" smtClean="0">
                <a:latin typeface="Arial" panose="020B0604020202020204" pitchFamily="34" charset="0"/>
                <a:cs typeface="Arial" panose="020B0604020202020204" pitchFamily="34" charset="0"/>
              </a:rPr>
              <a:t>Specialists </a:t>
            </a:r>
            <a:r>
              <a:rPr lang="en-US" sz="1700" b="1" dirty="0">
                <a:latin typeface="Arial" panose="020B0604020202020204" pitchFamily="34" charset="0"/>
                <a:cs typeface="Arial" panose="020B0604020202020204" pitchFamily="34" charset="0"/>
              </a:rPr>
              <a:t>TST16   published   report in the collection of the international conference ACIIDS 2018</a:t>
            </a:r>
            <a:r>
              <a:rPr lang="en-US" sz="1700" dirty="0">
                <a:latin typeface="Arial" panose="020B0604020202020204" pitchFamily="34" charset="0"/>
                <a:cs typeface="Arial" panose="020B0604020202020204" pitchFamily="34" charset="0"/>
              </a:rPr>
              <a:t>, </a:t>
            </a:r>
            <a:r>
              <a:rPr lang="en-US" sz="1700" dirty="0" smtClean="0">
                <a:latin typeface="Arial" panose="020B0604020202020204" pitchFamily="34" charset="0"/>
                <a:cs typeface="Arial" panose="020B0604020202020204" pitchFamily="34" charset="0"/>
              </a:rPr>
              <a:t>Part II</a:t>
            </a:r>
            <a:r>
              <a:rPr lang="en-US" sz="1700" dirty="0">
                <a:latin typeface="Arial" panose="020B0604020202020204" pitchFamily="34" charset="0"/>
                <a:cs typeface="Arial" panose="020B0604020202020204" pitchFamily="34" charset="0"/>
              </a:rPr>
              <a:t>, LNAI 10752. Information about the collection is presented in the database of international scientific publications Scopus</a:t>
            </a:r>
            <a:endParaRPr lang="ru-RU" sz="1700" dirty="0">
              <a:latin typeface="Arial" panose="020B0604020202020204" pitchFamily="34" charset="0"/>
              <a:cs typeface="Arial" panose="020B0604020202020204" pitchFamily="34" charset="0"/>
            </a:endParaRPr>
          </a:p>
          <a:p>
            <a:pPr marL="342900" indent="-342900">
              <a:spcAft>
                <a:spcPts val="600"/>
              </a:spcAft>
              <a:buFont typeface="+mj-lt"/>
              <a:buAutoNum type="arabicPeriod" startAt="6"/>
            </a:pPr>
            <a:r>
              <a:rPr lang="en-US" sz="1700" b="1" dirty="0" smtClean="0">
                <a:latin typeface="Arial" panose="020B0604020202020204" pitchFamily="34" charset="0"/>
                <a:cs typeface="Arial" panose="020B0604020202020204" pitchFamily="34" charset="0"/>
              </a:rPr>
              <a:t>An </a:t>
            </a:r>
            <a:r>
              <a:rPr lang="en-US" sz="1700" b="1" dirty="0">
                <a:latin typeface="Arial" panose="020B0604020202020204" pitchFamily="34" charset="0"/>
                <a:cs typeface="Arial" panose="020B0604020202020204" pitchFamily="34" charset="0"/>
              </a:rPr>
              <a:t>article on the subject of the subproject was sent to the journal</a:t>
            </a:r>
            <a:r>
              <a:rPr lang="en-US" sz="1700" dirty="0">
                <a:latin typeface="Arial" panose="020B0604020202020204" pitchFamily="34" charset="0"/>
                <a:cs typeface="Arial" panose="020B0604020202020204" pitchFamily="34" charset="0"/>
              </a:rPr>
              <a:t>: - "Journal of Information and Telecommunication" (commissioned by the organizing committee ACIIDS 2018). </a:t>
            </a:r>
          </a:p>
          <a:p>
            <a:pPr marL="342900" indent="-342900">
              <a:spcAft>
                <a:spcPts val="600"/>
              </a:spcAft>
              <a:buFont typeface="+mj-lt"/>
              <a:buAutoNum type="arabicPeriod" startAt="6"/>
            </a:pPr>
            <a:r>
              <a:rPr lang="en-US" sz="1700" b="1" dirty="0">
                <a:latin typeface="Arial" panose="020B0604020202020204" pitchFamily="34" charset="0"/>
                <a:cs typeface="Arial" panose="020B0604020202020204" pitchFamily="34" charset="0"/>
              </a:rPr>
              <a:t>A written confirmation was received from the SSGPO JSC on allocation of funds for the implementation of AS OMKVR in SSGPO's investment program</a:t>
            </a:r>
            <a:r>
              <a:rPr lang="en-US" sz="1700" dirty="0">
                <a:latin typeface="Arial" panose="020B0604020202020204" pitchFamily="34" charset="0"/>
                <a:cs typeface="Arial" panose="020B0604020202020204" pitchFamily="34" charset="0"/>
              </a:rPr>
              <a:t> for 2018 (Letter from the Director of the Department for Quality and Automation of Production dated 12.02.2018 Issue No. 01/1048)</a:t>
            </a:r>
            <a:endParaRPr lang="ru-RU" sz="17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154629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лилиния 4"/>
          <p:cNvSpPr/>
          <p:nvPr/>
        </p:nvSpPr>
        <p:spPr>
          <a:xfrm>
            <a:off x="11848" y="17054"/>
            <a:ext cx="12166444" cy="644703"/>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506" tIns="113623" rIns="113623" bIns="113623" numCol="1" spcCol="1559"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612">
              <a:lnSpc>
                <a:spcPct val="90000"/>
              </a:lnSpc>
              <a:spcBef>
                <a:spcPct val="0"/>
              </a:spcBef>
              <a:spcAft>
                <a:spcPct val="35000"/>
              </a:spcAft>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6" name="Скругленный прямоугольник 5"/>
          <p:cNvSpPr/>
          <p:nvPr/>
        </p:nvSpPr>
        <p:spPr>
          <a:xfrm>
            <a:off x="-18330" y="632070"/>
            <a:ext cx="12204700" cy="35818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12308" tIns="56152" rIns="112308" bIns="56152" anchor="ctr"/>
          <a:lstStyle/>
          <a:p>
            <a:pPr algn="ctr"/>
            <a:r>
              <a:rPr lang="ru-RU" sz="2000" b="1" dirty="0" smtClean="0"/>
              <a:t>  </a:t>
            </a:r>
            <a:r>
              <a:rPr lang="en-US" sz="2000" dirty="0"/>
              <a:t>Information on the violation of the planned terms of work for the subproject</a:t>
            </a:r>
            <a:endParaRPr lang="ru-RU" sz="2000" dirty="0"/>
          </a:p>
        </p:txBody>
      </p:sp>
      <p:graphicFrame>
        <p:nvGraphicFramePr>
          <p:cNvPr id="3" name="Таблица 2"/>
          <p:cNvGraphicFramePr>
            <a:graphicFrameLocks noGrp="1"/>
          </p:cNvGraphicFramePr>
          <p:nvPr>
            <p:extLst>
              <p:ext uri="{D42A27DB-BD31-4B8C-83A1-F6EECF244321}">
                <p14:modId xmlns="" xmlns:p14="http://schemas.microsoft.com/office/powerpoint/2010/main" val="2845490512"/>
              </p:ext>
            </p:extLst>
          </p:nvPr>
        </p:nvGraphicFramePr>
        <p:xfrm>
          <a:off x="773758" y="1494309"/>
          <a:ext cx="10657183" cy="4869926"/>
        </p:xfrm>
        <a:graphic>
          <a:graphicData uri="http://schemas.openxmlformats.org/drawingml/2006/table">
            <a:tbl>
              <a:tblPr firstRow="1" firstCol="1" bandRow="1">
                <a:tableStyleId>{5C22544A-7EE6-4342-B048-85BDC9FD1C3A}</a:tableStyleId>
              </a:tblPr>
              <a:tblGrid>
                <a:gridCol w="1153415"/>
                <a:gridCol w="4482406"/>
                <a:gridCol w="1708995"/>
                <a:gridCol w="3312367"/>
              </a:tblGrid>
              <a:tr h="171769">
                <a:tc>
                  <a:txBody>
                    <a:bodyPr/>
                    <a:lstStyle/>
                    <a:p>
                      <a:pPr algn="ctr">
                        <a:lnSpc>
                          <a:spcPct val="115000"/>
                        </a:lnSpc>
                        <a:spcAft>
                          <a:spcPts val="0"/>
                        </a:spcAft>
                      </a:pPr>
                      <a:r>
                        <a:rPr lang="ru-RU" sz="1200" dirty="0">
                          <a:effectLst/>
                        </a:rPr>
                        <a:t>№</a:t>
                      </a:r>
                      <a:endParaRPr lang="ru-RU" sz="1200" dirty="0">
                        <a:effectLst/>
                        <a:latin typeface="Calibri"/>
                        <a:ea typeface="Calibri"/>
                        <a:cs typeface="Times New Roman"/>
                      </a:endParaRPr>
                    </a:p>
                  </a:txBody>
                  <a:tcPr marL="0" marR="0" marT="0" marB="0"/>
                </a:tc>
                <a:tc>
                  <a:txBody>
                    <a:bodyPr/>
                    <a:lstStyle/>
                    <a:p>
                      <a:pPr algn="ctr">
                        <a:lnSpc>
                          <a:spcPct val="115000"/>
                        </a:lnSpc>
                        <a:spcAft>
                          <a:spcPts val="0"/>
                        </a:spcAft>
                      </a:pPr>
                      <a:r>
                        <a:rPr lang="ru-RU" sz="1200" dirty="0">
                          <a:effectLst/>
                        </a:rPr>
                        <a:t>Planned works / activities</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Current status</a:t>
                      </a:r>
                      <a:endParaRPr lang="ru-RU" sz="1200" dirty="0">
                        <a:effectLst/>
                        <a:latin typeface="Calibri"/>
                        <a:ea typeface="Calibri"/>
                        <a:cs typeface="Times New Roman"/>
                      </a:endParaRPr>
                    </a:p>
                  </a:txBody>
                  <a:tcPr marL="28297" marR="28297" marT="7447" marB="0"/>
                </a:tc>
                <a:tc>
                  <a:txBody>
                    <a:bodyPr/>
                    <a:lstStyle/>
                    <a:p>
                      <a:pPr indent="450215" algn="ctr">
                        <a:lnSpc>
                          <a:spcPct val="115000"/>
                        </a:lnSpc>
                        <a:spcAft>
                          <a:spcPts val="0"/>
                        </a:spcAft>
                      </a:pPr>
                      <a:r>
                        <a:rPr lang="ru-RU" sz="1200" dirty="0">
                          <a:effectLst/>
                        </a:rPr>
                        <a:t>Delay</a:t>
                      </a:r>
                      <a:endParaRPr lang="ru-RU" sz="1200" dirty="0">
                        <a:effectLst/>
                        <a:latin typeface="Calibri"/>
                        <a:ea typeface="Calibri"/>
                        <a:cs typeface="Times New Roman"/>
                      </a:endParaRPr>
                    </a:p>
                  </a:txBody>
                  <a:tcPr marL="28297" marR="28297" marT="7447" marB="0"/>
                </a:tc>
              </a:tr>
              <a:tr h="459605">
                <a:tc>
                  <a:txBody>
                    <a:bodyPr/>
                    <a:lstStyle/>
                    <a:p>
                      <a:pPr marL="0" lvl="0" indent="0" algn="ctr">
                        <a:lnSpc>
                          <a:spcPct val="115000"/>
                        </a:lnSpc>
                        <a:spcAft>
                          <a:spcPts val="0"/>
                        </a:spcAft>
                        <a:buFont typeface="+mj-lt"/>
                        <a:buNone/>
                      </a:pPr>
                      <a:r>
                        <a:rPr lang="en-US" sz="1200" dirty="0" smtClean="0">
                          <a:effectLst/>
                          <a:latin typeface="Calibri"/>
                          <a:ea typeface="Calibri"/>
                          <a:cs typeface="Times New Roman"/>
                        </a:rPr>
                        <a:t>1.</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Completion of assembly and installation of cabinets of basic sample of ore flow online monitoring system of concentrator.</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308886">
                <a:tc>
                  <a:txBody>
                    <a:bodyPr/>
                    <a:lstStyle/>
                    <a:p>
                      <a:pPr marL="0" lvl="0" indent="0" algn="ctr">
                        <a:lnSpc>
                          <a:spcPct val="115000"/>
                        </a:lnSpc>
                        <a:spcAft>
                          <a:spcPts val="0"/>
                        </a:spcAft>
                        <a:buFont typeface="+mj-lt"/>
                        <a:buNone/>
                        <a:tabLst>
                          <a:tab pos="166370" algn="l"/>
                        </a:tabLst>
                      </a:pPr>
                      <a:r>
                        <a:rPr lang="en-US" sz="1200" dirty="0" smtClean="0">
                          <a:effectLst/>
                        </a:rPr>
                        <a:t>2</a:t>
                      </a:r>
                      <a:r>
                        <a:rPr lang="ru-RU" sz="1200" dirty="0">
                          <a:effectLst/>
                        </a:rPr>
                        <a:t> </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Completion of kitting of System Software Platform</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345026">
                <a:tc>
                  <a:txBody>
                    <a:bodyPr/>
                    <a:lstStyle/>
                    <a:p>
                      <a:pPr algn="ctr">
                        <a:lnSpc>
                          <a:spcPct val="115000"/>
                        </a:lnSpc>
                        <a:spcAft>
                          <a:spcPts val="0"/>
                        </a:spcAft>
                      </a:pPr>
                      <a:r>
                        <a:rPr lang="ru-RU" sz="1200" dirty="0">
                          <a:effectLst/>
                        </a:rPr>
                        <a:t>3.</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Completion of installation of basic software on workstations of technologists</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459605">
                <a:tc>
                  <a:txBody>
                    <a:bodyPr/>
                    <a:lstStyle/>
                    <a:p>
                      <a:pPr algn="ctr">
                        <a:lnSpc>
                          <a:spcPct val="115000"/>
                        </a:lnSpc>
                        <a:spcAft>
                          <a:spcPts val="0"/>
                        </a:spcAft>
                      </a:pPr>
                      <a:r>
                        <a:rPr lang="ru-RU" sz="1200" dirty="0">
                          <a:effectLst/>
                        </a:rPr>
                        <a:t>4.</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Binding of working documentation to ore preparation technological schemes of ODE of "SSGPO" JSC.</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459605">
                <a:tc>
                  <a:txBody>
                    <a:bodyPr/>
                    <a:lstStyle/>
                    <a:p>
                      <a:pPr algn="ctr">
                        <a:lnSpc>
                          <a:spcPct val="115000"/>
                        </a:lnSpc>
                        <a:spcAft>
                          <a:spcPts val="0"/>
                        </a:spcAft>
                      </a:pPr>
                      <a:r>
                        <a:rPr lang="ru-RU" sz="1200" dirty="0">
                          <a:effectLst/>
                        </a:rPr>
                        <a:t>5.</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Defining parameters of technical means of  online input ore flow qualitymonitoring system of ODE "SSGPO" JSC.</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459605">
                <a:tc>
                  <a:txBody>
                    <a:bodyPr/>
                    <a:lstStyle/>
                    <a:p>
                      <a:pPr algn="ctr">
                        <a:lnSpc>
                          <a:spcPct val="115000"/>
                        </a:lnSpc>
                        <a:spcAft>
                          <a:spcPts val="0"/>
                        </a:spcAft>
                      </a:pPr>
                      <a:r>
                        <a:rPr lang="ru-RU" sz="1200" dirty="0">
                          <a:effectLst/>
                        </a:rPr>
                        <a:t>6.</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Adjustment of CCU controller cabinet of online input ore flow qualitymonitoring system ODE "SSGPO" JSC.</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610324">
                <a:tc>
                  <a:txBody>
                    <a:bodyPr/>
                    <a:lstStyle/>
                    <a:p>
                      <a:pPr algn="ctr">
                        <a:lnSpc>
                          <a:spcPct val="115000"/>
                        </a:lnSpc>
                        <a:spcAft>
                          <a:spcPts val="0"/>
                        </a:spcAft>
                      </a:pPr>
                      <a:r>
                        <a:rPr lang="ru-RU" sz="1200" dirty="0">
                          <a:effectLst/>
                        </a:rPr>
                        <a:t>7.</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Adjustment of cabinets of industrial PCs for online input ore flow qualitymonitoring system of ODE "SSGPO" JSC.</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610324">
                <a:tc>
                  <a:txBody>
                    <a:bodyPr/>
                    <a:lstStyle/>
                    <a:p>
                      <a:pPr algn="ctr">
                        <a:lnSpc>
                          <a:spcPct val="115000"/>
                        </a:lnSpc>
                        <a:spcAft>
                          <a:spcPts val="0"/>
                        </a:spcAft>
                      </a:pPr>
                      <a:r>
                        <a:rPr lang="ru-RU" sz="1200" dirty="0">
                          <a:effectLst/>
                        </a:rPr>
                        <a:t>8.</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Adjustment of controller cabinet of remote terminal unit  with online input ore flow quality monitoring system of  ODE "SSGPO" JSC.</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345026">
                <a:tc>
                  <a:txBody>
                    <a:bodyPr/>
                    <a:lstStyle/>
                    <a:p>
                      <a:pPr algn="ctr">
                        <a:lnSpc>
                          <a:spcPct val="115000"/>
                        </a:lnSpc>
                        <a:spcAft>
                          <a:spcPts val="0"/>
                        </a:spcAft>
                      </a:pPr>
                      <a:r>
                        <a:rPr lang="ru-RU" sz="1200" dirty="0">
                          <a:effectLst/>
                        </a:rPr>
                        <a:t>9.</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Adjustment of interfaces of command panel operator of online monitoring AS.</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ru-RU" sz="1200" dirty="0">
                          <a:effectLst/>
                        </a:rPr>
                        <a:t>no</a:t>
                      </a:r>
                      <a:endParaRPr lang="ru-RU" sz="1200" dirty="0">
                        <a:effectLst/>
                        <a:latin typeface="Calibri"/>
                        <a:ea typeface="Calibri"/>
                        <a:cs typeface="Times New Roman"/>
                      </a:endParaRPr>
                    </a:p>
                  </a:txBody>
                  <a:tcPr marL="28297" marR="28297" marT="7447" marB="0"/>
                </a:tc>
              </a:tr>
              <a:tr h="308886">
                <a:tc>
                  <a:txBody>
                    <a:bodyPr/>
                    <a:lstStyle/>
                    <a:p>
                      <a:pPr algn="ctr">
                        <a:lnSpc>
                          <a:spcPct val="115000"/>
                        </a:lnSpc>
                        <a:spcAft>
                          <a:spcPts val="0"/>
                        </a:spcAft>
                      </a:pPr>
                      <a:r>
                        <a:rPr lang="ru-RU" sz="1200" dirty="0">
                          <a:effectLst/>
                        </a:rPr>
                        <a:t>10.</a:t>
                      </a:r>
                      <a:endParaRPr lang="ru-RU" sz="1200" dirty="0">
                        <a:effectLst/>
                        <a:latin typeface="Calibri"/>
                        <a:ea typeface="Calibri"/>
                        <a:cs typeface="Times New Roman"/>
                      </a:endParaRPr>
                    </a:p>
                  </a:txBody>
                  <a:tcPr marL="0" marR="0" marT="0" marB="0"/>
                </a:tc>
                <a:tc>
                  <a:txBody>
                    <a:bodyPr/>
                    <a:lstStyle/>
                    <a:p>
                      <a:pPr>
                        <a:lnSpc>
                          <a:spcPct val="115000"/>
                        </a:lnSpc>
                        <a:spcAft>
                          <a:spcPts val="0"/>
                        </a:spcAft>
                      </a:pPr>
                      <a:r>
                        <a:rPr lang="en-US" sz="1200" dirty="0">
                          <a:effectLst/>
                        </a:rPr>
                        <a:t>Supply of AS OMIOQ hardware-software complex to ODE "SSGPO" JSC.</a:t>
                      </a:r>
                      <a:endParaRPr lang="ru-RU" sz="1200" dirty="0">
                        <a:effectLst/>
                        <a:latin typeface="Calibri"/>
                        <a:ea typeface="Calibri"/>
                        <a:cs typeface="Times New Roman"/>
                      </a:endParaRPr>
                    </a:p>
                  </a:txBody>
                  <a:tcPr marL="28297" marR="28297" marT="7447" marB="0"/>
                </a:tc>
                <a:tc>
                  <a:txBody>
                    <a:bodyPr/>
                    <a:lstStyle/>
                    <a:p>
                      <a:pPr algn="ctr">
                        <a:lnSpc>
                          <a:spcPct val="115000"/>
                        </a:lnSpc>
                        <a:spcAft>
                          <a:spcPts val="0"/>
                        </a:spcAft>
                      </a:pPr>
                      <a:r>
                        <a:rPr lang="ru-RU" sz="1200" dirty="0">
                          <a:effectLst/>
                        </a:rPr>
                        <a:t>Completed   30%</a:t>
                      </a:r>
                      <a:endParaRPr lang="ru-RU" sz="1200" dirty="0">
                        <a:effectLst/>
                        <a:latin typeface="Calibri"/>
                        <a:ea typeface="Calibri"/>
                        <a:cs typeface="Times New Roman"/>
                      </a:endParaRPr>
                    </a:p>
                  </a:txBody>
                  <a:tcPr marL="28297" marR="28297" marT="7447" marB="0"/>
                </a:tc>
                <a:tc>
                  <a:txBody>
                    <a:bodyPr/>
                    <a:lstStyle/>
                    <a:p>
                      <a:pPr indent="450215">
                        <a:lnSpc>
                          <a:spcPct val="115000"/>
                        </a:lnSpc>
                        <a:spcAft>
                          <a:spcPts val="0"/>
                        </a:spcAft>
                      </a:pPr>
                      <a:r>
                        <a:rPr lang="en-US" sz="1200" dirty="0" smtClean="0">
                          <a:effectLst/>
                        </a:rPr>
                        <a:t>n</a:t>
                      </a:r>
                      <a:r>
                        <a:rPr lang="ru-RU" sz="1200" dirty="0" smtClean="0">
                          <a:effectLst/>
                        </a:rPr>
                        <a:t>o </a:t>
                      </a:r>
                      <a:r>
                        <a:rPr lang="en-US" sz="1200" dirty="0" smtClean="0"/>
                        <a:t> (completion of delivery according to the work plan is provided in the third quarter of 2018)</a:t>
                      </a:r>
                      <a:endParaRPr lang="ru-RU" sz="1200" dirty="0">
                        <a:effectLst/>
                        <a:latin typeface="Calibri"/>
                        <a:ea typeface="Calibri"/>
                        <a:cs typeface="Times New Roman"/>
                      </a:endParaRPr>
                    </a:p>
                  </a:txBody>
                  <a:tcPr marL="28297" marR="28297" marT="7447" marB="0"/>
                </a:tc>
              </a:tr>
            </a:tbl>
          </a:graphicData>
        </a:graphic>
      </p:graphicFrame>
    </p:spTree>
    <p:extLst>
      <p:ext uri="{BB962C8B-B14F-4D97-AF65-F5344CB8AC3E}">
        <p14:creationId xmlns="" xmlns:p14="http://schemas.microsoft.com/office/powerpoint/2010/main" val="40803142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ur6ccbRF02W1klKr9svd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ur6ccbRF02W1klKr9svd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tur6ccbRF02W1klKr9svd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ur6ccbRF02W1klKr9svd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ur6ccbRF02W1klKr9svdQ"/>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39154</TotalTime>
  <Words>2068</Words>
  <Application>Microsoft Office PowerPoint</Application>
  <PresentationFormat>Произвольный</PresentationFormat>
  <Paragraphs>326</Paragraphs>
  <Slides>17</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i5</dc:creator>
  <cp:lastModifiedBy>ЖШ</cp:lastModifiedBy>
  <cp:revision>20</cp:revision>
  <dcterms:created xsi:type="dcterms:W3CDTF">2018-05-08T11:55:56Z</dcterms:created>
  <dcterms:modified xsi:type="dcterms:W3CDTF">2018-11-14T04:10:53Z</dcterms:modified>
</cp:coreProperties>
</file>