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0" r:id="rId2"/>
    <p:sldId id="283" r:id="rId3"/>
    <p:sldId id="311" r:id="rId4"/>
    <p:sldId id="313" r:id="rId5"/>
    <p:sldId id="291" r:id="rId6"/>
    <p:sldId id="284" r:id="rId7"/>
    <p:sldId id="292" r:id="rId8"/>
    <p:sldId id="268" r:id="rId9"/>
    <p:sldId id="282" r:id="rId10"/>
    <p:sldId id="286" r:id="rId11"/>
    <p:sldId id="290" r:id="rId12"/>
    <p:sldId id="295" r:id="rId13"/>
    <p:sldId id="298" r:id="rId14"/>
    <p:sldId id="299" r:id="rId15"/>
    <p:sldId id="288" r:id="rId16"/>
    <p:sldId id="305" r:id="rId17"/>
    <p:sldId id="306" r:id="rId18"/>
    <p:sldId id="308" r:id="rId19"/>
    <p:sldId id="307" r:id="rId20"/>
    <p:sldId id="303" r:id="rId21"/>
    <p:sldId id="294" r:id="rId22"/>
    <p:sldId id="293" r:id="rId23"/>
    <p:sldId id="257" r:id="rId24"/>
    <p:sldId id="289" r:id="rId25"/>
    <p:sldId id="285" r:id="rId26"/>
    <p:sldId id="287" r:id="rId27"/>
    <p:sldId id="300" r:id="rId28"/>
    <p:sldId id="301" r:id="rId29"/>
    <p:sldId id="314" r:id="rId30"/>
    <p:sldId id="302" r:id="rId31"/>
    <p:sldId id="309" r:id="rId32"/>
  </p:sldIdLst>
  <p:sldSz cx="9144000" cy="6858000" type="screen4x3"/>
  <p:notesSz cx="6858000" cy="9947275"/>
  <p:custShowLst>
    <p:custShow name="Произвольный показ 1русский" id="0">
      <p:sldLst/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F8F8"/>
    <a:srgbClr val="FF0000"/>
    <a:srgbClr val="D2E1B5"/>
    <a:srgbClr val="72A4AE"/>
    <a:srgbClr val="30805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822" autoAdjust="0"/>
    <p:restoredTop sz="94660"/>
  </p:normalViewPr>
  <p:slideViewPr>
    <p:cSldViewPr>
      <p:cViewPr>
        <p:scale>
          <a:sx n="110" d="100"/>
          <a:sy n="110" d="100"/>
        </p:scale>
        <p:origin x="-121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3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7363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r">
              <a:defRPr sz="1200"/>
            </a:lvl1pPr>
          </a:lstStyle>
          <a:p>
            <a:fld id="{47C4D4EA-44CD-490E-A6ED-B0B6E3942149}" type="datetimeFigureOut">
              <a:rPr lang="ru-RU" smtClean="0"/>
              <a:pPr/>
              <a:t>25.06.2017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83" tIns="46292" rIns="92583" bIns="4629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7"/>
            <a:ext cx="5486400" cy="4476273"/>
          </a:xfrm>
          <a:prstGeom prst="rect">
            <a:avLst/>
          </a:prstGeom>
        </p:spPr>
        <p:txBody>
          <a:bodyPr vert="horz" lIns="92583" tIns="46292" rIns="92583" bIns="4629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3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6"/>
            <a:ext cx="2971800" cy="497363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r">
              <a:defRPr sz="1200"/>
            </a:lvl1pPr>
          </a:lstStyle>
          <a:p>
            <a:fld id="{214C947E-7C2D-4A79-894F-2593BCDCE8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8355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Рисунок 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C947E-7C2D-4A79-894F-2593BCDCE89E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Рисунок 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C947E-7C2D-4A79-894F-2593BCDCE89E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Рисунок 4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2237" indent="-28932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7288" indent="-23145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20203" indent="-23145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83118" indent="-23145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6033" indent="-23145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8948" indent="-23145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71863" indent="-23145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34778" indent="-23145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17247E-184B-46E6-B173-57D7B1A318C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C947E-7C2D-4A79-894F-2593BCDCE89E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РИСУНОК 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C947E-7C2D-4A79-894F-2593BCDCE89E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C947E-7C2D-4A79-894F-2593BCDCE89E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0238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8D9F-1EBC-44FB-9FC8-D4704640DC57}" type="datetimeFigureOut">
              <a:rPr lang="ru-RU" smtClean="0"/>
              <a:pPr/>
              <a:t>25.06.2017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769-6CBF-42B7-BCC1-FF0DAC32BD4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7064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8D9F-1EBC-44FB-9FC8-D4704640DC57}" type="datetimeFigureOut">
              <a:rPr lang="ru-RU" smtClean="0"/>
              <a:pPr/>
              <a:t>25.06.2017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769-6CBF-42B7-BCC1-FF0DAC32BD4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247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8D9F-1EBC-44FB-9FC8-D4704640DC57}" type="datetimeFigureOut">
              <a:rPr lang="ru-RU" smtClean="0"/>
              <a:pPr/>
              <a:t>25.06.2017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769-6CBF-42B7-BCC1-FF0DAC32BD4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348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8D9F-1EBC-44FB-9FC8-D4704640DC57}" type="datetimeFigureOut">
              <a:rPr lang="ru-RU" smtClean="0"/>
              <a:pPr/>
              <a:t>25.06.2017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769-6CBF-42B7-BCC1-FF0DAC32BD4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503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8D9F-1EBC-44FB-9FC8-D4704640DC57}" type="datetimeFigureOut">
              <a:rPr lang="ru-RU" smtClean="0"/>
              <a:pPr/>
              <a:t>25.06.2017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769-6CBF-42B7-BCC1-FF0DAC32BD4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035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8D9F-1EBC-44FB-9FC8-D4704640DC57}" type="datetimeFigureOut">
              <a:rPr lang="ru-RU" smtClean="0"/>
              <a:pPr/>
              <a:t>25.06.2017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769-6CBF-42B7-BCC1-FF0DAC32BD4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817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8D9F-1EBC-44FB-9FC8-D4704640DC57}" type="datetimeFigureOut">
              <a:rPr lang="ru-RU" smtClean="0"/>
              <a:pPr/>
              <a:t>25.06.2017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769-6CBF-42B7-BCC1-FF0DAC32BD4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232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8D9F-1EBC-44FB-9FC8-D4704640DC57}" type="datetimeFigureOut">
              <a:rPr lang="ru-RU" smtClean="0"/>
              <a:pPr/>
              <a:t>25.06.2017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769-6CBF-42B7-BCC1-FF0DAC32BD4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3482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8D9F-1EBC-44FB-9FC8-D4704640DC57}" type="datetimeFigureOut">
              <a:rPr lang="ru-RU" smtClean="0"/>
              <a:pPr/>
              <a:t>25.06.2017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769-6CBF-42B7-BCC1-FF0DAC32BD4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694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8D9F-1EBC-44FB-9FC8-D4704640DC57}" type="datetimeFigureOut">
              <a:rPr lang="ru-RU" smtClean="0"/>
              <a:pPr/>
              <a:t>25.06.2017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769-6CBF-42B7-BCC1-FF0DAC32BD4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134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8D9F-1EBC-44FB-9FC8-D4704640DC57}" type="datetimeFigureOut">
              <a:rPr lang="ru-RU" smtClean="0"/>
              <a:pPr/>
              <a:t>25.06.2017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769-6CBF-42B7-BCC1-FF0DAC32BD4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698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D8D9F-1EBC-44FB-9FC8-D4704640DC57}" type="datetimeFigureOut">
              <a:rPr lang="ru-RU" smtClean="0"/>
              <a:pPr/>
              <a:t>25.06.2017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32769-6CBF-42B7-BCC1-FF0DAC32BD4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614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pip.kz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techade.ru/index.php?option=com_content&amp;view=article&amp;id=82&amp;Itemid=228&amp;lang=r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I:\&#1052;&#1054;&#1053;\2017\&#1074;&#1099;&#1089;&#1090;&#1072;&#1074;&#1082;&#1072;%20&#1082;%20&#1076;&#1085;&#1102;%20&#1085;&#1072;&#1091;&#1082;&#1080;\&#1044;&#1083;&#1103;%20&#1087;&#1088;&#1077;&#1079;&#1077;&#1085;&#1090;&#1072;&#1094;&#1080;&#1080;.avi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&#1052;&#1054;&#1053;\2017\&#1074;&#1099;&#1089;&#1090;&#1072;&#1074;&#1082;&#1072;%20&#1082;%20&#1076;&#1085;&#1102;%20&#1085;&#1072;&#1091;&#1082;&#1080;\&#1044;&#1083;&#1103;%20&#1087;&#1088;&#1077;&#1079;&#1077;&#1085;&#1090;&#1072;&#1094;&#1080;&#1080;.avi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64" y="338554"/>
            <a:ext cx="9144064" cy="6519446"/>
          </a:xfrm>
          <a:prstGeom prst="roundRect">
            <a:avLst>
              <a:gd name="adj" fmla="val 0"/>
            </a:avLst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Подпроект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: Автоматизированная система оперативного мониторинга качества входных рудопотоков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горно-обогатительного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предприятия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 201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Грантовый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ГСНС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« Стимулирование продуктивных инноваций»</a:t>
            </a:r>
          </a:p>
        </p:txBody>
      </p:sp>
    </p:spTree>
    <p:extLst>
      <p:ext uri="{BB962C8B-B14F-4D97-AF65-F5344CB8AC3E}">
        <p14:creationId xmlns:p14="http://schemas.microsoft.com/office/powerpoint/2010/main" xmlns="" val="2529954395"/>
      </p:ext>
    </p:extLst>
  </p:cSld>
  <p:clrMapOvr>
    <a:masterClrMapping/>
  </p:clrMapOvr>
  <p:transition advTm="2511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598" y="679730"/>
            <a:ext cx="9112617" cy="437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8F8F8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План работ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8F8F8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 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8F8F8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I-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8F8F8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 полугодие 2017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9870817"/>
              </p:ext>
            </p:extLst>
          </p:nvPr>
        </p:nvGraphicFramePr>
        <p:xfrm>
          <a:off x="487829" y="1412776"/>
          <a:ext cx="8160153" cy="4259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08307"/>
                <a:gridCol w="720080"/>
                <a:gridCol w="648072"/>
                <a:gridCol w="763614"/>
                <a:gridCol w="720080"/>
              </a:tblGrid>
              <a:tr h="654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Работы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/>
                      </a:pPr>
                      <a:endParaRPr lang="ru-RU" sz="1000" dirty="0" smtClean="0">
                        <a:effectLst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tabLst/>
                      </a:pPr>
                      <a:endParaRPr lang="ru-RU" sz="1000" dirty="0" smtClean="0">
                        <a:effectLst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tabLst/>
                      </a:pPr>
                      <a:r>
                        <a:rPr lang="ru-RU" sz="1000" dirty="0" smtClean="0">
                          <a:effectLst/>
                        </a:rPr>
                        <a:t>1 квартал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 квартал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 квартал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 квартал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</a:tr>
              <a:tr h="288865">
                <a:tc>
                  <a:txBody>
                    <a:bodyPr/>
                    <a:lstStyle/>
                    <a:p>
                      <a:pPr marL="371475" indent="-2857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85725" algn="l"/>
                        </a:tabLst>
                      </a:pPr>
                      <a:r>
                        <a:rPr lang="ru-RU" sz="1800" dirty="0" smtClean="0">
                          <a:effectLst/>
                        </a:rPr>
                        <a:t>Уточнение </a:t>
                      </a:r>
                      <a:r>
                        <a:rPr lang="ru-RU" sz="1800" dirty="0">
                          <a:effectLst/>
                        </a:rPr>
                        <a:t>методических и научно-технических </a:t>
                      </a:r>
                      <a:r>
                        <a:rPr lang="ru-RU" sz="1800" dirty="0" smtClean="0">
                          <a:effectLst/>
                        </a:rPr>
                        <a:t>решений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61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</a:tr>
              <a:tr h="229295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effectLst/>
                        </a:rPr>
                        <a:t>Разработка </a:t>
                      </a:r>
                      <a:r>
                        <a:rPr lang="ru-RU" sz="1800" dirty="0">
                          <a:effectLst/>
                        </a:rPr>
                        <a:t>общесистемных решений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</a:tr>
              <a:tr h="19531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effectLst/>
                        </a:rPr>
                        <a:t>Разработка </a:t>
                      </a:r>
                      <a:r>
                        <a:rPr lang="ru-RU" sz="1800" dirty="0">
                          <a:effectLst/>
                        </a:rPr>
                        <a:t>технического обеспечения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</a:tr>
              <a:tr h="244581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effectLst/>
                        </a:rPr>
                        <a:t>Разработка  </a:t>
                      </a:r>
                      <a:r>
                        <a:rPr lang="ru-RU" sz="1800" dirty="0">
                          <a:effectLst/>
                        </a:rPr>
                        <a:t>математического обеспечения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</a:tr>
              <a:tr h="232126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effectLst/>
                        </a:rPr>
                        <a:t>Разработка </a:t>
                      </a:r>
                      <a:r>
                        <a:rPr lang="ru-RU" sz="1800" dirty="0">
                          <a:effectLst/>
                        </a:rPr>
                        <a:t>информационного обеспечения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</a:tr>
              <a:tr h="22703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effectLst/>
                        </a:rPr>
                        <a:t>Разработка </a:t>
                      </a:r>
                      <a:r>
                        <a:rPr lang="ru-RU" sz="1800" dirty="0">
                          <a:effectLst/>
                        </a:rPr>
                        <a:t>прикладного  программного обеспечения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C00000"/>
                    </a:solidFill>
                  </a:tcPr>
                </a:tc>
              </a:tr>
              <a:tr h="258254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effectLst/>
                        </a:rPr>
                        <a:t>Корректировка </a:t>
                      </a:r>
                      <a:r>
                        <a:rPr lang="ru-RU" sz="1800" dirty="0">
                          <a:effectLst/>
                        </a:rPr>
                        <a:t>общесистемных </a:t>
                      </a:r>
                      <a:r>
                        <a:rPr lang="ru-RU" sz="1800" dirty="0" smtClean="0">
                          <a:effectLst/>
                        </a:rPr>
                        <a:t>решений  (структура</a:t>
                      </a:r>
                      <a:r>
                        <a:rPr lang="ru-RU" sz="1800" baseline="0" dirty="0" smtClean="0">
                          <a:effectLst/>
                        </a:rPr>
                        <a:t> и функции</a:t>
                      </a:r>
                      <a:r>
                        <a:rPr lang="ru-RU" sz="1800" dirty="0" smtClean="0">
                          <a:effectLst/>
                        </a:rPr>
                        <a:t>)</a:t>
                      </a: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</a:tr>
              <a:tr h="31252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effectLst/>
                        </a:rPr>
                        <a:t>Корректировка системной  платформы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</a:tr>
              <a:tr h="455533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effectLst/>
                        </a:rPr>
                        <a:t>Обоснование </a:t>
                      </a:r>
                      <a:r>
                        <a:rPr lang="ru-RU" sz="1800" dirty="0">
                          <a:effectLst/>
                        </a:rPr>
                        <a:t>выбора </a:t>
                      </a:r>
                      <a:r>
                        <a:rPr lang="ru-RU" sz="1800" dirty="0" smtClean="0">
                          <a:effectLst/>
                        </a:rPr>
                        <a:t>измерительного оборудования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</a:tr>
            </a:tbl>
          </a:graphicData>
        </a:graphic>
      </p:graphicFrame>
      <p:sp>
        <p:nvSpPr>
          <p:cNvPr id="7" name="Полилиния 6"/>
          <p:cNvSpPr/>
          <p:nvPr/>
        </p:nvSpPr>
        <p:spPr>
          <a:xfrm>
            <a:off x="8878" y="17006"/>
            <a:ext cx="9115338" cy="642917"/>
          </a:xfrm>
          <a:custGeom>
            <a:avLst/>
            <a:gdLst>
              <a:gd name="connsiteX0" fmla="*/ 0 w 7786710"/>
              <a:gd name="connsiteY0" fmla="*/ 107724 h 646328"/>
              <a:gd name="connsiteX1" fmla="*/ 31552 w 7786710"/>
              <a:gd name="connsiteY1" fmla="*/ 31552 h 646328"/>
              <a:gd name="connsiteX2" fmla="*/ 107724 w 7786710"/>
              <a:gd name="connsiteY2" fmla="*/ 0 h 646328"/>
              <a:gd name="connsiteX3" fmla="*/ 7678986 w 7786710"/>
              <a:gd name="connsiteY3" fmla="*/ 0 h 646328"/>
              <a:gd name="connsiteX4" fmla="*/ 7755158 w 7786710"/>
              <a:gd name="connsiteY4" fmla="*/ 31552 h 646328"/>
              <a:gd name="connsiteX5" fmla="*/ 7786710 w 7786710"/>
              <a:gd name="connsiteY5" fmla="*/ 107724 h 646328"/>
              <a:gd name="connsiteX6" fmla="*/ 7786710 w 7786710"/>
              <a:gd name="connsiteY6" fmla="*/ 538604 h 646328"/>
              <a:gd name="connsiteX7" fmla="*/ 7755158 w 7786710"/>
              <a:gd name="connsiteY7" fmla="*/ 614776 h 646328"/>
              <a:gd name="connsiteX8" fmla="*/ 7678986 w 7786710"/>
              <a:gd name="connsiteY8" fmla="*/ 646328 h 646328"/>
              <a:gd name="connsiteX9" fmla="*/ 107724 w 7786710"/>
              <a:gd name="connsiteY9" fmla="*/ 646328 h 646328"/>
              <a:gd name="connsiteX10" fmla="*/ 31552 w 7786710"/>
              <a:gd name="connsiteY10" fmla="*/ 614776 h 646328"/>
              <a:gd name="connsiteX11" fmla="*/ 0 w 7786710"/>
              <a:gd name="connsiteY11" fmla="*/ 538604 h 646328"/>
              <a:gd name="connsiteX12" fmla="*/ 0 w 7786710"/>
              <a:gd name="connsiteY12" fmla="*/ 107724 h 6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86710" h="646328">
                <a:moveTo>
                  <a:pt x="0" y="107724"/>
                </a:moveTo>
                <a:cubicBezTo>
                  <a:pt x="0" y="79154"/>
                  <a:pt x="11350" y="51754"/>
                  <a:pt x="31552" y="31552"/>
                </a:cubicBezTo>
                <a:cubicBezTo>
                  <a:pt x="51754" y="11350"/>
                  <a:pt x="79154" y="0"/>
                  <a:pt x="107724" y="0"/>
                </a:cubicBezTo>
                <a:lnTo>
                  <a:pt x="7678986" y="0"/>
                </a:lnTo>
                <a:cubicBezTo>
                  <a:pt x="7707556" y="0"/>
                  <a:pt x="7734956" y="11350"/>
                  <a:pt x="7755158" y="31552"/>
                </a:cubicBezTo>
                <a:cubicBezTo>
                  <a:pt x="7775360" y="51754"/>
                  <a:pt x="7786710" y="79154"/>
                  <a:pt x="7786710" y="107724"/>
                </a:cubicBezTo>
                <a:lnTo>
                  <a:pt x="7786710" y="538604"/>
                </a:lnTo>
                <a:cubicBezTo>
                  <a:pt x="7786710" y="567174"/>
                  <a:pt x="7775361" y="594574"/>
                  <a:pt x="7755158" y="614776"/>
                </a:cubicBezTo>
                <a:cubicBezTo>
                  <a:pt x="7734956" y="634978"/>
                  <a:pt x="7707556" y="646328"/>
                  <a:pt x="7678986" y="646328"/>
                </a:cubicBezTo>
                <a:lnTo>
                  <a:pt x="107724" y="646328"/>
                </a:lnTo>
                <a:cubicBezTo>
                  <a:pt x="79154" y="646328"/>
                  <a:pt x="51754" y="634978"/>
                  <a:pt x="31552" y="614776"/>
                </a:cubicBezTo>
                <a:cubicBezTo>
                  <a:pt x="11350" y="594574"/>
                  <a:pt x="0" y="567174"/>
                  <a:pt x="0" y="538604"/>
                </a:cubicBezTo>
                <a:lnTo>
                  <a:pt x="0" y="107724"/>
                </a:lnTo>
                <a:close/>
              </a:path>
            </a:pathLst>
          </a:custGeom>
          <a:solidFill>
            <a:srgbClr val="D2E1B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0" tIns="92511" rIns="92511" bIns="92511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Автоматизированная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система оперативного мониторинга качества входных рудопотоков 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горно-обогатительного 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производства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164288" y="1412776"/>
            <a:ext cx="1512168" cy="4248472"/>
          </a:xfrm>
          <a:prstGeom prst="rect">
            <a:avLst/>
          </a:prstGeom>
          <a:solidFill>
            <a:schemeClr val="accent6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930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8878" y="17006"/>
            <a:ext cx="9115338" cy="642917"/>
          </a:xfrm>
          <a:custGeom>
            <a:avLst/>
            <a:gdLst>
              <a:gd name="connsiteX0" fmla="*/ 0 w 7786710"/>
              <a:gd name="connsiteY0" fmla="*/ 107724 h 646328"/>
              <a:gd name="connsiteX1" fmla="*/ 31552 w 7786710"/>
              <a:gd name="connsiteY1" fmla="*/ 31552 h 646328"/>
              <a:gd name="connsiteX2" fmla="*/ 107724 w 7786710"/>
              <a:gd name="connsiteY2" fmla="*/ 0 h 646328"/>
              <a:gd name="connsiteX3" fmla="*/ 7678986 w 7786710"/>
              <a:gd name="connsiteY3" fmla="*/ 0 h 646328"/>
              <a:gd name="connsiteX4" fmla="*/ 7755158 w 7786710"/>
              <a:gd name="connsiteY4" fmla="*/ 31552 h 646328"/>
              <a:gd name="connsiteX5" fmla="*/ 7786710 w 7786710"/>
              <a:gd name="connsiteY5" fmla="*/ 107724 h 646328"/>
              <a:gd name="connsiteX6" fmla="*/ 7786710 w 7786710"/>
              <a:gd name="connsiteY6" fmla="*/ 538604 h 646328"/>
              <a:gd name="connsiteX7" fmla="*/ 7755158 w 7786710"/>
              <a:gd name="connsiteY7" fmla="*/ 614776 h 646328"/>
              <a:gd name="connsiteX8" fmla="*/ 7678986 w 7786710"/>
              <a:gd name="connsiteY8" fmla="*/ 646328 h 646328"/>
              <a:gd name="connsiteX9" fmla="*/ 107724 w 7786710"/>
              <a:gd name="connsiteY9" fmla="*/ 646328 h 646328"/>
              <a:gd name="connsiteX10" fmla="*/ 31552 w 7786710"/>
              <a:gd name="connsiteY10" fmla="*/ 614776 h 646328"/>
              <a:gd name="connsiteX11" fmla="*/ 0 w 7786710"/>
              <a:gd name="connsiteY11" fmla="*/ 538604 h 646328"/>
              <a:gd name="connsiteX12" fmla="*/ 0 w 7786710"/>
              <a:gd name="connsiteY12" fmla="*/ 107724 h 6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86710" h="646328">
                <a:moveTo>
                  <a:pt x="0" y="107724"/>
                </a:moveTo>
                <a:cubicBezTo>
                  <a:pt x="0" y="79154"/>
                  <a:pt x="11350" y="51754"/>
                  <a:pt x="31552" y="31552"/>
                </a:cubicBezTo>
                <a:cubicBezTo>
                  <a:pt x="51754" y="11350"/>
                  <a:pt x="79154" y="0"/>
                  <a:pt x="107724" y="0"/>
                </a:cubicBezTo>
                <a:lnTo>
                  <a:pt x="7678986" y="0"/>
                </a:lnTo>
                <a:cubicBezTo>
                  <a:pt x="7707556" y="0"/>
                  <a:pt x="7734956" y="11350"/>
                  <a:pt x="7755158" y="31552"/>
                </a:cubicBezTo>
                <a:cubicBezTo>
                  <a:pt x="7775360" y="51754"/>
                  <a:pt x="7786710" y="79154"/>
                  <a:pt x="7786710" y="107724"/>
                </a:cubicBezTo>
                <a:lnTo>
                  <a:pt x="7786710" y="538604"/>
                </a:lnTo>
                <a:cubicBezTo>
                  <a:pt x="7786710" y="567174"/>
                  <a:pt x="7775361" y="594574"/>
                  <a:pt x="7755158" y="614776"/>
                </a:cubicBezTo>
                <a:cubicBezTo>
                  <a:pt x="7734956" y="634978"/>
                  <a:pt x="7707556" y="646328"/>
                  <a:pt x="7678986" y="646328"/>
                </a:cubicBezTo>
                <a:lnTo>
                  <a:pt x="107724" y="646328"/>
                </a:lnTo>
                <a:cubicBezTo>
                  <a:pt x="79154" y="646328"/>
                  <a:pt x="51754" y="634978"/>
                  <a:pt x="31552" y="614776"/>
                </a:cubicBezTo>
                <a:cubicBezTo>
                  <a:pt x="11350" y="594574"/>
                  <a:pt x="0" y="567174"/>
                  <a:pt x="0" y="538604"/>
                </a:cubicBezTo>
                <a:lnTo>
                  <a:pt x="0" y="107724"/>
                </a:lnTo>
                <a:close/>
              </a:path>
            </a:pathLst>
          </a:custGeom>
          <a:solidFill>
            <a:srgbClr val="D2E1B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0" tIns="92511" rIns="92511" bIns="92511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Автоматизированная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система оперативного мониторинга качества входных рудопотоков 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горно-обогатительного 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производства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598" y="679730"/>
            <a:ext cx="9112617" cy="437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80975" algn="l"/>
                <a:tab pos="361950" algn="l"/>
              </a:tabLst>
            </a:pP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8F8F8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Результаты работ за 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8F8F8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I-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8F8F8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 полугодие 2017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0124757"/>
              </p:ext>
            </p:extLst>
          </p:nvPr>
        </p:nvGraphicFramePr>
        <p:xfrm>
          <a:off x="11598" y="1157652"/>
          <a:ext cx="9112618" cy="5485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2930"/>
                <a:gridCol w="525621"/>
                <a:gridCol w="522854"/>
                <a:gridCol w="1120405"/>
                <a:gridCol w="2240808"/>
              </a:tblGrid>
              <a:tr h="35971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Работы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 anchor="ctr"/>
                </a:tc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/>
                      </a:pPr>
                      <a:endParaRPr lang="ru-RU" sz="11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tabLst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КВАРТАЛ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1369" marR="61369" marT="0" marB="0"/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Статус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1369" marR="61369" marT="0" marB="0"/>
                </a:tc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en-US" sz="11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РЕЗУЛЬТАТЫ</a:t>
                      </a:r>
                    </a:p>
                  </a:txBody>
                  <a:tcPr marL="61369" marR="61369" marT="0" marB="0"/>
                </a:tc>
              </a:tr>
              <a:tr h="2345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110">
                <a:tc>
                  <a:txBody>
                    <a:bodyPr/>
                    <a:lstStyle/>
                    <a:p>
                      <a:pPr marL="371475" indent="-2857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85725" algn="l"/>
                        </a:tabLst>
                      </a:pPr>
                      <a:r>
                        <a:rPr lang="ru-RU" sz="1800" dirty="0" smtClean="0">
                          <a:effectLst/>
                        </a:rPr>
                        <a:t>Уточнение </a:t>
                      </a:r>
                      <a:r>
                        <a:rPr lang="ru-RU" sz="1800" dirty="0">
                          <a:effectLst/>
                        </a:rPr>
                        <a:t>методических и научно-технических </a:t>
                      </a:r>
                      <a:r>
                        <a:rPr lang="ru-RU" sz="1800" dirty="0" smtClean="0">
                          <a:effectLst/>
                        </a:rPr>
                        <a:t>решений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61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Выполнено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Инженерные решения по калибровке  измерительных каналов и параметров  аналитической подсистемы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91308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effectLst/>
                        </a:rPr>
                        <a:t>Разработка </a:t>
                      </a:r>
                      <a:r>
                        <a:rPr lang="ru-RU" sz="1800" dirty="0">
                          <a:effectLst/>
                        </a:rPr>
                        <a:t>общесистемных решений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выполнено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Решения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 структуре составу и коммуникациям АС_ОМВКР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91308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effectLst/>
                        </a:rPr>
                        <a:t>Разработка </a:t>
                      </a:r>
                      <a:r>
                        <a:rPr lang="ru-RU" sz="1800" dirty="0">
                          <a:effectLst/>
                        </a:rPr>
                        <a:t>технического обеспечения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Выполнено 70%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уровня базовой автоматизации (Контроллер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311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effectLst/>
                        </a:rPr>
                        <a:t>Разработка  </a:t>
                      </a:r>
                      <a:r>
                        <a:rPr lang="ru-RU" sz="1800" dirty="0">
                          <a:effectLst/>
                        </a:rPr>
                        <a:t>математического обеспечения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Выполнено 40%</a:t>
                      </a:r>
                    </a:p>
                  </a:txBody>
                  <a:tcPr marL="61369" marR="6136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Модели и алгоритмы подсистем сбора данных и ситуационного анализа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311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effectLst/>
                        </a:rPr>
                        <a:t>Разработка </a:t>
                      </a:r>
                      <a:r>
                        <a:rPr lang="ru-RU" sz="1800" dirty="0">
                          <a:effectLst/>
                        </a:rPr>
                        <a:t>информационного обеспечения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Выполнено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Информационные модели описывающие процессы на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объектах мониторинга 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77465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effectLst/>
                        </a:rPr>
                        <a:t>Разработка </a:t>
                      </a:r>
                      <a:r>
                        <a:rPr lang="ru-RU" sz="1800" dirty="0">
                          <a:effectLst/>
                        </a:rPr>
                        <a:t>прикладного  программного обеспечения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Выполнено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30%</a:t>
                      </a:r>
                    </a:p>
                  </a:txBody>
                  <a:tcPr marL="61369" marR="6136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Прикладное ПО для уровня базовой автоматизации (Контроллер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311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effectLst/>
                        </a:rPr>
                        <a:t>Корректировка </a:t>
                      </a:r>
                      <a:r>
                        <a:rPr lang="ru-RU" sz="1800" dirty="0">
                          <a:effectLst/>
                        </a:rPr>
                        <a:t>общесистемных </a:t>
                      </a:r>
                      <a:r>
                        <a:rPr lang="ru-RU" sz="1800" dirty="0" smtClean="0">
                          <a:effectLst/>
                        </a:rPr>
                        <a:t>решений  (структура</a:t>
                      </a:r>
                      <a:r>
                        <a:rPr lang="ru-RU" sz="1800" baseline="0" dirty="0" smtClean="0">
                          <a:effectLst/>
                        </a:rPr>
                        <a:t> и функции</a:t>
                      </a:r>
                      <a:r>
                        <a:rPr lang="ru-RU" sz="1800" dirty="0" smtClean="0">
                          <a:effectLst/>
                        </a:rPr>
                        <a:t>)</a:t>
                      </a: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Выполнено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Скорректированные решения в части структуры и функциональности АС ОМВКР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0657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effectLst/>
                        </a:rPr>
                        <a:t>Корректировка системной  платформы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плане первого полугодия нет</a:t>
                      </a:r>
                    </a:p>
                  </a:txBody>
                  <a:tcPr marL="61369" marR="6136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311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effectLst/>
                        </a:rPr>
                        <a:t>Обоснование </a:t>
                      </a:r>
                      <a:r>
                        <a:rPr lang="ru-RU" sz="1800" dirty="0">
                          <a:effectLst/>
                        </a:rPr>
                        <a:t>выбора </a:t>
                      </a:r>
                      <a:r>
                        <a:rPr lang="ru-RU" sz="1800" dirty="0" smtClean="0">
                          <a:effectLst/>
                        </a:rPr>
                        <a:t>измерительного оборудования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Технические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предложения по  перечню анализаторов для АС ОМКР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4119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3699467"/>
              </p:ext>
            </p:extLst>
          </p:nvPr>
        </p:nvGraphicFramePr>
        <p:xfrm>
          <a:off x="539552" y="1196752"/>
          <a:ext cx="8352928" cy="560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04656"/>
                <a:gridCol w="2448272"/>
              </a:tblGrid>
              <a:tr h="2388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baseline="0" dirty="0">
                          <a:effectLst/>
                        </a:rPr>
                        <a:t>наименование мероприятий/работ</a:t>
                      </a:r>
                      <a:endParaRPr lang="ru-RU" sz="1600" b="1" cap="all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4" marR="53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cap="all" baseline="0" dirty="0">
                          <a:effectLst/>
                        </a:rPr>
                        <a:t>результаты</a:t>
                      </a:r>
                      <a:endParaRPr lang="ru-RU" sz="1600" b="0" cap="all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4" marR="53524" marT="0" marB="0"/>
                </a:tc>
              </a:tr>
              <a:tr h="4441687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Разработка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документов, регламентирующих обязанности персонала  в соответствии с нормативами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РК.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effectLst/>
                        </a:rPr>
                        <a:t>Разработка документов </a:t>
                      </a:r>
                      <a:r>
                        <a:rPr lang="en-US" sz="1600" dirty="0" smtClean="0">
                          <a:effectLst/>
                        </a:rPr>
                        <a:t>ISO</a:t>
                      </a:r>
                      <a:r>
                        <a:rPr lang="ru-RU" sz="1600" dirty="0" smtClean="0">
                          <a:effectLst/>
                        </a:rPr>
                        <a:t>-2000 Руководство </a:t>
                      </a:r>
                      <a:r>
                        <a:rPr lang="ru-RU" sz="1600" dirty="0">
                          <a:effectLst/>
                        </a:rPr>
                        <a:t>по </a:t>
                      </a:r>
                      <a:r>
                        <a:rPr lang="ru-RU" sz="1600" dirty="0" smtClean="0">
                          <a:effectLst/>
                        </a:rPr>
                        <a:t>качеству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 smtClean="0"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1200" dirty="0" smtClean="0"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1200" dirty="0" smtClean="0"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1200" dirty="0" smtClean="0"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1200" dirty="0" smtClean="0">
                        <a:effectLst/>
                      </a:endParaRPr>
                    </a:p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effectLst/>
                        </a:rPr>
                        <a:t>Аренда производственных  </a:t>
                      </a:r>
                      <a:r>
                        <a:rPr lang="ru-RU" sz="1600" dirty="0">
                          <a:effectLst/>
                        </a:rPr>
                        <a:t>помещений для ТСТ-16</a:t>
                      </a:r>
                    </a:p>
                    <a:p>
                      <a:pPr marL="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marL="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 smtClean="0">
                          <a:effectLst/>
                        </a:rPr>
                        <a:t>Закуп </a:t>
                      </a:r>
                      <a:r>
                        <a:rPr lang="ru-RU" sz="1600" dirty="0">
                          <a:effectLst/>
                        </a:rPr>
                        <a:t>консалтинговых услуг на проектирование АС ОМВКР</a:t>
                      </a:r>
                    </a:p>
                    <a:p>
                      <a:pPr marL="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marL="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</a:rPr>
                        <a:t>Отчетно-информационные мероприятия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Разработка документа «Стратегия коммерциализации</a:t>
                      </a:r>
                      <a:r>
                        <a:rPr lang="ru-RU" sz="1600" dirty="0" smtClean="0">
                          <a:effectLst/>
                        </a:rPr>
                        <a:t>».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4" marR="53524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Должностные </a:t>
                      </a:r>
                      <a:r>
                        <a:rPr lang="ru-RU" sz="1200" dirty="0">
                          <a:effectLst/>
                        </a:rPr>
                        <a:t>инструкции и положения, правила внутреннего </a:t>
                      </a:r>
                      <a:r>
                        <a:rPr lang="ru-RU" sz="1000" dirty="0">
                          <a:effectLst/>
                        </a:rPr>
                        <a:t>распорядка</a:t>
                      </a:r>
                      <a:r>
                        <a:rPr lang="ru-RU" sz="1200" dirty="0">
                          <a:effectLst/>
                        </a:rPr>
                        <a:t>, коллективный договор, трудовые договоры.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Руководство по качеству,  Инструкции по качеству при выполнении проектных и наладочных работ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Арендованы производственные помещения по адресу, Алматы, Амангельды, 40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Проведен конкурс на оказание консалтинговых услуг для ТОО «</a:t>
                      </a:r>
                      <a:r>
                        <a:rPr lang="en-US" sz="1200" dirty="0">
                          <a:effectLst/>
                        </a:rPr>
                        <a:t>TST</a:t>
                      </a:r>
                      <a:r>
                        <a:rPr lang="ru-RU" sz="1200" dirty="0">
                          <a:effectLst/>
                        </a:rPr>
                        <a:t>-16». Результаты опубликованы на портале </a:t>
                      </a:r>
                      <a:r>
                        <a:rPr lang="ru-RU" sz="1200" u="sng" dirty="0">
                          <a:effectLst/>
                          <a:hlinkClick r:id="rId2"/>
                        </a:rPr>
                        <a:t>www.fpip.kz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Участие во  встречах, презентациях, совещаниях с участием ГУП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Документ  представлен в </a:t>
                      </a:r>
                      <a:r>
                        <a:rPr lang="ru-RU" sz="1200" dirty="0" smtClean="0">
                          <a:effectLst/>
                        </a:rPr>
                        <a:t> ГУП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4" marR="53524" marT="0" marB="0"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8878" y="702507"/>
            <a:ext cx="9135122" cy="357190"/>
          </a:xfrm>
          <a:prstGeom prst="roundRect">
            <a:avLst>
              <a:gd name="adj" fmla="val 0"/>
            </a:avLst>
          </a:prstGeom>
          <a:solidFill>
            <a:srgbClr val="00206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cap="small" dirty="0" smtClean="0">
                <a:solidFill>
                  <a:schemeClr val="bg1"/>
                </a:solidFill>
              </a:rPr>
              <a:t>Мероприятия  по обеспечению </a:t>
            </a:r>
            <a:r>
              <a:rPr lang="ru-RU" sz="1600" b="1" cap="small" dirty="0">
                <a:solidFill>
                  <a:schemeClr val="bg1"/>
                </a:solidFill>
              </a:rPr>
              <a:t>функционирования  группы проекта  в рамках Т</a:t>
            </a:r>
            <a:r>
              <a:rPr lang="en-US" sz="1600" b="1" cap="small" dirty="0">
                <a:solidFill>
                  <a:schemeClr val="bg1"/>
                </a:solidFill>
              </a:rPr>
              <a:t>S</a:t>
            </a:r>
            <a:r>
              <a:rPr lang="ru-RU" sz="1600" b="1" cap="small" dirty="0">
                <a:solidFill>
                  <a:schemeClr val="bg1"/>
                </a:solidFill>
              </a:rPr>
              <a:t>Т-16</a:t>
            </a:r>
            <a:endParaRPr lang="ru-RU" sz="1600" b="1" cap="small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8878" y="17006"/>
            <a:ext cx="9115338" cy="642917"/>
          </a:xfrm>
          <a:custGeom>
            <a:avLst/>
            <a:gdLst>
              <a:gd name="connsiteX0" fmla="*/ 0 w 7786710"/>
              <a:gd name="connsiteY0" fmla="*/ 107724 h 646328"/>
              <a:gd name="connsiteX1" fmla="*/ 31552 w 7786710"/>
              <a:gd name="connsiteY1" fmla="*/ 31552 h 646328"/>
              <a:gd name="connsiteX2" fmla="*/ 107724 w 7786710"/>
              <a:gd name="connsiteY2" fmla="*/ 0 h 646328"/>
              <a:gd name="connsiteX3" fmla="*/ 7678986 w 7786710"/>
              <a:gd name="connsiteY3" fmla="*/ 0 h 646328"/>
              <a:gd name="connsiteX4" fmla="*/ 7755158 w 7786710"/>
              <a:gd name="connsiteY4" fmla="*/ 31552 h 646328"/>
              <a:gd name="connsiteX5" fmla="*/ 7786710 w 7786710"/>
              <a:gd name="connsiteY5" fmla="*/ 107724 h 646328"/>
              <a:gd name="connsiteX6" fmla="*/ 7786710 w 7786710"/>
              <a:gd name="connsiteY6" fmla="*/ 538604 h 646328"/>
              <a:gd name="connsiteX7" fmla="*/ 7755158 w 7786710"/>
              <a:gd name="connsiteY7" fmla="*/ 614776 h 646328"/>
              <a:gd name="connsiteX8" fmla="*/ 7678986 w 7786710"/>
              <a:gd name="connsiteY8" fmla="*/ 646328 h 646328"/>
              <a:gd name="connsiteX9" fmla="*/ 107724 w 7786710"/>
              <a:gd name="connsiteY9" fmla="*/ 646328 h 646328"/>
              <a:gd name="connsiteX10" fmla="*/ 31552 w 7786710"/>
              <a:gd name="connsiteY10" fmla="*/ 614776 h 646328"/>
              <a:gd name="connsiteX11" fmla="*/ 0 w 7786710"/>
              <a:gd name="connsiteY11" fmla="*/ 538604 h 646328"/>
              <a:gd name="connsiteX12" fmla="*/ 0 w 7786710"/>
              <a:gd name="connsiteY12" fmla="*/ 107724 h 6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86710" h="646328">
                <a:moveTo>
                  <a:pt x="0" y="107724"/>
                </a:moveTo>
                <a:cubicBezTo>
                  <a:pt x="0" y="79154"/>
                  <a:pt x="11350" y="51754"/>
                  <a:pt x="31552" y="31552"/>
                </a:cubicBezTo>
                <a:cubicBezTo>
                  <a:pt x="51754" y="11350"/>
                  <a:pt x="79154" y="0"/>
                  <a:pt x="107724" y="0"/>
                </a:cubicBezTo>
                <a:lnTo>
                  <a:pt x="7678986" y="0"/>
                </a:lnTo>
                <a:cubicBezTo>
                  <a:pt x="7707556" y="0"/>
                  <a:pt x="7734956" y="11350"/>
                  <a:pt x="7755158" y="31552"/>
                </a:cubicBezTo>
                <a:cubicBezTo>
                  <a:pt x="7775360" y="51754"/>
                  <a:pt x="7786710" y="79154"/>
                  <a:pt x="7786710" y="107724"/>
                </a:cubicBezTo>
                <a:lnTo>
                  <a:pt x="7786710" y="538604"/>
                </a:lnTo>
                <a:cubicBezTo>
                  <a:pt x="7786710" y="567174"/>
                  <a:pt x="7775361" y="594574"/>
                  <a:pt x="7755158" y="614776"/>
                </a:cubicBezTo>
                <a:cubicBezTo>
                  <a:pt x="7734956" y="634978"/>
                  <a:pt x="7707556" y="646328"/>
                  <a:pt x="7678986" y="646328"/>
                </a:cubicBezTo>
                <a:lnTo>
                  <a:pt x="107724" y="646328"/>
                </a:lnTo>
                <a:cubicBezTo>
                  <a:pt x="79154" y="646328"/>
                  <a:pt x="51754" y="634978"/>
                  <a:pt x="31552" y="614776"/>
                </a:cubicBezTo>
                <a:cubicBezTo>
                  <a:pt x="11350" y="594574"/>
                  <a:pt x="0" y="567174"/>
                  <a:pt x="0" y="538604"/>
                </a:cubicBezTo>
                <a:lnTo>
                  <a:pt x="0" y="107724"/>
                </a:lnTo>
                <a:close/>
              </a:path>
            </a:pathLst>
          </a:custGeom>
          <a:solidFill>
            <a:srgbClr val="D2E1B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0" tIns="92511" rIns="92511" bIns="92511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Автоматизированная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система оперативного мониторинга качества входных рудопотоков 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горно-обогатительного 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26322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6716921"/>
              </p:ext>
            </p:extLst>
          </p:nvPr>
        </p:nvGraphicFramePr>
        <p:xfrm>
          <a:off x="611560" y="1276804"/>
          <a:ext cx="8352927" cy="5262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8478"/>
                <a:gridCol w="1544239"/>
                <a:gridCol w="1935643"/>
                <a:gridCol w="1784567"/>
              </a:tblGrid>
              <a:tr h="424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Категория затрат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План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Факт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Объяснение отклонения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>
                    <a:solidFill>
                      <a:schemeClr val="accent1"/>
                    </a:solidFill>
                  </a:tcPr>
                </a:tc>
              </a:tr>
              <a:tr h="293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Заработная плата</a:t>
                      </a:r>
                      <a:r>
                        <a:rPr lang="ru-RU" sz="1400" dirty="0">
                          <a:effectLst/>
                        </a:rPr>
                        <a:t> сотрудников</a:t>
                      </a:r>
                      <a:r>
                        <a:rPr lang="kk-KZ" sz="1400" dirty="0">
                          <a:effectLst/>
                        </a:rPr>
                        <a:t>, </a:t>
                      </a:r>
                      <a:r>
                        <a:rPr lang="kk-KZ" sz="1400" dirty="0" smtClean="0">
                          <a:effectLst/>
                        </a:rPr>
                        <a:t>всего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11 425 000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5 389 980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позднее решение МСНК о начале работ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/>
                </a:tc>
              </a:tr>
              <a:tr h="655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Оборудование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4 732 000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позднее решение МСНК о начале работ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3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Лабораторные </a:t>
                      </a:r>
                      <a:r>
                        <a:rPr lang="kk-KZ" sz="1400" dirty="0">
                          <a:effectLst/>
                        </a:rPr>
                        <a:t>и расходные </a:t>
                      </a:r>
                      <a:r>
                        <a:rPr lang="ru-RU" sz="1400" dirty="0">
                          <a:effectLst/>
                        </a:rPr>
                        <a:t>материалы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/>
                </a:tc>
              </a:tr>
              <a:tr h="282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Командировочные расходы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208 330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187 354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позднее решение МСНК о начале </a:t>
                      </a:r>
                      <a:r>
                        <a:rPr lang="ru-RU" sz="1400" dirty="0">
                          <a:effectLst/>
                        </a:rPr>
                        <a:t>работ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Мелкие строительные работы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/>
                </a:tc>
              </a:tr>
              <a:tr h="424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Наем консультантов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en-US" sz="1400" dirty="0">
                          <a:effectLst/>
                        </a:rPr>
                        <a:t>333 333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1 915 000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позднее решение МСНК о начале работ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3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Регистрация патентов и</a:t>
                      </a:r>
                      <a:r>
                        <a:rPr lang="kk-KZ" sz="1400">
                          <a:effectLst/>
                        </a:rPr>
                        <a:t> публикации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Обучение и семинары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3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Услуги сторонних организаций 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kk-KZ" sz="1400" dirty="0" smtClean="0">
                          <a:effectLst/>
                        </a:rPr>
                        <a:t>и </a:t>
                      </a:r>
                      <a:r>
                        <a:rPr lang="kk-KZ" sz="1400" dirty="0">
                          <a:effectLst/>
                        </a:rPr>
                        <a:t>лиц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/>
                </a:tc>
              </a:tr>
              <a:tr h="424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Накладные </a:t>
                      </a:r>
                      <a:r>
                        <a:rPr lang="kk-KZ" sz="1400" dirty="0">
                          <a:effectLst/>
                        </a:rPr>
                        <a:t>и другие расходы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2 803 333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910 165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связи с поздним началом работ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2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ИТОГО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27 501 996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8 402 499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1" marR="61621" marT="0" marB="0" anchor="ctr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8878" y="702507"/>
            <a:ext cx="9135122" cy="357190"/>
          </a:xfrm>
          <a:prstGeom prst="roundRect">
            <a:avLst>
              <a:gd name="adj" fmla="val 0"/>
            </a:avLst>
          </a:prstGeom>
          <a:solidFill>
            <a:srgbClr val="00206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/>
              <a:t>Финансовый отчет средств гранта (с 30.11.2016г. по 01.06.2017г.) </a:t>
            </a:r>
            <a:r>
              <a:rPr lang="ru-RU" sz="1600" dirty="0"/>
              <a:t>в тенге, </a:t>
            </a:r>
            <a:r>
              <a:rPr lang="en-US" sz="1600" dirty="0"/>
              <a:t>KZT</a:t>
            </a:r>
            <a:endParaRPr lang="ru-RU" sz="1600" b="1" cap="small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8878" y="17006"/>
            <a:ext cx="9115338" cy="642917"/>
          </a:xfrm>
          <a:custGeom>
            <a:avLst/>
            <a:gdLst>
              <a:gd name="connsiteX0" fmla="*/ 0 w 7786710"/>
              <a:gd name="connsiteY0" fmla="*/ 107724 h 646328"/>
              <a:gd name="connsiteX1" fmla="*/ 31552 w 7786710"/>
              <a:gd name="connsiteY1" fmla="*/ 31552 h 646328"/>
              <a:gd name="connsiteX2" fmla="*/ 107724 w 7786710"/>
              <a:gd name="connsiteY2" fmla="*/ 0 h 646328"/>
              <a:gd name="connsiteX3" fmla="*/ 7678986 w 7786710"/>
              <a:gd name="connsiteY3" fmla="*/ 0 h 646328"/>
              <a:gd name="connsiteX4" fmla="*/ 7755158 w 7786710"/>
              <a:gd name="connsiteY4" fmla="*/ 31552 h 646328"/>
              <a:gd name="connsiteX5" fmla="*/ 7786710 w 7786710"/>
              <a:gd name="connsiteY5" fmla="*/ 107724 h 646328"/>
              <a:gd name="connsiteX6" fmla="*/ 7786710 w 7786710"/>
              <a:gd name="connsiteY6" fmla="*/ 538604 h 646328"/>
              <a:gd name="connsiteX7" fmla="*/ 7755158 w 7786710"/>
              <a:gd name="connsiteY7" fmla="*/ 614776 h 646328"/>
              <a:gd name="connsiteX8" fmla="*/ 7678986 w 7786710"/>
              <a:gd name="connsiteY8" fmla="*/ 646328 h 646328"/>
              <a:gd name="connsiteX9" fmla="*/ 107724 w 7786710"/>
              <a:gd name="connsiteY9" fmla="*/ 646328 h 646328"/>
              <a:gd name="connsiteX10" fmla="*/ 31552 w 7786710"/>
              <a:gd name="connsiteY10" fmla="*/ 614776 h 646328"/>
              <a:gd name="connsiteX11" fmla="*/ 0 w 7786710"/>
              <a:gd name="connsiteY11" fmla="*/ 538604 h 646328"/>
              <a:gd name="connsiteX12" fmla="*/ 0 w 7786710"/>
              <a:gd name="connsiteY12" fmla="*/ 107724 h 6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86710" h="646328">
                <a:moveTo>
                  <a:pt x="0" y="107724"/>
                </a:moveTo>
                <a:cubicBezTo>
                  <a:pt x="0" y="79154"/>
                  <a:pt x="11350" y="51754"/>
                  <a:pt x="31552" y="31552"/>
                </a:cubicBezTo>
                <a:cubicBezTo>
                  <a:pt x="51754" y="11350"/>
                  <a:pt x="79154" y="0"/>
                  <a:pt x="107724" y="0"/>
                </a:cubicBezTo>
                <a:lnTo>
                  <a:pt x="7678986" y="0"/>
                </a:lnTo>
                <a:cubicBezTo>
                  <a:pt x="7707556" y="0"/>
                  <a:pt x="7734956" y="11350"/>
                  <a:pt x="7755158" y="31552"/>
                </a:cubicBezTo>
                <a:cubicBezTo>
                  <a:pt x="7775360" y="51754"/>
                  <a:pt x="7786710" y="79154"/>
                  <a:pt x="7786710" y="107724"/>
                </a:cubicBezTo>
                <a:lnTo>
                  <a:pt x="7786710" y="538604"/>
                </a:lnTo>
                <a:cubicBezTo>
                  <a:pt x="7786710" y="567174"/>
                  <a:pt x="7775361" y="594574"/>
                  <a:pt x="7755158" y="614776"/>
                </a:cubicBezTo>
                <a:cubicBezTo>
                  <a:pt x="7734956" y="634978"/>
                  <a:pt x="7707556" y="646328"/>
                  <a:pt x="7678986" y="646328"/>
                </a:cubicBezTo>
                <a:lnTo>
                  <a:pt x="107724" y="646328"/>
                </a:lnTo>
                <a:cubicBezTo>
                  <a:pt x="79154" y="646328"/>
                  <a:pt x="51754" y="634978"/>
                  <a:pt x="31552" y="614776"/>
                </a:cubicBezTo>
                <a:cubicBezTo>
                  <a:pt x="11350" y="594574"/>
                  <a:pt x="0" y="567174"/>
                  <a:pt x="0" y="538604"/>
                </a:cubicBezTo>
                <a:lnTo>
                  <a:pt x="0" y="107724"/>
                </a:lnTo>
                <a:close/>
              </a:path>
            </a:pathLst>
          </a:custGeom>
          <a:solidFill>
            <a:srgbClr val="D2E1B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0" tIns="92511" rIns="92511" bIns="92511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Автоматизированная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система оперативного мониторинга качества входных рудопотоков 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горно-обогатительного 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416288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5577841"/>
              </p:ext>
            </p:extLst>
          </p:nvPr>
        </p:nvGraphicFramePr>
        <p:xfrm>
          <a:off x="323528" y="1340768"/>
          <a:ext cx="8568951" cy="3663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6264"/>
                <a:gridCol w="2304256"/>
                <a:gridCol w="1152128"/>
                <a:gridCol w="1637720"/>
                <a:gridCol w="1098583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Выплата Категория/подкатегория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</a:rPr>
                        <a:t>Подрядчик/номер  и дата контракта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Стоимость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</a:rPr>
                        <a:t>контракта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</a:rPr>
                        <a:t>Оплата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</a:rPr>
                        <a:t>на текущий момент, 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</a:rPr>
                        <a:t>Баланс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582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Накладные расходы/аренда помещений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ТОО « АВА-Стройсистема», договор аренды № 0/02-2017 </a:t>
                      </a:r>
                      <a:r>
                        <a:rPr lang="en-US" sz="1600" dirty="0">
                          <a:effectLst/>
                        </a:rPr>
                        <a:t>TST</a:t>
                      </a:r>
                      <a:r>
                        <a:rPr lang="ru-RU" sz="1600" dirty="0">
                          <a:effectLst/>
                        </a:rPr>
                        <a:t> от 08.02.2017г.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2 790 000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837 000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1 953 000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221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консультационные </a:t>
                      </a:r>
                      <a:r>
                        <a:rPr lang="ru-RU" sz="1600" dirty="0">
                          <a:effectLst/>
                        </a:rPr>
                        <a:t>услуги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ТОО « СКАДА ЛТД»,контракт № 01/05-17 ТСТ от 19.05.2017г.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19 150 000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1 915 000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17 235 000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8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21 940 000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2 752 000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19188000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8878" y="702507"/>
            <a:ext cx="9135122" cy="357190"/>
          </a:xfrm>
          <a:prstGeom prst="roundRect">
            <a:avLst>
              <a:gd name="adj" fmla="val 0"/>
            </a:avLst>
          </a:prstGeom>
          <a:solidFill>
            <a:srgbClr val="00206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1600" dirty="0"/>
              <a:t>Отчет о закупках за первое полугодие 2017 года в тенге, </a:t>
            </a:r>
            <a:r>
              <a:rPr lang="ru-RU" sz="1600" dirty="0" smtClean="0"/>
              <a:t>KZT</a:t>
            </a:r>
            <a:endParaRPr lang="ru-RU" sz="1600" dirty="0">
              <a:ea typeface="Times New Roman"/>
              <a:cs typeface="Times New Roman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8878" y="17006"/>
            <a:ext cx="9115338" cy="642917"/>
          </a:xfrm>
          <a:custGeom>
            <a:avLst/>
            <a:gdLst>
              <a:gd name="connsiteX0" fmla="*/ 0 w 7786710"/>
              <a:gd name="connsiteY0" fmla="*/ 107724 h 646328"/>
              <a:gd name="connsiteX1" fmla="*/ 31552 w 7786710"/>
              <a:gd name="connsiteY1" fmla="*/ 31552 h 646328"/>
              <a:gd name="connsiteX2" fmla="*/ 107724 w 7786710"/>
              <a:gd name="connsiteY2" fmla="*/ 0 h 646328"/>
              <a:gd name="connsiteX3" fmla="*/ 7678986 w 7786710"/>
              <a:gd name="connsiteY3" fmla="*/ 0 h 646328"/>
              <a:gd name="connsiteX4" fmla="*/ 7755158 w 7786710"/>
              <a:gd name="connsiteY4" fmla="*/ 31552 h 646328"/>
              <a:gd name="connsiteX5" fmla="*/ 7786710 w 7786710"/>
              <a:gd name="connsiteY5" fmla="*/ 107724 h 646328"/>
              <a:gd name="connsiteX6" fmla="*/ 7786710 w 7786710"/>
              <a:gd name="connsiteY6" fmla="*/ 538604 h 646328"/>
              <a:gd name="connsiteX7" fmla="*/ 7755158 w 7786710"/>
              <a:gd name="connsiteY7" fmla="*/ 614776 h 646328"/>
              <a:gd name="connsiteX8" fmla="*/ 7678986 w 7786710"/>
              <a:gd name="connsiteY8" fmla="*/ 646328 h 646328"/>
              <a:gd name="connsiteX9" fmla="*/ 107724 w 7786710"/>
              <a:gd name="connsiteY9" fmla="*/ 646328 h 646328"/>
              <a:gd name="connsiteX10" fmla="*/ 31552 w 7786710"/>
              <a:gd name="connsiteY10" fmla="*/ 614776 h 646328"/>
              <a:gd name="connsiteX11" fmla="*/ 0 w 7786710"/>
              <a:gd name="connsiteY11" fmla="*/ 538604 h 646328"/>
              <a:gd name="connsiteX12" fmla="*/ 0 w 7786710"/>
              <a:gd name="connsiteY12" fmla="*/ 107724 h 6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86710" h="646328">
                <a:moveTo>
                  <a:pt x="0" y="107724"/>
                </a:moveTo>
                <a:cubicBezTo>
                  <a:pt x="0" y="79154"/>
                  <a:pt x="11350" y="51754"/>
                  <a:pt x="31552" y="31552"/>
                </a:cubicBezTo>
                <a:cubicBezTo>
                  <a:pt x="51754" y="11350"/>
                  <a:pt x="79154" y="0"/>
                  <a:pt x="107724" y="0"/>
                </a:cubicBezTo>
                <a:lnTo>
                  <a:pt x="7678986" y="0"/>
                </a:lnTo>
                <a:cubicBezTo>
                  <a:pt x="7707556" y="0"/>
                  <a:pt x="7734956" y="11350"/>
                  <a:pt x="7755158" y="31552"/>
                </a:cubicBezTo>
                <a:cubicBezTo>
                  <a:pt x="7775360" y="51754"/>
                  <a:pt x="7786710" y="79154"/>
                  <a:pt x="7786710" y="107724"/>
                </a:cubicBezTo>
                <a:lnTo>
                  <a:pt x="7786710" y="538604"/>
                </a:lnTo>
                <a:cubicBezTo>
                  <a:pt x="7786710" y="567174"/>
                  <a:pt x="7775361" y="594574"/>
                  <a:pt x="7755158" y="614776"/>
                </a:cubicBezTo>
                <a:cubicBezTo>
                  <a:pt x="7734956" y="634978"/>
                  <a:pt x="7707556" y="646328"/>
                  <a:pt x="7678986" y="646328"/>
                </a:cubicBezTo>
                <a:lnTo>
                  <a:pt x="107724" y="646328"/>
                </a:lnTo>
                <a:cubicBezTo>
                  <a:pt x="79154" y="646328"/>
                  <a:pt x="51754" y="634978"/>
                  <a:pt x="31552" y="614776"/>
                </a:cubicBezTo>
                <a:cubicBezTo>
                  <a:pt x="11350" y="594574"/>
                  <a:pt x="0" y="567174"/>
                  <a:pt x="0" y="538604"/>
                </a:cubicBezTo>
                <a:lnTo>
                  <a:pt x="0" y="107724"/>
                </a:lnTo>
                <a:close/>
              </a:path>
            </a:pathLst>
          </a:custGeom>
          <a:solidFill>
            <a:srgbClr val="D2E1B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0" tIns="92511" rIns="92511" bIns="92511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Автоматизированная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система оперативного мониторинга качества входных рудопотоков 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горно-обогатительного 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49460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992" t="38201" r="13379" b="12951"/>
          <a:stretch/>
        </p:blipFill>
        <p:spPr bwMode="auto">
          <a:xfrm>
            <a:off x="395536" y="1252182"/>
            <a:ext cx="8136904" cy="532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7334" y="651138"/>
            <a:ext cx="9144000" cy="357190"/>
          </a:xfrm>
          <a:prstGeom prst="roundRect">
            <a:avLst>
              <a:gd name="adj" fmla="val 0"/>
            </a:avLst>
          </a:prstGeom>
          <a:solidFill>
            <a:srgbClr val="00206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 smtClean="0"/>
              <a:t>Стратегия коммерциализации. Бизнес-модель</a:t>
            </a:r>
            <a:endParaRPr lang="ru-RU" sz="1600" dirty="0"/>
          </a:p>
        </p:txBody>
      </p:sp>
      <p:sp>
        <p:nvSpPr>
          <p:cNvPr id="8" name="Полилиния 7"/>
          <p:cNvSpPr/>
          <p:nvPr/>
        </p:nvSpPr>
        <p:spPr>
          <a:xfrm>
            <a:off x="8878" y="8221"/>
            <a:ext cx="9115338" cy="642917"/>
          </a:xfrm>
          <a:custGeom>
            <a:avLst/>
            <a:gdLst>
              <a:gd name="connsiteX0" fmla="*/ 0 w 7786710"/>
              <a:gd name="connsiteY0" fmla="*/ 107724 h 646328"/>
              <a:gd name="connsiteX1" fmla="*/ 31552 w 7786710"/>
              <a:gd name="connsiteY1" fmla="*/ 31552 h 646328"/>
              <a:gd name="connsiteX2" fmla="*/ 107724 w 7786710"/>
              <a:gd name="connsiteY2" fmla="*/ 0 h 646328"/>
              <a:gd name="connsiteX3" fmla="*/ 7678986 w 7786710"/>
              <a:gd name="connsiteY3" fmla="*/ 0 h 646328"/>
              <a:gd name="connsiteX4" fmla="*/ 7755158 w 7786710"/>
              <a:gd name="connsiteY4" fmla="*/ 31552 h 646328"/>
              <a:gd name="connsiteX5" fmla="*/ 7786710 w 7786710"/>
              <a:gd name="connsiteY5" fmla="*/ 107724 h 646328"/>
              <a:gd name="connsiteX6" fmla="*/ 7786710 w 7786710"/>
              <a:gd name="connsiteY6" fmla="*/ 538604 h 646328"/>
              <a:gd name="connsiteX7" fmla="*/ 7755158 w 7786710"/>
              <a:gd name="connsiteY7" fmla="*/ 614776 h 646328"/>
              <a:gd name="connsiteX8" fmla="*/ 7678986 w 7786710"/>
              <a:gd name="connsiteY8" fmla="*/ 646328 h 646328"/>
              <a:gd name="connsiteX9" fmla="*/ 107724 w 7786710"/>
              <a:gd name="connsiteY9" fmla="*/ 646328 h 646328"/>
              <a:gd name="connsiteX10" fmla="*/ 31552 w 7786710"/>
              <a:gd name="connsiteY10" fmla="*/ 614776 h 646328"/>
              <a:gd name="connsiteX11" fmla="*/ 0 w 7786710"/>
              <a:gd name="connsiteY11" fmla="*/ 538604 h 646328"/>
              <a:gd name="connsiteX12" fmla="*/ 0 w 7786710"/>
              <a:gd name="connsiteY12" fmla="*/ 107724 h 6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86710" h="646328">
                <a:moveTo>
                  <a:pt x="0" y="107724"/>
                </a:moveTo>
                <a:cubicBezTo>
                  <a:pt x="0" y="79154"/>
                  <a:pt x="11350" y="51754"/>
                  <a:pt x="31552" y="31552"/>
                </a:cubicBezTo>
                <a:cubicBezTo>
                  <a:pt x="51754" y="11350"/>
                  <a:pt x="79154" y="0"/>
                  <a:pt x="107724" y="0"/>
                </a:cubicBezTo>
                <a:lnTo>
                  <a:pt x="7678986" y="0"/>
                </a:lnTo>
                <a:cubicBezTo>
                  <a:pt x="7707556" y="0"/>
                  <a:pt x="7734956" y="11350"/>
                  <a:pt x="7755158" y="31552"/>
                </a:cubicBezTo>
                <a:cubicBezTo>
                  <a:pt x="7775360" y="51754"/>
                  <a:pt x="7786710" y="79154"/>
                  <a:pt x="7786710" y="107724"/>
                </a:cubicBezTo>
                <a:lnTo>
                  <a:pt x="7786710" y="538604"/>
                </a:lnTo>
                <a:cubicBezTo>
                  <a:pt x="7786710" y="567174"/>
                  <a:pt x="7775361" y="594574"/>
                  <a:pt x="7755158" y="614776"/>
                </a:cubicBezTo>
                <a:cubicBezTo>
                  <a:pt x="7734956" y="634978"/>
                  <a:pt x="7707556" y="646328"/>
                  <a:pt x="7678986" y="646328"/>
                </a:cubicBezTo>
                <a:lnTo>
                  <a:pt x="107724" y="646328"/>
                </a:lnTo>
                <a:cubicBezTo>
                  <a:pt x="79154" y="646328"/>
                  <a:pt x="51754" y="634978"/>
                  <a:pt x="31552" y="614776"/>
                </a:cubicBezTo>
                <a:cubicBezTo>
                  <a:pt x="11350" y="594574"/>
                  <a:pt x="0" y="567174"/>
                  <a:pt x="0" y="538604"/>
                </a:cubicBezTo>
                <a:lnTo>
                  <a:pt x="0" y="107724"/>
                </a:lnTo>
                <a:close/>
              </a:path>
            </a:pathLst>
          </a:custGeom>
          <a:solidFill>
            <a:srgbClr val="D2E1B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0" tIns="92511" rIns="92511" bIns="92511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Автоматизированная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система оперативного мониторинга качества входных рудопотоков 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горно-обогатительного 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179021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42"/>
          </a:xfrm>
          <a:custGeom>
            <a:avLst/>
            <a:gdLst>
              <a:gd name="connsiteX0" fmla="*/ 0 w 7786710"/>
              <a:gd name="connsiteY0" fmla="*/ 107724 h 646328"/>
              <a:gd name="connsiteX1" fmla="*/ 31552 w 7786710"/>
              <a:gd name="connsiteY1" fmla="*/ 31552 h 646328"/>
              <a:gd name="connsiteX2" fmla="*/ 107724 w 7786710"/>
              <a:gd name="connsiteY2" fmla="*/ 0 h 646328"/>
              <a:gd name="connsiteX3" fmla="*/ 7678986 w 7786710"/>
              <a:gd name="connsiteY3" fmla="*/ 0 h 646328"/>
              <a:gd name="connsiteX4" fmla="*/ 7755158 w 7786710"/>
              <a:gd name="connsiteY4" fmla="*/ 31552 h 646328"/>
              <a:gd name="connsiteX5" fmla="*/ 7786710 w 7786710"/>
              <a:gd name="connsiteY5" fmla="*/ 107724 h 646328"/>
              <a:gd name="connsiteX6" fmla="*/ 7786710 w 7786710"/>
              <a:gd name="connsiteY6" fmla="*/ 538604 h 646328"/>
              <a:gd name="connsiteX7" fmla="*/ 7755158 w 7786710"/>
              <a:gd name="connsiteY7" fmla="*/ 614776 h 646328"/>
              <a:gd name="connsiteX8" fmla="*/ 7678986 w 7786710"/>
              <a:gd name="connsiteY8" fmla="*/ 646328 h 646328"/>
              <a:gd name="connsiteX9" fmla="*/ 107724 w 7786710"/>
              <a:gd name="connsiteY9" fmla="*/ 646328 h 646328"/>
              <a:gd name="connsiteX10" fmla="*/ 31552 w 7786710"/>
              <a:gd name="connsiteY10" fmla="*/ 614776 h 646328"/>
              <a:gd name="connsiteX11" fmla="*/ 0 w 7786710"/>
              <a:gd name="connsiteY11" fmla="*/ 538604 h 646328"/>
              <a:gd name="connsiteX12" fmla="*/ 0 w 7786710"/>
              <a:gd name="connsiteY12" fmla="*/ 107724 h 6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86710" h="646328">
                <a:moveTo>
                  <a:pt x="0" y="107724"/>
                </a:moveTo>
                <a:cubicBezTo>
                  <a:pt x="0" y="79154"/>
                  <a:pt x="11350" y="51754"/>
                  <a:pt x="31552" y="31552"/>
                </a:cubicBezTo>
                <a:cubicBezTo>
                  <a:pt x="51754" y="11350"/>
                  <a:pt x="79154" y="0"/>
                  <a:pt x="107724" y="0"/>
                </a:cubicBezTo>
                <a:lnTo>
                  <a:pt x="7678986" y="0"/>
                </a:lnTo>
                <a:cubicBezTo>
                  <a:pt x="7707556" y="0"/>
                  <a:pt x="7734956" y="11350"/>
                  <a:pt x="7755158" y="31552"/>
                </a:cubicBezTo>
                <a:cubicBezTo>
                  <a:pt x="7775360" y="51754"/>
                  <a:pt x="7786710" y="79154"/>
                  <a:pt x="7786710" y="107724"/>
                </a:cubicBezTo>
                <a:lnTo>
                  <a:pt x="7786710" y="538604"/>
                </a:lnTo>
                <a:cubicBezTo>
                  <a:pt x="7786710" y="567174"/>
                  <a:pt x="7775361" y="594574"/>
                  <a:pt x="7755158" y="614776"/>
                </a:cubicBezTo>
                <a:cubicBezTo>
                  <a:pt x="7734956" y="634978"/>
                  <a:pt x="7707556" y="646328"/>
                  <a:pt x="7678986" y="646328"/>
                </a:cubicBezTo>
                <a:lnTo>
                  <a:pt x="107724" y="646328"/>
                </a:lnTo>
                <a:cubicBezTo>
                  <a:pt x="79154" y="646328"/>
                  <a:pt x="51754" y="634978"/>
                  <a:pt x="31552" y="614776"/>
                </a:cubicBezTo>
                <a:cubicBezTo>
                  <a:pt x="11350" y="594574"/>
                  <a:pt x="0" y="567174"/>
                  <a:pt x="0" y="538604"/>
                </a:cubicBezTo>
                <a:lnTo>
                  <a:pt x="0" y="107724"/>
                </a:lnTo>
                <a:close/>
              </a:path>
            </a:pathLst>
          </a:custGeom>
          <a:solidFill>
            <a:srgbClr val="D2E1B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0" tIns="92511" rIns="92511" bIns="92511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Автоматизированная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система оперативного мониторинга качества входных рудопотоков 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горно-обогатительного 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производства</a:t>
            </a: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2918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Уточнение методических и научно-технических решений по </a:t>
            </a:r>
            <a:r>
              <a:rPr lang="ru-RU" b="1" dirty="0" smtClean="0">
                <a:solidFill>
                  <a:schemeClr val="bg1"/>
                </a:solidFill>
              </a:rPr>
              <a:t>созданию АС ОМВКР.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на основе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Темпорального Интервального Исчисления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8026828"/>
              </p:ext>
            </p:extLst>
          </p:nvPr>
        </p:nvGraphicFramePr>
        <p:xfrm>
          <a:off x="179512" y="1357298"/>
          <a:ext cx="8856984" cy="5334000"/>
        </p:xfrm>
        <a:graphic>
          <a:graphicData uri="http://schemas.openxmlformats.org/drawingml/2006/table">
            <a:tbl>
              <a:tblPr/>
              <a:tblGrid>
                <a:gridCol w="8856984"/>
              </a:tblGrid>
              <a:tr h="314233"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Правила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TIC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-модели принадлежности руды сегмента выходного потока конкретному  вагону  одного из входных дискретных потоков, а значит и определения принадлежности руды карьеру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4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Правило 1.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Привязка событий к временной шкале.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899795" indent="448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If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S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sv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=true 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then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T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sv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=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t ,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0215" indent="2279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где: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sv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– признак свала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-ого вагона,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sv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- время свала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-ого вагона,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– текущее время.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равило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означает, что если произошло событие свала вагона, то время свала вагона равно текущему времени.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Правило 2.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Определение интервала времени дробления руды в бункере.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3487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If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〖 W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oj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bunk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≠ 0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〗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={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| </a:t>
                      </a:r>
                      <a:r>
                        <a:rPr lang="ru-RU" sz="1400" dirty="0">
                          <a:latin typeface="Cambria Math"/>
                          <a:ea typeface="Calibri"/>
                          <a:cs typeface="Times New Roman"/>
                        </a:rPr>
                        <a:t>∀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: [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] </a:t>
                      </a:r>
                      <a:r>
                        <a:rPr lang="ru-RU" sz="1400" dirty="0">
                          <a:latin typeface="Cambria Math"/>
                          <a:ea typeface="Calibri"/>
                          <a:cs typeface="Times New Roman"/>
                        </a:rPr>
                        <a:t>∗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α([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])) =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en-US" sz="1400" baseline="-25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oj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a:t>⋀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ω ([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]))=0   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a:t>⋀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=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bunk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)} 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3487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then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t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bunk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=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([x…y]),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49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где: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oj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– оценочный вес руды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-ого вагона;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bunk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- производительность бункера в секунду;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– текущий вес руды 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-ого вагона,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49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bunk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- интервала времени дробления руды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бункера.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49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правило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означает, что в каждом цикле (1 секунда) от общего веса руды в бункере отнимается количество равное производительности бункера в секунду. Данное правило позволяет рассчитать время, затрачиваемое бункером на дробление сваленного вагона и зафиксировать ожидаемый момент конца выхода вагона из бункера.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50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Правило 3.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Определение интервала времени от момента появления руды вагона на конвейере до момента измерения на конвейерных весах.</a:t>
                      </a:r>
                    </a:p>
                    <a:p>
                      <a:pPr marL="898525"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  <a:r>
                        <a:rPr lang="en-US" sz="14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en-US" sz="14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konv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</a:t>
                      </a:r>
                      <a:r>
                        <a:rPr lang="en-US" sz="14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konv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</a:t>
                      </a:r>
                      <a:r>
                        <a:rPr lang="en-US" sz="14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konv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898525"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где 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</a:t>
                      </a:r>
                      <a:r>
                        <a:rPr lang="en-US" sz="14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konv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– длина конвейера до конвейерных весов;</a:t>
                      </a:r>
                    </a:p>
                    <a:p>
                      <a:pPr marL="898525"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</a:t>
                      </a:r>
                      <a:r>
                        <a:rPr lang="en-US" sz="14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konv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– скорость конвейера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584">
                <a:tc>
                  <a:txBody>
                    <a:bodyPr/>
                    <a:lstStyle/>
                    <a:p>
                      <a:pPr marL="715963" indent="-715963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Правило 4.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Определение ожидаемого момента времени начала потока руды вагона через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весы.</a:t>
                      </a:r>
                    </a:p>
                    <a:p>
                      <a:pPr marL="896938" indent="-896938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82663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</a:t>
                      </a: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  <a:r>
                        <a:rPr lang="en-US" sz="1400" baseline="-25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en-US" sz="1400" baseline="30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ojnach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  <a:r>
                        <a:rPr lang="en-US" sz="14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en-US" sz="14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sv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+ 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  <a:r>
                        <a:rPr lang="en-US" sz="14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bunk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+ 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  <a:r>
                        <a:rPr lang="en-US" sz="14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en-US" sz="14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konv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.правило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означает, что ожидаемого времени начала потока руды вагона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через   весы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определяется суммой времени свала вагона с интервалом времени дробления руды бункера и интервала времени появления руды вагона на конвейере.</a:t>
                      </a: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3624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42"/>
          </a:xfrm>
          <a:custGeom>
            <a:avLst/>
            <a:gdLst>
              <a:gd name="connsiteX0" fmla="*/ 0 w 7786710"/>
              <a:gd name="connsiteY0" fmla="*/ 107724 h 646328"/>
              <a:gd name="connsiteX1" fmla="*/ 31552 w 7786710"/>
              <a:gd name="connsiteY1" fmla="*/ 31552 h 646328"/>
              <a:gd name="connsiteX2" fmla="*/ 107724 w 7786710"/>
              <a:gd name="connsiteY2" fmla="*/ 0 h 646328"/>
              <a:gd name="connsiteX3" fmla="*/ 7678986 w 7786710"/>
              <a:gd name="connsiteY3" fmla="*/ 0 h 646328"/>
              <a:gd name="connsiteX4" fmla="*/ 7755158 w 7786710"/>
              <a:gd name="connsiteY4" fmla="*/ 31552 h 646328"/>
              <a:gd name="connsiteX5" fmla="*/ 7786710 w 7786710"/>
              <a:gd name="connsiteY5" fmla="*/ 107724 h 646328"/>
              <a:gd name="connsiteX6" fmla="*/ 7786710 w 7786710"/>
              <a:gd name="connsiteY6" fmla="*/ 538604 h 646328"/>
              <a:gd name="connsiteX7" fmla="*/ 7755158 w 7786710"/>
              <a:gd name="connsiteY7" fmla="*/ 614776 h 646328"/>
              <a:gd name="connsiteX8" fmla="*/ 7678986 w 7786710"/>
              <a:gd name="connsiteY8" fmla="*/ 646328 h 646328"/>
              <a:gd name="connsiteX9" fmla="*/ 107724 w 7786710"/>
              <a:gd name="connsiteY9" fmla="*/ 646328 h 646328"/>
              <a:gd name="connsiteX10" fmla="*/ 31552 w 7786710"/>
              <a:gd name="connsiteY10" fmla="*/ 614776 h 646328"/>
              <a:gd name="connsiteX11" fmla="*/ 0 w 7786710"/>
              <a:gd name="connsiteY11" fmla="*/ 538604 h 646328"/>
              <a:gd name="connsiteX12" fmla="*/ 0 w 7786710"/>
              <a:gd name="connsiteY12" fmla="*/ 107724 h 6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86710" h="646328">
                <a:moveTo>
                  <a:pt x="0" y="107724"/>
                </a:moveTo>
                <a:cubicBezTo>
                  <a:pt x="0" y="79154"/>
                  <a:pt x="11350" y="51754"/>
                  <a:pt x="31552" y="31552"/>
                </a:cubicBezTo>
                <a:cubicBezTo>
                  <a:pt x="51754" y="11350"/>
                  <a:pt x="79154" y="0"/>
                  <a:pt x="107724" y="0"/>
                </a:cubicBezTo>
                <a:lnTo>
                  <a:pt x="7678986" y="0"/>
                </a:lnTo>
                <a:cubicBezTo>
                  <a:pt x="7707556" y="0"/>
                  <a:pt x="7734956" y="11350"/>
                  <a:pt x="7755158" y="31552"/>
                </a:cubicBezTo>
                <a:cubicBezTo>
                  <a:pt x="7775360" y="51754"/>
                  <a:pt x="7786710" y="79154"/>
                  <a:pt x="7786710" y="107724"/>
                </a:cubicBezTo>
                <a:lnTo>
                  <a:pt x="7786710" y="538604"/>
                </a:lnTo>
                <a:cubicBezTo>
                  <a:pt x="7786710" y="567174"/>
                  <a:pt x="7775361" y="594574"/>
                  <a:pt x="7755158" y="614776"/>
                </a:cubicBezTo>
                <a:cubicBezTo>
                  <a:pt x="7734956" y="634978"/>
                  <a:pt x="7707556" y="646328"/>
                  <a:pt x="7678986" y="646328"/>
                </a:cubicBezTo>
                <a:lnTo>
                  <a:pt x="107724" y="646328"/>
                </a:lnTo>
                <a:cubicBezTo>
                  <a:pt x="79154" y="646328"/>
                  <a:pt x="51754" y="634978"/>
                  <a:pt x="31552" y="614776"/>
                </a:cubicBezTo>
                <a:cubicBezTo>
                  <a:pt x="11350" y="594574"/>
                  <a:pt x="0" y="567174"/>
                  <a:pt x="0" y="538604"/>
                </a:cubicBezTo>
                <a:lnTo>
                  <a:pt x="0" y="107724"/>
                </a:lnTo>
                <a:close/>
              </a:path>
            </a:pathLst>
          </a:custGeom>
          <a:solidFill>
            <a:srgbClr val="D2E1B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0" tIns="92511" rIns="92511" bIns="92511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Автоматизированная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система оперативного мониторинга качества входных рудопотоков 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горно-обогатительного 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производства</a:t>
            </a: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0017231"/>
              </p:ext>
            </p:extLst>
          </p:nvPr>
        </p:nvGraphicFramePr>
        <p:xfrm>
          <a:off x="214282" y="1394032"/>
          <a:ext cx="8715436" cy="5419344"/>
        </p:xfrm>
        <a:graphic>
          <a:graphicData uri="http://schemas.openxmlformats.org/drawingml/2006/table">
            <a:tbl>
              <a:tblPr/>
              <a:tblGrid>
                <a:gridCol w="8715436"/>
              </a:tblGrid>
              <a:tr h="40971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Правила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TIC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-модели принадлежности руды сегмента выходного потока конкретному  вагону  одного из входных дискретных потоков, а значит и определения принадлежности руды карьеру. 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49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45021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Правило 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Вычисление длины временного интервала потока вагона.</a:t>
                      </a:r>
                    </a:p>
                    <a:p>
                      <a:pPr marL="1348740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If 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〖</a:t>
                      </a:r>
                      <a:r>
                        <a:rPr lang="kk-KZ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</a:t>
                      </a:r>
                      <a:r>
                        <a:rPr lang="kk-KZ" sz="14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kk-KZ" sz="14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sv</a:t>
                      </a:r>
                      <a:r>
                        <a:rPr lang="kk-KZ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=true &amp; t ≥ T</a:t>
                      </a:r>
                      <a:r>
                        <a:rPr lang="kk-KZ" sz="14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kk-KZ" sz="14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ojnach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〗</a:t>
                      </a:r>
                      <a:r>
                        <a:rPr lang="kk-KZ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= {x,y : T | ∀t : [x…y] ∗( S</a:t>
                      </a:r>
                      <a:r>
                        <a:rPr lang="kk-KZ" sz="14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kk-KZ" sz="14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sv</a:t>
                      </a:r>
                      <a:r>
                        <a:rPr lang="kk-KZ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=true </a:t>
                      </a:r>
                      <a:r>
                        <a:rPr lang="kk-KZ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⋀ </a:t>
                      </a:r>
                      <a:r>
                        <a:rPr lang="kk-KZ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 ≥ T</a:t>
                      </a:r>
                      <a:r>
                        <a:rPr lang="kk-KZ" sz="14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kk-KZ" sz="14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ojnach</a:t>
                      </a:r>
                      <a:r>
                        <a:rPr lang="kk-KZ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)}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348740" indent="45021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then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{ W</a:t>
                      </a:r>
                      <a:r>
                        <a:rPr lang="en-US" sz="14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en-US" sz="14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∑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=0;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247265" indent="45021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while 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(W</a:t>
                      </a:r>
                      <a:r>
                        <a:rPr lang="en-US" sz="14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en-US" sz="14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∑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≤ W</a:t>
                      </a:r>
                      <a:r>
                        <a:rPr lang="en-US" sz="1400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oj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247265" indent="45021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</a:t>
                      </a:r>
                      <a:r>
                        <a:rPr lang="en-US" sz="14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en-US" sz="14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∑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= W</a:t>
                      </a:r>
                      <a:r>
                        <a:rPr lang="en-US" sz="14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en-US" sz="14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∑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+ W</a:t>
                      </a:r>
                      <a:r>
                        <a:rPr lang="en-US" sz="14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247265" indent="45021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t=t+1;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247265" indent="45021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end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247265" indent="45021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{T</a:t>
                      </a:r>
                      <a:r>
                        <a:rPr lang="en-US" sz="14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en-US" sz="14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int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= t - T</a:t>
                      </a:r>
                      <a:r>
                        <a:rPr lang="en-US" sz="14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en-US" sz="14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ojnach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T</a:t>
                      </a:r>
                      <a:r>
                        <a:rPr lang="en-US" sz="14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en-US" sz="14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ojkon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= T</a:t>
                      </a:r>
                      <a:r>
                        <a:rPr lang="en-US" sz="14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en-US" sz="14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ojnach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+ T</a:t>
                      </a:r>
                      <a:r>
                        <a:rPr lang="en-US" sz="14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en-US" sz="14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int</a:t>
                      </a: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}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}.</a:t>
                      </a:r>
                    </a:p>
                    <a:p>
                      <a:pPr marL="0" indent="0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правило означает, что если событие свала вагона произошло и текущее время больше или равно времени ожидаемого начала разгрузки вагона, то проверяется условие - является ли суммируемый вес потока вагона меньше ожидаемого веса вагона и как только это условие не выполняется, то производится вычисление длины интервала потока вагона и времени конца потока вагона.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913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Правило 6.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Правило корректировки времени начала потока вагона.</a:t>
                      </a:r>
                    </a:p>
                    <a:p>
                      <a:pPr marL="13506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If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〖W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)-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α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r>
                        <a:rPr lang="kk-KZ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0,05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α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〗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={</a:t>
                      </a:r>
                      <a:r>
                        <a:rPr lang="kk-KZ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x,y : T | ∀t : [x…y] ∗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)-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α([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y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])))</a:t>
                      </a:r>
                      <a:r>
                        <a:rPr lang="kk-KZ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≥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0,05 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α([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y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]))⋀σ[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y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  <a:r>
                        <a:rPr lang="kk-KZ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5}</a:t>
                      </a:r>
                    </a:p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then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t</a:t>
                      </a:r>
                      <a:r>
                        <a:rPr lang="en-US" sz="14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en-US" sz="14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nachpot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α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([x…y]).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Данное правило означает, что в качестве времени начала потока система фиксирует существенное (более 5 сек.) и устойчивое (более 5%) увеличение сигнала с датчика веса.</a:t>
                      </a: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913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Правило 7.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Правило корректировки времени конца потока вагона.</a:t>
                      </a:r>
                    </a:p>
                    <a:p>
                      <a:pPr marL="13506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If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〖W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)-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α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≤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0,03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α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〗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={</a:t>
                      </a:r>
                      <a:r>
                        <a:rPr lang="kk-KZ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x,y : T | ∀t : [x…y] ∗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)-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α([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y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])))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≤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3506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0,03W(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α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([x…y])) ⋀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[x…y]</a:t>
                      </a:r>
                      <a:r>
                        <a:rPr lang="kk-KZ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5}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350645"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then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t</a:t>
                      </a:r>
                      <a:r>
                        <a:rPr lang="en-US" sz="14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en-US" sz="14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konpot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=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w([x…y]).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Данное правило означает, что в качестве времени конца потока система фиксирует устойчивое (более 5 сек.), близкое к нулю (не более 3%) значение сигнала с датчика веса.</a:t>
                      </a: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5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12" y="694437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Уточнение методических и научно-технических решений по </a:t>
            </a:r>
            <a:r>
              <a:rPr lang="ru-RU" b="1" dirty="0" smtClean="0">
                <a:solidFill>
                  <a:schemeClr val="bg1"/>
                </a:solidFill>
              </a:rPr>
              <a:t>созданию АС ОМВКР.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на основе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Темпорального Интервального Исчисления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561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9144000" cy="642942"/>
          </a:xfrm>
          <a:custGeom>
            <a:avLst/>
            <a:gdLst>
              <a:gd name="connsiteX0" fmla="*/ 0 w 7786710"/>
              <a:gd name="connsiteY0" fmla="*/ 107724 h 646328"/>
              <a:gd name="connsiteX1" fmla="*/ 31552 w 7786710"/>
              <a:gd name="connsiteY1" fmla="*/ 31552 h 646328"/>
              <a:gd name="connsiteX2" fmla="*/ 107724 w 7786710"/>
              <a:gd name="connsiteY2" fmla="*/ 0 h 646328"/>
              <a:gd name="connsiteX3" fmla="*/ 7678986 w 7786710"/>
              <a:gd name="connsiteY3" fmla="*/ 0 h 646328"/>
              <a:gd name="connsiteX4" fmla="*/ 7755158 w 7786710"/>
              <a:gd name="connsiteY4" fmla="*/ 31552 h 646328"/>
              <a:gd name="connsiteX5" fmla="*/ 7786710 w 7786710"/>
              <a:gd name="connsiteY5" fmla="*/ 107724 h 646328"/>
              <a:gd name="connsiteX6" fmla="*/ 7786710 w 7786710"/>
              <a:gd name="connsiteY6" fmla="*/ 538604 h 646328"/>
              <a:gd name="connsiteX7" fmla="*/ 7755158 w 7786710"/>
              <a:gd name="connsiteY7" fmla="*/ 614776 h 646328"/>
              <a:gd name="connsiteX8" fmla="*/ 7678986 w 7786710"/>
              <a:gd name="connsiteY8" fmla="*/ 646328 h 646328"/>
              <a:gd name="connsiteX9" fmla="*/ 107724 w 7786710"/>
              <a:gd name="connsiteY9" fmla="*/ 646328 h 646328"/>
              <a:gd name="connsiteX10" fmla="*/ 31552 w 7786710"/>
              <a:gd name="connsiteY10" fmla="*/ 614776 h 646328"/>
              <a:gd name="connsiteX11" fmla="*/ 0 w 7786710"/>
              <a:gd name="connsiteY11" fmla="*/ 538604 h 646328"/>
              <a:gd name="connsiteX12" fmla="*/ 0 w 7786710"/>
              <a:gd name="connsiteY12" fmla="*/ 107724 h 6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86710" h="646328">
                <a:moveTo>
                  <a:pt x="0" y="107724"/>
                </a:moveTo>
                <a:cubicBezTo>
                  <a:pt x="0" y="79154"/>
                  <a:pt x="11350" y="51754"/>
                  <a:pt x="31552" y="31552"/>
                </a:cubicBezTo>
                <a:cubicBezTo>
                  <a:pt x="51754" y="11350"/>
                  <a:pt x="79154" y="0"/>
                  <a:pt x="107724" y="0"/>
                </a:cubicBezTo>
                <a:lnTo>
                  <a:pt x="7678986" y="0"/>
                </a:lnTo>
                <a:cubicBezTo>
                  <a:pt x="7707556" y="0"/>
                  <a:pt x="7734956" y="11350"/>
                  <a:pt x="7755158" y="31552"/>
                </a:cubicBezTo>
                <a:cubicBezTo>
                  <a:pt x="7775360" y="51754"/>
                  <a:pt x="7786710" y="79154"/>
                  <a:pt x="7786710" y="107724"/>
                </a:cubicBezTo>
                <a:lnTo>
                  <a:pt x="7786710" y="538604"/>
                </a:lnTo>
                <a:cubicBezTo>
                  <a:pt x="7786710" y="567174"/>
                  <a:pt x="7775361" y="594574"/>
                  <a:pt x="7755158" y="614776"/>
                </a:cubicBezTo>
                <a:cubicBezTo>
                  <a:pt x="7734956" y="634978"/>
                  <a:pt x="7707556" y="646328"/>
                  <a:pt x="7678986" y="646328"/>
                </a:cubicBezTo>
                <a:lnTo>
                  <a:pt x="107724" y="646328"/>
                </a:lnTo>
                <a:cubicBezTo>
                  <a:pt x="79154" y="646328"/>
                  <a:pt x="51754" y="634978"/>
                  <a:pt x="31552" y="614776"/>
                </a:cubicBezTo>
                <a:cubicBezTo>
                  <a:pt x="11350" y="594574"/>
                  <a:pt x="0" y="567174"/>
                  <a:pt x="0" y="538604"/>
                </a:cubicBezTo>
                <a:lnTo>
                  <a:pt x="0" y="107724"/>
                </a:lnTo>
                <a:close/>
              </a:path>
            </a:pathLst>
          </a:custGeom>
          <a:solidFill>
            <a:srgbClr val="D2E1B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0" tIns="92511" rIns="92511" bIns="92511" numCol="1" spcCol="1270" rtlCol="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11200">
              <a:lnSpc>
                <a:spcPct val="90000"/>
              </a:lnSpc>
              <a:spcAft>
                <a:spcPct val="35000"/>
              </a:spcAft>
            </a:pP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Автоматизированная система оперативного мониторинга качества входных рудопотоков горно-обогатительного  производства</a:t>
            </a:r>
            <a:endParaRPr lang="ru-RU" sz="1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Arial Narrow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9564302"/>
              </p:ext>
            </p:extLst>
          </p:nvPr>
        </p:nvGraphicFramePr>
        <p:xfrm>
          <a:off x="359532" y="1268760"/>
          <a:ext cx="8424936" cy="4601950"/>
        </p:xfrm>
        <a:graphic>
          <a:graphicData uri="http://schemas.openxmlformats.org/drawingml/2006/table">
            <a:tbl>
              <a:tblPr/>
              <a:tblGrid>
                <a:gridCol w="8424936"/>
              </a:tblGrid>
              <a:tr h="528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Основные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уточнения 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методики оперативной диагностики характеристик входных рудопотоков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7" marR="5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1. Уточнение  методики калибровки</a:t>
                      </a:r>
                      <a:r>
                        <a:rPr lang="ru-RU" sz="1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измерительных каналов  для АС ОМКВР</a:t>
                      </a:r>
                    </a:p>
                    <a:p>
                      <a:pPr marL="630238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Необходимость уточнения</a:t>
                      </a:r>
                      <a:r>
                        <a:rPr lang="ru-RU" sz="1400" i="1" dirty="0" smtClean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Методические решения по калибровке</a:t>
                      </a:r>
                      <a:r>
                        <a:rPr lang="ru-RU" sz="1400" b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измерительных каналов предопределены необходимостью учета изменения метрологических характеристик  приборов используемых в АС ОМКВР в следствии их механического износа или изменения электромагнитной обстановки в  зоне измерений.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базовых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 функциональных</a:t>
                      </a:r>
                      <a:r>
                        <a:rPr lang="ru-RU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спецификациях АС ОМКВР</a:t>
                      </a:r>
                      <a:r>
                        <a:rPr lang="ru-RU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сервис  по калибровке каналов не учтен</a:t>
                      </a:r>
                      <a:endParaRPr lang="ru-RU" sz="1400" b="0" baseline="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7" marR="5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 Решения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по  под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стройке параметров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математической модели мониторинга в АС ОМКВР</a:t>
                      </a:r>
                    </a:p>
                    <a:p>
                      <a:pPr marL="630238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Необходимость уточнения</a:t>
                      </a:r>
                      <a:r>
                        <a:rPr lang="ru-RU" sz="1400" i="1" dirty="0" smtClean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В базовых  функциональных</a:t>
                      </a:r>
                      <a:r>
                        <a:rPr lang="ru-RU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спецификациях АС ОМКВР</a:t>
                      </a:r>
                      <a:r>
                        <a:rPr lang="ru-RU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не учитывались неизбежные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  изменения параметров объектов и процессов  мониторинга</a:t>
                      </a:r>
                      <a:r>
                        <a:rPr lang="ru-RU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в ходе эксплуатации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, что требуют</a:t>
                      </a:r>
                      <a:r>
                        <a:rPr lang="ru-RU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периодической настройки характеристик приборов  и  адаптации параметров модели </a:t>
                      </a:r>
                      <a:r>
                        <a:rPr lang="ru-RU" sz="1400" dirty="0" smtClean="0">
                          <a:latin typeface="Times New Roman"/>
                          <a:ea typeface="Batang"/>
                          <a:cs typeface="Times New Roman"/>
                        </a:rPr>
                        <a:t>по мере появления невязок между моделью и реальными показателями. </a:t>
                      </a: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Математическая модель </a:t>
                      </a:r>
                      <a:r>
                        <a:rPr lang="ru-RU" sz="1400" b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составляет основу </a:t>
                      </a: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 процедуры проецирования динамики и хронологии  разгрузки вагонов в бункер  на отрезки рудопотока после  операции крупного дробления</a:t>
                      </a:r>
                      <a:r>
                        <a:rPr lang="ru-RU" sz="1400" b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. Неточности в  параметрах модели будут снижать объективность получаемых результатов </a:t>
                      </a:r>
                    </a:p>
                  </a:txBody>
                  <a:tcPr marL="58227" marR="5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2918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Уточнение методических и научно-технических решений по </a:t>
            </a:r>
            <a:r>
              <a:rPr lang="ru-RU" b="1" dirty="0" smtClean="0">
                <a:solidFill>
                  <a:schemeClr val="bg1"/>
                </a:solidFill>
              </a:rPr>
              <a:t>созданию АС ОМВКР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509" y="5375772"/>
            <a:ext cx="8208912" cy="222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800" b="1" dirty="0"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1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00034" y="3621459"/>
            <a:ext cx="1356696" cy="1164863"/>
            <a:chOff x="2358048" y="3391660"/>
            <a:chExt cx="3165475" cy="1164863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2358048" y="3584640"/>
              <a:ext cx="1035050" cy="971883"/>
            </a:xfrm>
            <a:prstGeom prst="flowChartExtract">
              <a:avLst/>
            </a:prstGeom>
            <a:solidFill>
              <a:srgbClr val="F79646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182278" y="3392929"/>
              <a:ext cx="1547495" cy="1162958"/>
            </a:xfrm>
            <a:prstGeom prst="rect">
              <a:avLst/>
            </a:prstGeom>
            <a:solidFill>
              <a:srgbClr val="F79646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2830488" y="3392929"/>
              <a:ext cx="622935" cy="774459"/>
            </a:xfrm>
            <a:prstGeom prst="ellipse">
              <a:avLst/>
            </a:prstGeom>
            <a:solidFill>
              <a:srgbClr val="F79646"/>
            </a:solidFill>
            <a:ln w="38100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4488473" y="3583370"/>
              <a:ext cx="1035050" cy="971883"/>
            </a:xfrm>
            <a:prstGeom prst="flowChartExtract">
              <a:avLst/>
            </a:prstGeom>
            <a:solidFill>
              <a:srgbClr val="F79646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4438308" y="3391660"/>
              <a:ext cx="622935" cy="774459"/>
            </a:xfrm>
            <a:prstGeom prst="ellipse">
              <a:avLst/>
            </a:prstGeom>
            <a:solidFill>
              <a:srgbClr val="F79646"/>
            </a:solidFill>
            <a:ln w="38100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837646" y="3550021"/>
            <a:ext cx="857256" cy="1164863"/>
            <a:chOff x="2358048" y="3391660"/>
            <a:chExt cx="3165475" cy="1164863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>
              <a:off x="2358048" y="3584640"/>
              <a:ext cx="1035050" cy="971883"/>
            </a:xfrm>
            <a:prstGeom prst="flowChartExtract">
              <a:avLst/>
            </a:prstGeom>
            <a:solidFill>
              <a:srgbClr val="F79646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3182278" y="3392929"/>
              <a:ext cx="1547495" cy="1162958"/>
            </a:xfrm>
            <a:prstGeom prst="rect">
              <a:avLst/>
            </a:prstGeom>
            <a:solidFill>
              <a:srgbClr val="F79646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2830488" y="3392929"/>
              <a:ext cx="622935" cy="774459"/>
            </a:xfrm>
            <a:prstGeom prst="ellipse">
              <a:avLst/>
            </a:prstGeom>
            <a:solidFill>
              <a:srgbClr val="F79646"/>
            </a:solidFill>
            <a:ln w="38100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>
              <a:off x="4488473" y="3583370"/>
              <a:ext cx="1035050" cy="971883"/>
            </a:xfrm>
            <a:prstGeom prst="flowChartExtract">
              <a:avLst/>
            </a:prstGeom>
            <a:solidFill>
              <a:srgbClr val="F79646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4438308" y="3391660"/>
              <a:ext cx="622935" cy="774459"/>
            </a:xfrm>
            <a:prstGeom prst="ellipse">
              <a:avLst/>
            </a:prstGeom>
            <a:solidFill>
              <a:srgbClr val="F79646"/>
            </a:solidFill>
            <a:ln w="38100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cxnSp>
        <p:nvCxnSpPr>
          <p:cNvPr id="16" name="Прямая соединительная линия 15"/>
          <p:cNvCxnSpPr/>
          <p:nvPr/>
        </p:nvCxnSpPr>
        <p:spPr>
          <a:xfrm>
            <a:off x="357158" y="4786322"/>
            <a:ext cx="80724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AutoShape 16"/>
          <p:cNvCxnSpPr>
            <a:cxnSpLocks noChangeShapeType="1"/>
          </p:cNvCxnSpPr>
          <p:nvPr/>
        </p:nvCxnSpPr>
        <p:spPr bwMode="auto">
          <a:xfrm flipV="1">
            <a:off x="1857356" y="2857496"/>
            <a:ext cx="0" cy="1943131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</p:cxnSp>
      <p:cxnSp>
        <p:nvCxnSpPr>
          <p:cNvPr id="18" name="AutoShape 17"/>
          <p:cNvCxnSpPr>
            <a:cxnSpLocks noChangeShapeType="1"/>
          </p:cNvCxnSpPr>
          <p:nvPr/>
        </p:nvCxnSpPr>
        <p:spPr bwMode="auto">
          <a:xfrm flipV="1">
            <a:off x="3804781" y="2673017"/>
            <a:ext cx="0" cy="1943131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</p:cxn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1928794" y="3838995"/>
            <a:ext cx="187598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Отсутствие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рудопотока на конвейере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508104" y="3643314"/>
            <a:ext cx="1357322" cy="1164863"/>
            <a:chOff x="2358048" y="3391660"/>
            <a:chExt cx="3165475" cy="1164863"/>
          </a:xfrm>
        </p:grpSpPr>
        <p:sp>
          <p:nvSpPr>
            <p:cNvPr id="21" name="AutoShape 5"/>
            <p:cNvSpPr>
              <a:spLocks noChangeArrowheads="1"/>
            </p:cNvSpPr>
            <p:nvPr/>
          </p:nvSpPr>
          <p:spPr bwMode="auto">
            <a:xfrm>
              <a:off x="2358048" y="3584640"/>
              <a:ext cx="1035050" cy="971883"/>
            </a:xfrm>
            <a:prstGeom prst="flowChartExtract">
              <a:avLst/>
            </a:prstGeom>
            <a:solidFill>
              <a:srgbClr val="F79646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3182278" y="3392929"/>
              <a:ext cx="1547495" cy="1162958"/>
            </a:xfrm>
            <a:prstGeom prst="rect">
              <a:avLst/>
            </a:prstGeom>
            <a:solidFill>
              <a:srgbClr val="F79646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2830488" y="3392929"/>
              <a:ext cx="622935" cy="774459"/>
            </a:xfrm>
            <a:prstGeom prst="ellipse">
              <a:avLst/>
            </a:prstGeom>
            <a:solidFill>
              <a:srgbClr val="F79646"/>
            </a:solidFill>
            <a:ln w="38100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AutoShape 10"/>
            <p:cNvSpPr>
              <a:spLocks noChangeArrowheads="1"/>
            </p:cNvSpPr>
            <p:nvPr/>
          </p:nvSpPr>
          <p:spPr bwMode="auto">
            <a:xfrm>
              <a:off x="4488473" y="3583370"/>
              <a:ext cx="1035050" cy="971883"/>
            </a:xfrm>
            <a:prstGeom prst="flowChartExtract">
              <a:avLst/>
            </a:prstGeom>
            <a:solidFill>
              <a:srgbClr val="F79646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Oval 11"/>
            <p:cNvSpPr>
              <a:spLocks noChangeArrowheads="1"/>
            </p:cNvSpPr>
            <p:nvPr/>
          </p:nvSpPr>
          <p:spPr bwMode="auto">
            <a:xfrm>
              <a:off x="4438308" y="3391660"/>
              <a:ext cx="622935" cy="774459"/>
            </a:xfrm>
            <a:prstGeom prst="ellipse">
              <a:avLst/>
            </a:prstGeom>
            <a:solidFill>
              <a:srgbClr val="F79646"/>
            </a:solidFill>
            <a:ln w="38100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cxnSp>
        <p:nvCxnSpPr>
          <p:cNvPr id="26" name="AutoShape 4"/>
          <p:cNvCxnSpPr>
            <a:cxnSpLocks noChangeShapeType="1"/>
          </p:cNvCxnSpPr>
          <p:nvPr/>
        </p:nvCxnSpPr>
        <p:spPr bwMode="auto">
          <a:xfrm flipV="1">
            <a:off x="357158" y="4786322"/>
            <a:ext cx="8215370" cy="1612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7" name="Oval 13"/>
          <p:cNvSpPr>
            <a:spLocks noChangeArrowheads="1"/>
          </p:cNvSpPr>
          <p:nvPr/>
        </p:nvSpPr>
        <p:spPr bwMode="auto">
          <a:xfrm>
            <a:off x="5608297" y="1996068"/>
            <a:ext cx="734060" cy="620202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242733" y="1506584"/>
            <a:ext cx="319405" cy="35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W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7572396" y="3071810"/>
            <a:ext cx="319405" cy="28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ti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AutoShape 17"/>
          <p:cNvCxnSpPr>
            <a:cxnSpLocks noChangeShapeType="1"/>
          </p:cNvCxnSpPr>
          <p:nvPr/>
        </p:nvCxnSpPr>
        <p:spPr bwMode="auto">
          <a:xfrm flipV="1">
            <a:off x="6876256" y="2857496"/>
            <a:ext cx="0" cy="1943131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</p:cxnSp>
      <p:cxnSp>
        <p:nvCxnSpPr>
          <p:cNvPr id="31" name="AutoShape 18"/>
          <p:cNvCxnSpPr>
            <a:cxnSpLocks noChangeShapeType="1"/>
          </p:cNvCxnSpPr>
          <p:nvPr/>
        </p:nvCxnSpPr>
        <p:spPr bwMode="auto">
          <a:xfrm flipV="1">
            <a:off x="1857356" y="3497173"/>
            <a:ext cx="1928826" cy="326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8429652" y="4714884"/>
            <a:ext cx="319405" cy="28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AutoShape 20"/>
          <p:cNvCxnSpPr>
            <a:cxnSpLocks noChangeShapeType="1"/>
          </p:cNvCxnSpPr>
          <p:nvPr/>
        </p:nvCxnSpPr>
        <p:spPr bwMode="auto">
          <a:xfrm flipV="1">
            <a:off x="4694902" y="2841603"/>
            <a:ext cx="0" cy="1943131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</p:cxnSp>
      <p:cxnSp>
        <p:nvCxnSpPr>
          <p:cNvPr id="34" name="AutoShape 21"/>
          <p:cNvCxnSpPr>
            <a:cxnSpLocks noChangeShapeType="1"/>
          </p:cNvCxnSpPr>
          <p:nvPr/>
        </p:nvCxnSpPr>
        <p:spPr bwMode="auto">
          <a:xfrm flipV="1">
            <a:off x="5480720" y="2821612"/>
            <a:ext cx="0" cy="1943131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</p:cxnSp>
      <p:cxnSp>
        <p:nvCxnSpPr>
          <p:cNvPr id="35" name="AutoShape 22"/>
          <p:cNvCxnSpPr>
            <a:cxnSpLocks noChangeShapeType="1"/>
          </p:cNvCxnSpPr>
          <p:nvPr/>
        </p:nvCxnSpPr>
        <p:spPr bwMode="auto">
          <a:xfrm>
            <a:off x="4694902" y="3214686"/>
            <a:ext cx="785818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36" name="Rectangle 23"/>
          <p:cNvSpPr>
            <a:spLocks noChangeArrowheads="1"/>
          </p:cNvSpPr>
          <p:nvPr/>
        </p:nvSpPr>
        <p:spPr bwMode="auto">
          <a:xfrm>
            <a:off x="5495468" y="2932199"/>
            <a:ext cx="319405" cy="28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7500958" y="3621459"/>
            <a:ext cx="857256" cy="1164863"/>
            <a:chOff x="2358048" y="3391660"/>
            <a:chExt cx="3165475" cy="1164863"/>
          </a:xfrm>
        </p:grpSpPr>
        <p:sp>
          <p:nvSpPr>
            <p:cNvPr id="38" name="AutoShape 5"/>
            <p:cNvSpPr>
              <a:spLocks noChangeArrowheads="1"/>
            </p:cNvSpPr>
            <p:nvPr/>
          </p:nvSpPr>
          <p:spPr bwMode="auto">
            <a:xfrm>
              <a:off x="2358048" y="3584640"/>
              <a:ext cx="1035050" cy="971883"/>
            </a:xfrm>
            <a:prstGeom prst="flowChartExtract">
              <a:avLst/>
            </a:prstGeom>
            <a:solidFill>
              <a:srgbClr val="F79646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Rectangle 6"/>
            <p:cNvSpPr>
              <a:spLocks noChangeArrowheads="1"/>
            </p:cNvSpPr>
            <p:nvPr/>
          </p:nvSpPr>
          <p:spPr bwMode="auto">
            <a:xfrm>
              <a:off x="3182278" y="3392929"/>
              <a:ext cx="1547495" cy="1162958"/>
            </a:xfrm>
            <a:prstGeom prst="rect">
              <a:avLst/>
            </a:prstGeom>
            <a:solidFill>
              <a:srgbClr val="F79646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Oval 7"/>
            <p:cNvSpPr>
              <a:spLocks noChangeArrowheads="1"/>
            </p:cNvSpPr>
            <p:nvPr/>
          </p:nvSpPr>
          <p:spPr bwMode="auto">
            <a:xfrm>
              <a:off x="2830488" y="3392929"/>
              <a:ext cx="622935" cy="774459"/>
            </a:xfrm>
            <a:prstGeom prst="ellipse">
              <a:avLst/>
            </a:prstGeom>
            <a:solidFill>
              <a:srgbClr val="F79646"/>
            </a:solidFill>
            <a:ln w="38100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AutoShape 10"/>
            <p:cNvSpPr>
              <a:spLocks noChangeArrowheads="1"/>
            </p:cNvSpPr>
            <p:nvPr/>
          </p:nvSpPr>
          <p:spPr bwMode="auto">
            <a:xfrm>
              <a:off x="4488473" y="3583370"/>
              <a:ext cx="1035050" cy="971883"/>
            </a:xfrm>
            <a:prstGeom prst="flowChartExtract">
              <a:avLst/>
            </a:prstGeom>
            <a:solidFill>
              <a:srgbClr val="F79646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Oval 11"/>
            <p:cNvSpPr>
              <a:spLocks noChangeArrowheads="1"/>
            </p:cNvSpPr>
            <p:nvPr/>
          </p:nvSpPr>
          <p:spPr bwMode="auto">
            <a:xfrm>
              <a:off x="4438308" y="3391660"/>
              <a:ext cx="622935" cy="774459"/>
            </a:xfrm>
            <a:prstGeom prst="ellipse">
              <a:avLst/>
            </a:prstGeom>
            <a:solidFill>
              <a:srgbClr val="F79646"/>
            </a:solidFill>
            <a:ln w="38100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cxnSp>
        <p:nvCxnSpPr>
          <p:cNvPr id="43" name="Прямая со стрелкой 42"/>
          <p:cNvCxnSpPr/>
          <p:nvPr/>
        </p:nvCxnSpPr>
        <p:spPr>
          <a:xfrm flipV="1">
            <a:off x="499240" y="1673625"/>
            <a:ext cx="794" cy="31134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AutoShape 21"/>
          <p:cNvCxnSpPr>
            <a:cxnSpLocks noChangeShapeType="1"/>
          </p:cNvCxnSpPr>
          <p:nvPr/>
        </p:nvCxnSpPr>
        <p:spPr bwMode="auto">
          <a:xfrm flipV="1">
            <a:off x="7500958" y="2857496"/>
            <a:ext cx="0" cy="1943131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</p:cxnSp>
      <p:pic>
        <p:nvPicPr>
          <p:cNvPr id="45" name="Рисунок 44"/>
          <p:cNvPicPr/>
          <p:nvPr/>
        </p:nvPicPr>
        <p:blipFill>
          <a:blip r:embed="rId2" cstate="print"/>
          <a:srcRect l="37705" t="31250" r="22951" b="37500"/>
          <a:stretch>
            <a:fillRect/>
          </a:stretch>
        </p:blipFill>
        <p:spPr bwMode="auto">
          <a:xfrm>
            <a:off x="1071538" y="1714488"/>
            <a:ext cx="757242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AutoShape 17"/>
          <p:cNvCxnSpPr>
            <a:cxnSpLocks noChangeShapeType="1"/>
          </p:cNvCxnSpPr>
          <p:nvPr/>
        </p:nvCxnSpPr>
        <p:spPr bwMode="auto">
          <a:xfrm rot="5400000" flipH="1" flipV="1">
            <a:off x="3641077" y="1931033"/>
            <a:ext cx="861717" cy="1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</p:cxnSp>
      <p:cxnSp>
        <p:nvCxnSpPr>
          <p:cNvPr id="47" name="AutoShape 17"/>
          <p:cNvCxnSpPr>
            <a:cxnSpLocks noChangeShapeType="1"/>
          </p:cNvCxnSpPr>
          <p:nvPr/>
        </p:nvCxnSpPr>
        <p:spPr bwMode="auto">
          <a:xfrm rot="5400000" flipH="1" flipV="1">
            <a:off x="3283886" y="1931032"/>
            <a:ext cx="861717" cy="1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</p:cxnSp>
      <p:cxnSp>
        <p:nvCxnSpPr>
          <p:cNvPr id="48" name="AutoShape 17"/>
          <p:cNvCxnSpPr>
            <a:cxnSpLocks noChangeShapeType="1"/>
          </p:cNvCxnSpPr>
          <p:nvPr/>
        </p:nvCxnSpPr>
        <p:spPr bwMode="auto">
          <a:xfrm rot="5400000" flipH="1" flipV="1">
            <a:off x="4899456" y="1865011"/>
            <a:ext cx="933950" cy="794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</p:cxnSp>
      <p:cxnSp>
        <p:nvCxnSpPr>
          <p:cNvPr id="49" name="AutoShape 17"/>
          <p:cNvCxnSpPr>
            <a:cxnSpLocks noChangeShapeType="1"/>
          </p:cNvCxnSpPr>
          <p:nvPr/>
        </p:nvCxnSpPr>
        <p:spPr bwMode="auto">
          <a:xfrm rot="5400000" flipH="1" flipV="1">
            <a:off x="4698320" y="1927231"/>
            <a:ext cx="862512" cy="794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</p:cxnSp>
      <p:cxnSp>
        <p:nvCxnSpPr>
          <p:cNvPr id="50" name="AutoShape 22"/>
          <p:cNvCxnSpPr>
            <a:cxnSpLocks noChangeShapeType="1"/>
          </p:cNvCxnSpPr>
          <p:nvPr/>
        </p:nvCxnSpPr>
        <p:spPr bwMode="auto">
          <a:xfrm>
            <a:off x="6876256" y="3429000"/>
            <a:ext cx="624702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51" name="Rectangle 19"/>
          <p:cNvSpPr>
            <a:spLocks noChangeArrowheads="1"/>
          </p:cNvSpPr>
          <p:nvPr/>
        </p:nvSpPr>
        <p:spPr bwMode="auto">
          <a:xfrm>
            <a:off x="3081326" y="3214686"/>
            <a:ext cx="319405" cy="28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V="1">
            <a:off x="7429520" y="3286124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AutoShape 22"/>
          <p:cNvCxnSpPr>
            <a:cxnSpLocks noChangeShapeType="1"/>
          </p:cNvCxnSpPr>
          <p:nvPr/>
        </p:nvCxnSpPr>
        <p:spPr bwMode="auto">
          <a:xfrm>
            <a:off x="3714744" y="1643050"/>
            <a:ext cx="357190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54" name="Rectangle 19"/>
          <p:cNvSpPr>
            <a:spLocks noChangeArrowheads="1"/>
          </p:cNvSpPr>
          <p:nvPr/>
        </p:nvSpPr>
        <p:spPr bwMode="auto">
          <a:xfrm>
            <a:off x="3786182" y="1285860"/>
            <a:ext cx="319405" cy="28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AutoShape 22"/>
          <p:cNvCxnSpPr>
            <a:cxnSpLocks noChangeShapeType="1"/>
          </p:cNvCxnSpPr>
          <p:nvPr/>
        </p:nvCxnSpPr>
        <p:spPr bwMode="auto">
          <a:xfrm>
            <a:off x="5152514" y="1863820"/>
            <a:ext cx="214314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56" name="Rectangle 23"/>
          <p:cNvSpPr>
            <a:spLocks noChangeArrowheads="1"/>
          </p:cNvSpPr>
          <p:nvPr/>
        </p:nvSpPr>
        <p:spPr bwMode="auto">
          <a:xfrm>
            <a:off x="5065249" y="1355128"/>
            <a:ext cx="319405" cy="28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57290" y="5072074"/>
            <a:ext cx="70009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Калибровка измерительных приборов  (задание 0) осуществляется при отсутствии руды на движущемся конвейере. (В данном примере на интервалах </a:t>
            </a:r>
            <a:r>
              <a:rPr lang="en-US" sz="1400" dirty="0" smtClean="0"/>
              <a:t>t1, t2, </a:t>
            </a:r>
            <a:r>
              <a:rPr lang="en-US" sz="1400" dirty="0" err="1" smtClean="0"/>
              <a:t>ti</a:t>
            </a:r>
            <a:r>
              <a:rPr lang="en-US" sz="1400" dirty="0" smtClean="0"/>
              <a:t>).  </a:t>
            </a:r>
            <a:endParaRPr lang="ru-RU" sz="1400" dirty="0"/>
          </a:p>
          <a:p>
            <a:pPr algn="ctr"/>
            <a:r>
              <a:rPr lang="ru-RU" sz="1400" dirty="0" smtClean="0"/>
              <a:t>За ноль  принимается значение (</a:t>
            </a:r>
            <a:r>
              <a:rPr lang="en-US" sz="1400" dirty="0" smtClean="0"/>
              <a:t>Wt</a:t>
            </a:r>
            <a:r>
              <a:rPr lang="en-US" sz="1000" dirty="0" smtClean="0"/>
              <a:t>1</a:t>
            </a:r>
            <a:r>
              <a:rPr lang="en-US" sz="1400" dirty="0" smtClean="0"/>
              <a:t>+Wt</a:t>
            </a:r>
            <a:r>
              <a:rPr lang="en-US" sz="1000" dirty="0" smtClean="0"/>
              <a:t>2</a:t>
            </a:r>
            <a:r>
              <a:rPr lang="en-US" sz="1400" dirty="0" smtClean="0"/>
              <a:t>+</a:t>
            </a:r>
            <a:r>
              <a:rPr lang="en-US" sz="1000" dirty="0" smtClean="0"/>
              <a:t>……</a:t>
            </a:r>
            <a:r>
              <a:rPr lang="en-US" sz="1400" dirty="0" smtClean="0"/>
              <a:t>+ </a:t>
            </a:r>
            <a:r>
              <a:rPr lang="en-US" sz="1400" dirty="0" err="1" smtClean="0"/>
              <a:t>W</a:t>
            </a:r>
            <a:r>
              <a:rPr lang="en-US" sz="1000" dirty="0" err="1" smtClean="0"/>
              <a:t>ti</a:t>
            </a:r>
            <a:r>
              <a:rPr lang="en-US" sz="1400" dirty="0" smtClean="0"/>
              <a:t>)/ (t</a:t>
            </a:r>
            <a:r>
              <a:rPr lang="en-US" sz="1000" dirty="0" smtClean="0"/>
              <a:t>1</a:t>
            </a:r>
            <a:r>
              <a:rPr lang="en-US" sz="1400" dirty="0" smtClean="0"/>
              <a:t>+t</a:t>
            </a:r>
            <a:r>
              <a:rPr lang="en-US" sz="1000" dirty="0" smtClean="0"/>
              <a:t>2</a:t>
            </a:r>
            <a:r>
              <a:rPr lang="en-US" sz="1400" dirty="0" smtClean="0"/>
              <a:t>+…+</a:t>
            </a:r>
            <a:r>
              <a:rPr lang="en-US" sz="1400" dirty="0" err="1" smtClean="0"/>
              <a:t>t</a:t>
            </a:r>
            <a:r>
              <a:rPr lang="en-US" sz="1000" dirty="0" err="1" smtClean="0"/>
              <a:t>i</a:t>
            </a:r>
            <a:r>
              <a:rPr lang="en-US" sz="1400" dirty="0" smtClean="0"/>
              <a:t>)</a:t>
            </a:r>
            <a:endParaRPr lang="ru-RU" sz="1000" dirty="0"/>
          </a:p>
        </p:txBody>
      </p:sp>
      <p:sp>
        <p:nvSpPr>
          <p:cNvPr id="58" name="Заголовок 3"/>
          <p:cNvSpPr txBox="1">
            <a:spLocks/>
          </p:cNvSpPr>
          <p:nvPr/>
        </p:nvSpPr>
        <p:spPr>
          <a:xfrm>
            <a:off x="0" y="0"/>
            <a:ext cx="9144000" cy="642942"/>
          </a:xfrm>
          <a:custGeom>
            <a:avLst/>
            <a:gdLst>
              <a:gd name="connsiteX0" fmla="*/ 0 w 7786710"/>
              <a:gd name="connsiteY0" fmla="*/ 107724 h 646328"/>
              <a:gd name="connsiteX1" fmla="*/ 31552 w 7786710"/>
              <a:gd name="connsiteY1" fmla="*/ 31552 h 646328"/>
              <a:gd name="connsiteX2" fmla="*/ 107724 w 7786710"/>
              <a:gd name="connsiteY2" fmla="*/ 0 h 646328"/>
              <a:gd name="connsiteX3" fmla="*/ 7678986 w 7786710"/>
              <a:gd name="connsiteY3" fmla="*/ 0 h 646328"/>
              <a:gd name="connsiteX4" fmla="*/ 7755158 w 7786710"/>
              <a:gd name="connsiteY4" fmla="*/ 31552 h 646328"/>
              <a:gd name="connsiteX5" fmla="*/ 7786710 w 7786710"/>
              <a:gd name="connsiteY5" fmla="*/ 107724 h 646328"/>
              <a:gd name="connsiteX6" fmla="*/ 7786710 w 7786710"/>
              <a:gd name="connsiteY6" fmla="*/ 538604 h 646328"/>
              <a:gd name="connsiteX7" fmla="*/ 7755158 w 7786710"/>
              <a:gd name="connsiteY7" fmla="*/ 614776 h 646328"/>
              <a:gd name="connsiteX8" fmla="*/ 7678986 w 7786710"/>
              <a:gd name="connsiteY8" fmla="*/ 646328 h 646328"/>
              <a:gd name="connsiteX9" fmla="*/ 107724 w 7786710"/>
              <a:gd name="connsiteY9" fmla="*/ 646328 h 646328"/>
              <a:gd name="connsiteX10" fmla="*/ 31552 w 7786710"/>
              <a:gd name="connsiteY10" fmla="*/ 614776 h 646328"/>
              <a:gd name="connsiteX11" fmla="*/ 0 w 7786710"/>
              <a:gd name="connsiteY11" fmla="*/ 538604 h 646328"/>
              <a:gd name="connsiteX12" fmla="*/ 0 w 7786710"/>
              <a:gd name="connsiteY12" fmla="*/ 107724 h 6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86710" h="646328">
                <a:moveTo>
                  <a:pt x="0" y="107724"/>
                </a:moveTo>
                <a:cubicBezTo>
                  <a:pt x="0" y="79154"/>
                  <a:pt x="11350" y="51754"/>
                  <a:pt x="31552" y="31552"/>
                </a:cubicBezTo>
                <a:cubicBezTo>
                  <a:pt x="51754" y="11350"/>
                  <a:pt x="79154" y="0"/>
                  <a:pt x="107724" y="0"/>
                </a:cubicBezTo>
                <a:lnTo>
                  <a:pt x="7678986" y="0"/>
                </a:lnTo>
                <a:cubicBezTo>
                  <a:pt x="7707556" y="0"/>
                  <a:pt x="7734956" y="11350"/>
                  <a:pt x="7755158" y="31552"/>
                </a:cubicBezTo>
                <a:cubicBezTo>
                  <a:pt x="7775360" y="51754"/>
                  <a:pt x="7786710" y="79154"/>
                  <a:pt x="7786710" y="107724"/>
                </a:cubicBezTo>
                <a:lnTo>
                  <a:pt x="7786710" y="538604"/>
                </a:lnTo>
                <a:cubicBezTo>
                  <a:pt x="7786710" y="567174"/>
                  <a:pt x="7775361" y="594574"/>
                  <a:pt x="7755158" y="614776"/>
                </a:cubicBezTo>
                <a:cubicBezTo>
                  <a:pt x="7734956" y="634978"/>
                  <a:pt x="7707556" y="646328"/>
                  <a:pt x="7678986" y="646328"/>
                </a:cubicBezTo>
                <a:lnTo>
                  <a:pt x="107724" y="646328"/>
                </a:lnTo>
                <a:cubicBezTo>
                  <a:pt x="79154" y="646328"/>
                  <a:pt x="51754" y="634978"/>
                  <a:pt x="31552" y="614776"/>
                </a:cubicBezTo>
                <a:cubicBezTo>
                  <a:pt x="11350" y="594574"/>
                  <a:pt x="0" y="567174"/>
                  <a:pt x="0" y="538604"/>
                </a:cubicBezTo>
                <a:lnTo>
                  <a:pt x="0" y="107724"/>
                </a:lnTo>
                <a:close/>
              </a:path>
            </a:pathLst>
          </a:custGeom>
          <a:solidFill>
            <a:srgbClr val="D2E1B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0" tIns="92511" rIns="92511" bIns="92511" numCol="1" spcCol="1270" rtlCol="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Автоматизированная система оперативного мониторинга качества входных рудопотоков горно-обогатительного  производства </a:t>
            </a:r>
            <a:endParaRPr kumimoji="0" lang="ru-RU" sz="1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899" y="669856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Уточнение методических и научно-технических решений по </a:t>
            </a:r>
            <a:r>
              <a:rPr lang="ru-RU" b="1" dirty="0" smtClean="0">
                <a:solidFill>
                  <a:schemeClr val="bg1"/>
                </a:solidFill>
              </a:rPr>
              <a:t>созданию АС ОМВКР. Калибровка измерительных  приборов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63" name="AutoShape 17"/>
          <p:cNvCxnSpPr>
            <a:cxnSpLocks noChangeShapeType="1"/>
          </p:cNvCxnSpPr>
          <p:nvPr/>
        </p:nvCxnSpPr>
        <p:spPr bwMode="auto">
          <a:xfrm rot="5400000" flipH="1" flipV="1">
            <a:off x="6624908" y="1879354"/>
            <a:ext cx="933950" cy="794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</p:cxnSp>
      <p:cxnSp>
        <p:nvCxnSpPr>
          <p:cNvPr id="64" name="AutoShape 17"/>
          <p:cNvCxnSpPr>
            <a:cxnSpLocks noChangeShapeType="1"/>
          </p:cNvCxnSpPr>
          <p:nvPr/>
        </p:nvCxnSpPr>
        <p:spPr bwMode="auto">
          <a:xfrm rot="5400000" flipH="1" flipV="1">
            <a:off x="6423772" y="1941574"/>
            <a:ext cx="862512" cy="794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</p:cxnSp>
      <p:cxnSp>
        <p:nvCxnSpPr>
          <p:cNvPr id="65" name="AutoShape 22"/>
          <p:cNvCxnSpPr>
            <a:cxnSpLocks noChangeShapeType="1"/>
          </p:cNvCxnSpPr>
          <p:nvPr/>
        </p:nvCxnSpPr>
        <p:spPr bwMode="auto">
          <a:xfrm>
            <a:off x="6877966" y="1878163"/>
            <a:ext cx="214314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66" name="Rectangle 23"/>
          <p:cNvSpPr>
            <a:spLocks noChangeArrowheads="1"/>
          </p:cNvSpPr>
          <p:nvPr/>
        </p:nvSpPr>
        <p:spPr bwMode="auto">
          <a:xfrm>
            <a:off x="6813667" y="1385008"/>
            <a:ext cx="319405" cy="28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</a:t>
            </a:r>
            <a:r>
              <a:rPr lang="ru-RU" sz="1100" dirty="0">
                <a:latin typeface="Calibri" pitchFamily="34" charset="0"/>
                <a:cs typeface="Arial" pitchFamily="34" charset="0"/>
              </a:rPr>
              <a:t>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42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878" y="908720"/>
            <a:ext cx="9135122" cy="366426"/>
          </a:xfrm>
          <a:prstGeom prst="roundRect">
            <a:avLst>
              <a:gd name="adj" fmla="val 0"/>
            </a:avLst>
          </a:prstGeom>
          <a:solidFill>
            <a:srgbClr val="00206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rIns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Общие сведения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2500306"/>
            <a:ext cx="81439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-18506"/>
            <a:ext cx="914400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олилиния 13"/>
          <p:cNvSpPr/>
          <p:nvPr/>
        </p:nvSpPr>
        <p:spPr>
          <a:xfrm>
            <a:off x="8878" y="17006"/>
            <a:ext cx="9115338" cy="642917"/>
          </a:xfrm>
          <a:custGeom>
            <a:avLst/>
            <a:gdLst>
              <a:gd name="connsiteX0" fmla="*/ 0 w 7786710"/>
              <a:gd name="connsiteY0" fmla="*/ 107724 h 646328"/>
              <a:gd name="connsiteX1" fmla="*/ 31552 w 7786710"/>
              <a:gd name="connsiteY1" fmla="*/ 31552 h 646328"/>
              <a:gd name="connsiteX2" fmla="*/ 107724 w 7786710"/>
              <a:gd name="connsiteY2" fmla="*/ 0 h 646328"/>
              <a:gd name="connsiteX3" fmla="*/ 7678986 w 7786710"/>
              <a:gd name="connsiteY3" fmla="*/ 0 h 646328"/>
              <a:gd name="connsiteX4" fmla="*/ 7755158 w 7786710"/>
              <a:gd name="connsiteY4" fmla="*/ 31552 h 646328"/>
              <a:gd name="connsiteX5" fmla="*/ 7786710 w 7786710"/>
              <a:gd name="connsiteY5" fmla="*/ 107724 h 646328"/>
              <a:gd name="connsiteX6" fmla="*/ 7786710 w 7786710"/>
              <a:gd name="connsiteY6" fmla="*/ 538604 h 646328"/>
              <a:gd name="connsiteX7" fmla="*/ 7755158 w 7786710"/>
              <a:gd name="connsiteY7" fmla="*/ 614776 h 646328"/>
              <a:gd name="connsiteX8" fmla="*/ 7678986 w 7786710"/>
              <a:gd name="connsiteY8" fmla="*/ 646328 h 646328"/>
              <a:gd name="connsiteX9" fmla="*/ 107724 w 7786710"/>
              <a:gd name="connsiteY9" fmla="*/ 646328 h 646328"/>
              <a:gd name="connsiteX10" fmla="*/ 31552 w 7786710"/>
              <a:gd name="connsiteY10" fmla="*/ 614776 h 646328"/>
              <a:gd name="connsiteX11" fmla="*/ 0 w 7786710"/>
              <a:gd name="connsiteY11" fmla="*/ 538604 h 646328"/>
              <a:gd name="connsiteX12" fmla="*/ 0 w 7786710"/>
              <a:gd name="connsiteY12" fmla="*/ 107724 h 6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86710" h="646328">
                <a:moveTo>
                  <a:pt x="0" y="107724"/>
                </a:moveTo>
                <a:cubicBezTo>
                  <a:pt x="0" y="79154"/>
                  <a:pt x="11350" y="51754"/>
                  <a:pt x="31552" y="31552"/>
                </a:cubicBezTo>
                <a:cubicBezTo>
                  <a:pt x="51754" y="11350"/>
                  <a:pt x="79154" y="0"/>
                  <a:pt x="107724" y="0"/>
                </a:cubicBezTo>
                <a:lnTo>
                  <a:pt x="7678986" y="0"/>
                </a:lnTo>
                <a:cubicBezTo>
                  <a:pt x="7707556" y="0"/>
                  <a:pt x="7734956" y="11350"/>
                  <a:pt x="7755158" y="31552"/>
                </a:cubicBezTo>
                <a:cubicBezTo>
                  <a:pt x="7775360" y="51754"/>
                  <a:pt x="7786710" y="79154"/>
                  <a:pt x="7786710" y="107724"/>
                </a:cubicBezTo>
                <a:lnTo>
                  <a:pt x="7786710" y="538604"/>
                </a:lnTo>
                <a:cubicBezTo>
                  <a:pt x="7786710" y="567174"/>
                  <a:pt x="7775361" y="594574"/>
                  <a:pt x="7755158" y="614776"/>
                </a:cubicBezTo>
                <a:cubicBezTo>
                  <a:pt x="7734956" y="634978"/>
                  <a:pt x="7707556" y="646328"/>
                  <a:pt x="7678986" y="646328"/>
                </a:cubicBezTo>
                <a:lnTo>
                  <a:pt x="107724" y="646328"/>
                </a:lnTo>
                <a:cubicBezTo>
                  <a:pt x="79154" y="646328"/>
                  <a:pt x="51754" y="634978"/>
                  <a:pt x="31552" y="614776"/>
                </a:cubicBezTo>
                <a:cubicBezTo>
                  <a:pt x="11350" y="594574"/>
                  <a:pt x="0" y="567174"/>
                  <a:pt x="0" y="538604"/>
                </a:cubicBezTo>
                <a:lnTo>
                  <a:pt x="0" y="107724"/>
                </a:lnTo>
                <a:close/>
              </a:path>
            </a:pathLst>
          </a:custGeom>
          <a:solidFill>
            <a:srgbClr val="D2E1B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0" tIns="92511" rIns="92511" bIns="92511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Автоматизированная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система оперативного мониторинга качества входных рудопотоков 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горно-обогатительного  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производства</a:t>
            </a:r>
            <a:endParaRPr lang="ru-RU" sz="1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3143248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подпроекта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kk-KZ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Тукеев У.А.</a:t>
            </a:r>
            <a:endParaRPr lang="ru-RU" alt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4071942"/>
            <a:ext cx="5564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Грантополучатель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ТОО «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TST-16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4643446"/>
            <a:ext cx="6429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Бизнес- партнер –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ТОО «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Системотехника</a:t>
            </a:r>
            <a:r>
              <a:rPr lang="kk-K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1571612"/>
            <a:ext cx="742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cs typeface="Times New Roman" pitchFamily="18" charset="0"/>
              </a:rPr>
              <a:t>Подпроект: </a:t>
            </a:r>
            <a:r>
              <a:rPr lang="ru-RU" sz="2400" b="1" i="1" dirty="0" smtClean="0">
                <a:solidFill>
                  <a:srgbClr val="003399"/>
                </a:solidFill>
                <a:cs typeface="Times New Roman" pitchFamily="18" charset="0"/>
              </a:rPr>
              <a:t>АВТОМАТИЗИРОВАННАЯ СИСТЕМА ОПЕРАТИВНОГО МОНИТОРИНГА КАЧЕСТВА ВХОДНЫХ РУДОПОТОКОВ ГОРНО-ОБОГАТИТЕЛЬНОГО ПРЕДПРИЯТИЯ</a:t>
            </a:r>
            <a:endParaRPr lang="ru-RU" sz="2400" b="1" i="1" dirty="0">
              <a:solidFill>
                <a:srgbClr val="00339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16273"/>
      </p:ext>
    </p:extLst>
  </p:cSld>
  <p:clrMapOvr>
    <a:masterClrMapping/>
  </p:clrMapOvr>
  <p:transition advTm="3946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32040" y="4365104"/>
            <a:ext cx="4019507" cy="14494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949131" y="4372071"/>
            <a:ext cx="3985711" cy="6771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АС ОМВКР</a:t>
            </a:r>
          </a:p>
          <a:p>
            <a:pPr algn="ctr"/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5298" y="5075916"/>
            <a:ext cx="3899191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Аналитический блок АС ОМВКР</a:t>
            </a:r>
          </a:p>
          <a:p>
            <a:endParaRPr lang="ru-RU" sz="14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461887" y="4405075"/>
            <a:ext cx="3174009" cy="11841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4427984" y="1628800"/>
            <a:ext cx="4364092" cy="1871068"/>
            <a:chOff x="1643074" y="500042"/>
            <a:chExt cx="6143668" cy="1795461"/>
          </a:xfrm>
        </p:grpSpPr>
        <p:pic>
          <p:nvPicPr>
            <p:cNvPr id="11" name="Рисунок 10"/>
            <p:cNvPicPr/>
            <p:nvPr/>
          </p:nvPicPr>
          <p:blipFill>
            <a:blip r:embed="rId2" cstate="print"/>
            <a:srcRect l="19565" t="35693" r="25603" b="53221"/>
            <a:stretch>
              <a:fillRect/>
            </a:stretch>
          </p:blipFill>
          <p:spPr bwMode="auto">
            <a:xfrm>
              <a:off x="1643074" y="1714488"/>
              <a:ext cx="6143668" cy="581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2" cstate="print"/>
            <a:srcRect l="18927" t="8430" r="26241" b="67034"/>
            <a:stretch>
              <a:fillRect/>
            </a:stretch>
          </p:blipFill>
          <p:spPr bwMode="auto">
            <a:xfrm>
              <a:off x="1643074" y="500042"/>
              <a:ext cx="6143668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Стрелка углом 12"/>
          <p:cNvSpPr/>
          <p:nvPr/>
        </p:nvSpPr>
        <p:spPr>
          <a:xfrm rot="16200000" flipH="1">
            <a:off x="2474541" y="2304189"/>
            <a:ext cx="1673558" cy="2448272"/>
          </a:xfrm>
          <a:prstGeom prst="bentArrow">
            <a:avLst>
              <a:gd name="adj1" fmla="val 15105"/>
              <a:gd name="adj2" fmla="val 24651"/>
              <a:gd name="adj3" fmla="val 25000"/>
              <a:gd name="adj4" fmla="val 29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09840" y="1491277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Эталонная вертушка</a:t>
            </a:r>
            <a:endParaRPr lang="ru-RU" sz="1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6227516" y="3479705"/>
            <a:ext cx="551745" cy="1770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1" y="1428736"/>
            <a:ext cx="360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Для  эталонной вертушки для каждого вагона до разгрузки в бункер  определены:  вес руды,  </a:t>
            </a:r>
            <a:r>
              <a:rPr lang="ru-RU" sz="1400" dirty="0"/>
              <a:t>содержание полезного </a:t>
            </a:r>
            <a:r>
              <a:rPr lang="ru-RU" sz="1400" dirty="0" smtClean="0"/>
              <a:t>компонента, рудник, количество вагонов </a:t>
            </a:r>
            <a:r>
              <a:rPr lang="ru-RU" sz="1400" dirty="0"/>
              <a:t>и </a:t>
            </a:r>
            <a:r>
              <a:rPr lang="ru-RU" sz="1400" dirty="0" smtClean="0"/>
              <a:t>прочее  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260122" y="3429000"/>
            <a:ext cx="400110" cy="1800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Данные мониторинга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38307" y="2660259"/>
            <a:ext cx="2080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Эталонные данные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0" y="0"/>
            <a:ext cx="9144000" cy="642942"/>
          </a:xfrm>
          <a:custGeom>
            <a:avLst/>
            <a:gdLst>
              <a:gd name="connsiteX0" fmla="*/ 0 w 7786710"/>
              <a:gd name="connsiteY0" fmla="*/ 107724 h 646328"/>
              <a:gd name="connsiteX1" fmla="*/ 31552 w 7786710"/>
              <a:gd name="connsiteY1" fmla="*/ 31552 h 646328"/>
              <a:gd name="connsiteX2" fmla="*/ 107724 w 7786710"/>
              <a:gd name="connsiteY2" fmla="*/ 0 h 646328"/>
              <a:gd name="connsiteX3" fmla="*/ 7678986 w 7786710"/>
              <a:gd name="connsiteY3" fmla="*/ 0 h 646328"/>
              <a:gd name="connsiteX4" fmla="*/ 7755158 w 7786710"/>
              <a:gd name="connsiteY4" fmla="*/ 31552 h 646328"/>
              <a:gd name="connsiteX5" fmla="*/ 7786710 w 7786710"/>
              <a:gd name="connsiteY5" fmla="*/ 107724 h 646328"/>
              <a:gd name="connsiteX6" fmla="*/ 7786710 w 7786710"/>
              <a:gd name="connsiteY6" fmla="*/ 538604 h 646328"/>
              <a:gd name="connsiteX7" fmla="*/ 7755158 w 7786710"/>
              <a:gd name="connsiteY7" fmla="*/ 614776 h 646328"/>
              <a:gd name="connsiteX8" fmla="*/ 7678986 w 7786710"/>
              <a:gd name="connsiteY8" fmla="*/ 646328 h 646328"/>
              <a:gd name="connsiteX9" fmla="*/ 107724 w 7786710"/>
              <a:gd name="connsiteY9" fmla="*/ 646328 h 646328"/>
              <a:gd name="connsiteX10" fmla="*/ 31552 w 7786710"/>
              <a:gd name="connsiteY10" fmla="*/ 614776 h 646328"/>
              <a:gd name="connsiteX11" fmla="*/ 0 w 7786710"/>
              <a:gd name="connsiteY11" fmla="*/ 538604 h 646328"/>
              <a:gd name="connsiteX12" fmla="*/ 0 w 7786710"/>
              <a:gd name="connsiteY12" fmla="*/ 107724 h 6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86710" h="646328">
                <a:moveTo>
                  <a:pt x="0" y="107724"/>
                </a:moveTo>
                <a:cubicBezTo>
                  <a:pt x="0" y="79154"/>
                  <a:pt x="11350" y="51754"/>
                  <a:pt x="31552" y="31552"/>
                </a:cubicBezTo>
                <a:cubicBezTo>
                  <a:pt x="51754" y="11350"/>
                  <a:pt x="79154" y="0"/>
                  <a:pt x="107724" y="0"/>
                </a:cubicBezTo>
                <a:lnTo>
                  <a:pt x="7678986" y="0"/>
                </a:lnTo>
                <a:cubicBezTo>
                  <a:pt x="7707556" y="0"/>
                  <a:pt x="7734956" y="11350"/>
                  <a:pt x="7755158" y="31552"/>
                </a:cubicBezTo>
                <a:cubicBezTo>
                  <a:pt x="7775360" y="51754"/>
                  <a:pt x="7786710" y="79154"/>
                  <a:pt x="7786710" y="107724"/>
                </a:cubicBezTo>
                <a:lnTo>
                  <a:pt x="7786710" y="538604"/>
                </a:lnTo>
                <a:cubicBezTo>
                  <a:pt x="7786710" y="567174"/>
                  <a:pt x="7775361" y="594574"/>
                  <a:pt x="7755158" y="614776"/>
                </a:cubicBezTo>
                <a:cubicBezTo>
                  <a:pt x="7734956" y="634978"/>
                  <a:pt x="7707556" y="646328"/>
                  <a:pt x="7678986" y="646328"/>
                </a:cubicBezTo>
                <a:lnTo>
                  <a:pt x="107724" y="646328"/>
                </a:lnTo>
                <a:cubicBezTo>
                  <a:pt x="79154" y="646328"/>
                  <a:pt x="51754" y="634978"/>
                  <a:pt x="31552" y="614776"/>
                </a:cubicBezTo>
                <a:cubicBezTo>
                  <a:pt x="11350" y="594574"/>
                  <a:pt x="0" y="567174"/>
                  <a:pt x="0" y="538604"/>
                </a:cubicBezTo>
                <a:lnTo>
                  <a:pt x="0" y="107724"/>
                </a:lnTo>
                <a:close/>
              </a:path>
            </a:pathLst>
          </a:custGeom>
          <a:solidFill>
            <a:srgbClr val="D2E1B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0" tIns="92511" rIns="92511" bIns="92511" numCol="1" spcCol="1270" rtlCol="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Автоматизированная система оперативного мониторинга качества входных </a:t>
            </a:r>
            <a:r>
              <a:rPr kumimoji="0" lang="ru-RU" sz="17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рудопотоков</a:t>
            </a:r>
            <a:r>
              <a:rPr kumimoji="0" lang="ru-RU" sz="17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 горно-обогатительного  производства </a:t>
            </a:r>
            <a:endParaRPr kumimoji="0" lang="ru-RU" sz="17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42918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Уточнение методических и научно-технических решений по </a:t>
            </a:r>
            <a:r>
              <a:rPr lang="ru-RU" b="1" dirty="0" smtClean="0">
                <a:solidFill>
                  <a:schemeClr val="bg1"/>
                </a:solidFill>
              </a:rPr>
              <a:t>созданию АС ОМВКР. Корректировка параметров  модели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4" y="4419689"/>
            <a:ext cx="3174009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Корректировки параметров   аналитического блока  АС ОМВКР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с </a:t>
            </a:r>
            <a:r>
              <a:rPr lang="ru-RU" sz="1400" b="1" dirty="0">
                <a:solidFill>
                  <a:schemeClr val="tx2"/>
                </a:solidFill>
              </a:rPr>
              <a:t>использованием имитационной модели  процессов на объектах мониторинга </a:t>
            </a:r>
          </a:p>
        </p:txBody>
      </p:sp>
      <p:sp>
        <p:nvSpPr>
          <p:cNvPr id="22" name="Развернутая стрелка 21"/>
          <p:cNvSpPr/>
          <p:nvPr/>
        </p:nvSpPr>
        <p:spPr>
          <a:xfrm flipV="1">
            <a:off x="1835696" y="5599531"/>
            <a:ext cx="6120680" cy="461641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8242" y="5814580"/>
            <a:ext cx="5180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Скорректированные параметры аналитического блока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4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3101319"/>
              </p:ext>
            </p:extLst>
          </p:nvPr>
        </p:nvGraphicFramePr>
        <p:xfrm>
          <a:off x="827584" y="1196752"/>
          <a:ext cx="7402195" cy="4564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6189"/>
                <a:gridCol w="1491686"/>
                <a:gridCol w="1041828"/>
                <a:gridCol w="969749"/>
                <a:gridCol w="1226883"/>
                <a:gridCol w="1225860"/>
              </a:tblGrid>
              <a:tr h="363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Параметры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8567" marR="8567" marT="8567" marB="8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u="sng" dirty="0">
                          <a:effectLst/>
                          <a:hlinkClick r:id="rId2"/>
                        </a:rPr>
                        <a:t>Приборы с рентгеновской трубкой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8567" marR="8567" marT="8567" marB="8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         </a:t>
                      </a:r>
                      <a:r>
                        <a:rPr lang="ru-RU" sz="1000" u="sng" dirty="0">
                          <a:effectLst/>
                          <a:hlinkClick r:id="rId2"/>
                        </a:rPr>
                        <a:t>Радиоизотопные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8567" marR="8567" marT="8567" marB="8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/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  Лазерные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7" marR="8567" marT="8567" marB="8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  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Нейтронные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7" marR="8567" marT="8567" marB="8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/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Оптические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7" marR="8567" marT="8567" marB="8567" anchor="ctr"/>
                </a:tc>
              </a:tr>
              <a:tr h="363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Анализируемые элементы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8567" marR="8567" marT="8567" marB="8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от Al до U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7" marR="8567" marT="8567" marB="8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от Mg до U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7" marR="8567" marT="8567" marB="8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от C до U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7" marR="8567" marT="8567" marB="8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от C до U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7" marR="8567" marT="8567" marB="8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от H до Mt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7" marR="8567" marT="8567" marB="8567" anchor="ctr"/>
                </a:tc>
              </a:tr>
              <a:tr h="710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Диапазон значений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температуры окружающего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воздуха,</a:t>
                      </a:r>
                      <a:r>
                        <a:rPr lang="ru-RU" sz="1000" baseline="30000" dirty="0">
                          <a:effectLst/>
                        </a:rPr>
                        <a:t>o</a:t>
                      </a:r>
                      <a:r>
                        <a:rPr lang="ru-RU" sz="1000" dirty="0">
                          <a:effectLst/>
                        </a:rPr>
                        <a:t>C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8567" marR="8567" marT="8567" marB="8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-20 до +45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7" marR="8567" marT="8567" marB="8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-30 до +50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7" marR="8567" marT="8567" marB="8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-20 до +45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7" marR="8567" marT="8567" marB="8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-30 до +50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7" marR="8567" marT="8567" marB="8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7" marR="8567" marT="8567" marB="8567" anchor="ctr"/>
                </a:tc>
              </a:tr>
              <a:tr h="884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Габариты, мм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7" marR="8567" marT="8567" marB="8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890x275x240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7" marR="8567" marT="8567" marB="8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 Датчик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150х140х300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Шкаф питания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300х250х170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8567" marR="8567" marT="8567" marB="8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1500x800x1300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7" marR="8567" marT="8567" marB="8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 2103х1690х1575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7" marR="8567" marT="8567" marB="8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Осветительный блок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2000x2000x1000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Шкаф с электроникой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1300х800х200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8567" marR="8567" marT="8567" marB="8567" anchor="ctr"/>
                </a:tc>
              </a:tr>
              <a:tr h="711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Вес, кг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7" marR="8567" marT="8567" marB="8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45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7" marR="8567" marT="8567" marB="8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Датчик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5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Шкаф питания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6,5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7" marR="8567" marT="8567" marB="8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450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7" marR="8567" marT="8567" marB="8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 от 2721 до 4081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7" marR="8567" marT="8567" marB="8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180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7" marR="8567" marT="8567" marB="8567" anchor="ctr"/>
                </a:tc>
              </a:tr>
              <a:tr h="342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Площадь/объем анализа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8567" marR="8567" marT="8567" marB="8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Поверхность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7" marR="8567" marT="8567" marB="8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Объем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7" marR="8567" marT="8567" marB="8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Поверхность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7" marR="8567" marT="8567" marB="8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Объем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7" marR="8567" marT="8567" marB="8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Поверхность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7" marR="8567" marT="8567" marB="8567" anchor="ctr"/>
                </a:tc>
              </a:tr>
              <a:tr h="421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Пределы обнаружения и точность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7" marR="8567" marT="8567" marB="8567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   Для всех поточных анализаторов - до 100ppm (0,01%), меняются в зависимости от элементов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7" marR="8567" marT="8567" marB="856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Опасность для здоровья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персонала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8567" marR="8567" marT="8567" marB="8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есть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7" marR="8567" marT="8567" marB="8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маловероятна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7" marR="8567" marT="8567" marB="8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нет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7" marR="8567" marT="8567" marB="8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есть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7" marR="8567" marT="8567" marB="8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нет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7" marR="8567" marT="8567" marB="8567" anchor="ctr"/>
                </a:tc>
              </a:tr>
              <a:tr h="363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Частота анализа, проб/мин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7" marR="8567" marT="8567" marB="8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непрерывно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7" marR="8567" marT="8567" marB="8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непрерывно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7" marR="8567" marT="8567" marB="8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3-20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7" marR="8567" marT="8567" marB="8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 1,возможно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непрерывно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8567" marR="8567" marT="8567" marB="8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20 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8567" marR="8567" marT="8567" marB="8567" anchor="ctr"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6243" y="702507"/>
            <a:ext cx="9135122" cy="357190"/>
          </a:xfrm>
          <a:prstGeom prst="roundRect">
            <a:avLst>
              <a:gd name="adj" fmla="val 0"/>
            </a:avLst>
          </a:prstGeom>
          <a:solidFill>
            <a:srgbClr val="00206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 smtClean="0"/>
              <a:t>Обоснование выбора анализаторов</a:t>
            </a:r>
            <a:endParaRPr lang="ru-RU" sz="16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8878" y="17006"/>
            <a:ext cx="9115338" cy="642917"/>
          </a:xfrm>
          <a:custGeom>
            <a:avLst/>
            <a:gdLst>
              <a:gd name="connsiteX0" fmla="*/ 0 w 7786710"/>
              <a:gd name="connsiteY0" fmla="*/ 107724 h 646328"/>
              <a:gd name="connsiteX1" fmla="*/ 31552 w 7786710"/>
              <a:gd name="connsiteY1" fmla="*/ 31552 h 646328"/>
              <a:gd name="connsiteX2" fmla="*/ 107724 w 7786710"/>
              <a:gd name="connsiteY2" fmla="*/ 0 h 646328"/>
              <a:gd name="connsiteX3" fmla="*/ 7678986 w 7786710"/>
              <a:gd name="connsiteY3" fmla="*/ 0 h 646328"/>
              <a:gd name="connsiteX4" fmla="*/ 7755158 w 7786710"/>
              <a:gd name="connsiteY4" fmla="*/ 31552 h 646328"/>
              <a:gd name="connsiteX5" fmla="*/ 7786710 w 7786710"/>
              <a:gd name="connsiteY5" fmla="*/ 107724 h 646328"/>
              <a:gd name="connsiteX6" fmla="*/ 7786710 w 7786710"/>
              <a:gd name="connsiteY6" fmla="*/ 538604 h 646328"/>
              <a:gd name="connsiteX7" fmla="*/ 7755158 w 7786710"/>
              <a:gd name="connsiteY7" fmla="*/ 614776 h 646328"/>
              <a:gd name="connsiteX8" fmla="*/ 7678986 w 7786710"/>
              <a:gd name="connsiteY8" fmla="*/ 646328 h 646328"/>
              <a:gd name="connsiteX9" fmla="*/ 107724 w 7786710"/>
              <a:gd name="connsiteY9" fmla="*/ 646328 h 646328"/>
              <a:gd name="connsiteX10" fmla="*/ 31552 w 7786710"/>
              <a:gd name="connsiteY10" fmla="*/ 614776 h 646328"/>
              <a:gd name="connsiteX11" fmla="*/ 0 w 7786710"/>
              <a:gd name="connsiteY11" fmla="*/ 538604 h 646328"/>
              <a:gd name="connsiteX12" fmla="*/ 0 w 7786710"/>
              <a:gd name="connsiteY12" fmla="*/ 107724 h 6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86710" h="646328">
                <a:moveTo>
                  <a:pt x="0" y="107724"/>
                </a:moveTo>
                <a:cubicBezTo>
                  <a:pt x="0" y="79154"/>
                  <a:pt x="11350" y="51754"/>
                  <a:pt x="31552" y="31552"/>
                </a:cubicBezTo>
                <a:cubicBezTo>
                  <a:pt x="51754" y="11350"/>
                  <a:pt x="79154" y="0"/>
                  <a:pt x="107724" y="0"/>
                </a:cubicBezTo>
                <a:lnTo>
                  <a:pt x="7678986" y="0"/>
                </a:lnTo>
                <a:cubicBezTo>
                  <a:pt x="7707556" y="0"/>
                  <a:pt x="7734956" y="11350"/>
                  <a:pt x="7755158" y="31552"/>
                </a:cubicBezTo>
                <a:cubicBezTo>
                  <a:pt x="7775360" y="51754"/>
                  <a:pt x="7786710" y="79154"/>
                  <a:pt x="7786710" y="107724"/>
                </a:cubicBezTo>
                <a:lnTo>
                  <a:pt x="7786710" y="538604"/>
                </a:lnTo>
                <a:cubicBezTo>
                  <a:pt x="7786710" y="567174"/>
                  <a:pt x="7775361" y="594574"/>
                  <a:pt x="7755158" y="614776"/>
                </a:cubicBezTo>
                <a:cubicBezTo>
                  <a:pt x="7734956" y="634978"/>
                  <a:pt x="7707556" y="646328"/>
                  <a:pt x="7678986" y="646328"/>
                </a:cubicBezTo>
                <a:lnTo>
                  <a:pt x="107724" y="646328"/>
                </a:lnTo>
                <a:cubicBezTo>
                  <a:pt x="79154" y="646328"/>
                  <a:pt x="51754" y="634978"/>
                  <a:pt x="31552" y="614776"/>
                </a:cubicBezTo>
                <a:cubicBezTo>
                  <a:pt x="11350" y="594574"/>
                  <a:pt x="0" y="567174"/>
                  <a:pt x="0" y="538604"/>
                </a:cubicBezTo>
                <a:lnTo>
                  <a:pt x="0" y="107724"/>
                </a:lnTo>
                <a:close/>
              </a:path>
            </a:pathLst>
          </a:custGeom>
          <a:solidFill>
            <a:srgbClr val="D2E1B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0" tIns="92511" rIns="92511" bIns="92511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Автоматизированная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система оперативного мониторинга качества входных рудопотоков 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горно-обогатительного 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52750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82" t="11572" r="17644" b="9250"/>
          <a:stretch/>
        </p:blipFill>
        <p:spPr bwMode="auto">
          <a:xfrm>
            <a:off x="539552" y="836712"/>
            <a:ext cx="7662210" cy="542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6243" y="702507"/>
            <a:ext cx="9135122" cy="357190"/>
          </a:xfrm>
          <a:prstGeom prst="roundRect">
            <a:avLst>
              <a:gd name="adj" fmla="val 0"/>
            </a:avLst>
          </a:prstGeom>
          <a:solidFill>
            <a:srgbClr val="00206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 smtClean="0"/>
              <a:t>Проект ТО.  Структурная схема КТС</a:t>
            </a:r>
            <a:endParaRPr lang="ru-RU" sz="16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8878" y="17006"/>
            <a:ext cx="9115338" cy="642917"/>
          </a:xfrm>
          <a:custGeom>
            <a:avLst/>
            <a:gdLst>
              <a:gd name="connsiteX0" fmla="*/ 0 w 7786710"/>
              <a:gd name="connsiteY0" fmla="*/ 107724 h 646328"/>
              <a:gd name="connsiteX1" fmla="*/ 31552 w 7786710"/>
              <a:gd name="connsiteY1" fmla="*/ 31552 h 646328"/>
              <a:gd name="connsiteX2" fmla="*/ 107724 w 7786710"/>
              <a:gd name="connsiteY2" fmla="*/ 0 h 646328"/>
              <a:gd name="connsiteX3" fmla="*/ 7678986 w 7786710"/>
              <a:gd name="connsiteY3" fmla="*/ 0 h 646328"/>
              <a:gd name="connsiteX4" fmla="*/ 7755158 w 7786710"/>
              <a:gd name="connsiteY4" fmla="*/ 31552 h 646328"/>
              <a:gd name="connsiteX5" fmla="*/ 7786710 w 7786710"/>
              <a:gd name="connsiteY5" fmla="*/ 107724 h 646328"/>
              <a:gd name="connsiteX6" fmla="*/ 7786710 w 7786710"/>
              <a:gd name="connsiteY6" fmla="*/ 538604 h 646328"/>
              <a:gd name="connsiteX7" fmla="*/ 7755158 w 7786710"/>
              <a:gd name="connsiteY7" fmla="*/ 614776 h 646328"/>
              <a:gd name="connsiteX8" fmla="*/ 7678986 w 7786710"/>
              <a:gd name="connsiteY8" fmla="*/ 646328 h 646328"/>
              <a:gd name="connsiteX9" fmla="*/ 107724 w 7786710"/>
              <a:gd name="connsiteY9" fmla="*/ 646328 h 646328"/>
              <a:gd name="connsiteX10" fmla="*/ 31552 w 7786710"/>
              <a:gd name="connsiteY10" fmla="*/ 614776 h 646328"/>
              <a:gd name="connsiteX11" fmla="*/ 0 w 7786710"/>
              <a:gd name="connsiteY11" fmla="*/ 538604 h 646328"/>
              <a:gd name="connsiteX12" fmla="*/ 0 w 7786710"/>
              <a:gd name="connsiteY12" fmla="*/ 107724 h 6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86710" h="646328">
                <a:moveTo>
                  <a:pt x="0" y="107724"/>
                </a:moveTo>
                <a:cubicBezTo>
                  <a:pt x="0" y="79154"/>
                  <a:pt x="11350" y="51754"/>
                  <a:pt x="31552" y="31552"/>
                </a:cubicBezTo>
                <a:cubicBezTo>
                  <a:pt x="51754" y="11350"/>
                  <a:pt x="79154" y="0"/>
                  <a:pt x="107724" y="0"/>
                </a:cubicBezTo>
                <a:lnTo>
                  <a:pt x="7678986" y="0"/>
                </a:lnTo>
                <a:cubicBezTo>
                  <a:pt x="7707556" y="0"/>
                  <a:pt x="7734956" y="11350"/>
                  <a:pt x="7755158" y="31552"/>
                </a:cubicBezTo>
                <a:cubicBezTo>
                  <a:pt x="7775360" y="51754"/>
                  <a:pt x="7786710" y="79154"/>
                  <a:pt x="7786710" y="107724"/>
                </a:cubicBezTo>
                <a:lnTo>
                  <a:pt x="7786710" y="538604"/>
                </a:lnTo>
                <a:cubicBezTo>
                  <a:pt x="7786710" y="567174"/>
                  <a:pt x="7775361" y="594574"/>
                  <a:pt x="7755158" y="614776"/>
                </a:cubicBezTo>
                <a:cubicBezTo>
                  <a:pt x="7734956" y="634978"/>
                  <a:pt x="7707556" y="646328"/>
                  <a:pt x="7678986" y="646328"/>
                </a:cubicBezTo>
                <a:lnTo>
                  <a:pt x="107724" y="646328"/>
                </a:lnTo>
                <a:cubicBezTo>
                  <a:pt x="79154" y="646328"/>
                  <a:pt x="51754" y="634978"/>
                  <a:pt x="31552" y="614776"/>
                </a:cubicBezTo>
                <a:cubicBezTo>
                  <a:pt x="11350" y="594574"/>
                  <a:pt x="0" y="567174"/>
                  <a:pt x="0" y="538604"/>
                </a:cubicBezTo>
                <a:lnTo>
                  <a:pt x="0" y="107724"/>
                </a:lnTo>
                <a:close/>
              </a:path>
            </a:pathLst>
          </a:custGeom>
          <a:solidFill>
            <a:srgbClr val="D2E1B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0" tIns="92511" rIns="92511" bIns="92511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Автоматизированная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система оперативного мониторинга качества входных рудопотоков 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горно-обогатительного 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255230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6593860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26243" y="702507"/>
            <a:ext cx="9135122" cy="357190"/>
          </a:xfrm>
          <a:prstGeom prst="roundRect">
            <a:avLst>
              <a:gd name="adj" fmla="val 0"/>
            </a:avLst>
          </a:prstGeom>
          <a:solidFill>
            <a:srgbClr val="00206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 smtClean="0"/>
              <a:t>Проект ТО. КИП</a:t>
            </a:r>
            <a:endParaRPr lang="ru-RU" sz="16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-18506"/>
            <a:ext cx="914400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 5"/>
          <p:cNvSpPr/>
          <p:nvPr/>
        </p:nvSpPr>
        <p:spPr>
          <a:xfrm>
            <a:off x="8878" y="17006"/>
            <a:ext cx="9115338" cy="642917"/>
          </a:xfrm>
          <a:custGeom>
            <a:avLst/>
            <a:gdLst>
              <a:gd name="connsiteX0" fmla="*/ 0 w 7786710"/>
              <a:gd name="connsiteY0" fmla="*/ 107724 h 646328"/>
              <a:gd name="connsiteX1" fmla="*/ 31552 w 7786710"/>
              <a:gd name="connsiteY1" fmla="*/ 31552 h 646328"/>
              <a:gd name="connsiteX2" fmla="*/ 107724 w 7786710"/>
              <a:gd name="connsiteY2" fmla="*/ 0 h 646328"/>
              <a:gd name="connsiteX3" fmla="*/ 7678986 w 7786710"/>
              <a:gd name="connsiteY3" fmla="*/ 0 h 646328"/>
              <a:gd name="connsiteX4" fmla="*/ 7755158 w 7786710"/>
              <a:gd name="connsiteY4" fmla="*/ 31552 h 646328"/>
              <a:gd name="connsiteX5" fmla="*/ 7786710 w 7786710"/>
              <a:gd name="connsiteY5" fmla="*/ 107724 h 646328"/>
              <a:gd name="connsiteX6" fmla="*/ 7786710 w 7786710"/>
              <a:gd name="connsiteY6" fmla="*/ 538604 h 646328"/>
              <a:gd name="connsiteX7" fmla="*/ 7755158 w 7786710"/>
              <a:gd name="connsiteY7" fmla="*/ 614776 h 646328"/>
              <a:gd name="connsiteX8" fmla="*/ 7678986 w 7786710"/>
              <a:gd name="connsiteY8" fmla="*/ 646328 h 646328"/>
              <a:gd name="connsiteX9" fmla="*/ 107724 w 7786710"/>
              <a:gd name="connsiteY9" fmla="*/ 646328 h 646328"/>
              <a:gd name="connsiteX10" fmla="*/ 31552 w 7786710"/>
              <a:gd name="connsiteY10" fmla="*/ 614776 h 646328"/>
              <a:gd name="connsiteX11" fmla="*/ 0 w 7786710"/>
              <a:gd name="connsiteY11" fmla="*/ 538604 h 646328"/>
              <a:gd name="connsiteX12" fmla="*/ 0 w 7786710"/>
              <a:gd name="connsiteY12" fmla="*/ 107724 h 6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86710" h="646328">
                <a:moveTo>
                  <a:pt x="0" y="107724"/>
                </a:moveTo>
                <a:cubicBezTo>
                  <a:pt x="0" y="79154"/>
                  <a:pt x="11350" y="51754"/>
                  <a:pt x="31552" y="31552"/>
                </a:cubicBezTo>
                <a:cubicBezTo>
                  <a:pt x="51754" y="11350"/>
                  <a:pt x="79154" y="0"/>
                  <a:pt x="107724" y="0"/>
                </a:cubicBezTo>
                <a:lnTo>
                  <a:pt x="7678986" y="0"/>
                </a:lnTo>
                <a:cubicBezTo>
                  <a:pt x="7707556" y="0"/>
                  <a:pt x="7734956" y="11350"/>
                  <a:pt x="7755158" y="31552"/>
                </a:cubicBezTo>
                <a:cubicBezTo>
                  <a:pt x="7775360" y="51754"/>
                  <a:pt x="7786710" y="79154"/>
                  <a:pt x="7786710" y="107724"/>
                </a:cubicBezTo>
                <a:lnTo>
                  <a:pt x="7786710" y="538604"/>
                </a:lnTo>
                <a:cubicBezTo>
                  <a:pt x="7786710" y="567174"/>
                  <a:pt x="7775361" y="594574"/>
                  <a:pt x="7755158" y="614776"/>
                </a:cubicBezTo>
                <a:cubicBezTo>
                  <a:pt x="7734956" y="634978"/>
                  <a:pt x="7707556" y="646328"/>
                  <a:pt x="7678986" y="646328"/>
                </a:cubicBezTo>
                <a:lnTo>
                  <a:pt x="107724" y="646328"/>
                </a:lnTo>
                <a:cubicBezTo>
                  <a:pt x="79154" y="646328"/>
                  <a:pt x="51754" y="634978"/>
                  <a:pt x="31552" y="614776"/>
                </a:cubicBezTo>
                <a:cubicBezTo>
                  <a:pt x="11350" y="594574"/>
                  <a:pt x="0" y="567174"/>
                  <a:pt x="0" y="538604"/>
                </a:cubicBezTo>
                <a:lnTo>
                  <a:pt x="0" y="107724"/>
                </a:lnTo>
                <a:close/>
              </a:path>
            </a:pathLst>
          </a:custGeom>
          <a:solidFill>
            <a:srgbClr val="D2E1B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0" tIns="92511" rIns="92511" bIns="92511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Автоматизированная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система оперативного мониторинга качества входных рудопотоков 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горно-обогатительного 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производства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71" t="23568" r="24451" b="17532"/>
          <a:stretch/>
        </p:blipFill>
        <p:spPr bwMode="auto">
          <a:xfrm>
            <a:off x="4211960" y="2996952"/>
            <a:ext cx="4912256" cy="3672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углом 2"/>
          <p:cNvSpPr/>
          <p:nvPr/>
        </p:nvSpPr>
        <p:spPr>
          <a:xfrm rot="10800000" flipH="1">
            <a:off x="899591" y="3140968"/>
            <a:ext cx="3312369" cy="2376264"/>
          </a:xfrm>
          <a:prstGeom prst="bentArrow">
            <a:avLst>
              <a:gd name="adj1" fmla="val 8528"/>
              <a:gd name="adj2" fmla="val 952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16273"/>
      </p:ext>
    </p:extLst>
  </p:cSld>
  <p:clrMapOvr>
    <a:masterClrMapping/>
  </p:clrMapOvr>
  <p:transition advTm="6896"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6243" y="702507"/>
            <a:ext cx="9135122" cy="357190"/>
          </a:xfrm>
          <a:prstGeom prst="roundRect">
            <a:avLst>
              <a:gd name="adj" fmla="val 0"/>
            </a:avLst>
          </a:prstGeom>
          <a:solidFill>
            <a:srgbClr val="00206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 smtClean="0"/>
              <a:t>Проект ТО. Шкафы</a:t>
            </a:r>
            <a:endParaRPr lang="ru-RU" sz="16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8878" y="17006"/>
            <a:ext cx="9115338" cy="642917"/>
          </a:xfrm>
          <a:custGeom>
            <a:avLst/>
            <a:gdLst>
              <a:gd name="connsiteX0" fmla="*/ 0 w 7786710"/>
              <a:gd name="connsiteY0" fmla="*/ 107724 h 646328"/>
              <a:gd name="connsiteX1" fmla="*/ 31552 w 7786710"/>
              <a:gd name="connsiteY1" fmla="*/ 31552 h 646328"/>
              <a:gd name="connsiteX2" fmla="*/ 107724 w 7786710"/>
              <a:gd name="connsiteY2" fmla="*/ 0 h 646328"/>
              <a:gd name="connsiteX3" fmla="*/ 7678986 w 7786710"/>
              <a:gd name="connsiteY3" fmla="*/ 0 h 646328"/>
              <a:gd name="connsiteX4" fmla="*/ 7755158 w 7786710"/>
              <a:gd name="connsiteY4" fmla="*/ 31552 h 646328"/>
              <a:gd name="connsiteX5" fmla="*/ 7786710 w 7786710"/>
              <a:gd name="connsiteY5" fmla="*/ 107724 h 646328"/>
              <a:gd name="connsiteX6" fmla="*/ 7786710 w 7786710"/>
              <a:gd name="connsiteY6" fmla="*/ 538604 h 646328"/>
              <a:gd name="connsiteX7" fmla="*/ 7755158 w 7786710"/>
              <a:gd name="connsiteY7" fmla="*/ 614776 h 646328"/>
              <a:gd name="connsiteX8" fmla="*/ 7678986 w 7786710"/>
              <a:gd name="connsiteY8" fmla="*/ 646328 h 646328"/>
              <a:gd name="connsiteX9" fmla="*/ 107724 w 7786710"/>
              <a:gd name="connsiteY9" fmla="*/ 646328 h 646328"/>
              <a:gd name="connsiteX10" fmla="*/ 31552 w 7786710"/>
              <a:gd name="connsiteY10" fmla="*/ 614776 h 646328"/>
              <a:gd name="connsiteX11" fmla="*/ 0 w 7786710"/>
              <a:gd name="connsiteY11" fmla="*/ 538604 h 646328"/>
              <a:gd name="connsiteX12" fmla="*/ 0 w 7786710"/>
              <a:gd name="connsiteY12" fmla="*/ 107724 h 6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86710" h="646328">
                <a:moveTo>
                  <a:pt x="0" y="107724"/>
                </a:moveTo>
                <a:cubicBezTo>
                  <a:pt x="0" y="79154"/>
                  <a:pt x="11350" y="51754"/>
                  <a:pt x="31552" y="31552"/>
                </a:cubicBezTo>
                <a:cubicBezTo>
                  <a:pt x="51754" y="11350"/>
                  <a:pt x="79154" y="0"/>
                  <a:pt x="107724" y="0"/>
                </a:cubicBezTo>
                <a:lnTo>
                  <a:pt x="7678986" y="0"/>
                </a:lnTo>
                <a:cubicBezTo>
                  <a:pt x="7707556" y="0"/>
                  <a:pt x="7734956" y="11350"/>
                  <a:pt x="7755158" y="31552"/>
                </a:cubicBezTo>
                <a:cubicBezTo>
                  <a:pt x="7775360" y="51754"/>
                  <a:pt x="7786710" y="79154"/>
                  <a:pt x="7786710" y="107724"/>
                </a:cubicBezTo>
                <a:lnTo>
                  <a:pt x="7786710" y="538604"/>
                </a:lnTo>
                <a:cubicBezTo>
                  <a:pt x="7786710" y="567174"/>
                  <a:pt x="7775361" y="594574"/>
                  <a:pt x="7755158" y="614776"/>
                </a:cubicBezTo>
                <a:cubicBezTo>
                  <a:pt x="7734956" y="634978"/>
                  <a:pt x="7707556" y="646328"/>
                  <a:pt x="7678986" y="646328"/>
                </a:cubicBezTo>
                <a:lnTo>
                  <a:pt x="107724" y="646328"/>
                </a:lnTo>
                <a:cubicBezTo>
                  <a:pt x="79154" y="646328"/>
                  <a:pt x="51754" y="634978"/>
                  <a:pt x="31552" y="614776"/>
                </a:cubicBezTo>
                <a:cubicBezTo>
                  <a:pt x="11350" y="594574"/>
                  <a:pt x="0" y="567174"/>
                  <a:pt x="0" y="538604"/>
                </a:cubicBezTo>
                <a:lnTo>
                  <a:pt x="0" y="107724"/>
                </a:lnTo>
                <a:close/>
              </a:path>
            </a:pathLst>
          </a:custGeom>
          <a:solidFill>
            <a:srgbClr val="D2E1B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0" tIns="92511" rIns="92511" bIns="92511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Автоматизированная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система оперативного мониторинга качества входных рудопотоков 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горно-обогатительного 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производства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19" t="10232" r="15746" b="6081"/>
          <a:stretch/>
        </p:blipFill>
        <p:spPr>
          <a:xfrm>
            <a:off x="3779912" y="1211258"/>
            <a:ext cx="5200288" cy="336987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33" t="11490" r="16360" b="5231"/>
          <a:stretch/>
        </p:blipFill>
        <p:spPr bwMode="auto">
          <a:xfrm>
            <a:off x="323528" y="2060848"/>
            <a:ext cx="4818159" cy="341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461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891033" y="3246898"/>
            <a:ext cx="3290011" cy="1425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 descr="C:\Users\Admin\Desktop\P_ST70_XX_04796i.jpg"/>
          <p:cNvPicPr/>
          <p:nvPr/>
        </p:nvPicPr>
        <p:blipFill>
          <a:blip r:embed="rId2" cstate="print"/>
          <a:srcRect t="33174"/>
          <a:stretch>
            <a:fillRect/>
          </a:stretch>
        </p:blipFill>
        <p:spPr bwMode="auto">
          <a:xfrm>
            <a:off x="3946588" y="3361731"/>
            <a:ext cx="1345492" cy="101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WordArt 23"/>
          <p:cNvSpPr>
            <a:spLocks noChangeArrowheads="1" noChangeShapeType="1" noTextEdit="1"/>
          </p:cNvSpPr>
          <p:nvPr/>
        </p:nvSpPr>
        <p:spPr bwMode="auto">
          <a:xfrm>
            <a:off x="4167982" y="4320413"/>
            <a:ext cx="980082" cy="255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28398" dir="1593903" algn="ctr" rotWithShape="0">
                    <a:srgbClr val="868686"/>
                  </a:outerShdw>
                </a:effectLst>
                <a:latin typeface="Arial Black"/>
              </a:rPr>
              <a:t>DATABASE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28398" dir="1593903" algn="ctr" rotWithShape="0">
                  <a:srgbClr val="868686"/>
                </a:outerShdw>
              </a:effectLst>
              <a:latin typeface="Arial Black"/>
            </a:endParaRPr>
          </a:p>
        </p:txBody>
      </p:sp>
      <p:sp>
        <p:nvSpPr>
          <p:cNvPr id="37" name="WordArt 11"/>
          <p:cNvSpPr>
            <a:spLocks noChangeArrowheads="1" noChangeShapeType="1" noTextEdit="1"/>
          </p:cNvSpPr>
          <p:nvPr/>
        </p:nvSpPr>
        <p:spPr bwMode="auto">
          <a:xfrm>
            <a:off x="4355976" y="3700985"/>
            <a:ext cx="386772" cy="166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28398" dir="1593903" algn="ctr" rotWithShape="0">
                    <a:srgbClr val="868686"/>
                  </a:outerShdw>
                </a:effectLst>
                <a:latin typeface="Arial Black"/>
              </a:rPr>
              <a:t>PLC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28398" dir="1593903" algn="ctr" rotWithShape="0">
                  <a:srgbClr val="868686"/>
                </a:outerShdw>
              </a:effectLst>
              <a:latin typeface="Arial Black"/>
            </a:endParaRPr>
          </a:p>
        </p:txBody>
      </p:sp>
      <p:pic>
        <p:nvPicPr>
          <p:cNvPr id="4" name="Рисунок 3" descr="C:\Users\Admin\Desktop\P_PM10_XX_00015I.JPG"/>
          <p:cNvPicPr/>
          <p:nvPr/>
        </p:nvPicPr>
        <p:blipFill>
          <a:blip r:embed="rId3" cstate="print"/>
          <a:srcRect t="45833"/>
          <a:stretch>
            <a:fillRect/>
          </a:stretch>
        </p:blipFill>
        <p:spPr bwMode="auto">
          <a:xfrm>
            <a:off x="1187624" y="3608032"/>
            <a:ext cx="1368153" cy="67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esktop\P_PM10_XX_00015I.JPG"/>
          <p:cNvPicPr/>
          <p:nvPr/>
        </p:nvPicPr>
        <p:blipFill>
          <a:blip r:embed="rId3" cstate="print"/>
          <a:srcRect t="45833"/>
          <a:stretch>
            <a:fillRect/>
          </a:stretch>
        </p:blipFill>
        <p:spPr bwMode="auto">
          <a:xfrm>
            <a:off x="6516216" y="3581018"/>
            <a:ext cx="1352010" cy="70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АРМ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1051" y="1229507"/>
            <a:ext cx="1857913" cy="1111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WordArt 11"/>
          <p:cNvSpPr>
            <a:spLocks noChangeArrowheads="1" noChangeShapeType="1" noTextEdit="1"/>
          </p:cNvSpPr>
          <p:nvPr/>
        </p:nvSpPr>
        <p:spPr bwMode="auto">
          <a:xfrm>
            <a:off x="4229640" y="1785296"/>
            <a:ext cx="820737" cy="166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28398" dir="1593903" algn="ctr" rotWithShape="0">
                    <a:srgbClr val="868686"/>
                  </a:outerShdw>
                </a:effectLst>
                <a:latin typeface="Arial Black"/>
              </a:rPr>
              <a:t>АРМ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28398" dir="1593903" algn="ctr" rotWithShape="0">
                  <a:srgbClr val="868686"/>
                </a:outerShdw>
              </a:effectLst>
              <a:latin typeface="Arial Black"/>
            </a:endParaRPr>
          </a:p>
        </p:txBody>
      </p:sp>
      <p:sp>
        <p:nvSpPr>
          <p:cNvPr id="25" name="AutoShape 19"/>
          <p:cNvSpPr>
            <a:spLocks noChangeArrowheads="1"/>
          </p:cNvSpPr>
          <p:nvPr/>
        </p:nvSpPr>
        <p:spPr bwMode="auto">
          <a:xfrm>
            <a:off x="4157665" y="2706742"/>
            <a:ext cx="382736" cy="680985"/>
          </a:xfrm>
          <a:prstGeom prst="upArrow">
            <a:avLst>
              <a:gd name="adj1" fmla="val 50000"/>
              <a:gd name="adj2" fmla="val 50728"/>
            </a:avLst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4F81BD"/>
            </a:solidFill>
            <a:miter lim="800000"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7" name="AutoShape 21"/>
          <p:cNvSpPr>
            <a:spLocks noChangeArrowheads="1"/>
          </p:cNvSpPr>
          <p:nvPr/>
        </p:nvSpPr>
        <p:spPr bwMode="auto">
          <a:xfrm rot="10800000">
            <a:off x="4618247" y="2752239"/>
            <a:ext cx="362695" cy="676760"/>
          </a:xfrm>
          <a:prstGeom prst="upArrow">
            <a:avLst>
              <a:gd name="adj1" fmla="val 50000"/>
              <a:gd name="adj2" fmla="val 50647"/>
            </a:avLst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4F81BD"/>
            </a:solidFill>
            <a:miter lim="800000"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4" name="Рисунок 33" descr="C:\Users\Admin\Desktop\P_PM10_XX_00015I.JPG"/>
          <p:cNvPicPr/>
          <p:nvPr/>
        </p:nvPicPr>
        <p:blipFill>
          <a:blip r:embed="rId3" cstate="print"/>
          <a:srcRect t="45833"/>
          <a:stretch>
            <a:fillRect/>
          </a:stretch>
        </p:blipFill>
        <p:spPr bwMode="auto">
          <a:xfrm>
            <a:off x="3912134" y="4990248"/>
            <a:ext cx="1302126" cy="70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Прямоугольник 34"/>
          <p:cNvSpPr/>
          <p:nvPr/>
        </p:nvSpPr>
        <p:spPr>
          <a:xfrm>
            <a:off x="581368" y="4332631"/>
            <a:ext cx="23528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Данные  о рудопотоках</a:t>
            </a:r>
          </a:p>
          <a:p>
            <a:pPr algn="ctr"/>
            <a:r>
              <a:rPr lang="ru-RU" sz="1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после дробления</a:t>
            </a:r>
          </a:p>
          <a:p>
            <a:pPr algn="ctr"/>
            <a:r>
              <a:rPr lang="ru-RU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 в 10 секунд</a:t>
            </a:r>
            <a:endParaRPr lang="ru-RU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311885" y="5826750"/>
            <a:ext cx="2448305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Хронология разгрузки</a:t>
            </a:r>
          </a:p>
          <a:p>
            <a:pPr algn="ctr"/>
            <a:r>
              <a:rPr lang="ru-RU" sz="1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ru-RU" sz="1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аз а секунду</a:t>
            </a:r>
            <a:endParaRPr lang="ru-RU" sz="1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84168" y="4148902"/>
            <a:ext cx="27801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Ситуационная информация</a:t>
            </a:r>
          </a:p>
          <a:p>
            <a:pPr algn="ctr"/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 зоне разгрузки</a:t>
            </a:r>
          </a:p>
          <a:p>
            <a:pPr algn="ctr"/>
            <a:r>
              <a:rPr lang="ru-RU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событию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363415" y="2260466"/>
            <a:ext cx="2448305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Контроль разгрузки</a:t>
            </a:r>
          </a:p>
          <a:p>
            <a:pPr algn="ctr"/>
            <a:r>
              <a:rPr lang="ru-RU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запросу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7334" y="651138"/>
            <a:ext cx="9144000" cy="357190"/>
          </a:xfrm>
          <a:prstGeom prst="roundRect">
            <a:avLst>
              <a:gd name="adj" fmla="val 0"/>
            </a:avLst>
          </a:prstGeom>
          <a:solidFill>
            <a:srgbClr val="00206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 smtClean="0"/>
              <a:t>Информационное обеспечение. Схема сбора данных для анализа</a:t>
            </a:r>
            <a:endParaRPr lang="ru-RU" sz="1600" dirty="0"/>
          </a:p>
        </p:txBody>
      </p:sp>
      <p:sp>
        <p:nvSpPr>
          <p:cNvPr id="42" name="Полилиния 41"/>
          <p:cNvSpPr/>
          <p:nvPr/>
        </p:nvSpPr>
        <p:spPr>
          <a:xfrm>
            <a:off x="8878" y="8221"/>
            <a:ext cx="9115338" cy="642917"/>
          </a:xfrm>
          <a:custGeom>
            <a:avLst/>
            <a:gdLst>
              <a:gd name="connsiteX0" fmla="*/ 0 w 7786710"/>
              <a:gd name="connsiteY0" fmla="*/ 107724 h 646328"/>
              <a:gd name="connsiteX1" fmla="*/ 31552 w 7786710"/>
              <a:gd name="connsiteY1" fmla="*/ 31552 h 646328"/>
              <a:gd name="connsiteX2" fmla="*/ 107724 w 7786710"/>
              <a:gd name="connsiteY2" fmla="*/ 0 h 646328"/>
              <a:gd name="connsiteX3" fmla="*/ 7678986 w 7786710"/>
              <a:gd name="connsiteY3" fmla="*/ 0 h 646328"/>
              <a:gd name="connsiteX4" fmla="*/ 7755158 w 7786710"/>
              <a:gd name="connsiteY4" fmla="*/ 31552 h 646328"/>
              <a:gd name="connsiteX5" fmla="*/ 7786710 w 7786710"/>
              <a:gd name="connsiteY5" fmla="*/ 107724 h 646328"/>
              <a:gd name="connsiteX6" fmla="*/ 7786710 w 7786710"/>
              <a:gd name="connsiteY6" fmla="*/ 538604 h 646328"/>
              <a:gd name="connsiteX7" fmla="*/ 7755158 w 7786710"/>
              <a:gd name="connsiteY7" fmla="*/ 614776 h 646328"/>
              <a:gd name="connsiteX8" fmla="*/ 7678986 w 7786710"/>
              <a:gd name="connsiteY8" fmla="*/ 646328 h 646328"/>
              <a:gd name="connsiteX9" fmla="*/ 107724 w 7786710"/>
              <a:gd name="connsiteY9" fmla="*/ 646328 h 646328"/>
              <a:gd name="connsiteX10" fmla="*/ 31552 w 7786710"/>
              <a:gd name="connsiteY10" fmla="*/ 614776 h 646328"/>
              <a:gd name="connsiteX11" fmla="*/ 0 w 7786710"/>
              <a:gd name="connsiteY11" fmla="*/ 538604 h 646328"/>
              <a:gd name="connsiteX12" fmla="*/ 0 w 7786710"/>
              <a:gd name="connsiteY12" fmla="*/ 107724 h 6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86710" h="646328">
                <a:moveTo>
                  <a:pt x="0" y="107724"/>
                </a:moveTo>
                <a:cubicBezTo>
                  <a:pt x="0" y="79154"/>
                  <a:pt x="11350" y="51754"/>
                  <a:pt x="31552" y="31552"/>
                </a:cubicBezTo>
                <a:cubicBezTo>
                  <a:pt x="51754" y="11350"/>
                  <a:pt x="79154" y="0"/>
                  <a:pt x="107724" y="0"/>
                </a:cubicBezTo>
                <a:lnTo>
                  <a:pt x="7678986" y="0"/>
                </a:lnTo>
                <a:cubicBezTo>
                  <a:pt x="7707556" y="0"/>
                  <a:pt x="7734956" y="11350"/>
                  <a:pt x="7755158" y="31552"/>
                </a:cubicBezTo>
                <a:cubicBezTo>
                  <a:pt x="7775360" y="51754"/>
                  <a:pt x="7786710" y="79154"/>
                  <a:pt x="7786710" y="107724"/>
                </a:cubicBezTo>
                <a:lnTo>
                  <a:pt x="7786710" y="538604"/>
                </a:lnTo>
                <a:cubicBezTo>
                  <a:pt x="7786710" y="567174"/>
                  <a:pt x="7775361" y="594574"/>
                  <a:pt x="7755158" y="614776"/>
                </a:cubicBezTo>
                <a:cubicBezTo>
                  <a:pt x="7734956" y="634978"/>
                  <a:pt x="7707556" y="646328"/>
                  <a:pt x="7678986" y="646328"/>
                </a:cubicBezTo>
                <a:lnTo>
                  <a:pt x="107724" y="646328"/>
                </a:lnTo>
                <a:cubicBezTo>
                  <a:pt x="79154" y="646328"/>
                  <a:pt x="51754" y="634978"/>
                  <a:pt x="31552" y="614776"/>
                </a:cubicBezTo>
                <a:cubicBezTo>
                  <a:pt x="11350" y="594574"/>
                  <a:pt x="0" y="567174"/>
                  <a:pt x="0" y="538604"/>
                </a:cubicBezTo>
                <a:lnTo>
                  <a:pt x="0" y="107724"/>
                </a:lnTo>
                <a:close/>
              </a:path>
            </a:pathLst>
          </a:custGeom>
          <a:solidFill>
            <a:srgbClr val="D2E1B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0" tIns="92511" rIns="92511" bIns="92511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Автоматизированная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система оперативного мониторинга качества входных рудопотоков 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горно-обогатительного 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производства</a:t>
            </a:r>
          </a:p>
        </p:txBody>
      </p:sp>
      <p:sp>
        <p:nvSpPr>
          <p:cNvPr id="102" name="AutoShape 21"/>
          <p:cNvSpPr>
            <a:spLocks noChangeArrowheads="1"/>
          </p:cNvSpPr>
          <p:nvPr/>
        </p:nvSpPr>
        <p:spPr bwMode="auto">
          <a:xfrm>
            <a:off x="4420079" y="4571557"/>
            <a:ext cx="362695" cy="676760"/>
          </a:xfrm>
          <a:prstGeom prst="upArrow">
            <a:avLst>
              <a:gd name="adj1" fmla="val 50000"/>
              <a:gd name="adj2" fmla="val 50647"/>
            </a:avLst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4F81BD"/>
            </a:solidFill>
            <a:miter lim="800000"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" name="AutoShape 21"/>
          <p:cNvSpPr>
            <a:spLocks noChangeArrowheads="1"/>
          </p:cNvSpPr>
          <p:nvPr/>
        </p:nvSpPr>
        <p:spPr bwMode="auto">
          <a:xfrm rot="5400000">
            <a:off x="2531461" y="3605937"/>
            <a:ext cx="362695" cy="676760"/>
          </a:xfrm>
          <a:prstGeom prst="upArrow">
            <a:avLst>
              <a:gd name="adj1" fmla="val 50000"/>
              <a:gd name="adj2" fmla="val 50647"/>
            </a:avLst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4F81BD"/>
            </a:solidFill>
            <a:miter lim="800000"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" name="AutoShape 21"/>
          <p:cNvSpPr>
            <a:spLocks noChangeArrowheads="1"/>
          </p:cNvSpPr>
          <p:nvPr/>
        </p:nvSpPr>
        <p:spPr bwMode="auto">
          <a:xfrm rot="16200000">
            <a:off x="6220676" y="3543953"/>
            <a:ext cx="362695" cy="676760"/>
          </a:xfrm>
          <a:prstGeom prst="upArrow">
            <a:avLst>
              <a:gd name="adj1" fmla="val 50000"/>
              <a:gd name="adj2" fmla="val 50647"/>
            </a:avLst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4F81BD"/>
            </a:solidFill>
            <a:miter lim="800000"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" name="WordArt 11"/>
          <p:cNvSpPr>
            <a:spLocks noChangeArrowheads="1" noChangeShapeType="1" noTextEdit="1"/>
          </p:cNvSpPr>
          <p:nvPr/>
        </p:nvSpPr>
        <p:spPr bwMode="auto">
          <a:xfrm>
            <a:off x="7087483" y="3434950"/>
            <a:ext cx="386772" cy="166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28398" dir="1593903" algn="ctr" rotWithShape="0">
                    <a:srgbClr val="868686"/>
                  </a:outerShdw>
                </a:effectLst>
                <a:latin typeface="Arial Black"/>
              </a:rPr>
              <a:t>УСО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28398" dir="1593903" algn="ctr" rotWithShape="0">
                  <a:srgbClr val="868686"/>
                </a:outerShdw>
              </a:effectLst>
              <a:latin typeface="Arial Black"/>
            </a:endParaRPr>
          </a:p>
        </p:txBody>
      </p:sp>
      <p:sp>
        <p:nvSpPr>
          <p:cNvPr id="108" name="WordArt 11"/>
          <p:cNvSpPr>
            <a:spLocks noChangeArrowheads="1" noChangeShapeType="1" noTextEdit="1"/>
          </p:cNvSpPr>
          <p:nvPr/>
        </p:nvSpPr>
        <p:spPr bwMode="auto">
          <a:xfrm>
            <a:off x="1638961" y="3445767"/>
            <a:ext cx="386772" cy="166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28398" dir="1593903" algn="ctr" rotWithShape="0">
                    <a:srgbClr val="868686"/>
                  </a:outerShdw>
                </a:effectLst>
                <a:latin typeface="Arial Black"/>
              </a:rPr>
              <a:t>УСО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28398" dir="1593903" algn="ctr" rotWithShape="0">
                  <a:srgbClr val="868686"/>
                </a:outerShdw>
              </a:effectLst>
              <a:latin typeface="Arial Black"/>
            </a:endParaRPr>
          </a:p>
        </p:txBody>
      </p:sp>
      <p:sp>
        <p:nvSpPr>
          <p:cNvPr id="109" name="WordArt 11"/>
          <p:cNvSpPr>
            <a:spLocks noChangeArrowheads="1" noChangeShapeType="1" noTextEdit="1"/>
          </p:cNvSpPr>
          <p:nvPr/>
        </p:nvSpPr>
        <p:spPr bwMode="auto">
          <a:xfrm>
            <a:off x="5212005" y="5248317"/>
            <a:ext cx="386772" cy="166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28398" dir="1593903" algn="ctr" rotWithShape="0">
                    <a:srgbClr val="868686"/>
                  </a:outerShdw>
                </a:effectLst>
                <a:latin typeface="Arial Black"/>
              </a:rPr>
              <a:t>УСО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28398" dir="1593903" algn="ctr" rotWithShape="0">
                  <a:srgbClr val="868686"/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648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Группа 78"/>
          <p:cNvGrpSpPr/>
          <p:nvPr/>
        </p:nvGrpSpPr>
        <p:grpSpPr>
          <a:xfrm>
            <a:off x="372469" y="1158787"/>
            <a:ext cx="8280920" cy="4814142"/>
            <a:chOff x="0" y="0"/>
            <a:chExt cx="8911597" cy="5164092"/>
          </a:xfrm>
        </p:grpSpPr>
        <p:cxnSp>
          <p:nvCxnSpPr>
            <p:cNvPr id="80" name="Соединительная линия уступом 79"/>
            <p:cNvCxnSpPr/>
            <p:nvPr/>
          </p:nvCxnSpPr>
          <p:spPr>
            <a:xfrm rot="16200000" flipV="1">
              <a:off x="5807947" y="1808703"/>
              <a:ext cx="2280285" cy="370840"/>
            </a:xfrm>
            <a:prstGeom prst="bentConnector3">
              <a:avLst>
                <a:gd name="adj1" fmla="val 20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Группа 80"/>
            <p:cNvGrpSpPr/>
            <p:nvPr/>
          </p:nvGrpSpPr>
          <p:grpSpPr>
            <a:xfrm>
              <a:off x="0" y="0"/>
              <a:ext cx="8911597" cy="5164092"/>
              <a:chOff x="0" y="0"/>
              <a:chExt cx="8911597" cy="5164092"/>
            </a:xfrm>
          </p:grpSpPr>
          <p:cxnSp>
            <p:nvCxnSpPr>
              <p:cNvPr id="82" name="Прямая соединительная линия 81"/>
              <p:cNvCxnSpPr/>
              <p:nvPr/>
            </p:nvCxnSpPr>
            <p:spPr>
              <a:xfrm>
                <a:off x="6752492" y="854110"/>
                <a:ext cx="25105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Соединительная линия уступом 82"/>
              <p:cNvCxnSpPr/>
              <p:nvPr/>
            </p:nvCxnSpPr>
            <p:spPr>
              <a:xfrm rot="16200000" flipV="1">
                <a:off x="6250075" y="3647551"/>
                <a:ext cx="1422177" cy="396297"/>
              </a:xfrm>
              <a:prstGeom prst="bentConnector3">
                <a:avLst>
                  <a:gd name="adj1" fmla="val -886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" name="Группа 83"/>
              <p:cNvGrpSpPr/>
              <p:nvPr/>
            </p:nvGrpSpPr>
            <p:grpSpPr>
              <a:xfrm>
                <a:off x="0" y="0"/>
                <a:ext cx="8911597" cy="5164092"/>
                <a:chOff x="0" y="0"/>
                <a:chExt cx="8911597" cy="5164092"/>
              </a:xfrm>
            </p:grpSpPr>
            <p:grpSp>
              <p:nvGrpSpPr>
                <p:cNvPr id="85" name="Группа 84"/>
                <p:cNvGrpSpPr/>
                <p:nvPr/>
              </p:nvGrpSpPr>
              <p:grpSpPr>
                <a:xfrm>
                  <a:off x="903207" y="50242"/>
                  <a:ext cx="1758315" cy="1245234"/>
                  <a:chOff x="0" y="0"/>
                  <a:chExt cx="1758315" cy="1245368"/>
                </a:xfrm>
              </p:grpSpPr>
              <p:sp>
                <p:nvSpPr>
                  <p:cNvPr id="118" name="Поле 2"/>
                  <p:cNvSpPr txBox="1"/>
                  <p:nvPr/>
                </p:nvSpPr>
                <p:spPr>
                  <a:xfrm>
                    <a:off x="0" y="0"/>
                    <a:ext cx="1758315" cy="492125"/>
                  </a:xfrm>
                  <a:prstGeom prst="rect">
                    <a:avLst/>
                  </a:prstGeom>
                  <a:solidFill>
                    <a:schemeClr val="accent1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1600" b="1" dirty="0">
                        <a:ln w="445" cap="flat" cmpd="sng" algn="ctr">
                          <a:solidFill>
                            <a:srgbClr val="1D7DEE">
                              <a:alpha val="55000"/>
                            </a:srgbClr>
                          </a:solidFill>
                          <a:prstDash val="solid"/>
                          <a:round/>
                        </a:ln>
                        <a:solidFill>
                          <a:srgbClr val="FFFFFF"/>
                        </a:solidFill>
                        <a:effectLst>
                          <a:outerShdw blurRad="101600" dist="76200" dir="5400000" sx="0" sy="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outerShdw>
                        </a:effectLst>
                        <a:ea typeface="Calibri"/>
                        <a:cs typeface="Times New Roman"/>
                      </a:rPr>
                      <a:t>DB_</a:t>
                    </a:r>
                    <a:r>
                      <a:rPr lang="ru-RU" sz="1600" b="1" dirty="0">
                        <a:ln w="445" cap="flat" cmpd="sng" algn="ctr">
                          <a:solidFill>
                            <a:srgbClr val="1D7DEE">
                              <a:alpha val="55000"/>
                            </a:srgbClr>
                          </a:solidFill>
                          <a:prstDash val="solid"/>
                          <a:round/>
                        </a:ln>
                        <a:solidFill>
                          <a:srgbClr val="FFFFFF"/>
                        </a:solidFill>
                        <a:effectLst>
                          <a:outerShdw blurRad="101600" dist="76200" dir="5400000" sx="0" sy="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outerShdw>
                        </a:effectLst>
                        <a:ea typeface="Calibri"/>
                        <a:cs typeface="Times New Roman"/>
                      </a:rPr>
                      <a:t>ПУТЬ</a:t>
                    </a:r>
                    <a:endParaRPr lang="ru-RU" sz="1100" dirty="0"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19" name="Поле 3"/>
                  <p:cNvSpPr txBox="1"/>
                  <p:nvPr/>
                </p:nvSpPr>
                <p:spPr>
                  <a:xfrm>
                    <a:off x="0" y="502418"/>
                    <a:ext cx="1758315" cy="742950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ru-RU" sz="1100" dirty="0">
                        <a:effectLst/>
                        <a:ea typeface="Calibri"/>
                        <a:cs typeface="Times New Roman"/>
                      </a:rPr>
                      <a:t>Номер пути</a:t>
                    </a:r>
                  </a:p>
                  <a:p>
                    <a:pPr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ru-RU" sz="1100" dirty="0">
                        <a:effectLst/>
                        <a:ea typeface="Calibri"/>
                        <a:cs typeface="Times New Roman"/>
                      </a:rPr>
                      <a:t>Номер склада</a:t>
                    </a:r>
                  </a:p>
                </p:txBody>
              </p:sp>
            </p:grpSp>
            <p:grpSp>
              <p:nvGrpSpPr>
                <p:cNvPr id="86" name="Группа 85"/>
                <p:cNvGrpSpPr/>
                <p:nvPr/>
              </p:nvGrpSpPr>
              <p:grpSpPr>
                <a:xfrm>
                  <a:off x="903207" y="2301073"/>
                  <a:ext cx="1758315" cy="1245234"/>
                  <a:chOff x="0" y="0"/>
                  <a:chExt cx="1758315" cy="1245368"/>
                </a:xfrm>
              </p:grpSpPr>
              <p:sp>
                <p:nvSpPr>
                  <p:cNvPr id="116" name="Поле 6"/>
                  <p:cNvSpPr txBox="1"/>
                  <p:nvPr/>
                </p:nvSpPr>
                <p:spPr>
                  <a:xfrm>
                    <a:off x="0" y="0"/>
                    <a:ext cx="1758315" cy="492125"/>
                  </a:xfrm>
                  <a:prstGeom prst="rect">
                    <a:avLst/>
                  </a:prstGeom>
                  <a:solidFill>
                    <a:schemeClr val="accent1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1600" b="1" dirty="0">
                        <a:ln w="445" cap="flat" cmpd="sng" algn="ctr">
                          <a:solidFill>
                            <a:srgbClr val="1D7DEE">
                              <a:alpha val="55000"/>
                            </a:srgbClr>
                          </a:solidFill>
                          <a:prstDash val="solid"/>
                          <a:round/>
                        </a:ln>
                        <a:solidFill>
                          <a:srgbClr val="FFFFFF"/>
                        </a:solidFill>
                        <a:effectLst>
                          <a:outerShdw blurRad="101600" dist="76200" dir="5400000" sx="0" sy="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outerShdw>
                        </a:effectLst>
                        <a:ea typeface="Calibri"/>
                        <a:cs typeface="Times New Roman"/>
                      </a:rPr>
                      <a:t>DB_</a:t>
                    </a:r>
                    <a:r>
                      <a:rPr lang="ru-RU" sz="1600" b="1" dirty="0">
                        <a:ln w="445" cap="flat" cmpd="sng" algn="ctr">
                          <a:solidFill>
                            <a:srgbClr val="1D7DEE">
                              <a:alpha val="55000"/>
                            </a:srgbClr>
                          </a:solidFill>
                          <a:prstDash val="solid"/>
                          <a:round/>
                        </a:ln>
                        <a:solidFill>
                          <a:srgbClr val="FFFFFF"/>
                        </a:solidFill>
                        <a:effectLst>
                          <a:outerShdw blurRad="101600" dist="76200" dir="5400000" sx="0" sy="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outerShdw>
                        </a:effectLst>
                        <a:ea typeface="Calibri"/>
                        <a:cs typeface="Times New Roman"/>
                      </a:rPr>
                      <a:t>СКЛАД</a:t>
                    </a:r>
                    <a:endParaRPr lang="ru-RU" sz="1100" dirty="0"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17" name="Поле 7"/>
                  <p:cNvSpPr txBox="1"/>
                  <p:nvPr/>
                </p:nvSpPr>
                <p:spPr>
                  <a:xfrm>
                    <a:off x="0" y="502418"/>
                    <a:ext cx="1758315" cy="742950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ru-RU" sz="1100" dirty="0">
                        <a:effectLst/>
                        <a:ea typeface="Calibri"/>
                        <a:cs typeface="Times New Roman"/>
                      </a:rPr>
                      <a:t>Номер склада</a:t>
                    </a:r>
                  </a:p>
                  <a:p>
                    <a:pPr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ru-RU" sz="1100" dirty="0">
                        <a:effectLst/>
                        <a:ea typeface="Calibri"/>
                        <a:cs typeface="Times New Roman"/>
                      </a:rPr>
                      <a:t>Скорость дробления</a:t>
                    </a:r>
                  </a:p>
                </p:txBody>
              </p:sp>
            </p:grpSp>
            <p:grpSp>
              <p:nvGrpSpPr>
                <p:cNvPr id="87" name="Группа 86"/>
                <p:cNvGrpSpPr/>
                <p:nvPr/>
              </p:nvGrpSpPr>
              <p:grpSpPr>
                <a:xfrm>
                  <a:off x="4229212" y="40194"/>
                  <a:ext cx="1758315" cy="1245234"/>
                  <a:chOff x="0" y="0"/>
                  <a:chExt cx="1758315" cy="1245368"/>
                </a:xfrm>
              </p:grpSpPr>
              <p:sp>
                <p:nvSpPr>
                  <p:cNvPr id="114" name="Поле 9"/>
                  <p:cNvSpPr txBox="1"/>
                  <p:nvPr/>
                </p:nvSpPr>
                <p:spPr>
                  <a:xfrm>
                    <a:off x="0" y="0"/>
                    <a:ext cx="1758315" cy="492125"/>
                  </a:xfrm>
                  <a:prstGeom prst="rect">
                    <a:avLst/>
                  </a:prstGeom>
                  <a:solidFill>
                    <a:schemeClr val="accent1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1600" b="1" dirty="0">
                        <a:ln w="445" cap="flat" cmpd="sng" algn="ctr">
                          <a:solidFill>
                            <a:srgbClr val="1D7DEE">
                              <a:alpha val="55000"/>
                            </a:srgbClr>
                          </a:solidFill>
                          <a:prstDash val="solid"/>
                          <a:round/>
                        </a:ln>
                        <a:solidFill>
                          <a:srgbClr val="FFFFFF"/>
                        </a:solidFill>
                        <a:effectLst>
                          <a:outerShdw blurRad="101600" dist="76200" dir="5400000" sx="0" sy="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outerShdw>
                        </a:effectLst>
                        <a:ea typeface="Calibri"/>
                        <a:cs typeface="Times New Roman"/>
                      </a:rPr>
                      <a:t>DB_</a:t>
                    </a:r>
                    <a:r>
                      <a:rPr lang="ru-RU" sz="1600" b="1" dirty="0">
                        <a:ln w="445" cap="flat" cmpd="sng" algn="ctr">
                          <a:solidFill>
                            <a:srgbClr val="1D7DEE">
                              <a:alpha val="55000"/>
                            </a:srgbClr>
                          </a:solidFill>
                          <a:prstDash val="solid"/>
                          <a:round/>
                        </a:ln>
                        <a:solidFill>
                          <a:srgbClr val="FFFFFF"/>
                        </a:solidFill>
                        <a:effectLst>
                          <a:outerShdw blurRad="101600" dist="76200" dir="5400000" sx="0" sy="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outerShdw>
                        </a:effectLst>
                        <a:ea typeface="Calibri"/>
                        <a:cs typeface="Times New Roman"/>
                      </a:rPr>
                      <a:t>ВЕРТУШКА</a:t>
                    </a:r>
                    <a:endParaRPr lang="ru-RU" sz="1100" dirty="0"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15" name="Поле 10"/>
                  <p:cNvSpPr txBox="1"/>
                  <p:nvPr/>
                </p:nvSpPr>
                <p:spPr>
                  <a:xfrm>
                    <a:off x="0" y="502418"/>
                    <a:ext cx="1758315" cy="742950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ru-RU" sz="1100" dirty="0">
                        <a:effectLst/>
                        <a:ea typeface="Calibri"/>
                        <a:cs typeface="Times New Roman"/>
                      </a:rPr>
                      <a:t>Номер вертушки</a:t>
                    </a:r>
                  </a:p>
                  <a:p>
                    <a:pPr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ru-RU" sz="1100" dirty="0">
                        <a:effectLst/>
                        <a:ea typeface="Calibri"/>
                        <a:cs typeface="Times New Roman"/>
                      </a:rPr>
                      <a:t>Номер склада</a:t>
                    </a:r>
                  </a:p>
                </p:txBody>
              </p:sp>
            </p:grpSp>
            <p:cxnSp>
              <p:nvCxnSpPr>
                <p:cNvPr id="88" name="Соединительная линия уступом 87"/>
                <p:cNvCxnSpPr/>
                <p:nvPr/>
              </p:nvCxnSpPr>
              <p:spPr>
                <a:xfrm rot="5400000">
                  <a:off x="2068816" y="1537398"/>
                  <a:ext cx="1998981" cy="788085"/>
                </a:xfrm>
                <a:prstGeom prst="bentConnector3">
                  <a:avLst>
                    <a:gd name="adj1" fmla="val 9976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Соединительная линия уступом 88"/>
                <p:cNvCxnSpPr/>
                <p:nvPr/>
              </p:nvCxnSpPr>
              <p:spPr>
                <a:xfrm>
                  <a:off x="2691814" y="854110"/>
                  <a:ext cx="1537335" cy="12700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Соединительная линия уступом 89"/>
                <p:cNvCxnSpPr/>
                <p:nvPr/>
              </p:nvCxnSpPr>
              <p:spPr>
                <a:xfrm flipV="1">
                  <a:off x="2691814" y="602902"/>
                  <a:ext cx="1537398" cy="80440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1" name="Группа 90"/>
                <p:cNvGrpSpPr/>
                <p:nvPr/>
              </p:nvGrpSpPr>
              <p:grpSpPr>
                <a:xfrm>
                  <a:off x="7002557" y="0"/>
                  <a:ext cx="1758315" cy="1245234"/>
                  <a:chOff x="0" y="0"/>
                  <a:chExt cx="1758315" cy="1245368"/>
                </a:xfrm>
              </p:grpSpPr>
              <p:sp>
                <p:nvSpPr>
                  <p:cNvPr id="112" name="Поле 16"/>
                  <p:cNvSpPr txBox="1"/>
                  <p:nvPr/>
                </p:nvSpPr>
                <p:spPr>
                  <a:xfrm>
                    <a:off x="0" y="0"/>
                    <a:ext cx="1758315" cy="492125"/>
                  </a:xfrm>
                  <a:prstGeom prst="rect">
                    <a:avLst/>
                  </a:prstGeom>
                  <a:solidFill>
                    <a:schemeClr val="accent1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1600" b="1" dirty="0">
                        <a:ln w="445" cap="flat" cmpd="sng" algn="ctr">
                          <a:solidFill>
                            <a:srgbClr val="1D7DEE">
                              <a:alpha val="55000"/>
                            </a:srgbClr>
                          </a:solidFill>
                          <a:prstDash val="solid"/>
                          <a:round/>
                        </a:ln>
                        <a:solidFill>
                          <a:srgbClr val="FFFFFF"/>
                        </a:solidFill>
                        <a:effectLst>
                          <a:outerShdw blurRad="101600" dist="76200" dir="5400000" sx="0" sy="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outerShdw>
                        </a:effectLst>
                        <a:ea typeface="Calibri"/>
                        <a:cs typeface="Times New Roman"/>
                      </a:rPr>
                      <a:t>DB_</a:t>
                    </a:r>
                    <a:r>
                      <a:rPr lang="ru-RU" sz="1600" b="1" dirty="0">
                        <a:ln w="445" cap="flat" cmpd="sng" algn="ctr">
                          <a:solidFill>
                            <a:srgbClr val="1D7DEE">
                              <a:alpha val="55000"/>
                            </a:srgbClr>
                          </a:solidFill>
                          <a:prstDash val="solid"/>
                          <a:round/>
                        </a:ln>
                        <a:solidFill>
                          <a:srgbClr val="FFFFFF"/>
                        </a:solidFill>
                        <a:effectLst>
                          <a:outerShdw blurRad="101600" dist="76200" dir="5400000" sx="0" sy="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outerShdw>
                        </a:effectLst>
                        <a:ea typeface="Calibri"/>
                        <a:cs typeface="Times New Roman"/>
                      </a:rPr>
                      <a:t>СВАЛ</a:t>
                    </a:r>
                    <a:endParaRPr lang="ru-RU" sz="1100" dirty="0"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13" name="Поле 17"/>
                  <p:cNvSpPr txBox="1"/>
                  <p:nvPr/>
                </p:nvSpPr>
                <p:spPr>
                  <a:xfrm>
                    <a:off x="0" y="502418"/>
                    <a:ext cx="1758315" cy="742950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ru-RU" sz="1100" dirty="0">
                        <a:effectLst/>
                        <a:ea typeface="Calibri"/>
                        <a:cs typeface="Times New Roman"/>
                      </a:rPr>
                      <a:t>Номер вертушки</a:t>
                    </a:r>
                  </a:p>
                  <a:p>
                    <a:pPr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ru-RU" sz="1100" dirty="0">
                        <a:effectLst/>
                        <a:ea typeface="Calibri"/>
                        <a:cs typeface="Times New Roman"/>
                      </a:rPr>
                      <a:t>Номер вагона</a:t>
                    </a:r>
                  </a:p>
                  <a:p>
                    <a:pPr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ru-RU" sz="1100" dirty="0">
                        <a:effectLst/>
                        <a:ea typeface="Calibri"/>
                        <a:cs typeface="Times New Roman"/>
                      </a:rPr>
                      <a:t> </a:t>
                    </a:r>
                  </a:p>
                  <a:p>
                    <a:pPr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ru-RU" sz="1100" dirty="0">
                        <a:effectLst/>
                        <a:ea typeface="Calibri"/>
                        <a:cs typeface="Times New Roman"/>
                      </a:rPr>
                      <a:t> </a:t>
                    </a:r>
                  </a:p>
                </p:txBody>
              </p:sp>
            </p:grpSp>
            <p:cxnSp>
              <p:nvCxnSpPr>
                <p:cNvPr id="92" name="Соединительная линия уступом 91"/>
                <p:cNvCxnSpPr/>
                <p:nvPr/>
              </p:nvCxnSpPr>
              <p:spPr>
                <a:xfrm flipV="1">
                  <a:off x="5987673" y="602902"/>
                  <a:ext cx="1014884" cy="79864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3" name="Группа 92"/>
                <p:cNvGrpSpPr/>
                <p:nvPr/>
              </p:nvGrpSpPr>
              <p:grpSpPr>
                <a:xfrm>
                  <a:off x="7153282" y="2280976"/>
                  <a:ext cx="1758315" cy="1245234"/>
                  <a:chOff x="0" y="0"/>
                  <a:chExt cx="1758315" cy="1245368"/>
                </a:xfrm>
              </p:grpSpPr>
              <p:sp>
                <p:nvSpPr>
                  <p:cNvPr id="110" name="Поле 20"/>
                  <p:cNvSpPr txBox="1"/>
                  <p:nvPr/>
                </p:nvSpPr>
                <p:spPr>
                  <a:xfrm>
                    <a:off x="0" y="0"/>
                    <a:ext cx="1758315" cy="492125"/>
                  </a:xfrm>
                  <a:prstGeom prst="rect">
                    <a:avLst/>
                  </a:prstGeom>
                  <a:solidFill>
                    <a:schemeClr val="accent1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1600" b="1" dirty="0">
                        <a:ln w="445" cap="flat" cmpd="sng" algn="ctr">
                          <a:solidFill>
                            <a:srgbClr val="1D7DEE">
                              <a:alpha val="55000"/>
                            </a:srgbClr>
                          </a:solidFill>
                          <a:prstDash val="solid"/>
                          <a:round/>
                        </a:ln>
                        <a:solidFill>
                          <a:srgbClr val="FFFFFF"/>
                        </a:solidFill>
                        <a:effectLst>
                          <a:outerShdw blurRad="101600" dist="76200" dir="5400000" sx="0" sy="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outerShdw>
                        </a:effectLst>
                        <a:ea typeface="Calibri"/>
                        <a:cs typeface="Times New Roman"/>
                      </a:rPr>
                      <a:t>DB_</a:t>
                    </a:r>
                    <a:r>
                      <a:rPr lang="ru-RU" sz="1600" b="1" dirty="0">
                        <a:ln w="445" cap="flat" cmpd="sng" algn="ctr">
                          <a:solidFill>
                            <a:srgbClr val="1D7DEE">
                              <a:alpha val="55000"/>
                            </a:srgbClr>
                          </a:solidFill>
                          <a:prstDash val="solid"/>
                          <a:round/>
                        </a:ln>
                        <a:solidFill>
                          <a:srgbClr val="FFFFFF"/>
                        </a:solidFill>
                        <a:effectLst>
                          <a:outerShdw blurRad="101600" dist="76200" dir="5400000" sx="0" sy="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outerShdw>
                        </a:effectLst>
                        <a:ea typeface="Calibri"/>
                        <a:cs typeface="Times New Roman"/>
                      </a:rPr>
                      <a:t>ВАГОН</a:t>
                    </a:r>
                    <a:endParaRPr lang="ru-RU" sz="1100" dirty="0"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11" name="Поле 21"/>
                  <p:cNvSpPr txBox="1"/>
                  <p:nvPr/>
                </p:nvSpPr>
                <p:spPr>
                  <a:xfrm>
                    <a:off x="0" y="502418"/>
                    <a:ext cx="1758315" cy="742950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ru-RU" sz="1100" dirty="0">
                        <a:effectLst/>
                        <a:ea typeface="Calibri"/>
                        <a:cs typeface="Times New Roman"/>
                      </a:rPr>
                      <a:t>Номер вертушки</a:t>
                    </a:r>
                  </a:p>
                  <a:p>
                    <a:pPr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ru-RU" sz="1100" dirty="0">
                        <a:effectLst/>
                        <a:ea typeface="Calibri"/>
                        <a:cs typeface="Times New Roman"/>
                      </a:rPr>
                      <a:t>Номер вагона</a:t>
                    </a:r>
                  </a:p>
                  <a:p>
                    <a:pPr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ru-RU" sz="1100" dirty="0">
                        <a:effectLst/>
                        <a:ea typeface="Calibri"/>
                        <a:cs typeface="Times New Roman"/>
                      </a:rPr>
                      <a:t> </a:t>
                    </a:r>
                  </a:p>
                  <a:p>
                    <a:pPr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ru-RU" sz="1100" dirty="0">
                        <a:effectLst/>
                        <a:ea typeface="Calibri"/>
                        <a:cs typeface="Times New Roman"/>
                      </a:rPr>
                      <a:t> </a:t>
                    </a:r>
                  </a:p>
                </p:txBody>
              </p:sp>
            </p:grpSp>
            <p:grpSp>
              <p:nvGrpSpPr>
                <p:cNvPr id="94" name="Группа 93"/>
                <p:cNvGrpSpPr/>
                <p:nvPr/>
              </p:nvGrpSpPr>
              <p:grpSpPr>
                <a:xfrm>
                  <a:off x="7153282" y="3918858"/>
                  <a:ext cx="1758315" cy="1245234"/>
                  <a:chOff x="0" y="0"/>
                  <a:chExt cx="1758315" cy="1245368"/>
                </a:xfrm>
              </p:grpSpPr>
              <p:sp>
                <p:nvSpPr>
                  <p:cNvPr id="108" name="Поле 25"/>
                  <p:cNvSpPr txBox="1"/>
                  <p:nvPr/>
                </p:nvSpPr>
                <p:spPr>
                  <a:xfrm>
                    <a:off x="0" y="0"/>
                    <a:ext cx="1758315" cy="492125"/>
                  </a:xfrm>
                  <a:prstGeom prst="rect">
                    <a:avLst/>
                  </a:prstGeom>
                  <a:solidFill>
                    <a:schemeClr val="accent1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1600" b="1" dirty="0">
                        <a:ln w="445" cap="flat" cmpd="sng" algn="ctr">
                          <a:solidFill>
                            <a:srgbClr val="1D7DEE">
                              <a:alpha val="55000"/>
                            </a:srgbClr>
                          </a:solidFill>
                          <a:prstDash val="solid"/>
                          <a:round/>
                        </a:ln>
                        <a:solidFill>
                          <a:srgbClr val="FFFFFF"/>
                        </a:solidFill>
                        <a:effectLst>
                          <a:outerShdw blurRad="101600" dist="76200" dir="5400000" sx="0" sy="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outerShdw>
                        </a:effectLst>
                        <a:ea typeface="Calibri"/>
                        <a:cs typeface="Times New Roman"/>
                      </a:rPr>
                      <a:t>DB_</a:t>
                    </a:r>
                    <a:r>
                      <a:rPr lang="ru-RU" sz="1600" b="1" dirty="0">
                        <a:ln w="445" cap="flat" cmpd="sng" algn="ctr">
                          <a:solidFill>
                            <a:srgbClr val="1D7DEE">
                              <a:alpha val="55000"/>
                            </a:srgbClr>
                          </a:solidFill>
                          <a:prstDash val="solid"/>
                          <a:round/>
                        </a:ln>
                        <a:solidFill>
                          <a:srgbClr val="FFFFFF"/>
                        </a:solidFill>
                        <a:effectLst>
                          <a:outerShdw blurRad="101600" dist="76200" dir="5400000" sx="0" sy="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outerShdw>
                        </a:effectLst>
                        <a:ea typeface="Calibri"/>
                        <a:cs typeface="Times New Roman"/>
                      </a:rPr>
                      <a:t>ВЕСЫ</a:t>
                    </a:r>
                    <a:endParaRPr lang="ru-RU" sz="1100" dirty="0"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09" name="Поле 26"/>
                  <p:cNvSpPr txBox="1"/>
                  <p:nvPr/>
                </p:nvSpPr>
                <p:spPr>
                  <a:xfrm>
                    <a:off x="0" y="502418"/>
                    <a:ext cx="1758315" cy="742950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ru-RU" sz="1100" dirty="0">
                        <a:effectLst/>
                        <a:ea typeface="Calibri"/>
                        <a:cs typeface="Times New Roman"/>
                      </a:rPr>
                      <a:t>Номер вагона</a:t>
                    </a:r>
                  </a:p>
                  <a:p>
                    <a:pPr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ru-RU" sz="1100" dirty="0">
                        <a:effectLst/>
                        <a:ea typeface="Calibri"/>
                        <a:cs typeface="Times New Roman"/>
                      </a:rPr>
                      <a:t>ВЕС</a:t>
                    </a:r>
                  </a:p>
                  <a:p>
                    <a:pPr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ru-RU" sz="1100" dirty="0">
                        <a:effectLst/>
                        <a:ea typeface="Calibri"/>
                        <a:cs typeface="Times New Roman"/>
                      </a:rPr>
                      <a:t> </a:t>
                    </a:r>
                  </a:p>
                  <a:p>
                    <a:pPr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ru-RU" sz="1100" dirty="0">
                        <a:effectLst/>
                        <a:ea typeface="Calibri"/>
                        <a:cs typeface="Times New Roman"/>
                      </a:rPr>
                      <a:t> </a:t>
                    </a:r>
                  </a:p>
                </p:txBody>
              </p:sp>
            </p:grpSp>
            <p:grpSp>
              <p:nvGrpSpPr>
                <p:cNvPr id="95" name="Группа 94"/>
                <p:cNvGrpSpPr/>
                <p:nvPr/>
              </p:nvGrpSpPr>
              <p:grpSpPr>
                <a:xfrm>
                  <a:off x="4229212" y="3918858"/>
                  <a:ext cx="1758315" cy="1245234"/>
                  <a:chOff x="0" y="0"/>
                  <a:chExt cx="1758315" cy="1245368"/>
                </a:xfrm>
              </p:grpSpPr>
              <p:sp>
                <p:nvSpPr>
                  <p:cNvPr id="106" name="Поле 30"/>
                  <p:cNvSpPr txBox="1"/>
                  <p:nvPr/>
                </p:nvSpPr>
                <p:spPr>
                  <a:xfrm>
                    <a:off x="0" y="0"/>
                    <a:ext cx="1758315" cy="492125"/>
                  </a:xfrm>
                  <a:prstGeom prst="rect">
                    <a:avLst/>
                  </a:prstGeom>
                  <a:solidFill>
                    <a:schemeClr val="accent1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1600" b="1" dirty="0">
                        <a:ln w="445" cap="flat" cmpd="sng" algn="ctr">
                          <a:solidFill>
                            <a:srgbClr val="1D7DEE">
                              <a:alpha val="55000"/>
                            </a:srgbClr>
                          </a:solidFill>
                          <a:prstDash val="solid"/>
                          <a:round/>
                        </a:ln>
                        <a:solidFill>
                          <a:srgbClr val="FFFFFF"/>
                        </a:solidFill>
                        <a:effectLst>
                          <a:outerShdw blurRad="101600" dist="76200" dir="5400000" sx="0" sy="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outerShdw>
                        </a:effectLst>
                        <a:ea typeface="Calibri"/>
                        <a:cs typeface="Times New Roman"/>
                      </a:rPr>
                      <a:t>DB_</a:t>
                    </a:r>
                    <a:r>
                      <a:rPr lang="ru-RU" sz="1600" b="1" dirty="0">
                        <a:ln w="445" cap="flat" cmpd="sng" algn="ctr">
                          <a:solidFill>
                            <a:srgbClr val="1D7DEE">
                              <a:alpha val="55000"/>
                            </a:srgbClr>
                          </a:solidFill>
                          <a:prstDash val="solid"/>
                          <a:round/>
                        </a:ln>
                        <a:solidFill>
                          <a:srgbClr val="FFFFFF"/>
                        </a:solidFill>
                        <a:effectLst>
                          <a:outerShdw blurRad="101600" dist="76200" dir="5400000" sx="0" sy="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outerShdw>
                        </a:effectLst>
                        <a:ea typeface="Calibri"/>
                        <a:cs typeface="Times New Roman"/>
                      </a:rPr>
                      <a:t>БУНКЕР</a:t>
                    </a:r>
                    <a:endParaRPr lang="ru-RU" sz="1100" dirty="0"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07" name="Поле 31"/>
                  <p:cNvSpPr txBox="1"/>
                  <p:nvPr/>
                </p:nvSpPr>
                <p:spPr>
                  <a:xfrm>
                    <a:off x="0" y="502418"/>
                    <a:ext cx="1758315" cy="742950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ru-RU" sz="1100" dirty="0">
                        <a:effectLst/>
                        <a:ea typeface="Calibri"/>
                        <a:cs typeface="Times New Roman"/>
                      </a:rPr>
                      <a:t>Номер вагона</a:t>
                    </a:r>
                  </a:p>
                  <a:p>
                    <a:pPr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ru-RU" sz="1100" dirty="0">
                        <a:effectLst/>
                        <a:ea typeface="Calibri"/>
                        <a:cs typeface="Times New Roman"/>
                      </a:rPr>
                      <a:t> </a:t>
                    </a:r>
                  </a:p>
                  <a:p>
                    <a:pPr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ru-RU" sz="1100" dirty="0">
                        <a:effectLst/>
                        <a:ea typeface="Calibri"/>
                        <a:cs typeface="Times New Roman"/>
                      </a:rPr>
                      <a:t> </a:t>
                    </a:r>
                  </a:p>
                </p:txBody>
              </p:sp>
            </p:grpSp>
            <p:cxnSp>
              <p:nvCxnSpPr>
                <p:cNvPr id="96" name="Прямая соединительная линия 95"/>
                <p:cNvCxnSpPr/>
                <p:nvPr/>
              </p:nvCxnSpPr>
              <p:spPr>
                <a:xfrm>
                  <a:off x="5987673" y="4561952"/>
                  <a:ext cx="77402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" name="Овал 96"/>
                <p:cNvSpPr/>
                <p:nvPr/>
              </p:nvSpPr>
              <p:spPr>
                <a:xfrm>
                  <a:off x="3425344" y="844062"/>
                  <a:ext cx="76835" cy="8001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8" name="Овал 97"/>
                <p:cNvSpPr/>
                <p:nvPr/>
              </p:nvSpPr>
              <p:spPr>
                <a:xfrm>
                  <a:off x="6751348" y="4531807"/>
                  <a:ext cx="76835" cy="8001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9" name="Овал 98"/>
                <p:cNvSpPr/>
                <p:nvPr/>
              </p:nvSpPr>
              <p:spPr>
                <a:xfrm>
                  <a:off x="6731251" y="3084844"/>
                  <a:ext cx="90170" cy="9017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dirty="0"/>
                </a:p>
              </p:txBody>
            </p:sp>
            <p:grpSp>
              <p:nvGrpSpPr>
                <p:cNvPr id="100" name="Группа 99"/>
                <p:cNvGrpSpPr/>
                <p:nvPr/>
              </p:nvGrpSpPr>
              <p:grpSpPr>
                <a:xfrm>
                  <a:off x="4259357" y="1929284"/>
                  <a:ext cx="1758315" cy="1597687"/>
                  <a:chOff x="0" y="0"/>
                  <a:chExt cx="1758315" cy="1245368"/>
                </a:xfrm>
              </p:grpSpPr>
              <p:sp>
                <p:nvSpPr>
                  <p:cNvPr id="104" name="Поле 38"/>
                  <p:cNvSpPr txBox="1"/>
                  <p:nvPr/>
                </p:nvSpPr>
                <p:spPr>
                  <a:xfrm>
                    <a:off x="0" y="0"/>
                    <a:ext cx="1758315" cy="492125"/>
                  </a:xfrm>
                  <a:prstGeom prst="rect">
                    <a:avLst/>
                  </a:prstGeom>
                  <a:solidFill>
                    <a:schemeClr val="accent1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1600" b="1" dirty="0">
                        <a:ln w="445" cap="flat" cmpd="sng" algn="ctr">
                          <a:solidFill>
                            <a:srgbClr val="1D7DEE">
                              <a:alpha val="55000"/>
                            </a:srgbClr>
                          </a:solidFill>
                          <a:prstDash val="solid"/>
                          <a:round/>
                        </a:ln>
                        <a:solidFill>
                          <a:srgbClr val="FFFFFF"/>
                        </a:solidFill>
                        <a:effectLst>
                          <a:outerShdw blurRad="101600" dist="76200" dir="5400000" sx="0" sy="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outerShdw>
                        </a:effectLst>
                        <a:ea typeface="Calibri"/>
                        <a:cs typeface="Times New Roman"/>
                      </a:rPr>
                      <a:t>DB_</a:t>
                    </a:r>
                    <a:r>
                      <a:rPr lang="ru-RU" sz="1600" b="1" dirty="0">
                        <a:ln w="445" cap="flat" cmpd="sng" algn="ctr">
                          <a:solidFill>
                            <a:srgbClr val="1D7DEE">
                              <a:alpha val="55000"/>
                            </a:srgbClr>
                          </a:solidFill>
                          <a:prstDash val="solid"/>
                          <a:round/>
                        </a:ln>
                        <a:solidFill>
                          <a:srgbClr val="FFFFFF"/>
                        </a:solidFill>
                        <a:effectLst>
                          <a:outerShdw blurRad="101600" dist="76200" dir="5400000" sx="0" sy="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outerShdw>
                        </a:effectLst>
                        <a:ea typeface="Calibri"/>
                        <a:cs typeface="Times New Roman"/>
                      </a:rPr>
                      <a:t>СВОДКА</a:t>
                    </a:r>
                    <a:endParaRPr lang="ru-RU" sz="1100" dirty="0"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05" name="Поле 39"/>
                  <p:cNvSpPr txBox="1"/>
                  <p:nvPr/>
                </p:nvSpPr>
                <p:spPr>
                  <a:xfrm>
                    <a:off x="0" y="502418"/>
                    <a:ext cx="1758315" cy="742950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ru-RU" sz="1100" dirty="0">
                        <a:effectLst/>
                        <a:ea typeface="Calibri"/>
                        <a:cs typeface="Times New Roman"/>
                      </a:rPr>
                      <a:t>Номер вагона</a:t>
                    </a:r>
                  </a:p>
                  <a:p>
                    <a:pPr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ru-RU" sz="1100" dirty="0">
                        <a:effectLst/>
                        <a:ea typeface="Calibri"/>
                        <a:cs typeface="Times New Roman"/>
                      </a:rPr>
                      <a:t>Номер вертушки</a:t>
                    </a:r>
                  </a:p>
                  <a:p>
                    <a:pPr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ru-RU" sz="1100" dirty="0">
                        <a:effectLst/>
                        <a:ea typeface="Calibri"/>
                        <a:cs typeface="Times New Roman"/>
                      </a:rPr>
                      <a:t>Номер склада</a:t>
                    </a:r>
                  </a:p>
                  <a:p>
                    <a:pPr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ru-RU" sz="1100" dirty="0">
                        <a:effectLst/>
                        <a:ea typeface="Calibri"/>
                        <a:cs typeface="Times New Roman"/>
                      </a:rPr>
                      <a:t>Номер пути </a:t>
                    </a:r>
                  </a:p>
                  <a:p>
                    <a:pPr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ru-RU" sz="1100" dirty="0">
                        <a:effectLst/>
                        <a:ea typeface="Calibri"/>
                        <a:cs typeface="Times New Roman"/>
                      </a:rPr>
                      <a:t> </a:t>
                    </a:r>
                  </a:p>
                  <a:p>
                    <a:pPr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ru-RU" sz="1100" dirty="0">
                        <a:effectLst/>
                        <a:ea typeface="Calibri"/>
                        <a:cs typeface="Times New Roman"/>
                      </a:rPr>
                      <a:t> </a:t>
                    </a:r>
                  </a:p>
                  <a:p>
                    <a:pPr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ru-RU" sz="1100" dirty="0">
                        <a:effectLst/>
                        <a:ea typeface="Calibri"/>
                        <a:cs typeface="Times New Roman"/>
                      </a:rPr>
                      <a:t> </a:t>
                    </a:r>
                  </a:p>
                </p:txBody>
              </p:sp>
            </p:grpSp>
            <p:cxnSp>
              <p:nvCxnSpPr>
                <p:cNvPr id="101" name="Соединительная линия уступом 100"/>
                <p:cNvCxnSpPr/>
                <p:nvPr/>
              </p:nvCxnSpPr>
              <p:spPr>
                <a:xfrm>
                  <a:off x="6017818" y="2873829"/>
                  <a:ext cx="743853" cy="260959"/>
                </a:xfrm>
                <a:prstGeom prst="bentConnector3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Соединительная линия уступом 101"/>
                <p:cNvCxnSpPr/>
                <p:nvPr/>
              </p:nvCxnSpPr>
              <p:spPr>
                <a:xfrm flipV="1">
                  <a:off x="8904" y="3305908"/>
                  <a:ext cx="4219645" cy="1636394"/>
                </a:xfrm>
                <a:prstGeom prst="bentConnector3">
                  <a:avLst>
                    <a:gd name="adj1" fmla="val 82861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Соединительная линия уступом 102"/>
                <p:cNvCxnSpPr/>
                <p:nvPr/>
              </p:nvCxnSpPr>
              <p:spPr>
                <a:xfrm rot="5400000" flipH="1" flipV="1">
                  <a:off x="-1679219" y="2371412"/>
                  <a:ext cx="4258946" cy="900507"/>
                </a:xfrm>
                <a:prstGeom prst="bentConnector3">
                  <a:avLst>
                    <a:gd name="adj1" fmla="val 99782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20" name="Скругленный прямоугольник 119"/>
          <p:cNvSpPr/>
          <p:nvPr/>
        </p:nvSpPr>
        <p:spPr>
          <a:xfrm>
            <a:off x="8878" y="702507"/>
            <a:ext cx="9135122" cy="357190"/>
          </a:xfrm>
          <a:prstGeom prst="roundRect">
            <a:avLst>
              <a:gd name="adj" fmla="val 0"/>
            </a:avLst>
          </a:prstGeom>
          <a:solidFill>
            <a:srgbClr val="00206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k-KZ" sz="16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Информационное обеспечение. Логическая схема базы данных  контроллерной станции</a:t>
            </a:r>
            <a:endParaRPr lang="ru-RU" sz="16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1" name="Полилиния 120"/>
          <p:cNvSpPr/>
          <p:nvPr/>
        </p:nvSpPr>
        <p:spPr>
          <a:xfrm>
            <a:off x="8878" y="17006"/>
            <a:ext cx="9115338" cy="642917"/>
          </a:xfrm>
          <a:custGeom>
            <a:avLst/>
            <a:gdLst>
              <a:gd name="connsiteX0" fmla="*/ 0 w 7786710"/>
              <a:gd name="connsiteY0" fmla="*/ 107724 h 646328"/>
              <a:gd name="connsiteX1" fmla="*/ 31552 w 7786710"/>
              <a:gd name="connsiteY1" fmla="*/ 31552 h 646328"/>
              <a:gd name="connsiteX2" fmla="*/ 107724 w 7786710"/>
              <a:gd name="connsiteY2" fmla="*/ 0 h 646328"/>
              <a:gd name="connsiteX3" fmla="*/ 7678986 w 7786710"/>
              <a:gd name="connsiteY3" fmla="*/ 0 h 646328"/>
              <a:gd name="connsiteX4" fmla="*/ 7755158 w 7786710"/>
              <a:gd name="connsiteY4" fmla="*/ 31552 h 646328"/>
              <a:gd name="connsiteX5" fmla="*/ 7786710 w 7786710"/>
              <a:gd name="connsiteY5" fmla="*/ 107724 h 646328"/>
              <a:gd name="connsiteX6" fmla="*/ 7786710 w 7786710"/>
              <a:gd name="connsiteY6" fmla="*/ 538604 h 646328"/>
              <a:gd name="connsiteX7" fmla="*/ 7755158 w 7786710"/>
              <a:gd name="connsiteY7" fmla="*/ 614776 h 646328"/>
              <a:gd name="connsiteX8" fmla="*/ 7678986 w 7786710"/>
              <a:gd name="connsiteY8" fmla="*/ 646328 h 646328"/>
              <a:gd name="connsiteX9" fmla="*/ 107724 w 7786710"/>
              <a:gd name="connsiteY9" fmla="*/ 646328 h 646328"/>
              <a:gd name="connsiteX10" fmla="*/ 31552 w 7786710"/>
              <a:gd name="connsiteY10" fmla="*/ 614776 h 646328"/>
              <a:gd name="connsiteX11" fmla="*/ 0 w 7786710"/>
              <a:gd name="connsiteY11" fmla="*/ 538604 h 646328"/>
              <a:gd name="connsiteX12" fmla="*/ 0 w 7786710"/>
              <a:gd name="connsiteY12" fmla="*/ 107724 h 6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86710" h="646328">
                <a:moveTo>
                  <a:pt x="0" y="107724"/>
                </a:moveTo>
                <a:cubicBezTo>
                  <a:pt x="0" y="79154"/>
                  <a:pt x="11350" y="51754"/>
                  <a:pt x="31552" y="31552"/>
                </a:cubicBezTo>
                <a:cubicBezTo>
                  <a:pt x="51754" y="11350"/>
                  <a:pt x="79154" y="0"/>
                  <a:pt x="107724" y="0"/>
                </a:cubicBezTo>
                <a:lnTo>
                  <a:pt x="7678986" y="0"/>
                </a:lnTo>
                <a:cubicBezTo>
                  <a:pt x="7707556" y="0"/>
                  <a:pt x="7734956" y="11350"/>
                  <a:pt x="7755158" y="31552"/>
                </a:cubicBezTo>
                <a:cubicBezTo>
                  <a:pt x="7775360" y="51754"/>
                  <a:pt x="7786710" y="79154"/>
                  <a:pt x="7786710" y="107724"/>
                </a:cubicBezTo>
                <a:lnTo>
                  <a:pt x="7786710" y="538604"/>
                </a:lnTo>
                <a:cubicBezTo>
                  <a:pt x="7786710" y="567174"/>
                  <a:pt x="7775361" y="594574"/>
                  <a:pt x="7755158" y="614776"/>
                </a:cubicBezTo>
                <a:cubicBezTo>
                  <a:pt x="7734956" y="634978"/>
                  <a:pt x="7707556" y="646328"/>
                  <a:pt x="7678986" y="646328"/>
                </a:cubicBezTo>
                <a:lnTo>
                  <a:pt x="107724" y="646328"/>
                </a:lnTo>
                <a:cubicBezTo>
                  <a:pt x="79154" y="646328"/>
                  <a:pt x="51754" y="634978"/>
                  <a:pt x="31552" y="614776"/>
                </a:cubicBezTo>
                <a:cubicBezTo>
                  <a:pt x="11350" y="594574"/>
                  <a:pt x="0" y="567174"/>
                  <a:pt x="0" y="538604"/>
                </a:cubicBezTo>
                <a:lnTo>
                  <a:pt x="0" y="107724"/>
                </a:lnTo>
                <a:close/>
              </a:path>
            </a:pathLst>
          </a:custGeom>
          <a:solidFill>
            <a:srgbClr val="D2E1B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0" tIns="92511" rIns="92511" bIns="92511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Автоматизированная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система оперативного мониторинга качества входных рудопотоков 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горно-обогатительного 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254089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4086437"/>
              </p:ext>
            </p:extLst>
          </p:nvPr>
        </p:nvGraphicFramePr>
        <p:xfrm>
          <a:off x="185974" y="1242730"/>
          <a:ext cx="8786873" cy="5256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8760"/>
                <a:gridCol w="2808156"/>
                <a:gridCol w="1835314"/>
                <a:gridCol w="1500198"/>
                <a:gridCol w="1214445"/>
              </a:tblGrid>
              <a:tr h="649166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Номера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DB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3" marR="6714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Характеристика </a:t>
                      </a:r>
                      <a:r>
                        <a:rPr lang="ru-RU" sz="1600" dirty="0" smtClean="0">
                          <a:effectLst/>
                        </a:rPr>
                        <a:t>рудопотока /</a:t>
                      </a:r>
                    </a:p>
                    <a:p>
                      <a:pPr mar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effectLst/>
                        </a:rPr>
                        <a:t> ситуационная информация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3" marR="6714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Частота фиксации</a:t>
                      </a:r>
                      <a:r>
                        <a:rPr lang="en-US" sz="1600" dirty="0">
                          <a:effectLst/>
                        </a:rPr>
                        <a:t>/</a:t>
                      </a:r>
                      <a:r>
                        <a:rPr lang="ru-RU" sz="1600" dirty="0">
                          <a:effectLst/>
                        </a:rPr>
                        <a:t>расчета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3" marR="6714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</a:rPr>
                        <a:t>Длительность хранения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3" marR="6714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</a:rPr>
                        <a:t>Примечние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3" marR="67143" marT="0" marB="0" anchor="ctr"/>
                </a:tc>
              </a:tr>
              <a:tr h="82619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DB</a:t>
                      </a:r>
                      <a:r>
                        <a:rPr lang="ru-RU" sz="1400" dirty="0">
                          <a:effectLst/>
                        </a:rPr>
                        <a:t>51 – </a:t>
                      </a:r>
                      <a:r>
                        <a:rPr lang="en-US" sz="1400" dirty="0">
                          <a:effectLst/>
                        </a:rPr>
                        <a:t>DB</a:t>
                      </a:r>
                      <a:r>
                        <a:rPr lang="ru-RU" sz="1400" dirty="0">
                          <a:effectLst/>
                        </a:rPr>
                        <a:t>58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3" marR="6714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мгновенное значение веса  и качества с датчиков на конвейере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3" marR="6714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секунда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3" marR="6714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две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смены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3" marR="6714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</a:rPr>
                        <a:t>один </a:t>
                      </a:r>
                      <a:r>
                        <a:rPr lang="en-US" sz="1400" b="0" dirty="0" smtClean="0">
                          <a:effectLst/>
                        </a:rPr>
                        <a:t>DB</a:t>
                      </a:r>
                      <a:endParaRPr lang="ru-RU" sz="14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  для каждого показателя каждой очереди</a:t>
                      </a:r>
                    </a:p>
                  </a:txBody>
                  <a:tcPr marL="67143" marR="67143" marT="0" marB="0" anchor="ctr"/>
                </a:tc>
              </a:tr>
              <a:tr h="1121262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DB</a:t>
                      </a:r>
                      <a:r>
                        <a:rPr lang="ru-RU" sz="1400" dirty="0" smtClean="0">
                          <a:effectLst/>
                        </a:rPr>
                        <a:t>14</a:t>
                      </a:r>
                      <a:r>
                        <a:rPr lang="en-US" sz="1400" dirty="0" smtClean="0">
                          <a:effectLst/>
                        </a:rPr>
                        <a:t>0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– </a:t>
                      </a:r>
                      <a:r>
                        <a:rPr lang="en-US" sz="1400" dirty="0" smtClean="0">
                          <a:effectLst/>
                        </a:rPr>
                        <a:t>DB</a:t>
                      </a:r>
                      <a:r>
                        <a:rPr lang="ru-RU" sz="1400" dirty="0" smtClean="0">
                          <a:effectLst/>
                        </a:rPr>
                        <a:t>14</a:t>
                      </a:r>
                      <a:r>
                        <a:rPr lang="en-US" sz="1400" dirty="0" smtClean="0">
                          <a:effectLst/>
                        </a:rPr>
                        <a:t>1</a:t>
                      </a:r>
                      <a:r>
                        <a:rPr lang="ru-RU" sz="1400" dirty="0" smtClean="0">
                          <a:effectLst/>
                        </a:rPr>
                        <a:t>,</a:t>
                      </a:r>
                    </a:p>
                    <a:p>
                      <a:pPr mar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DB146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– DB149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3" marR="6714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моменты входа/выхода вертушки на разгрузку, моменты движения/останова вертушки, моменты свала вагона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3" marR="6714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секунда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3" marR="6714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две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смены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3" marR="6714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</a:rPr>
                        <a:t>один </a:t>
                      </a:r>
                      <a:r>
                        <a:rPr lang="en-US" sz="1400" b="0" dirty="0" smtClean="0">
                          <a:effectLst/>
                        </a:rPr>
                        <a:t>DB</a:t>
                      </a:r>
                      <a:endParaRPr lang="ru-RU" sz="14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  для каждого показателя</a:t>
                      </a:r>
                    </a:p>
                  </a:txBody>
                  <a:tcPr marL="67143" marR="67143" marT="0" marB="0" anchor="ctr"/>
                </a:tc>
              </a:tr>
              <a:tr h="1121262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DB301 – DB1091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3" marR="6714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средневзвешенное  значение  </a:t>
                      </a:r>
                      <a:r>
                        <a:rPr lang="ru-RU" sz="1400" b="0" dirty="0" smtClean="0">
                          <a:effectLst/>
                        </a:rPr>
                        <a:t>веса  и качества </a:t>
                      </a:r>
                      <a:r>
                        <a:rPr lang="ru-RU" sz="1400" dirty="0" smtClean="0">
                          <a:effectLst/>
                        </a:rPr>
                        <a:t>по каждому вагону разгруженной вертушки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3" marR="6714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секунда на интервале  времени разгрузки </a:t>
                      </a:r>
                      <a:r>
                        <a:rPr lang="ru-RU" sz="1400" dirty="0">
                          <a:effectLst/>
                        </a:rPr>
                        <a:t>вертушки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3" marR="6714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две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смены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3" marR="67143" marT="0" marB="0" anchor="ctr"/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количество  </a:t>
                      </a:r>
                      <a:r>
                        <a:rPr lang="en-US" sz="1400" dirty="0">
                          <a:effectLst/>
                        </a:rPr>
                        <a:t>DB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задано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kk-KZ" sz="1400" dirty="0" smtClean="0">
                          <a:effectLst/>
                        </a:rPr>
                        <a:t>исходя </a:t>
                      </a:r>
                      <a:r>
                        <a:rPr lang="kk-KZ" sz="1400" dirty="0">
                          <a:effectLst/>
                        </a:rPr>
                        <a:t>из </a:t>
                      </a:r>
                      <a:r>
                        <a:rPr lang="kk-KZ" sz="1400" dirty="0" smtClean="0">
                          <a:effectLst/>
                        </a:rPr>
                        <a:t>максимального количества десяти- вагонных вертушек, </a:t>
                      </a:r>
                      <a:r>
                        <a:rPr lang="ru-RU" sz="1400" dirty="0" smtClean="0">
                          <a:effectLst/>
                        </a:rPr>
                        <a:t>разгружаемых  </a:t>
                      </a:r>
                      <a:r>
                        <a:rPr lang="ru-RU" sz="1400" dirty="0">
                          <a:effectLst/>
                        </a:rPr>
                        <a:t>за две смены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5348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DB301 – DB1091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3" marR="6714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средневзвешенное  значение  </a:t>
                      </a:r>
                      <a:r>
                        <a:rPr lang="ru-RU" sz="1400" b="0" dirty="0" smtClean="0">
                          <a:effectLst/>
                        </a:rPr>
                        <a:t>веса  и качества </a:t>
                      </a:r>
                      <a:r>
                        <a:rPr lang="ru-RU" sz="1400" dirty="0" smtClean="0">
                          <a:effectLst/>
                        </a:rPr>
                        <a:t>по  каждой вертушке разгруженной в один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 бункер (очередь)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3" marR="6714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ежесекундный </a:t>
                      </a:r>
                      <a:r>
                        <a:rPr lang="ru-RU" sz="1400" dirty="0">
                          <a:effectLst/>
                        </a:rPr>
                        <a:t>расчет в течение времени разгрузки вертушки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3" marR="6714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две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смены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3" marR="6714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8878" y="702507"/>
            <a:ext cx="9115338" cy="357190"/>
          </a:xfrm>
          <a:prstGeom prst="roundRect">
            <a:avLst>
              <a:gd name="adj" fmla="val 0"/>
            </a:avLst>
          </a:prstGeom>
          <a:solidFill>
            <a:srgbClr val="00206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k-KZ" sz="16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Информационное обеспечение.  Функциональное назначение   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DB</a:t>
            </a:r>
            <a:r>
              <a:rPr lang="kk-KZ" sz="16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контроллерной станции</a:t>
            </a:r>
            <a:endParaRPr lang="ru-RU" sz="16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8878" y="17006"/>
            <a:ext cx="9115338" cy="642917"/>
          </a:xfrm>
          <a:custGeom>
            <a:avLst/>
            <a:gdLst>
              <a:gd name="connsiteX0" fmla="*/ 0 w 7786710"/>
              <a:gd name="connsiteY0" fmla="*/ 107724 h 646328"/>
              <a:gd name="connsiteX1" fmla="*/ 31552 w 7786710"/>
              <a:gd name="connsiteY1" fmla="*/ 31552 h 646328"/>
              <a:gd name="connsiteX2" fmla="*/ 107724 w 7786710"/>
              <a:gd name="connsiteY2" fmla="*/ 0 h 646328"/>
              <a:gd name="connsiteX3" fmla="*/ 7678986 w 7786710"/>
              <a:gd name="connsiteY3" fmla="*/ 0 h 646328"/>
              <a:gd name="connsiteX4" fmla="*/ 7755158 w 7786710"/>
              <a:gd name="connsiteY4" fmla="*/ 31552 h 646328"/>
              <a:gd name="connsiteX5" fmla="*/ 7786710 w 7786710"/>
              <a:gd name="connsiteY5" fmla="*/ 107724 h 646328"/>
              <a:gd name="connsiteX6" fmla="*/ 7786710 w 7786710"/>
              <a:gd name="connsiteY6" fmla="*/ 538604 h 646328"/>
              <a:gd name="connsiteX7" fmla="*/ 7755158 w 7786710"/>
              <a:gd name="connsiteY7" fmla="*/ 614776 h 646328"/>
              <a:gd name="connsiteX8" fmla="*/ 7678986 w 7786710"/>
              <a:gd name="connsiteY8" fmla="*/ 646328 h 646328"/>
              <a:gd name="connsiteX9" fmla="*/ 107724 w 7786710"/>
              <a:gd name="connsiteY9" fmla="*/ 646328 h 646328"/>
              <a:gd name="connsiteX10" fmla="*/ 31552 w 7786710"/>
              <a:gd name="connsiteY10" fmla="*/ 614776 h 646328"/>
              <a:gd name="connsiteX11" fmla="*/ 0 w 7786710"/>
              <a:gd name="connsiteY11" fmla="*/ 538604 h 646328"/>
              <a:gd name="connsiteX12" fmla="*/ 0 w 7786710"/>
              <a:gd name="connsiteY12" fmla="*/ 107724 h 6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86710" h="646328">
                <a:moveTo>
                  <a:pt x="0" y="107724"/>
                </a:moveTo>
                <a:cubicBezTo>
                  <a:pt x="0" y="79154"/>
                  <a:pt x="11350" y="51754"/>
                  <a:pt x="31552" y="31552"/>
                </a:cubicBezTo>
                <a:cubicBezTo>
                  <a:pt x="51754" y="11350"/>
                  <a:pt x="79154" y="0"/>
                  <a:pt x="107724" y="0"/>
                </a:cubicBezTo>
                <a:lnTo>
                  <a:pt x="7678986" y="0"/>
                </a:lnTo>
                <a:cubicBezTo>
                  <a:pt x="7707556" y="0"/>
                  <a:pt x="7734956" y="11350"/>
                  <a:pt x="7755158" y="31552"/>
                </a:cubicBezTo>
                <a:cubicBezTo>
                  <a:pt x="7775360" y="51754"/>
                  <a:pt x="7786710" y="79154"/>
                  <a:pt x="7786710" y="107724"/>
                </a:cubicBezTo>
                <a:lnTo>
                  <a:pt x="7786710" y="538604"/>
                </a:lnTo>
                <a:cubicBezTo>
                  <a:pt x="7786710" y="567174"/>
                  <a:pt x="7775361" y="594574"/>
                  <a:pt x="7755158" y="614776"/>
                </a:cubicBezTo>
                <a:cubicBezTo>
                  <a:pt x="7734956" y="634978"/>
                  <a:pt x="7707556" y="646328"/>
                  <a:pt x="7678986" y="646328"/>
                </a:cubicBezTo>
                <a:lnTo>
                  <a:pt x="107724" y="646328"/>
                </a:lnTo>
                <a:cubicBezTo>
                  <a:pt x="79154" y="646328"/>
                  <a:pt x="51754" y="634978"/>
                  <a:pt x="31552" y="614776"/>
                </a:cubicBezTo>
                <a:cubicBezTo>
                  <a:pt x="11350" y="594574"/>
                  <a:pt x="0" y="567174"/>
                  <a:pt x="0" y="538604"/>
                </a:cubicBezTo>
                <a:lnTo>
                  <a:pt x="0" y="107724"/>
                </a:lnTo>
                <a:close/>
              </a:path>
            </a:pathLst>
          </a:custGeom>
          <a:solidFill>
            <a:srgbClr val="D2E1B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0" tIns="92511" rIns="92511" bIns="92511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Автоматизированная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система оперативного мониторинга качества входных рудопотоков 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горно-обогатительного 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153044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6287490"/>
              </p:ext>
            </p:extLst>
          </p:nvPr>
        </p:nvGraphicFramePr>
        <p:xfrm>
          <a:off x="285720" y="928670"/>
          <a:ext cx="8643998" cy="5726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6677"/>
                <a:gridCol w="2856915"/>
                <a:gridCol w="2710406"/>
              </a:tblGrid>
              <a:tr h="5726981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3673931" y="1422507"/>
            <a:ext cx="2183953" cy="699249"/>
            <a:chOff x="1043605" y="836712"/>
            <a:chExt cx="1800203" cy="723955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 rot="10800000" flipV="1">
              <a:off x="1043605" y="1088740"/>
              <a:ext cx="1800201" cy="47192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ts val="1200"/>
                </a:lnSpc>
                <a:spcBef>
                  <a:spcPts val="600"/>
                </a:spcBef>
                <a:spcAft>
                  <a:spcPts val="1000"/>
                </a:spcAft>
              </a:pPr>
              <a:r>
                <a:rPr lang="ru-RU" sz="1400" dirty="0" smtClean="0">
                  <a:effectLst/>
                  <a:latin typeface="+mj-lt"/>
                  <a:ea typeface="Calibri"/>
                  <a:cs typeface="Times New Roman"/>
                </a:rPr>
                <a:t>№ </a:t>
              </a:r>
              <a:r>
                <a:rPr lang="en-US" sz="1400" dirty="0">
                  <a:effectLst/>
                  <a:latin typeface="+mj-lt"/>
                  <a:ea typeface="Calibri"/>
                  <a:cs typeface="Times New Roman"/>
                </a:rPr>
                <a:t>DB</a:t>
              </a:r>
              <a:r>
                <a:rPr lang="ru-RU" sz="1400" dirty="0">
                  <a:effectLst/>
                  <a:latin typeface="+mj-lt"/>
                  <a:ea typeface="Calibri"/>
                  <a:cs typeface="Times New Roman"/>
                </a:rPr>
                <a:t> </a:t>
              </a:r>
              <a:r>
                <a:rPr lang="ru-RU" sz="1400" dirty="0" smtClean="0">
                  <a:latin typeface="+mj-lt"/>
                </a:rPr>
                <a:t>след-го вагона =5</a:t>
              </a:r>
              <a:r>
                <a:rPr lang="en-US" sz="1400" dirty="0" smtClean="0">
                  <a:latin typeface="+mj-lt"/>
                </a:rPr>
                <a:t> </a:t>
              </a:r>
              <a:r>
                <a:rPr lang="ru-RU" sz="1400" dirty="0" smtClean="0">
                  <a:ea typeface="Calibri"/>
                  <a:cs typeface="Times New Roman"/>
                </a:rPr>
                <a:t>№ </a:t>
              </a:r>
              <a:r>
                <a:rPr lang="en-US" sz="1400" dirty="0" smtClean="0">
                  <a:ea typeface="Calibri"/>
                  <a:cs typeface="Times New Roman"/>
                </a:rPr>
                <a:t>DB</a:t>
              </a:r>
              <a:r>
                <a:rPr lang="ru-RU" sz="1400" dirty="0" smtClean="0">
                  <a:ea typeface="Calibri"/>
                  <a:cs typeface="Times New Roman"/>
                </a:rPr>
                <a:t> пр</a:t>
              </a:r>
              <a:r>
                <a:rPr lang="ru-RU" sz="1400" dirty="0" smtClean="0"/>
                <a:t>ед-го вагона</a:t>
              </a:r>
              <a:r>
                <a:rPr lang="ru-RU" sz="1400" dirty="0" smtClean="0">
                  <a:latin typeface="+mj-lt"/>
                </a:rPr>
                <a:t> </a:t>
              </a:r>
              <a:r>
                <a:rPr lang="en-US" sz="1400" dirty="0" smtClean="0">
                  <a:latin typeface="+mj-lt"/>
                </a:rPr>
                <a:t>=0</a:t>
              </a:r>
              <a:endParaRPr lang="ru-RU" sz="1400" dirty="0">
                <a:effectLst/>
                <a:latin typeface="+mj-lt"/>
                <a:ea typeface="Calibri"/>
                <a:cs typeface="Times New Roman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043608" y="836712"/>
              <a:ext cx="1800200" cy="2520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  <a:spcAft>
                  <a:spcPts val="1000"/>
                </a:spcAft>
              </a:pPr>
              <a:r>
                <a:rPr lang="en-US" sz="1600" dirty="0">
                  <a:ea typeface="Calibri"/>
                  <a:cs typeface="Times New Roman"/>
                </a:rPr>
                <a:t>DB</a:t>
              </a:r>
              <a:r>
                <a:rPr lang="ru-RU" sz="1600" dirty="0">
                  <a:ea typeface="Calibri"/>
                  <a:cs typeface="Times New Roman"/>
                </a:rPr>
                <a:t>3 </a:t>
              </a:r>
              <a:r>
                <a:rPr lang="ru-RU" sz="1600" dirty="0" smtClean="0"/>
                <a:t>Вагон </a:t>
              </a:r>
              <a:r>
                <a:rPr lang="ru-RU" sz="1600" dirty="0" smtClean="0">
                  <a:ea typeface="Calibri"/>
                  <a:cs typeface="Times New Roman"/>
                </a:rPr>
                <a:t>№</a:t>
              </a:r>
              <a:r>
                <a:rPr lang="ru-RU" sz="1600" dirty="0">
                  <a:ea typeface="Calibri"/>
                  <a:cs typeface="Times New Roman"/>
                </a:rPr>
                <a:t>1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743144" y="1454689"/>
            <a:ext cx="2183953" cy="699249"/>
            <a:chOff x="1043605" y="836712"/>
            <a:chExt cx="1800203" cy="723955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 rot="10800000" flipV="1">
              <a:off x="1043605" y="1088740"/>
              <a:ext cx="1800201" cy="47192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ts val="1200"/>
                </a:lnSpc>
                <a:spcBef>
                  <a:spcPts val="600"/>
                </a:spcBef>
                <a:spcAft>
                  <a:spcPts val="1000"/>
                </a:spcAft>
              </a:pPr>
              <a:r>
                <a:rPr lang="ru-RU" sz="1400" dirty="0" smtClean="0">
                  <a:effectLst/>
                  <a:latin typeface="Calibri"/>
                  <a:ea typeface="Calibri"/>
                  <a:cs typeface="Times New Roman"/>
                </a:rPr>
                <a:t>№ </a:t>
              </a:r>
              <a:r>
                <a:rPr lang="en-US" sz="1400" dirty="0">
                  <a:effectLst/>
                  <a:latin typeface="Calibri"/>
                  <a:ea typeface="Calibri"/>
                  <a:cs typeface="Times New Roman"/>
                </a:rPr>
                <a:t>DB</a:t>
              </a:r>
              <a:r>
                <a:rPr lang="ru-RU" sz="1400" dirty="0">
                  <a:effectLst/>
                  <a:latin typeface="Calibri"/>
                  <a:ea typeface="Calibri"/>
                  <a:cs typeface="Times New Roman"/>
                </a:rPr>
                <a:t> предыдущей вертушки = 0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043608" y="836712"/>
              <a:ext cx="1800200" cy="2520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  <a:spcAft>
                  <a:spcPts val="1000"/>
                </a:spcAft>
              </a:pPr>
              <a:r>
                <a:rPr lang="en-US" sz="1600" dirty="0">
                  <a:ea typeface="Calibri"/>
                  <a:cs typeface="Times New Roman"/>
                </a:rPr>
                <a:t>DB</a:t>
              </a:r>
              <a:r>
                <a:rPr lang="ru-RU" sz="1600" dirty="0">
                  <a:ea typeface="Calibri"/>
                  <a:cs typeface="Times New Roman"/>
                </a:rPr>
                <a:t>3 Вертушка №1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28794" y="2459485"/>
            <a:ext cx="2183953" cy="699249"/>
            <a:chOff x="1043605" y="836712"/>
            <a:chExt cx="1800203" cy="723955"/>
          </a:xfrm>
        </p:grpSpPr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 rot="10800000" flipV="1">
              <a:off x="1043605" y="1088740"/>
              <a:ext cx="1800201" cy="47192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ts val="1200"/>
                </a:lnSpc>
                <a:spcBef>
                  <a:spcPts val="600"/>
                </a:spcBef>
                <a:spcAft>
                  <a:spcPts val="1000"/>
                </a:spcAft>
              </a:pPr>
              <a:r>
                <a:rPr lang="ru-RU" sz="1400" dirty="0" smtClean="0">
                  <a:effectLst/>
                  <a:latin typeface="Calibri"/>
                  <a:ea typeface="Calibri"/>
                  <a:cs typeface="Times New Roman"/>
                </a:rPr>
                <a:t>№ </a:t>
              </a:r>
              <a:r>
                <a:rPr lang="en-US" sz="1400" dirty="0">
                  <a:effectLst/>
                  <a:latin typeface="Calibri"/>
                  <a:ea typeface="Calibri"/>
                  <a:cs typeface="Times New Roman"/>
                </a:rPr>
                <a:t>DB</a:t>
              </a:r>
              <a:r>
                <a:rPr lang="ru-RU" sz="1400" dirty="0">
                  <a:effectLst/>
                  <a:latin typeface="Calibri"/>
                  <a:ea typeface="Calibri"/>
                  <a:cs typeface="Times New Roman"/>
                </a:rPr>
                <a:t> предыдущей вертушки = </a:t>
              </a:r>
              <a:r>
                <a:rPr lang="ru-RU" sz="1400" dirty="0" smtClean="0">
                  <a:effectLst/>
                  <a:latin typeface="Calibri"/>
                  <a:ea typeface="Calibri"/>
                  <a:cs typeface="Times New Roman"/>
                </a:rPr>
                <a:t>3</a:t>
              </a:r>
              <a:endParaRPr lang="ru-RU" sz="1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043608" y="836712"/>
              <a:ext cx="1800200" cy="2520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  <a:spcAft>
                  <a:spcPts val="1000"/>
                </a:spcAft>
              </a:pPr>
              <a:r>
                <a:rPr lang="en-US" sz="1600" dirty="0" smtClean="0">
                  <a:ea typeface="Calibri"/>
                  <a:cs typeface="Times New Roman"/>
                </a:rPr>
                <a:t>DB</a:t>
              </a:r>
              <a:r>
                <a:rPr lang="ru-RU" sz="1600" dirty="0" smtClean="0">
                  <a:ea typeface="Calibri"/>
                  <a:cs typeface="Times New Roman"/>
                </a:rPr>
                <a:t>5 </a:t>
              </a:r>
              <a:r>
                <a:rPr lang="ru-RU" sz="1600" dirty="0">
                  <a:ea typeface="Calibri"/>
                  <a:cs typeface="Times New Roman"/>
                </a:rPr>
                <a:t>Вертушка </a:t>
              </a:r>
              <a:r>
                <a:rPr lang="ru-RU" sz="1600" dirty="0" smtClean="0">
                  <a:ea typeface="Calibri"/>
                  <a:cs typeface="Times New Roman"/>
                </a:rPr>
                <a:t>№2</a:t>
              </a:r>
              <a:endParaRPr lang="ru-RU" sz="1600" dirty="0">
                <a:ea typeface="Calibri"/>
                <a:cs typeface="Times New Roman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28796" y="3466901"/>
            <a:ext cx="2183953" cy="699249"/>
            <a:chOff x="1043605" y="836712"/>
            <a:chExt cx="1800203" cy="723955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 rot="10800000" flipV="1">
              <a:off x="1043605" y="1088740"/>
              <a:ext cx="1800201" cy="47192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ts val="1200"/>
                </a:lnSpc>
                <a:spcBef>
                  <a:spcPts val="600"/>
                </a:spcBef>
                <a:spcAft>
                  <a:spcPts val="1000"/>
                </a:spcAft>
              </a:pPr>
              <a:r>
                <a:rPr lang="ru-RU" sz="1400" dirty="0" smtClean="0">
                  <a:effectLst/>
                  <a:latin typeface="Calibri"/>
                  <a:ea typeface="Calibri"/>
                  <a:cs typeface="Times New Roman"/>
                </a:rPr>
                <a:t>№ </a:t>
              </a:r>
              <a:r>
                <a:rPr lang="en-US" sz="1400" dirty="0">
                  <a:effectLst/>
                  <a:latin typeface="Calibri"/>
                  <a:ea typeface="Calibri"/>
                  <a:cs typeface="Times New Roman"/>
                </a:rPr>
                <a:t>DB</a:t>
              </a:r>
              <a:r>
                <a:rPr lang="ru-RU" sz="1400" dirty="0">
                  <a:effectLst/>
                  <a:latin typeface="Calibri"/>
                  <a:ea typeface="Calibri"/>
                  <a:cs typeface="Times New Roman"/>
                </a:rPr>
                <a:t> предыдущей вертушки = </a:t>
              </a:r>
              <a:r>
                <a:rPr lang="ru-RU" sz="1400" dirty="0" smtClean="0">
                  <a:effectLst/>
                  <a:latin typeface="Calibri"/>
                  <a:ea typeface="Calibri"/>
                  <a:cs typeface="Times New Roman"/>
                </a:rPr>
                <a:t>5</a:t>
              </a:r>
              <a:endParaRPr lang="ru-RU" sz="1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043608" y="836712"/>
              <a:ext cx="1800200" cy="2520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  <a:spcAft>
                  <a:spcPts val="1000"/>
                </a:spcAft>
              </a:pPr>
              <a:r>
                <a:rPr lang="en-US" sz="1600" dirty="0" smtClean="0">
                  <a:ea typeface="Calibri"/>
                  <a:cs typeface="Times New Roman"/>
                </a:rPr>
                <a:t>DB</a:t>
              </a:r>
              <a:r>
                <a:rPr lang="ru-RU" sz="1600" dirty="0" smtClean="0">
                  <a:ea typeface="Calibri"/>
                  <a:cs typeface="Times New Roman"/>
                </a:rPr>
                <a:t>6 </a:t>
              </a:r>
              <a:r>
                <a:rPr lang="ru-RU" sz="1600" dirty="0">
                  <a:ea typeface="Calibri"/>
                  <a:cs typeface="Times New Roman"/>
                </a:rPr>
                <a:t>Вертушка </a:t>
              </a:r>
              <a:r>
                <a:rPr lang="ru-RU" sz="1600" dirty="0" smtClean="0">
                  <a:ea typeface="Calibri"/>
                  <a:cs typeface="Times New Roman"/>
                </a:rPr>
                <a:t>№3</a:t>
              </a:r>
              <a:endParaRPr lang="ru-RU" sz="1600" dirty="0">
                <a:ea typeface="Calibri"/>
                <a:cs typeface="Times New Roman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79944" y="4937824"/>
            <a:ext cx="2183953" cy="699249"/>
            <a:chOff x="1043605" y="836712"/>
            <a:chExt cx="1800203" cy="723955"/>
          </a:xfrm>
        </p:grpSpPr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 rot="10800000" flipV="1">
              <a:off x="1043605" y="1088740"/>
              <a:ext cx="1800201" cy="47192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ts val="1200"/>
                </a:lnSpc>
                <a:spcBef>
                  <a:spcPts val="600"/>
                </a:spcBef>
                <a:spcAft>
                  <a:spcPts val="1000"/>
                </a:spcAft>
              </a:pPr>
              <a:r>
                <a:rPr lang="ru-RU" sz="1400" dirty="0" smtClean="0">
                  <a:effectLst/>
                  <a:latin typeface="Calibri"/>
                  <a:ea typeface="Calibri"/>
                  <a:cs typeface="Times New Roman"/>
                </a:rPr>
                <a:t>№ </a:t>
              </a:r>
              <a:r>
                <a:rPr lang="en-US" sz="1400" dirty="0">
                  <a:effectLst/>
                  <a:latin typeface="Calibri"/>
                  <a:ea typeface="Calibri"/>
                  <a:cs typeface="Times New Roman"/>
                </a:rPr>
                <a:t>DB</a:t>
              </a:r>
              <a:r>
                <a:rPr lang="ru-RU" sz="1400" dirty="0">
                  <a:effectLst/>
                  <a:latin typeface="Calibri"/>
                  <a:ea typeface="Calibri"/>
                  <a:cs typeface="Times New Roman"/>
                </a:rPr>
                <a:t> предыдущей вертушки = </a:t>
              </a:r>
              <a:r>
                <a:rPr lang="en-US" sz="1400" dirty="0" smtClean="0">
                  <a:effectLst/>
                  <a:latin typeface="Calibri"/>
                  <a:ea typeface="Calibri"/>
                  <a:cs typeface="Times New Roman"/>
                </a:rPr>
                <a:t>{k}</a:t>
              </a:r>
              <a:endParaRPr lang="ru-RU" sz="1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043608" y="836712"/>
              <a:ext cx="1800200" cy="2520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  <a:spcAft>
                  <a:spcPts val="1000"/>
                </a:spcAft>
              </a:pPr>
              <a:r>
                <a:rPr lang="en-US" sz="1600" dirty="0" smtClean="0">
                  <a:ea typeface="Calibri"/>
                  <a:cs typeface="Times New Roman"/>
                </a:rPr>
                <a:t>DB{N}</a:t>
              </a:r>
              <a:r>
                <a:rPr lang="ru-RU" sz="1600" dirty="0" smtClean="0">
                  <a:ea typeface="Calibri"/>
                  <a:cs typeface="Times New Roman"/>
                </a:rPr>
                <a:t> </a:t>
              </a:r>
              <a:r>
                <a:rPr lang="ru-RU" sz="1600" dirty="0">
                  <a:ea typeface="Calibri"/>
                  <a:cs typeface="Times New Roman"/>
                </a:rPr>
                <a:t>Вертушка </a:t>
              </a:r>
              <a:r>
                <a:rPr lang="ru-RU" sz="1600" dirty="0" smtClean="0">
                  <a:ea typeface="Calibri"/>
                  <a:cs typeface="Times New Roman"/>
                </a:rPr>
                <a:t>№</a:t>
              </a:r>
              <a:r>
                <a:rPr lang="en-US" sz="1600" dirty="0" smtClean="0">
                  <a:ea typeface="Calibri"/>
                  <a:cs typeface="Times New Roman"/>
                </a:rPr>
                <a:t>S</a:t>
              </a:r>
              <a:endParaRPr lang="ru-RU" sz="1600" dirty="0">
                <a:ea typeface="Calibri"/>
                <a:cs typeface="Times New Roman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59853" y="5945936"/>
            <a:ext cx="2183953" cy="699249"/>
            <a:chOff x="1043605" y="836712"/>
            <a:chExt cx="1800203" cy="723955"/>
          </a:xfrm>
        </p:grpSpPr>
        <p:sp>
          <p:nvSpPr>
            <p:cNvPr id="21" name="Rectangle 3"/>
            <p:cNvSpPr>
              <a:spLocks noChangeArrowheads="1"/>
            </p:cNvSpPr>
            <p:nvPr/>
          </p:nvSpPr>
          <p:spPr bwMode="auto">
            <a:xfrm rot="10800000" flipV="1">
              <a:off x="1043605" y="1088740"/>
              <a:ext cx="1800201" cy="47192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ts val="1200"/>
                </a:lnSpc>
                <a:spcBef>
                  <a:spcPts val="600"/>
                </a:spcBef>
                <a:spcAft>
                  <a:spcPts val="1000"/>
                </a:spcAft>
              </a:pPr>
              <a:r>
                <a:rPr lang="ru-RU" sz="1400" dirty="0" smtClean="0">
                  <a:effectLst/>
                  <a:latin typeface="Calibri"/>
                  <a:ea typeface="Calibri"/>
                  <a:cs typeface="Times New Roman"/>
                </a:rPr>
                <a:t>№ </a:t>
              </a:r>
              <a:r>
                <a:rPr lang="en-US" sz="1400" dirty="0">
                  <a:effectLst/>
                  <a:latin typeface="Calibri"/>
                  <a:ea typeface="Calibri"/>
                  <a:cs typeface="Times New Roman"/>
                </a:rPr>
                <a:t>DB</a:t>
              </a:r>
              <a:r>
                <a:rPr lang="ru-RU" sz="1400" dirty="0">
                  <a:effectLst/>
                  <a:latin typeface="Calibri"/>
                  <a:ea typeface="Calibri"/>
                  <a:cs typeface="Times New Roman"/>
                </a:rPr>
                <a:t> предыдущей вертушки = </a:t>
              </a:r>
              <a:r>
                <a:rPr lang="en-US" sz="1400" dirty="0" smtClean="0">
                  <a:effectLst/>
                  <a:latin typeface="Calibri"/>
                  <a:ea typeface="Calibri"/>
                  <a:cs typeface="Times New Roman"/>
                </a:rPr>
                <a:t>{N}</a:t>
              </a:r>
              <a:endParaRPr lang="ru-RU" sz="1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043608" y="836712"/>
              <a:ext cx="1800200" cy="2520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  <a:spcAft>
                  <a:spcPts val="1000"/>
                </a:spcAft>
              </a:pPr>
              <a:r>
                <a:rPr lang="en-US" sz="1600" dirty="0" smtClean="0">
                  <a:ea typeface="Calibri"/>
                  <a:cs typeface="Times New Roman"/>
                </a:rPr>
                <a:t>DB{M}</a:t>
              </a:r>
              <a:r>
                <a:rPr lang="ru-RU" sz="1600" dirty="0" smtClean="0">
                  <a:ea typeface="Calibri"/>
                  <a:cs typeface="Times New Roman"/>
                </a:rPr>
                <a:t> </a:t>
              </a:r>
              <a:r>
                <a:rPr lang="ru-RU" sz="1600" dirty="0">
                  <a:ea typeface="Calibri"/>
                  <a:cs typeface="Times New Roman"/>
                </a:rPr>
                <a:t>Вертушка </a:t>
              </a:r>
              <a:r>
                <a:rPr lang="ru-RU" sz="1600" dirty="0" smtClean="0">
                  <a:ea typeface="Calibri"/>
                  <a:cs typeface="Times New Roman"/>
                </a:rPr>
                <a:t>№</a:t>
              </a:r>
              <a:r>
                <a:rPr lang="en-US" sz="1600" dirty="0" smtClean="0">
                  <a:ea typeface="Calibri"/>
                  <a:cs typeface="Times New Roman"/>
                </a:rPr>
                <a:t>S+1</a:t>
              </a:r>
              <a:endParaRPr lang="ru-RU" sz="1600" dirty="0">
                <a:ea typeface="Calibri"/>
                <a:cs typeface="Times New Roman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673927" y="2472430"/>
            <a:ext cx="2183953" cy="699249"/>
            <a:chOff x="1043605" y="836712"/>
            <a:chExt cx="1800203" cy="723955"/>
          </a:xfrm>
        </p:grpSpPr>
        <p:sp>
          <p:nvSpPr>
            <p:cNvPr id="24" name="Rectangle 3"/>
            <p:cNvSpPr>
              <a:spLocks noChangeArrowheads="1"/>
            </p:cNvSpPr>
            <p:nvPr/>
          </p:nvSpPr>
          <p:spPr bwMode="auto">
            <a:xfrm rot="10800000" flipV="1">
              <a:off x="1043605" y="1088740"/>
              <a:ext cx="1800201" cy="47192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ts val="1200"/>
                </a:lnSpc>
                <a:spcBef>
                  <a:spcPts val="600"/>
                </a:spcBef>
                <a:spcAft>
                  <a:spcPts val="1000"/>
                </a:spcAft>
              </a:pPr>
              <a:r>
                <a:rPr lang="ru-RU" sz="1400" dirty="0" smtClean="0">
                  <a:ea typeface="Calibri"/>
                  <a:cs typeface="Times New Roman"/>
                </a:rPr>
                <a:t>№ </a:t>
              </a:r>
              <a:r>
                <a:rPr lang="en-US" sz="1400" dirty="0" smtClean="0">
                  <a:ea typeface="Calibri"/>
                  <a:cs typeface="Times New Roman"/>
                </a:rPr>
                <a:t>DB</a:t>
              </a:r>
              <a:r>
                <a:rPr lang="ru-RU" sz="1400" dirty="0" smtClean="0">
                  <a:ea typeface="Calibri"/>
                  <a:cs typeface="Times New Roman"/>
                </a:rPr>
                <a:t> </a:t>
              </a:r>
              <a:r>
                <a:rPr lang="ru-RU" sz="1400" dirty="0" smtClean="0"/>
                <a:t>след-го вагона =</a:t>
              </a:r>
              <a:r>
                <a:rPr lang="en-US" sz="1400" dirty="0" smtClean="0"/>
                <a:t>6 </a:t>
              </a:r>
              <a:r>
                <a:rPr lang="ru-RU" sz="1400" dirty="0" smtClean="0">
                  <a:ea typeface="Calibri"/>
                  <a:cs typeface="Times New Roman"/>
                </a:rPr>
                <a:t>№ </a:t>
              </a:r>
              <a:r>
                <a:rPr lang="en-US" sz="1400" dirty="0" smtClean="0">
                  <a:ea typeface="Calibri"/>
                  <a:cs typeface="Times New Roman"/>
                </a:rPr>
                <a:t>DB</a:t>
              </a:r>
              <a:r>
                <a:rPr lang="ru-RU" sz="1400" dirty="0" smtClean="0">
                  <a:ea typeface="Calibri"/>
                  <a:cs typeface="Times New Roman"/>
                </a:rPr>
                <a:t> пр</a:t>
              </a:r>
              <a:r>
                <a:rPr lang="ru-RU" sz="1400" dirty="0" smtClean="0"/>
                <a:t>ед-го вагона </a:t>
              </a:r>
              <a:r>
                <a:rPr lang="en-US" sz="1400" dirty="0" smtClean="0"/>
                <a:t>=3</a:t>
              </a:r>
              <a:endParaRPr lang="ru-RU" sz="1400" dirty="0" smtClean="0">
                <a:ea typeface="Calibri"/>
                <a:cs typeface="Times New Roman"/>
              </a:endParaRPr>
            </a:p>
            <a:p>
              <a:pPr algn="ctr">
                <a:lnSpc>
                  <a:spcPts val="1200"/>
                </a:lnSpc>
                <a:spcBef>
                  <a:spcPts val="600"/>
                </a:spcBef>
                <a:spcAft>
                  <a:spcPts val="1000"/>
                </a:spcAft>
              </a:pPr>
              <a:endParaRPr lang="ru-RU" sz="1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043608" y="836712"/>
              <a:ext cx="1800200" cy="2520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  <a:spcAft>
                  <a:spcPts val="1000"/>
                </a:spcAft>
              </a:pPr>
              <a:r>
                <a:rPr lang="en-US" sz="1600" dirty="0" smtClean="0">
                  <a:ea typeface="Calibri"/>
                  <a:cs typeface="Times New Roman"/>
                </a:rPr>
                <a:t>DB</a:t>
              </a:r>
              <a:r>
                <a:rPr lang="en-US" sz="1600" dirty="0">
                  <a:ea typeface="Calibri"/>
                  <a:cs typeface="Times New Roman"/>
                </a:rPr>
                <a:t>5</a:t>
              </a:r>
              <a:r>
                <a:rPr lang="ru-RU" sz="1600" dirty="0" smtClean="0">
                  <a:ea typeface="Calibri"/>
                  <a:cs typeface="Times New Roman"/>
                </a:rPr>
                <a:t> </a:t>
              </a:r>
              <a:r>
                <a:rPr lang="ru-RU" sz="1600" dirty="0" smtClean="0"/>
                <a:t>Вагон </a:t>
              </a:r>
              <a:r>
                <a:rPr lang="ru-RU" sz="1600" dirty="0" smtClean="0">
                  <a:ea typeface="Calibri"/>
                  <a:cs typeface="Times New Roman"/>
                </a:rPr>
                <a:t>№</a:t>
              </a:r>
              <a:r>
                <a:rPr lang="en-US" sz="1600" dirty="0" smtClean="0">
                  <a:ea typeface="Calibri"/>
                  <a:cs typeface="Times New Roman"/>
                </a:rPr>
                <a:t>2</a:t>
              </a:r>
              <a:endParaRPr lang="ru-RU" sz="1600" dirty="0">
                <a:ea typeface="Calibri"/>
                <a:cs typeface="Times New Roman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655729" y="3474175"/>
            <a:ext cx="2183953" cy="699249"/>
            <a:chOff x="1043605" y="836712"/>
            <a:chExt cx="1800203" cy="723955"/>
          </a:xfrm>
        </p:grpSpPr>
        <p:sp>
          <p:nvSpPr>
            <p:cNvPr id="27" name="Rectangle 3"/>
            <p:cNvSpPr>
              <a:spLocks noChangeArrowheads="1"/>
            </p:cNvSpPr>
            <p:nvPr/>
          </p:nvSpPr>
          <p:spPr bwMode="auto">
            <a:xfrm rot="10800000" flipV="1">
              <a:off x="1043605" y="1088740"/>
              <a:ext cx="1800201" cy="47192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ts val="1200"/>
                </a:lnSpc>
                <a:spcBef>
                  <a:spcPts val="600"/>
                </a:spcBef>
                <a:spcAft>
                  <a:spcPts val="1000"/>
                </a:spcAft>
              </a:pPr>
              <a:r>
                <a:rPr lang="ru-RU" sz="1400" dirty="0" smtClean="0">
                  <a:ea typeface="Calibri"/>
                  <a:cs typeface="Times New Roman"/>
                </a:rPr>
                <a:t>№ </a:t>
              </a:r>
              <a:r>
                <a:rPr lang="en-US" sz="1400" dirty="0" smtClean="0">
                  <a:ea typeface="Calibri"/>
                  <a:cs typeface="Times New Roman"/>
                </a:rPr>
                <a:t>DB</a:t>
              </a:r>
              <a:r>
                <a:rPr lang="ru-RU" sz="1400" dirty="0" smtClean="0">
                  <a:ea typeface="Calibri"/>
                  <a:cs typeface="Times New Roman"/>
                </a:rPr>
                <a:t> </a:t>
              </a:r>
              <a:r>
                <a:rPr lang="ru-RU" sz="1400" dirty="0" smtClean="0"/>
                <a:t>след-го вагона =</a:t>
              </a:r>
              <a:r>
                <a:rPr lang="en-US" sz="1400" dirty="0" smtClean="0"/>
                <a:t>{K} </a:t>
              </a:r>
              <a:r>
                <a:rPr lang="ru-RU" sz="1400" dirty="0" smtClean="0">
                  <a:ea typeface="Calibri"/>
                  <a:cs typeface="Times New Roman"/>
                </a:rPr>
                <a:t>№ </a:t>
              </a:r>
              <a:r>
                <a:rPr lang="en-US" sz="1400" dirty="0" smtClean="0">
                  <a:ea typeface="Calibri"/>
                  <a:cs typeface="Times New Roman"/>
                </a:rPr>
                <a:t>DB</a:t>
              </a:r>
              <a:r>
                <a:rPr lang="ru-RU" sz="1400" dirty="0" smtClean="0">
                  <a:ea typeface="Calibri"/>
                  <a:cs typeface="Times New Roman"/>
                </a:rPr>
                <a:t> пр</a:t>
              </a:r>
              <a:r>
                <a:rPr lang="ru-RU" sz="1400" dirty="0" smtClean="0"/>
                <a:t>ед-го вагона </a:t>
              </a:r>
              <a:r>
                <a:rPr lang="en-US" sz="1400" dirty="0" smtClean="0"/>
                <a:t>=</a:t>
              </a:r>
              <a:r>
                <a:rPr lang="ru-RU" sz="1400" dirty="0" smtClean="0"/>
                <a:t>5</a:t>
              </a:r>
              <a:endParaRPr lang="ru-RU" sz="1400" dirty="0" smtClean="0">
                <a:ea typeface="Calibri"/>
                <a:cs typeface="Times New Roman"/>
              </a:endParaRPr>
            </a:p>
            <a:p>
              <a:pPr algn="ctr">
                <a:lnSpc>
                  <a:spcPts val="1200"/>
                </a:lnSpc>
                <a:spcBef>
                  <a:spcPts val="600"/>
                </a:spcBef>
                <a:spcAft>
                  <a:spcPts val="1000"/>
                </a:spcAft>
              </a:pPr>
              <a:endParaRPr lang="ru-RU" sz="1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043608" y="836712"/>
              <a:ext cx="1800200" cy="2520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  <a:spcAft>
                  <a:spcPts val="1000"/>
                </a:spcAft>
              </a:pPr>
              <a:r>
                <a:rPr lang="en-US" sz="1600" dirty="0" smtClean="0">
                  <a:ea typeface="Calibri"/>
                  <a:cs typeface="Times New Roman"/>
                </a:rPr>
                <a:t>DB6</a:t>
              </a:r>
              <a:r>
                <a:rPr lang="ru-RU" sz="1600" dirty="0" smtClean="0">
                  <a:ea typeface="Calibri"/>
                  <a:cs typeface="Times New Roman"/>
                </a:rPr>
                <a:t> </a:t>
              </a:r>
              <a:r>
                <a:rPr lang="ru-RU" sz="1600" dirty="0" smtClean="0"/>
                <a:t>Вагон </a:t>
              </a:r>
              <a:r>
                <a:rPr lang="ru-RU" sz="1600" dirty="0" smtClean="0">
                  <a:ea typeface="Calibri"/>
                  <a:cs typeface="Times New Roman"/>
                </a:rPr>
                <a:t>№</a:t>
              </a:r>
              <a:r>
                <a:rPr lang="en-US" sz="1600" dirty="0" smtClean="0">
                  <a:ea typeface="Calibri"/>
                  <a:cs typeface="Times New Roman"/>
                </a:rPr>
                <a:t>3</a:t>
              </a:r>
              <a:endParaRPr lang="ru-RU" sz="1600" dirty="0">
                <a:ea typeface="Calibri"/>
                <a:cs typeface="Times New Roman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610485" y="4931166"/>
            <a:ext cx="2183953" cy="699249"/>
            <a:chOff x="1043605" y="836712"/>
            <a:chExt cx="1800203" cy="723955"/>
          </a:xfrm>
        </p:grpSpPr>
        <p:sp>
          <p:nvSpPr>
            <p:cNvPr id="30" name="Rectangle 3"/>
            <p:cNvSpPr>
              <a:spLocks noChangeArrowheads="1"/>
            </p:cNvSpPr>
            <p:nvPr/>
          </p:nvSpPr>
          <p:spPr bwMode="auto">
            <a:xfrm rot="10800000" flipV="1">
              <a:off x="1043605" y="1088740"/>
              <a:ext cx="1800201" cy="47192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0000" tIns="45720" rIns="90000" bIns="45720" anchor="t" anchorCtr="0" upright="1">
              <a:noAutofit/>
            </a:bodyPr>
            <a:lstStyle/>
            <a:p>
              <a:pPr algn="ctr">
                <a:lnSpc>
                  <a:spcPts val="1200"/>
                </a:lnSpc>
                <a:spcBef>
                  <a:spcPts val="600"/>
                </a:spcBef>
                <a:spcAft>
                  <a:spcPts val="1000"/>
                </a:spcAft>
              </a:pPr>
              <a:r>
                <a:rPr lang="ru-RU" sz="1400" dirty="0" smtClean="0">
                  <a:ea typeface="Calibri"/>
                  <a:cs typeface="Times New Roman"/>
                </a:rPr>
                <a:t>№ </a:t>
              </a:r>
              <a:r>
                <a:rPr lang="en-US" sz="1400" dirty="0" smtClean="0">
                  <a:ea typeface="Calibri"/>
                  <a:cs typeface="Times New Roman"/>
                </a:rPr>
                <a:t>DB</a:t>
              </a:r>
              <a:r>
                <a:rPr lang="ru-RU" sz="1400" dirty="0" smtClean="0">
                  <a:ea typeface="Calibri"/>
                  <a:cs typeface="Times New Roman"/>
                </a:rPr>
                <a:t> </a:t>
              </a:r>
              <a:r>
                <a:rPr lang="ru-RU" sz="1400" dirty="0" smtClean="0"/>
                <a:t>след-го вагона =</a:t>
              </a:r>
              <a:r>
                <a:rPr lang="en-US" sz="1400" dirty="0" smtClean="0"/>
                <a:t>{M} </a:t>
              </a:r>
              <a:r>
                <a:rPr lang="ru-RU" sz="1400" dirty="0" smtClean="0">
                  <a:ea typeface="Calibri"/>
                  <a:cs typeface="Times New Roman"/>
                </a:rPr>
                <a:t>№ </a:t>
              </a:r>
              <a:r>
                <a:rPr lang="en-US" sz="1400" dirty="0" smtClean="0">
                  <a:ea typeface="Calibri"/>
                  <a:cs typeface="Times New Roman"/>
                </a:rPr>
                <a:t>DB</a:t>
              </a:r>
              <a:r>
                <a:rPr lang="ru-RU" sz="1400" dirty="0" smtClean="0">
                  <a:ea typeface="Calibri"/>
                  <a:cs typeface="Times New Roman"/>
                </a:rPr>
                <a:t> </a:t>
              </a:r>
              <a:r>
                <a:rPr lang="kk-KZ" sz="1400" dirty="0" smtClean="0">
                  <a:ea typeface="Calibri"/>
                  <a:cs typeface="Times New Roman"/>
                </a:rPr>
                <a:t>пр</a:t>
              </a:r>
              <a:r>
                <a:rPr lang="ru-RU" sz="1400" dirty="0" smtClean="0"/>
                <a:t>ед-го вагона </a:t>
              </a:r>
              <a:r>
                <a:rPr lang="en-US" sz="1400" dirty="0" smtClean="0"/>
                <a:t>={J}</a:t>
              </a:r>
              <a:endParaRPr lang="ru-RU" sz="1400" dirty="0" smtClean="0">
                <a:ea typeface="Calibri"/>
                <a:cs typeface="Times New Roman"/>
              </a:endParaRPr>
            </a:p>
            <a:p>
              <a:pPr algn="ctr">
                <a:lnSpc>
                  <a:spcPts val="1200"/>
                </a:lnSpc>
                <a:spcBef>
                  <a:spcPts val="600"/>
                </a:spcBef>
                <a:spcAft>
                  <a:spcPts val="1000"/>
                </a:spcAft>
              </a:pPr>
              <a:endParaRPr lang="ru-RU" sz="1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043608" y="836712"/>
              <a:ext cx="1800200" cy="2520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  <a:spcAft>
                  <a:spcPts val="1000"/>
                </a:spcAft>
              </a:pPr>
              <a:r>
                <a:rPr lang="en-US" sz="1600" dirty="0" smtClean="0">
                  <a:ea typeface="Calibri"/>
                  <a:cs typeface="Times New Roman"/>
                </a:rPr>
                <a:t>DB{N}</a:t>
              </a:r>
              <a:r>
                <a:rPr lang="ru-RU" sz="1600" dirty="0" smtClean="0">
                  <a:ea typeface="Calibri"/>
                  <a:cs typeface="Times New Roman"/>
                </a:rPr>
                <a:t> </a:t>
              </a:r>
              <a:r>
                <a:rPr lang="ru-RU" sz="1600" dirty="0" smtClean="0"/>
                <a:t>Вагон </a:t>
              </a:r>
              <a:r>
                <a:rPr lang="ru-RU" sz="1600" dirty="0" smtClean="0">
                  <a:ea typeface="Calibri"/>
                  <a:cs typeface="Times New Roman"/>
                </a:rPr>
                <a:t>№</a:t>
              </a:r>
              <a:r>
                <a:rPr lang="en-US" sz="1600" dirty="0" smtClean="0">
                  <a:ea typeface="Calibri"/>
                  <a:cs typeface="Times New Roman"/>
                </a:rPr>
                <a:t>S</a:t>
              </a:r>
              <a:endParaRPr lang="ru-RU" sz="1600" dirty="0">
                <a:ea typeface="Calibri"/>
                <a:cs typeface="Times New Roman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625632" y="5962885"/>
            <a:ext cx="2183953" cy="699249"/>
            <a:chOff x="1043605" y="836712"/>
            <a:chExt cx="1800203" cy="723955"/>
          </a:xfrm>
        </p:grpSpPr>
        <p:sp>
          <p:nvSpPr>
            <p:cNvPr id="33" name="Rectangle 3"/>
            <p:cNvSpPr>
              <a:spLocks noChangeArrowheads="1"/>
            </p:cNvSpPr>
            <p:nvPr/>
          </p:nvSpPr>
          <p:spPr bwMode="auto">
            <a:xfrm rot="10800000" flipV="1">
              <a:off x="1043605" y="1088740"/>
              <a:ext cx="1800201" cy="47192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ts val="1200"/>
                </a:lnSpc>
                <a:spcBef>
                  <a:spcPts val="600"/>
                </a:spcBef>
                <a:spcAft>
                  <a:spcPts val="1000"/>
                </a:spcAft>
              </a:pPr>
              <a:r>
                <a:rPr lang="ru-RU" sz="1400" dirty="0" smtClean="0">
                  <a:ea typeface="Calibri"/>
                  <a:cs typeface="Times New Roman"/>
                </a:rPr>
                <a:t>№ </a:t>
              </a:r>
              <a:r>
                <a:rPr lang="en-US" sz="1400" dirty="0" smtClean="0">
                  <a:ea typeface="Calibri"/>
                  <a:cs typeface="Times New Roman"/>
                </a:rPr>
                <a:t>DB</a:t>
              </a:r>
              <a:r>
                <a:rPr lang="ru-RU" sz="1400" dirty="0" smtClean="0">
                  <a:ea typeface="Calibri"/>
                  <a:cs typeface="Times New Roman"/>
                </a:rPr>
                <a:t> </a:t>
              </a:r>
              <a:r>
                <a:rPr lang="ru-RU" sz="1400" dirty="0" smtClean="0"/>
                <a:t>след-го вагона =</a:t>
              </a:r>
              <a:r>
                <a:rPr lang="en-US" sz="1400" dirty="0" smtClean="0"/>
                <a:t>0 </a:t>
              </a:r>
              <a:r>
                <a:rPr lang="ru-RU" sz="1400" dirty="0" smtClean="0">
                  <a:ea typeface="Calibri"/>
                  <a:cs typeface="Times New Roman"/>
                </a:rPr>
                <a:t>№ </a:t>
              </a:r>
              <a:r>
                <a:rPr lang="en-US" sz="1400" dirty="0" smtClean="0">
                  <a:ea typeface="Calibri"/>
                  <a:cs typeface="Times New Roman"/>
                </a:rPr>
                <a:t>DB</a:t>
              </a:r>
              <a:r>
                <a:rPr lang="ru-RU" sz="1400" dirty="0" smtClean="0">
                  <a:ea typeface="Calibri"/>
                  <a:cs typeface="Times New Roman"/>
                </a:rPr>
                <a:t> пр</a:t>
              </a:r>
              <a:r>
                <a:rPr lang="ru-RU" sz="1400" dirty="0" smtClean="0"/>
                <a:t>ед-го вагона </a:t>
              </a:r>
              <a:r>
                <a:rPr lang="en-US" sz="1400" dirty="0" smtClean="0"/>
                <a:t>={N}</a:t>
              </a:r>
              <a:endParaRPr lang="ru-RU" sz="1400" dirty="0" smtClean="0">
                <a:ea typeface="Calibri"/>
                <a:cs typeface="Times New Roman"/>
              </a:endParaRPr>
            </a:p>
            <a:p>
              <a:pPr algn="ctr">
                <a:lnSpc>
                  <a:spcPts val="1200"/>
                </a:lnSpc>
                <a:spcBef>
                  <a:spcPts val="600"/>
                </a:spcBef>
                <a:spcAft>
                  <a:spcPts val="1000"/>
                </a:spcAft>
              </a:pPr>
              <a:endParaRPr lang="ru-RU" sz="1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043608" y="836712"/>
              <a:ext cx="1800200" cy="2520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  <a:spcAft>
                  <a:spcPts val="1000"/>
                </a:spcAft>
              </a:pPr>
              <a:r>
                <a:rPr lang="en-US" sz="1600" dirty="0" smtClean="0">
                  <a:ea typeface="Calibri"/>
                  <a:cs typeface="Times New Roman"/>
                </a:rPr>
                <a:t>DB{M}</a:t>
              </a:r>
              <a:r>
                <a:rPr lang="ru-RU" sz="1600" dirty="0" smtClean="0">
                  <a:ea typeface="Calibri"/>
                  <a:cs typeface="Times New Roman"/>
                </a:rPr>
                <a:t> </a:t>
              </a:r>
              <a:r>
                <a:rPr lang="ru-RU" sz="1600" dirty="0" smtClean="0"/>
                <a:t>Вагон </a:t>
              </a:r>
              <a:r>
                <a:rPr lang="ru-RU" sz="1600" dirty="0" smtClean="0">
                  <a:ea typeface="Calibri"/>
                  <a:cs typeface="Times New Roman"/>
                </a:rPr>
                <a:t>№</a:t>
              </a:r>
              <a:r>
                <a:rPr lang="en-US" sz="1600" dirty="0" smtClean="0">
                  <a:ea typeface="Calibri"/>
                  <a:cs typeface="Times New Roman"/>
                </a:rPr>
                <a:t>S+</a:t>
              </a:r>
              <a:r>
                <a:rPr lang="ru-RU" sz="1600" dirty="0" smtClean="0">
                  <a:ea typeface="Calibri"/>
                  <a:cs typeface="Times New Roman"/>
                </a:rPr>
                <a:t>1</a:t>
              </a:r>
              <a:endParaRPr lang="ru-RU" sz="1600" dirty="0">
                <a:ea typeface="Calibri"/>
                <a:cs typeface="Times New Roman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531451" y="1428811"/>
            <a:ext cx="2183953" cy="699249"/>
            <a:chOff x="1043605" y="836712"/>
            <a:chExt cx="1800203" cy="723955"/>
          </a:xfrm>
        </p:grpSpPr>
        <p:sp>
          <p:nvSpPr>
            <p:cNvPr id="36" name="Rectangle 3"/>
            <p:cNvSpPr>
              <a:spLocks noChangeArrowheads="1"/>
            </p:cNvSpPr>
            <p:nvPr/>
          </p:nvSpPr>
          <p:spPr bwMode="auto">
            <a:xfrm rot="10800000" flipV="1">
              <a:off x="1043605" y="1088740"/>
              <a:ext cx="1800201" cy="47192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ts val="1200"/>
                </a:lnSpc>
                <a:spcBef>
                  <a:spcPts val="600"/>
                </a:spcBef>
                <a:spcAft>
                  <a:spcPts val="1000"/>
                </a:spcAft>
              </a:pPr>
              <a:r>
                <a:rPr lang="ru-RU" sz="1400" dirty="0" smtClean="0"/>
                <a:t>№ </a:t>
              </a:r>
              <a:r>
                <a:rPr lang="en-US" sz="1400" dirty="0" smtClean="0"/>
                <a:t>DB</a:t>
              </a:r>
              <a:r>
                <a:rPr lang="ru-RU" sz="1400" dirty="0" smtClean="0"/>
                <a:t> след-го вагона вертушки=5</a:t>
              </a:r>
              <a:endParaRPr lang="ru-RU" sz="1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043608" y="836712"/>
              <a:ext cx="1800200" cy="2520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  <a:spcAft>
                  <a:spcPts val="1000"/>
                </a:spcAft>
              </a:pPr>
              <a:r>
                <a:rPr lang="en-US" sz="1600" dirty="0">
                  <a:ea typeface="Calibri"/>
                  <a:cs typeface="Times New Roman"/>
                </a:rPr>
                <a:t>DB</a:t>
              </a:r>
              <a:r>
                <a:rPr lang="ru-RU" sz="1600" dirty="0">
                  <a:ea typeface="Calibri"/>
                  <a:cs typeface="Times New Roman"/>
                </a:rPr>
                <a:t>3 </a:t>
              </a:r>
              <a:r>
                <a:rPr lang="ru-RU" sz="1600" dirty="0" smtClean="0"/>
                <a:t>Вагон </a:t>
              </a:r>
              <a:r>
                <a:rPr lang="ru-RU" sz="1600" dirty="0" smtClean="0">
                  <a:ea typeface="Calibri"/>
                  <a:cs typeface="Times New Roman"/>
                </a:rPr>
                <a:t>№</a:t>
              </a:r>
              <a:r>
                <a:rPr lang="ru-RU" sz="1600" dirty="0">
                  <a:ea typeface="Calibri"/>
                  <a:cs typeface="Times New Roman"/>
                </a:rPr>
                <a:t>1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531447" y="2478734"/>
            <a:ext cx="2183953" cy="699249"/>
            <a:chOff x="1043605" y="836712"/>
            <a:chExt cx="1800203" cy="723955"/>
          </a:xfrm>
        </p:grpSpPr>
        <p:sp>
          <p:nvSpPr>
            <p:cNvPr id="39" name="Rectangle 3"/>
            <p:cNvSpPr>
              <a:spLocks noChangeArrowheads="1"/>
            </p:cNvSpPr>
            <p:nvPr/>
          </p:nvSpPr>
          <p:spPr bwMode="auto">
            <a:xfrm rot="10800000" flipV="1">
              <a:off x="1043605" y="1088740"/>
              <a:ext cx="1800201" cy="47192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ts val="1200"/>
                </a:lnSpc>
                <a:spcBef>
                  <a:spcPts val="600"/>
                </a:spcBef>
                <a:spcAft>
                  <a:spcPts val="1000"/>
                </a:spcAft>
              </a:pPr>
              <a:r>
                <a:rPr lang="ru-RU" sz="1400" dirty="0" smtClean="0"/>
                <a:t>№ </a:t>
              </a:r>
              <a:r>
                <a:rPr lang="en-US" sz="1400" dirty="0" smtClean="0"/>
                <a:t>DB</a:t>
              </a:r>
              <a:r>
                <a:rPr lang="ru-RU" sz="1400" dirty="0" smtClean="0"/>
                <a:t> след-го вагона вертушки=</a:t>
              </a:r>
              <a:r>
                <a:rPr lang="en-US" sz="1400" dirty="0" smtClean="0"/>
                <a:t>7</a:t>
              </a:r>
              <a:endParaRPr lang="ru-RU" sz="1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043608" y="836712"/>
              <a:ext cx="1800200" cy="2520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  <a:spcAft>
                  <a:spcPts val="1000"/>
                </a:spcAft>
              </a:pPr>
              <a:r>
                <a:rPr lang="en-US" sz="1600" dirty="0" smtClean="0">
                  <a:ea typeface="Calibri"/>
                  <a:cs typeface="Times New Roman"/>
                </a:rPr>
                <a:t>DB4</a:t>
              </a:r>
              <a:r>
                <a:rPr lang="ru-RU" sz="1600" dirty="0" smtClean="0">
                  <a:ea typeface="Calibri"/>
                  <a:cs typeface="Times New Roman"/>
                </a:rPr>
                <a:t> </a:t>
              </a:r>
              <a:r>
                <a:rPr lang="ru-RU" sz="1600" dirty="0" smtClean="0"/>
                <a:t>Вагон </a:t>
              </a:r>
              <a:r>
                <a:rPr lang="ru-RU" sz="1600" dirty="0" smtClean="0">
                  <a:ea typeface="Calibri"/>
                  <a:cs typeface="Times New Roman"/>
                </a:rPr>
                <a:t>№</a:t>
              </a:r>
              <a:r>
                <a:rPr lang="ru-RU" sz="1600" dirty="0">
                  <a:ea typeface="Calibri"/>
                  <a:cs typeface="Times New Roman"/>
                </a:rPr>
                <a:t>1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513249" y="3480479"/>
            <a:ext cx="2183953" cy="699249"/>
            <a:chOff x="1043605" y="836712"/>
            <a:chExt cx="1800203" cy="723955"/>
          </a:xfrm>
        </p:grpSpPr>
        <p:sp>
          <p:nvSpPr>
            <p:cNvPr id="42" name="Rectangle 3"/>
            <p:cNvSpPr>
              <a:spLocks noChangeArrowheads="1"/>
            </p:cNvSpPr>
            <p:nvPr/>
          </p:nvSpPr>
          <p:spPr bwMode="auto">
            <a:xfrm rot="10800000" flipV="1">
              <a:off x="1043605" y="1088740"/>
              <a:ext cx="1800201" cy="47192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ts val="1200"/>
                </a:lnSpc>
                <a:spcBef>
                  <a:spcPts val="600"/>
                </a:spcBef>
                <a:spcAft>
                  <a:spcPts val="1000"/>
                </a:spcAft>
              </a:pPr>
              <a:r>
                <a:rPr lang="ru-RU" sz="1400" dirty="0" smtClean="0"/>
                <a:t>№ </a:t>
              </a:r>
              <a:r>
                <a:rPr lang="en-US" sz="1400" dirty="0" smtClean="0"/>
                <a:t>DB</a:t>
              </a:r>
              <a:r>
                <a:rPr lang="ru-RU" sz="1400" dirty="0" smtClean="0"/>
                <a:t> след-го вагона вертушки=</a:t>
              </a:r>
              <a:r>
                <a:rPr lang="en-US" sz="1400" dirty="0" smtClean="0"/>
                <a:t>{K}</a:t>
              </a:r>
              <a:endParaRPr lang="ru-RU" sz="1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043608" y="836712"/>
              <a:ext cx="1800200" cy="2520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  <a:spcAft>
                  <a:spcPts val="1000"/>
                </a:spcAft>
              </a:pPr>
              <a:r>
                <a:rPr lang="en-US" sz="1600" dirty="0" smtClean="0">
                  <a:ea typeface="Calibri"/>
                  <a:cs typeface="Times New Roman"/>
                </a:rPr>
                <a:t>DB7</a:t>
              </a:r>
              <a:r>
                <a:rPr lang="ru-RU" sz="1600" dirty="0" smtClean="0">
                  <a:ea typeface="Calibri"/>
                  <a:cs typeface="Times New Roman"/>
                </a:rPr>
                <a:t> </a:t>
              </a:r>
              <a:r>
                <a:rPr lang="ru-RU" sz="1600" dirty="0" smtClean="0"/>
                <a:t>Вагон </a:t>
              </a:r>
              <a:r>
                <a:rPr lang="ru-RU" sz="1600" dirty="0" smtClean="0">
                  <a:ea typeface="Calibri"/>
                  <a:cs typeface="Times New Roman"/>
                </a:rPr>
                <a:t>№</a:t>
              </a:r>
              <a:r>
                <a:rPr lang="ru-RU" sz="1600" dirty="0">
                  <a:ea typeface="Calibri"/>
                  <a:cs typeface="Times New Roman"/>
                </a:rPr>
                <a:t>1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6483156" y="4945087"/>
            <a:ext cx="2183953" cy="699249"/>
            <a:chOff x="1043605" y="836712"/>
            <a:chExt cx="1800203" cy="723955"/>
          </a:xfrm>
        </p:grpSpPr>
        <p:sp>
          <p:nvSpPr>
            <p:cNvPr id="45" name="Rectangle 3"/>
            <p:cNvSpPr>
              <a:spLocks noChangeArrowheads="1"/>
            </p:cNvSpPr>
            <p:nvPr/>
          </p:nvSpPr>
          <p:spPr bwMode="auto">
            <a:xfrm rot="10800000" flipV="1">
              <a:off x="1043605" y="1088740"/>
              <a:ext cx="1800201" cy="47192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ts val="1200"/>
                </a:lnSpc>
                <a:spcBef>
                  <a:spcPts val="600"/>
                </a:spcBef>
                <a:spcAft>
                  <a:spcPts val="1000"/>
                </a:spcAft>
              </a:pPr>
              <a:r>
                <a:rPr lang="ru-RU" sz="1400" dirty="0" smtClean="0"/>
                <a:t>№ </a:t>
              </a:r>
              <a:r>
                <a:rPr lang="en-US" sz="1400" dirty="0" smtClean="0"/>
                <a:t>DB</a:t>
              </a:r>
              <a:r>
                <a:rPr lang="ru-RU" sz="1400" dirty="0" smtClean="0"/>
                <a:t> след-го вагона вертушки=</a:t>
              </a:r>
              <a:r>
                <a:rPr lang="en-US" sz="1400" dirty="0" smtClean="0"/>
                <a:t>{M}</a:t>
              </a:r>
              <a:endParaRPr lang="ru-RU" sz="1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043608" y="836712"/>
              <a:ext cx="1800200" cy="2520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  <a:spcAft>
                  <a:spcPts val="1000"/>
                </a:spcAft>
              </a:pPr>
              <a:r>
                <a:rPr lang="en-US" sz="1600" dirty="0" smtClean="0">
                  <a:ea typeface="Calibri"/>
                  <a:cs typeface="Times New Roman"/>
                </a:rPr>
                <a:t>DB{N}</a:t>
              </a:r>
              <a:r>
                <a:rPr lang="ru-RU" sz="1600" dirty="0" smtClean="0">
                  <a:ea typeface="Calibri"/>
                  <a:cs typeface="Times New Roman"/>
                </a:rPr>
                <a:t> </a:t>
              </a:r>
              <a:r>
                <a:rPr lang="ru-RU" sz="1600" dirty="0" smtClean="0"/>
                <a:t>Вагон </a:t>
              </a:r>
              <a:r>
                <a:rPr lang="ru-RU" sz="1600" dirty="0" smtClean="0">
                  <a:ea typeface="Calibri"/>
                  <a:cs typeface="Times New Roman"/>
                </a:rPr>
                <a:t>№</a:t>
              </a:r>
              <a:r>
                <a:rPr lang="en-US" sz="1600" dirty="0" smtClean="0">
                  <a:ea typeface="Calibri"/>
                  <a:cs typeface="Times New Roman"/>
                </a:rPr>
                <a:t>{S}</a:t>
              </a:r>
              <a:endParaRPr lang="ru-RU" sz="1600" dirty="0">
                <a:ea typeface="Calibri"/>
                <a:cs typeface="Times New Roman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483152" y="5965315"/>
            <a:ext cx="2183953" cy="699249"/>
            <a:chOff x="1043605" y="836712"/>
            <a:chExt cx="1800203" cy="723955"/>
          </a:xfrm>
        </p:grpSpPr>
        <p:sp>
          <p:nvSpPr>
            <p:cNvPr id="48" name="Rectangle 3"/>
            <p:cNvSpPr>
              <a:spLocks noChangeArrowheads="1"/>
            </p:cNvSpPr>
            <p:nvPr/>
          </p:nvSpPr>
          <p:spPr bwMode="auto">
            <a:xfrm rot="10800000" flipV="1">
              <a:off x="1043605" y="1088740"/>
              <a:ext cx="1800201" cy="47192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ts val="1200"/>
                </a:lnSpc>
                <a:spcBef>
                  <a:spcPts val="600"/>
                </a:spcBef>
                <a:spcAft>
                  <a:spcPts val="1000"/>
                </a:spcAft>
              </a:pPr>
              <a:r>
                <a:rPr lang="ru-RU" sz="1400" dirty="0" smtClean="0"/>
                <a:t>№ </a:t>
              </a:r>
              <a:r>
                <a:rPr lang="en-US" sz="1400" dirty="0" smtClean="0"/>
                <a:t>DB</a:t>
              </a:r>
              <a:r>
                <a:rPr lang="ru-RU" sz="1400" dirty="0" smtClean="0"/>
                <a:t> след-го вагона вертушки=</a:t>
              </a:r>
              <a:r>
                <a:rPr lang="en-US" sz="1400" dirty="0" smtClean="0"/>
                <a:t>0</a:t>
              </a:r>
              <a:endParaRPr lang="ru-RU" sz="1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1043608" y="836712"/>
              <a:ext cx="1800200" cy="2520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  <a:spcAft>
                  <a:spcPts val="1000"/>
                </a:spcAft>
              </a:pPr>
              <a:r>
                <a:rPr lang="en-US" sz="1600" dirty="0" smtClean="0">
                  <a:ea typeface="Calibri"/>
                  <a:cs typeface="Times New Roman"/>
                </a:rPr>
                <a:t>DB{M}</a:t>
              </a:r>
              <a:r>
                <a:rPr lang="ru-RU" sz="1600" dirty="0" smtClean="0">
                  <a:ea typeface="Calibri"/>
                  <a:cs typeface="Times New Roman"/>
                </a:rPr>
                <a:t> </a:t>
              </a:r>
              <a:r>
                <a:rPr lang="ru-RU" sz="1600" dirty="0" smtClean="0"/>
                <a:t>Вагон </a:t>
              </a:r>
              <a:r>
                <a:rPr lang="ru-RU" sz="1600" dirty="0" smtClean="0">
                  <a:ea typeface="Calibri"/>
                  <a:cs typeface="Times New Roman"/>
                </a:rPr>
                <a:t>№</a:t>
              </a:r>
              <a:r>
                <a:rPr lang="en-US" sz="1600" dirty="0" smtClean="0">
                  <a:ea typeface="Calibri"/>
                  <a:cs typeface="Times New Roman"/>
                </a:rPr>
                <a:t>S+</a:t>
              </a:r>
              <a:r>
                <a:rPr lang="ru-RU" sz="1600" dirty="0" smtClean="0">
                  <a:ea typeface="Calibri"/>
                  <a:cs typeface="Times New Roman"/>
                </a:rPr>
                <a:t>1</a:t>
              </a:r>
              <a:endParaRPr lang="ru-RU" sz="1600" dirty="0">
                <a:ea typeface="Calibri"/>
                <a:cs typeface="Times New Roman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571472" y="4357694"/>
            <a:ext cx="249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…………………………...........</a:t>
            </a:r>
            <a:endParaRPr lang="ru-RU" dirty="0"/>
          </a:p>
        </p:txBody>
      </p:sp>
      <p:sp>
        <p:nvSpPr>
          <p:cNvPr id="51" name="Развернутая стрелка 50"/>
          <p:cNvSpPr/>
          <p:nvPr/>
        </p:nvSpPr>
        <p:spPr>
          <a:xfrm rot="16200000">
            <a:off x="-22164" y="2145918"/>
            <a:ext cx="1310447" cy="180020"/>
          </a:xfrm>
          <a:prstGeom prst="uturnArrow">
            <a:avLst>
              <a:gd name="adj1" fmla="val 3437"/>
              <a:gd name="adj2" fmla="val 11822"/>
              <a:gd name="adj3" fmla="val 22604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Развернутая стрелка 51"/>
          <p:cNvSpPr/>
          <p:nvPr/>
        </p:nvSpPr>
        <p:spPr>
          <a:xfrm rot="16200000" flipV="1">
            <a:off x="2343102" y="3155140"/>
            <a:ext cx="1310443" cy="157520"/>
          </a:xfrm>
          <a:prstGeom prst="uturnArrow">
            <a:avLst>
              <a:gd name="adj1" fmla="val 3437"/>
              <a:gd name="adj2" fmla="val 11822"/>
              <a:gd name="adj3" fmla="val 22604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8878" y="571480"/>
            <a:ext cx="9115338" cy="287445"/>
          </a:xfrm>
          <a:prstGeom prst="roundRect">
            <a:avLst>
              <a:gd name="adj" fmla="val 0"/>
            </a:avLst>
          </a:prstGeom>
          <a:solidFill>
            <a:srgbClr val="00206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k-KZ" sz="16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Информационное обеспечение. </a:t>
            </a: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Связные списки блоков данных (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DB)</a:t>
            </a:r>
            <a:endParaRPr lang="ru-RU" sz="16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4" name="Полилиния 53"/>
          <p:cNvSpPr/>
          <p:nvPr/>
        </p:nvSpPr>
        <p:spPr>
          <a:xfrm>
            <a:off x="8878" y="17007"/>
            <a:ext cx="9115338" cy="535551"/>
          </a:xfrm>
          <a:custGeom>
            <a:avLst/>
            <a:gdLst>
              <a:gd name="connsiteX0" fmla="*/ 0 w 7786710"/>
              <a:gd name="connsiteY0" fmla="*/ 107724 h 646328"/>
              <a:gd name="connsiteX1" fmla="*/ 31552 w 7786710"/>
              <a:gd name="connsiteY1" fmla="*/ 31552 h 646328"/>
              <a:gd name="connsiteX2" fmla="*/ 107724 w 7786710"/>
              <a:gd name="connsiteY2" fmla="*/ 0 h 646328"/>
              <a:gd name="connsiteX3" fmla="*/ 7678986 w 7786710"/>
              <a:gd name="connsiteY3" fmla="*/ 0 h 646328"/>
              <a:gd name="connsiteX4" fmla="*/ 7755158 w 7786710"/>
              <a:gd name="connsiteY4" fmla="*/ 31552 h 646328"/>
              <a:gd name="connsiteX5" fmla="*/ 7786710 w 7786710"/>
              <a:gd name="connsiteY5" fmla="*/ 107724 h 646328"/>
              <a:gd name="connsiteX6" fmla="*/ 7786710 w 7786710"/>
              <a:gd name="connsiteY6" fmla="*/ 538604 h 646328"/>
              <a:gd name="connsiteX7" fmla="*/ 7755158 w 7786710"/>
              <a:gd name="connsiteY7" fmla="*/ 614776 h 646328"/>
              <a:gd name="connsiteX8" fmla="*/ 7678986 w 7786710"/>
              <a:gd name="connsiteY8" fmla="*/ 646328 h 646328"/>
              <a:gd name="connsiteX9" fmla="*/ 107724 w 7786710"/>
              <a:gd name="connsiteY9" fmla="*/ 646328 h 646328"/>
              <a:gd name="connsiteX10" fmla="*/ 31552 w 7786710"/>
              <a:gd name="connsiteY10" fmla="*/ 614776 h 646328"/>
              <a:gd name="connsiteX11" fmla="*/ 0 w 7786710"/>
              <a:gd name="connsiteY11" fmla="*/ 538604 h 646328"/>
              <a:gd name="connsiteX12" fmla="*/ 0 w 7786710"/>
              <a:gd name="connsiteY12" fmla="*/ 107724 h 6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86710" h="646328">
                <a:moveTo>
                  <a:pt x="0" y="107724"/>
                </a:moveTo>
                <a:cubicBezTo>
                  <a:pt x="0" y="79154"/>
                  <a:pt x="11350" y="51754"/>
                  <a:pt x="31552" y="31552"/>
                </a:cubicBezTo>
                <a:cubicBezTo>
                  <a:pt x="51754" y="11350"/>
                  <a:pt x="79154" y="0"/>
                  <a:pt x="107724" y="0"/>
                </a:cubicBezTo>
                <a:lnTo>
                  <a:pt x="7678986" y="0"/>
                </a:lnTo>
                <a:cubicBezTo>
                  <a:pt x="7707556" y="0"/>
                  <a:pt x="7734956" y="11350"/>
                  <a:pt x="7755158" y="31552"/>
                </a:cubicBezTo>
                <a:cubicBezTo>
                  <a:pt x="7775360" y="51754"/>
                  <a:pt x="7786710" y="79154"/>
                  <a:pt x="7786710" y="107724"/>
                </a:cubicBezTo>
                <a:lnTo>
                  <a:pt x="7786710" y="538604"/>
                </a:lnTo>
                <a:cubicBezTo>
                  <a:pt x="7786710" y="567174"/>
                  <a:pt x="7775361" y="594574"/>
                  <a:pt x="7755158" y="614776"/>
                </a:cubicBezTo>
                <a:cubicBezTo>
                  <a:pt x="7734956" y="634978"/>
                  <a:pt x="7707556" y="646328"/>
                  <a:pt x="7678986" y="646328"/>
                </a:cubicBezTo>
                <a:lnTo>
                  <a:pt x="107724" y="646328"/>
                </a:lnTo>
                <a:cubicBezTo>
                  <a:pt x="79154" y="646328"/>
                  <a:pt x="51754" y="634978"/>
                  <a:pt x="31552" y="614776"/>
                </a:cubicBezTo>
                <a:cubicBezTo>
                  <a:pt x="11350" y="594574"/>
                  <a:pt x="0" y="567174"/>
                  <a:pt x="0" y="538604"/>
                </a:cubicBezTo>
                <a:lnTo>
                  <a:pt x="0" y="107724"/>
                </a:lnTo>
                <a:close/>
              </a:path>
            </a:pathLst>
          </a:custGeom>
          <a:solidFill>
            <a:srgbClr val="D2E1B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0" tIns="92511" rIns="92511" bIns="92511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Автоматизированная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система оперативного мониторинга качества входных рудопотоков 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горно-обогатительного 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производства</a:t>
            </a:r>
          </a:p>
        </p:txBody>
      </p:sp>
      <p:sp>
        <p:nvSpPr>
          <p:cNvPr id="55" name="Развернутая стрелка 54"/>
          <p:cNvSpPr/>
          <p:nvPr/>
        </p:nvSpPr>
        <p:spPr>
          <a:xfrm rot="16200000" flipV="1">
            <a:off x="2496652" y="4932843"/>
            <a:ext cx="896445" cy="174773"/>
          </a:xfrm>
          <a:prstGeom prst="uturnArrow">
            <a:avLst>
              <a:gd name="adj1" fmla="val 3437"/>
              <a:gd name="adj2" fmla="val 11822"/>
              <a:gd name="adj3" fmla="val 22604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Развернутая стрелка 55"/>
          <p:cNvSpPr/>
          <p:nvPr/>
        </p:nvSpPr>
        <p:spPr>
          <a:xfrm rot="16200000">
            <a:off x="148327" y="3964875"/>
            <a:ext cx="966001" cy="180000"/>
          </a:xfrm>
          <a:prstGeom prst="uturnArrow">
            <a:avLst>
              <a:gd name="adj1" fmla="val 3437"/>
              <a:gd name="adj2" fmla="val 11822"/>
              <a:gd name="adj3" fmla="val 22604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Развернутая стрелка 56"/>
          <p:cNvSpPr/>
          <p:nvPr/>
        </p:nvSpPr>
        <p:spPr>
          <a:xfrm rot="16200000">
            <a:off x="-73805" y="5609859"/>
            <a:ext cx="1310447" cy="180020"/>
          </a:xfrm>
          <a:prstGeom prst="uturnArrow">
            <a:avLst>
              <a:gd name="adj1" fmla="val 3437"/>
              <a:gd name="adj2" fmla="val 11822"/>
              <a:gd name="adj3" fmla="val 22604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06099" y="4330488"/>
            <a:ext cx="249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…………………………...........</a:t>
            </a:r>
            <a:endParaRPr lang="ru-RU" dirty="0"/>
          </a:p>
        </p:txBody>
      </p:sp>
      <p:sp>
        <p:nvSpPr>
          <p:cNvPr id="59" name="Развернутая стрелка 58"/>
          <p:cNvSpPr/>
          <p:nvPr/>
        </p:nvSpPr>
        <p:spPr>
          <a:xfrm rot="5400000" flipV="1">
            <a:off x="3172242" y="2083336"/>
            <a:ext cx="827447" cy="177172"/>
          </a:xfrm>
          <a:prstGeom prst="uturnArrow">
            <a:avLst>
              <a:gd name="adj1" fmla="val 3437"/>
              <a:gd name="adj2" fmla="val 11822"/>
              <a:gd name="adj3" fmla="val 22604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Развернутая стрелка 59"/>
          <p:cNvSpPr/>
          <p:nvPr/>
        </p:nvSpPr>
        <p:spPr>
          <a:xfrm rot="5400000" flipV="1">
            <a:off x="3142484" y="3155288"/>
            <a:ext cx="827447" cy="176400"/>
          </a:xfrm>
          <a:prstGeom prst="uturnArrow">
            <a:avLst>
              <a:gd name="adj1" fmla="val 3437"/>
              <a:gd name="adj2" fmla="val 11822"/>
              <a:gd name="adj3" fmla="val 22604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" name="Развернутая стрелка 60"/>
          <p:cNvSpPr/>
          <p:nvPr/>
        </p:nvSpPr>
        <p:spPr>
          <a:xfrm rot="5400000" flipV="1">
            <a:off x="3164732" y="4120921"/>
            <a:ext cx="758449" cy="176400"/>
          </a:xfrm>
          <a:prstGeom prst="uturnArrow">
            <a:avLst>
              <a:gd name="adj1" fmla="val 3437"/>
              <a:gd name="adj2" fmla="val 11822"/>
              <a:gd name="adj3" fmla="val 22604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Развернутая стрелка 61"/>
          <p:cNvSpPr/>
          <p:nvPr/>
        </p:nvSpPr>
        <p:spPr>
          <a:xfrm rot="5400000" flipV="1">
            <a:off x="3103469" y="5584180"/>
            <a:ext cx="827447" cy="176400"/>
          </a:xfrm>
          <a:prstGeom prst="uturnArrow">
            <a:avLst>
              <a:gd name="adj1" fmla="val 3437"/>
              <a:gd name="adj2" fmla="val 11822"/>
              <a:gd name="adj3" fmla="val 22604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Развернутая стрелка 62"/>
          <p:cNvSpPr/>
          <p:nvPr/>
        </p:nvSpPr>
        <p:spPr>
          <a:xfrm rot="16200000" flipV="1">
            <a:off x="5286874" y="2191204"/>
            <a:ext cx="1310443" cy="157520"/>
          </a:xfrm>
          <a:prstGeom prst="uturnArrow">
            <a:avLst>
              <a:gd name="adj1" fmla="val 3437"/>
              <a:gd name="adj2" fmla="val 11822"/>
              <a:gd name="adj3" fmla="val 22604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Развернутая стрелка 63"/>
          <p:cNvSpPr/>
          <p:nvPr/>
        </p:nvSpPr>
        <p:spPr>
          <a:xfrm rot="16200000" flipV="1">
            <a:off x="5423856" y="4874393"/>
            <a:ext cx="896445" cy="174773"/>
          </a:xfrm>
          <a:prstGeom prst="uturnArrow">
            <a:avLst>
              <a:gd name="adj1" fmla="val 3437"/>
              <a:gd name="adj2" fmla="val 11822"/>
              <a:gd name="adj3" fmla="val 22604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Развернутая стрелка 64"/>
          <p:cNvSpPr/>
          <p:nvPr/>
        </p:nvSpPr>
        <p:spPr>
          <a:xfrm rot="16200000" flipV="1">
            <a:off x="5310663" y="3162672"/>
            <a:ext cx="1310443" cy="216000"/>
          </a:xfrm>
          <a:prstGeom prst="uturnArrow">
            <a:avLst>
              <a:gd name="adj1" fmla="val 3437"/>
              <a:gd name="adj2" fmla="val 11822"/>
              <a:gd name="adj3" fmla="val 22604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6" name="Развернутая стрелка 65"/>
          <p:cNvSpPr/>
          <p:nvPr/>
        </p:nvSpPr>
        <p:spPr>
          <a:xfrm rot="16200000" flipV="1">
            <a:off x="5280519" y="5612186"/>
            <a:ext cx="1310443" cy="216000"/>
          </a:xfrm>
          <a:prstGeom prst="uturnArrow">
            <a:avLst>
              <a:gd name="adj1" fmla="val 3437"/>
              <a:gd name="adj2" fmla="val 11822"/>
              <a:gd name="adj3" fmla="val 22604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399244" y="4332918"/>
            <a:ext cx="242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…………………………..........</a:t>
            </a:r>
            <a:endParaRPr lang="ru-RU" dirty="0"/>
          </a:p>
        </p:txBody>
      </p:sp>
      <p:sp>
        <p:nvSpPr>
          <p:cNvPr id="68" name="Развернутая стрелка 67"/>
          <p:cNvSpPr/>
          <p:nvPr/>
        </p:nvSpPr>
        <p:spPr>
          <a:xfrm rot="5400000" flipV="1">
            <a:off x="6019714" y="2115332"/>
            <a:ext cx="827447" cy="177172"/>
          </a:xfrm>
          <a:prstGeom prst="uturnArrow">
            <a:avLst>
              <a:gd name="adj1" fmla="val 3437"/>
              <a:gd name="adj2" fmla="val 11822"/>
              <a:gd name="adj3" fmla="val 22604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9" name="Развернутая стрелка 68"/>
          <p:cNvSpPr/>
          <p:nvPr/>
        </p:nvSpPr>
        <p:spPr>
          <a:xfrm rot="5400000" flipV="1">
            <a:off x="6002669" y="3157332"/>
            <a:ext cx="827447" cy="177172"/>
          </a:xfrm>
          <a:prstGeom prst="uturnArrow">
            <a:avLst>
              <a:gd name="adj1" fmla="val 3437"/>
              <a:gd name="adj2" fmla="val 11822"/>
              <a:gd name="adj3" fmla="val 22604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0" name="Развернутая стрелка 69"/>
          <p:cNvSpPr/>
          <p:nvPr/>
        </p:nvSpPr>
        <p:spPr>
          <a:xfrm rot="5400000" flipV="1">
            <a:off x="6062160" y="4138937"/>
            <a:ext cx="729334" cy="176400"/>
          </a:xfrm>
          <a:prstGeom prst="uturnArrow">
            <a:avLst>
              <a:gd name="adj1" fmla="val 3437"/>
              <a:gd name="adj2" fmla="val 11822"/>
              <a:gd name="adj3" fmla="val 22604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1" name="Развернутая стрелка 70"/>
          <p:cNvSpPr/>
          <p:nvPr/>
        </p:nvSpPr>
        <p:spPr>
          <a:xfrm rot="5400000" flipV="1">
            <a:off x="5982573" y="5586224"/>
            <a:ext cx="827447" cy="177172"/>
          </a:xfrm>
          <a:prstGeom prst="uturnArrow">
            <a:avLst>
              <a:gd name="adj1" fmla="val 3437"/>
              <a:gd name="adj2" fmla="val 11822"/>
              <a:gd name="adj3" fmla="val 22604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57158" y="1000108"/>
            <a:ext cx="3000396" cy="323422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1200"/>
              </a:lnSpc>
            </a:pP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Связный список </a:t>
            </a:r>
          </a:p>
          <a:p>
            <a:pPr algn="ctr">
              <a:lnSpc>
                <a:spcPts val="1200"/>
              </a:lnSpc>
            </a:pP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«Вертушки»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286116" y="1000108"/>
            <a:ext cx="3000396" cy="323422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1200"/>
              </a:lnSpc>
            </a:pP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Связный список </a:t>
            </a:r>
          </a:p>
          <a:p>
            <a:pPr algn="ctr">
              <a:lnSpc>
                <a:spcPts val="1200"/>
              </a:lnSpc>
            </a:pP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«Вагоны очереди»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037694" y="1000108"/>
            <a:ext cx="3000396" cy="307777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1200"/>
              </a:lnSpc>
            </a:pP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Связный список </a:t>
            </a:r>
          </a:p>
          <a:p>
            <a:pPr algn="ctr">
              <a:lnSpc>
                <a:spcPts val="1200"/>
              </a:lnSpc>
            </a:pP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«Вагоны вертушки»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1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611560" y="1196752"/>
            <a:ext cx="8064896" cy="5248236"/>
            <a:chOff x="329" y="1080"/>
            <a:chExt cx="16087" cy="9285"/>
          </a:xfrm>
        </p:grpSpPr>
        <p:sp>
          <p:nvSpPr>
            <p:cNvPr id="6" name="AutoShape 8"/>
            <p:cNvSpPr>
              <a:spLocks noChangeAspect="1" noChangeArrowheads="1" noTextEdit="1"/>
            </p:cNvSpPr>
            <p:nvPr/>
          </p:nvSpPr>
          <p:spPr bwMode="auto">
            <a:xfrm>
              <a:off x="329" y="1080"/>
              <a:ext cx="16087" cy="9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76" y="1203"/>
              <a:ext cx="3419" cy="61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4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DB «Путь»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1. № пути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2. № DB последней вошедшей вертушки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3. </a:t>
              </a:r>
              <a:r>
                <a:rPr kumimoji="0" lang="ru-RU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Момент  </a:t>
              </a: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Команд</a:t>
              </a:r>
              <a:r>
                <a:rPr kumimoji="0" lang="ru-RU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ы</a:t>
              </a: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на ввод данных по вертушке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4. </a:t>
              </a:r>
              <a:r>
                <a:rPr kumimoji="0" lang="ru-RU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Момент </a:t>
              </a: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Команд</a:t>
              </a:r>
              <a:r>
                <a:rPr kumimoji="0" lang="ru-RU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ы</a:t>
              </a: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на объединение вертушек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5. </a:t>
              </a:r>
              <a:r>
                <a:rPr kumimoji="0" lang="ru-RU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Момент </a:t>
              </a: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Команда на разделение вертушки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6. № вертушки (для команд)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7. № электровоза (для команд)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8. № склада (для команд)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9. Вес вертушки заявленный (для команд)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10. № вертушки для объединения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11. Количество вагонов в первой вертушке при разделении одной вертушки на две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536" y="4252"/>
              <a:ext cx="3685" cy="6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4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DB «</a:t>
              </a:r>
              <a:r>
                <a:rPr kumimoji="0" lang="en-US" altLang="ru-RU" sz="1000" b="1" i="0" u="sng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Вагон</a:t>
              </a:r>
              <a:r>
                <a:rPr kumimoji="0" lang="en-US" altLang="ru-RU" sz="1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»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1. Тип (обмоторенный / обычный)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2. Заявленная масса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3. Содержание Fe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4. Время свала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5. Время начала выхода из бункера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6. Время конца выхода из бункера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7. Время начала прохода весов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8. Время конца прохода через весы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9. </a:t>
              </a:r>
              <a:r>
                <a:rPr kumimoji="0" lang="ru-RU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Ссылка </a:t>
              </a: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DB вертушки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10. Номер вагона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11. </a:t>
              </a:r>
              <a:r>
                <a:rPr lang="ru-RU" altLang="ru-RU" sz="1000" dirty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Ссылка </a:t>
              </a: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DB след. вагона вертушки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12.</a:t>
              </a:r>
              <a:r>
                <a:rPr lang="ru-RU" altLang="ru-RU" sz="10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Ссылка </a:t>
              </a: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DB след. сваленного вагона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13. </a:t>
              </a:r>
              <a:r>
                <a:rPr lang="ru-RU" altLang="ru-RU" sz="1000" dirty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Ссылка </a:t>
              </a: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DB пред. сваленного вагона</a:t>
              </a:r>
              <a:endPara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4536" y="1188"/>
              <a:ext cx="3685" cy="28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36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DB «</a:t>
              </a:r>
              <a:r>
                <a:rPr kumimoji="0" lang="en-US" altLang="ru-RU" sz="1000" b="1" i="0" u="sng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Бункер</a:t>
              </a:r>
              <a:r>
                <a:rPr kumimoji="0" lang="en-US" altLang="ru-RU" sz="1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»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1. Емкость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2. Текущая масса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3. Коэфф. коррекции производительности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4. Производительность на выходе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5. DB первого вагона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6. DB последнего вагона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8501" y="4871"/>
              <a:ext cx="3665" cy="39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4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DB «</a:t>
              </a:r>
              <a:r>
                <a:rPr kumimoji="0" lang="en-US" altLang="ru-RU" sz="1000" b="1" i="0" u="sng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Весы</a:t>
              </a:r>
              <a:r>
                <a:rPr kumimoji="0" lang="en-US" altLang="ru-RU" sz="1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»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1. Текущий вес без нуля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2. Текущий вес с учетом нуля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3. Ноль весов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4. Суммарный вес текущего потока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5. </a:t>
              </a:r>
              <a:r>
                <a:rPr lang="ru-RU" altLang="ru-RU" sz="1000" dirty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Ссылка </a:t>
              </a: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DB текущего вагона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6. Время начала потока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7. Время конца потока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8. Флаг конца потока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9. Магнитная восприимчивость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12510" y="1234"/>
              <a:ext cx="3906" cy="63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4000" tIns="10800" rIns="18000" bIns="1080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</a:tabLst>
              </a:pPr>
              <a:r>
                <a:rPr kumimoji="0" lang="en-US" alt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DB «Сводка»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</a:tabLst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1. П</a:t>
              </a: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Mincho" pitchFamily="49" charset="-128"/>
                  <a:cs typeface="Arial" pitchFamily="34" charset="0"/>
                </a:rPr>
                <a:t>орядковый номер строки сводки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</a:tabLst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Mincho" pitchFamily="49" charset="-128"/>
                  <a:cs typeface="Arial" pitchFamily="34" charset="0"/>
                </a:rPr>
                <a:t>2. Время подачи вертушки на бункерный путь 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</a:tabLst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Mincho" pitchFamily="49" charset="-128"/>
                  <a:cs typeface="Arial" pitchFamily="34" charset="0"/>
                </a:rPr>
                <a:t>3. Время выхода вертушки с бункерного пути 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</a:tabLst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Mincho" pitchFamily="49" charset="-128"/>
                  <a:cs typeface="Arial" pitchFamily="34" charset="0"/>
                </a:rPr>
                <a:t>4. Номер электровоза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</a:tabLst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Mincho" pitchFamily="49" charset="-128"/>
                  <a:cs typeface="Arial" pitchFamily="34" charset="0"/>
                </a:rPr>
                <a:t>5. Номер склада, с которого загружена вертушка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</a:tabLst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Mincho" pitchFamily="49" charset="-128"/>
                  <a:cs typeface="Arial" pitchFamily="34" charset="0"/>
                </a:rPr>
                <a:t>6. Вес вертушки заявленный (введенный оператором ККД)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</a:tabLst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Mincho" pitchFamily="49" charset="-128"/>
                  <a:cs typeface="Arial" pitchFamily="34" charset="0"/>
                </a:rPr>
                <a:t>7. Вес вертушки, реально принятый на фабричный передел 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</a:tabLst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Mincho" pitchFamily="49" charset="-128"/>
                  <a:cs typeface="Arial" pitchFamily="34" charset="0"/>
                </a:rPr>
                <a:t>8. Средне взвешенное содержание железа в руде вертушки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</a:tabLst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Mincho" pitchFamily="49" charset="-128"/>
                  <a:cs typeface="Arial" pitchFamily="34" charset="0"/>
                </a:rPr>
                <a:t>9. Количество выгруженных вагонов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</a:tabLst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Mincho" pitchFamily="49" charset="-128"/>
                  <a:cs typeface="Arial" pitchFamily="34" charset="0"/>
                </a:rPr>
                <a:t>10. Номер бункерного пути, на котором находится </a:t>
              </a:r>
              <a:r>
                <a:rPr kumimoji="0" lang="en-US" altLang="ru-RU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Mincho" pitchFamily="49" charset="-128"/>
                  <a:cs typeface="Arial" pitchFamily="34" charset="0"/>
                </a:rPr>
                <a:t>вертушка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</a:tabLst>
              </a:pPr>
              <a:endPara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8673" y="1871"/>
              <a:ext cx="3645" cy="22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4000" tIns="10800" rIns="18000" bIns="1080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DB «Склад»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1. Номер склада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2. Формула Коэффициент «А»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3. Формула Коэффициент «B»</a:t>
              </a:r>
              <a:endParaRPr kumimoji="0" lang="en-US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4. Скорость прохождения руды через дробилку</a:t>
              </a:r>
              <a:endPara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8878" y="571480"/>
            <a:ext cx="9115338" cy="287445"/>
          </a:xfrm>
          <a:prstGeom prst="roundRect">
            <a:avLst>
              <a:gd name="adj" fmla="val 0"/>
            </a:avLst>
          </a:prstGeom>
          <a:solidFill>
            <a:srgbClr val="00206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Структура таблиц  базы данных</a:t>
            </a:r>
            <a:endParaRPr lang="ru-RU" sz="16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8878" y="17007"/>
            <a:ext cx="9115338" cy="535551"/>
          </a:xfrm>
          <a:custGeom>
            <a:avLst/>
            <a:gdLst>
              <a:gd name="connsiteX0" fmla="*/ 0 w 7786710"/>
              <a:gd name="connsiteY0" fmla="*/ 107724 h 646328"/>
              <a:gd name="connsiteX1" fmla="*/ 31552 w 7786710"/>
              <a:gd name="connsiteY1" fmla="*/ 31552 h 646328"/>
              <a:gd name="connsiteX2" fmla="*/ 107724 w 7786710"/>
              <a:gd name="connsiteY2" fmla="*/ 0 h 646328"/>
              <a:gd name="connsiteX3" fmla="*/ 7678986 w 7786710"/>
              <a:gd name="connsiteY3" fmla="*/ 0 h 646328"/>
              <a:gd name="connsiteX4" fmla="*/ 7755158 w 7786710"/>
              <a:gd name="connsiteY4" fmla="*/ 31552 h 646328"/>
              <a:gd name="connsiteX5" fmla="*/ 7786710 w 7786710"/>
              <a:gd name="connsiteY5" fmla="*/ 107724 h 646328"/>
              <a:gd name="connsiteX6" fmla="*/ 7786710 w 7786710"/>
              <a:gd name="connsiteY6" fmla="*/ 538604 h 646328"/>
              <a:gd name="connsiteX7" fmla="*/ 7755158 w 7786710"/>
              <a:gd name="connsiteY7" fmla="*/ 614776 h 646328"/>
              <a:gd name="connsiteX8" fmla="*/ 7678986 w 7786710"/>
              <a:gd name="connsiteY8" fmla="*/ 646328 h 646328"/>
              <a:gd name="connsiteX9" fmla="*/ 107724 w 7786710"/>
              <a:gd name="connsiteY9" fmla="*/ 646328 h 646328"/>
              <a:gd name="connsiteX10" fmla="*/ 31552 w 7786710"/>
              <a:gd name="connsiteY10" fmla="*/ 614776 h 646328"/>
              <a:gd name="connsiteX11" fmla="*/ 0 w 7786710"/>
              <a:gd name="connsiteY11" fmla="*/ 538604 h 646328"/>
              <a:gd name="connsiteX12" fmla="*/ 0 w 7786710"/>
              <a:gd name="connsiteY12" fmla="*/ 107724 h 6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86710" h="646328">
                <a:moveTo>
                  <a:pt x="0" y="107724"/>
                </a:moveTo>
                <a:cubicBezTo>
                  <a:pt x="0" y="79154"/>
                  <a:pt x="11350" y="51754"/>
                  <a:pt x="31552" y="31552"/>
                </a:cubicBezTo>
                <a:cubicBezTo>
                  <a:pt x="51754" y="11350"/>
                  <a:pt x="79154" y="0"/>
                  <a:pt x="107724" y="0"/>
                </a:cubicBezTo>
                <a:lnTo>
                  <a:pt x="7678986" y="0"/>
                </a:lnTo>
                <a:cubicBezTo>
                  <a:pt x="7707556" y="0"/>
                  <a:pt x="7734956" y="11350"/>
                  <a:pt x="7755158" y="31552"/>
                </a:cubicBezTo>
                <a:cubicBezTo>
                  <a:pt x="7775360" y="51754"/>
                  <a:pt x="7786710" y="79154"/>
                  <a:pt x="7786710" y="107724"/>
                </a:cubicBezTo>
                <a:lnTo>
                  <a:pt x="7786710" y="538604"/>
                </a:lnTo>
                <a:cubicBezTo>
                  <a:pt x="7786710" y="567174"/>
                  <a:pt x="7775361" y="594574"/>
                  <a:pt x="7755158" y="614776"/>
                </a:cubicBezTo>
                <a:cubicBezTo>
                  <a:pt x="7734956" y="634978"/>
                  <a:pt x="7707556" y="646328"/>
                  <a:pt x="7678986" y="646328"/>
                </a:cubicBezTo>
                <a:lnTo>
                  <a:pt x="107724" y="646328"/>
                </a:lnTo>
                <a:cubicBezTo>
                  <a:pt x="79154" y="646328"/>
                  <a:pt x="51754" y="634978"/>
                  <a:pt x="31552" y="614776"/>
                </a:cubicBezTo>
                <a:cubicBezTo>
                  <a:pt x="11350" y="594574"/>
                  <a:pt x="0" y="567174"/>
                  <a:pt x="0" y="538604"/>
                </a:cubicBezTo>
                <a:lnTo>
                  <a:pt x="0" y="107724"/>
                </a:lnTo>
                <a:close/>
              </a:path>
            </a:pathLst>
          </a:custGeom>
          <a:solidFill>
            <a:srgbClr val="D2E1B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0" tIns="92511" rIns="92511" bIns="92511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Автоматизированная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система оперативного мониторинга качества входных рудопотоков 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горно-обогатительного 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87813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/>
          <a:p>
            <a:pPr>
              <a:defRPr/>
            </a:pPr>
            <a:fld id="{76126C02-7B18-4599-BF49-FCFCFC2D806C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4548" y="1628800"/>
            <a:ext cx="8643998" cy="4877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	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Применяемые на практике технологии оперативного измерения качества перерабатываемой руды ориентированы на мелкофракционные рудопотоки и используются при однопоточной схеме поступления руд на обогащение.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Однако, однопоточная схема поступления руд на обогащение не обеспечивает максимальной загрузки оборудования обогатительных фабрик.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многопоточной схеме поступления руд на обогащение, мелкофракционные рудопотоки получаются после дробления, когда уже трудно в рудопотоке различить какая руда поступила из какого рудника.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Таким образом, существует проблема: до дробления трудно оперативно измерить качество руды из карьеров, а после дробления трудно различить какая руда из какого рудника.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 проблема для оперативного мониторинга входных рудопотоков при многопоточной схеме поступления руд на обогащение до сих пор не решена.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21156" y="1245821"/>
            <a:ext cx="79168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en-US" altLang="ko-KR" sz="2000" b="1" dirty="0" smtClean="0">
              <a:solidFill>
                <a:schemeClr val="tx2"/>
              </a:solidFill>
              <a:ea typeface="굴림" charset="-127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878" y="700374"/>
            <a:ext cx="9135122" cy="366426"/>
          </a:xfrm>
          <a:prstGeom prst="roundRect">
            <a:avLst>
              <a:gd name="adj" fmla="val 0"/>
            </a:avLst>
          </a:prstGeom>
          <a:solidFill>
            <a:srgbClr val="00206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rIns="0" anchor="ctr"/>
          <a:lstStyle/>
          <a:p>
            <a:pPr algn="ctr"/>
            <a:r>
              <a:rPr lang="ru-RU" altLang="ko-KR" sz="1600" b="1" dirty="0">
                <a:solidFill>
                  <a:schemeClr val="bg1"/>
                </a:solidFill>
                <a:ea typeface="굴림" charset="-127"/>
              </a:rPr>
              <a:t>ПРОБЛЕМА: ЭФФЕКТИВНОСТЬ УПРАВЛЕНИЯ МНОГОПОТОЧНОЙ </a:t>
            </a:r>
            <a:r>
              <a:rPr lang="ru-RU" altLang="ko-KR" sz="1600" b="1" dirty="0" smtClean="0">
                <a:solidFill>
                  <a:schemeClr val="bg1"/>
                </a:solidFill>
                <a:ea typeface="굴림" charset="-127"/>
              </a:rPr>
              <a:t>СИСТЕМОЙ </a:t>
            </a:r>
            <a:r>
              <a:rPr lang="ru-RU" altLang="ko-KR" sz="1600" b="1" dirty="0">
                <a:solidFill>
                  <a:schemeClr val="bg1"/>
                </a:solidFill>
                <a:ea typeface="굴림" charset="-127"/>
              </a:rPr>
              <a:t>ОБОГАЩЕНИЯ РУД</a:t>
            </a:r>
            <a:endParaRPr lang="en-US" altLang="ko-KR" sz="1600" b="1" dirty="0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8878" y="17006"/>
            <a:ext cx="9115338" cy="642917"/>
          </a:xfrm>
          <a:custGeom>
            <a:avLst/>
            <a:gdLst>
              <a:gd name="connsiteX0" fmla="*/ 0 w 7786710"/>
              <a:gd name="connsiteY0" fmla="*/ 107724 h 646328"/>
              <a:gd name="connsiteX1" fmla="*/ 31552 w 7786710"/>
              <a:gd name="connsiteY1" fmla="*/ 31552 h 646328"/>
              <a:gd name="connsiteX2" fmla="*/ 107724 w 7786710"/>
              <a:gd name="connsiteY2" fmla="*/ 0 h 646328"/>
              <a:gd name="connsiteX3" fmla="*/ 7678986 w 7786710"/>
              <a:gd name="connsiteY3" fmla="*/ 0 h 646328"/>
              <a:gd name="connsiteX4" fmla="*/ 7755158 w 7786710"/>
              <a:gd name="connsiteY4" fmla="*/ 31552 h 646328"/>
              <a:gd name="connsiteX5" fmla="*/ 7786710 w 7786710"/>
              <a:gd name="connsiteY5" fmla="*/ 107724 h 646328"/>
              <a:gd name="connsiteX6" fmla="*/ 7786710 w 7786710"/>
              <a:gd name="connsiteY6" fmla="*/ 538604 h 646328"/>
              <a:gd name="connsiteX7" fmla="*/ 7755158 w 7786710"/>
              <a:gd name="connsiteY7" fmla="*/ 614776 h 646328"/>
              <a:gd name="connsiteX8" fmla="*/ 7678986 w 7786710"/>
              <a:gd name="connsiteY8" fmla="*/ 646328 h 646328"/>
              <a:gd name="connsiteX9" fmla="*/ 107724 w 7786710"/>
              <a:gd name="connsiteY9" fmla="*/ 646328 h 646328"/>
              <a:gd name="connsiteX10" fmla="*/ 31552 w 7786710"/>
              <a:gd name="connsiteY10" fmla="*/ 614776 h 646328"/>
              <a:gd name="connsiteX11" fmla="*/ 0 w 7786710"/>
              <a:gd name="connsiteY11" fmla="*/ 538604 h 646328"/>
              <a:gd name="connsiteX12" fmla="*/ 0 w 7786710"/>
              <a:gd name="connsiteY12" fmla="*/ 107724 h 6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86710" h="646328">
                <a:moveTo>
                  <a:pt x="0" y="107724"/>
                </a:moveTo>
                <a:cubicBezTo>
                  <a:pt x="0" y="79154"/>
                  <a:pt x="11350" y="51754"/>
                  <a:pt x="31552" y="31552"/>
                </a:cubicBezTo>
                <a:cubicBezTo>
                  <a:pt x="51754" y="11350"/>
                  <a:pt x="79154" y="0"/>
                  <a:pt x="107724" y="0"/>
                </a:cubicBezTo>
                <a:lnTo>
                  <a:pt x="7678986" y="0"/>
                </a:lnTo>
                <a:cubicBezTo>
                  <a:pt x="7707556" y="0"/>
                  <a:pt x="7734956" y="11350"/>
                  <a:pt x="7755158" y="31552"/>
                </a:cubicBezTo>
                <a:cubicBezTo>
                  <a:pt x="7775360" y="51754"/>
                  <a:pt x="7786710" y="79154"/>
                  <a:pt x="7786710" y="107724"/>
                </a:cubicBezTo>
                <a:lnTo>
                  <a:pt x="7786710" y="538604"/>
                </a:lnTo>
                <a:cubicBezTo>
                  <a:pt x="7786710" y="567174"/>
                  <a:pt x="7775361" y="594574"/>
                  <a:pt x="7755158" y="614776"/>
                </a:cubicBezTo>
                <a:cubicBezTo>
                  <a:pt x="7734956" y="634978"/>
                  <a:pt x="7707556" y="646328"/>
                  <a:pt x="7678986" y="646328"/>
                </a:cubicBezTo>
                <a:lnTo>
                  <a:pt x="107724" y="646328"/>
                </a:lnTo>
                <a:cubicBezTo>
                  <a:pt x="79154" y="646328"/>
                  <a:pt x="51754" y="634978"/>
                  <a:pt x="31552" y="614776"/>
                </a:cubicBezTo>
                <a:cubicBezTo>
                  <a:pt x="11350" y="594574"/>
                  <a:pt x="0" y="567174"/>
                  <a:pt x="0" y="538604"/>
                </a:cubicBezTo>
                <a:lnTo>
                  <a:pt x="0" y="107724"/>
                </a:lnTo>
                <a:close/>
              </a:path>
            </a:pathLst>
          </a:custGeom>
          <a:solidFill>
            <a:srgbClr val="D2E1B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0" tIns="92511" rIns="92511" bIns="92511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Автоматизированная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система оперативного мониторинга качества входных рудопотоков 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горно-обогатительного  производства</a:t>
            </a:r>
            <a:endParaRPr lang="ru-RU" sz="1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01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683568" y="1052736"/>
            <a:ext cx="7881384" cy="5112568"/>
            <a:chOff x="179513" y="188640"/>
            <a:chExt cx="8766558" cy="619268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79513" y="188640"/>
              <a:ext cx="8766558" cy="61926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" name="Рисунок 6"/>
            <p:cNvPicPr/>
            <p:nvPr/>
          </p:nvPicPr>
          <p:blipFill rotWithShape="1">
            <a:blip r:embed="rId3"/>
            <a:srcRect l="42537" t="51291" r="41861" b="8490"/>
            <a:stretch/>
          </p:blipFill>
          <p:spPr bwMode="auto">
            <a:xfrm>
              <a:off x="611560" y="591310"/>
              <a:ext cx="2941607" cy="42355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10" name="Рисунок 9"/>
            <p:cNvPicPr/>
            <p:nvPr/>
          </p:nvPicPr>
          <p:blipFill rotWithShape="1">
            <a:blip r:embed="rId3"/>
            <a:srcRect l="75342" t="51428" r="9309" b="8926"/>
            <a:stretch/>
          </p:blipFill>
          <p:spPr bwMode="auto">
            <a:xfrm>
              <a:off x="2483768" y="1340768"/>
              <a:ext cx="2894000" cy="417518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9" name="Рисунок 8"/>
            <p:cNvPicPr/>
            <p:nvPr/>
          </p:nvPicPr>
          <p:blipFill rotWithShape="1">
            <a:blip r:embed="rId3"/>
            <a:srcRect l="59008" t="51642" r="25573" b="9040"/>
            <a:stretch/>
          </p:blipFill>
          <p:spPr bwMode="auto">
            <a:xfrm>
              <a:off x="4788024" y="548680"/>
              <a:ext cx="2907103" cy="414067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12" name="Рисунок 11"/>
            <p:cNvPicPr/>
            <p:nvPr/>
          </p:nvPicPr>
          <p:blipFill rotWithShape="1">
            <a:blip r:embed="rId4"/>
            <a:srcRect l="74711" t="50826" r="9424" b="9464"/>
            <a:stretch/>
          </p:blipFill>
          <p:spPr bwMode="auto">
            <a:xfrm>
              <a:off x="3937489" y="2276872"/>
              <a:ext cx="2839690" cy="385796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13" name="Рисунок 12"/>
            <p:cNvPicPr/>
            <p:nvPr/>
          </p:nvPicPr>
          <p:blipFill rotWithShape="1">
            <a:blip r:embed="rId4"/>
            <a:srcRect l="74711" t="17348" r="9424" b="50425"/>
            <a:stretch/>
          </p:blipFill>
          <p:spPr bwMode="auto">
            <a:xfrm>
              <a:off x="5652120" y="1866754"/>
              <a:ext cx="3077927" cy="401278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</p:grpSp>
      <p:sp>
        <p:nvSpPr>
          <p:cNvPr id="15" name="Скругленный прямоугольник 14"/>
          <p:cNvSpPr/>
          <p:nvPr/>
        </p:nvSpPr>
        <p:spPr>
          <a:xfrm>
            <a:off x="8878" y="571480"/>
            <a:ext cx="9115338" cy="287445"/>
          </a:xfrm>
          <a:prstGeom prst="roundRect">
            <a:avLst>
              <a:gd name="adj" fmla="val 0"/>
            </a:avLst>
          </a:prstGeom>
          <a:solidFill>
            <a:srgbClr val="00206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k-KZ" sz="16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Математическое обеспечение. </a:t>
            </a: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Алгоритмы</a:t>
            </a:r>
            <a:endParaRPr lang="ru-RU" sz="16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8878" y="17007"/>
            <a:ext cx="9115338" cy="535551"/>
          </a:xfrm>
          <a:custGeom>
            <a:avLst/>
            <a:gdLst>
              <a:gd name="connsiteX0" fmla="*/ 0 w 7786710"/>
              <a:gd name="connsiteY0" fmla="*/ 107724 h 646328"/>
              <a:gd name="connsiteX1" fmla="*/ 31552 w 7786710"/>
              <a:gd name="connsiteY1" fmla="*/ 31552 h 646328"/>
              <a:gd name="connsiteX2" fmla="*/ 107724 w 7786710"/>
              <a:gd name="connsiteY2" fmla="*/ 0 h 646328"/>
              <a:gd name="connsiteX3" fmla="*/ 7678986 w 7786710"/>
              <a:gd name="connsiteY3" fmla="*/ 0 h 646328"/>
              <a:gd name="connsiteX4" fmla="*/ 7755158 w 7786710"/>
              <a:gd name="connsiteY4" fmla="*/ 31552 h 646328"/>
              <a:gd name="connsiteX5" fmla="*/ 7786710 w 7786710"/>
              <a:gd name="connsiteY5" fmla="*/ 107724 h 646328"/>
              <a:gd name="connsiteX6" fmla="*/ 7786710 w 7786710"/>
              <a:gd name="connsiteY6" fmla="*/ 538604 h 646328"/>
              <a:gd name="connsiteX7" fmla="*/ 7755158 w 7786710"/>
              <a:gd name="connsiteY7" fmla="*/ 614776 h 646328"/>
              <a:gd name="connsiteX8" fmla="*/ 7678986 w 7786710"/>
              <a:gd name="connsiteY8" fmla="*/ 646328 h 646328"/>
              <a:gd name="connsiteX9" fmla="*/ 107724 w 7786710"/>
              <a:gd name="connsiteY9" fmla="*/ 646328 h 646328"/>
              <a:gd name="connsiteX10" fmla="*/ 31552 w 7786710"/>
              <a:gd name="connsiteY10" fmla="*/ 614776 h 646328"/>
              <a:gd name="connsiteX11" fmla="*/ 0 w 7786710"/>
              <a:gd name="connsiteY11" fmla="*/ 538604 h 646328"/>
              <a:gd name="connsiteX12" fmla="*/ 0 w 7786710"/>
              <a:gd name="connsiteY12" fmla="*/ 107724 h 6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86710" h="646328">
                <a:moveTo>
                  <a:pt x="0" y="107724"/>
                </a:moveTo>
                <a:cubicBezTo>
                  <a:pt x="0" y="79154"/>
                  <a:pt x="11350" y="51754"/>
                  <a:pt x="31552" y="31552"/>
                </a:cubicBezTo>
                <a:cubicBezTo>
                  <a:pt x="51754" y="11350"/>
                  <a:pt x="79154" y="0"/>
                  <a:pt x="107724" y="0"/>
                </a:cubicBezTo>
                <a:lnTo>
                  <a:pt x="7678986" y="0"/>
                </a:lnTo>
                <a:cubicBezTo>
                  <a:pt x="7707556" y="0"/>
                  <a:pt x="7734956" y="11350"/>
                  <a:pt x="7755158" y="31552"/>
                </a:cubicBezTo>
                <a:cubicBezTo>
                  <a:pt x="7775360" y="51754"/>
                  <a:pt x="7786710" y="79154"/>
                  <a:pt x="7786710" y="107724"/>
                </a:cubicBezTo>
                <a:lnTo>
                  <a:pt x="7786710" y="538604"/>
                </a:lnTo>
                <a:cubicBezTo>
                  <a:pt x="7786710" y="567174"/>
                  <a:pt x="7775361" y="594574"/>
                  <a:pt x="7755158" y="614776"/>
                </a:cubicBezTo>
                <a:cubicBezTo>
                  <a:pt x="7734956" y="634978"/>
                  <a:pt x="7707556" y="646328"/>
                  <a:pt x="7678986" y="646328"/>
                </a:cubicBezTo>
                <a:lnTo>
                  <a:pt x="107724" y="646328"/>
                </a:lnTo>
                <a:cubicBezTo>
                  <a:pt x="79154" y="646328"/>
                  <a:pt x="51754" y="634978"/>
                  <a:pt x="31552" y="614776"/>
                </a:cubicBezTo>
                <a:cubicBezTo>
                  <a:pt x="11350" y="594574"/>
                  <a:pt x="0" y="567174"/>
                  <a:pt x="0" y="538604"/>
                </a:cubicBezTo>
                <a:lnTo>
                  <a:pt x="0" y="107724"/>
                </a:lnTo>
                <a:close/>
              </a:path>
            </a:pathLst>
          </a:custGeom>
          <a:solidFill>
            <a:srgbClr val="D2E1B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0" tIns="92511" rIns="92511" bIns="92511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Автоматизированная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система оперативного мониторинга качества входных рудопотоков 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горно-обогатительного 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142849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9144000" cy="642942"/>
          </a:xfrm>
          <a:custGeom>
            <a:avLst/>
            <a:gdLst>
              <a:gd name="connsiteX0" fmla="*/ 0 w 7786710"/>
              <a:gd name="connsiteY0" fmla="*/ 107724 h 646328"/>
              <a:gd name="connsiteX1" fmla="*/ 31552 w 7786710"/>
              <a:gd name="connsiteY1" fmla="*/ 31552 h 646328"/>
              <a:gd name="connsiteX2" fmla="*/ 107724 w 7786710"/>
              <a:gd name="connsiteY2" fmla="*/ 0 h 646328"/>
              <a:gd name="connsiteX3" fmla="*/ 7678986 w 7786710"/>
              <a:gd name="connsiteY3" fmla="*/ 0 h 646328"/>
              <a:gd name="connsiteX4" fmla="*/ 7755158 w 7786710"/>
              <a:gd name="connsiteY4" fmla="*/ 31552 h 646328"/>
              <a:gd name="connsiteX5" fmla="*/ 7786710 w 7786710"/>
              <a:gd name="connsiteY5" fmla="*/ 107724 h 646328"/>
              <a:gd name="connsiteX6" fmla="*/ 7786710 w 7786710"/>
              <a:gd name="connsiteY6" fmla="*/ 538604 h 646328"/>
              <a:gd name="connsiteX7" fmla="*/ 7755158 w 7786710"/>
              <a:gd name="connsiteY7" fmla="*/ 614776 h 646328"/>
              <a:gd name="connsiteX8" fmla="*/ 7678986 w 7786710"/>
              <a:gd name="connsiteY8" fmla="*/ 646328 h 646328"/>
              <a:gd name="connsiteX9" fmla="*/ 107724 w 7786710"/>
              <a:gd name="connsiteY9" fmla="*/ 646328 h 646328"/>
              <a:gd name="connsiteX10" fmla="*/ 31552 w 7786710"/>
              <a:gd name="connsiteY10" fmla="*/ 614776 h 646328"/>
              <a:gd name="connsiteX11" fmla="*/ 0 w 7786710"/>
              <a:gd name="connsiteY11" fmla="*/ 538604 h 646328"/>
              <a:gd name="connsiteX12" fmla="*/ 0 w 7786710"/>
              <a:gd name="connsiteY12" fmla="*/ 107724 h 6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86710" h="646328">
                <a:moveTo>
                  <a:pt x="0" y="107724"/>
                </a:moveTo>
                <a:cubicBezTo>
                  <a:pt x="0" y="79154"/>
                  <a:pt x="11350" y="51754"/>
                  <a:pt x="31552" y="31552"/>
                </a:cubicBezTo>
                <a:cubicBezTo>
                  <a:pt x="51754" y="11350"/>
                  <a:pt x="79154" y="0"/>
                  <a:pt x="107724" y="0"/>
                </a:cubicBezTo>
                <a:lnTo>
                  <a:pt x="7678986" y="0"/>
                </a:lnTo>
                <a:cubicBezTo>
                  <a:pt x="7707556" y="0"/>
                  <a:pt x="7734956" y="11350"/>
                  <a:pt x="7755158" y="31552"/>
                </a:cubicBezTo>
                <a:cubicBezTo>
                  <a:pt x="7775360" y="51754"/>
                  <a:pt x="7786710" y="79154"/>
                  <a:pt x="7786710" y="107724"/>
                </a:cubicBezTo>
                <a:lnTo>
                  <a:pt x="7786710" y="538604"/>
                </a:lnTo>
                <a:cubicBezTo>
                  <a:pt x="7786710" y="567174"/>
                  <a:pt x="7775361" y="594574"/>
                  <a:pt x="7755158" y="614776"/>
                </a:cubicBezTo>
                <a:cubicBezTo>
                  <a:pt x="7734956" y="634978"/>
                  <a:pt x="7707556" y="646328"/>
                  <a:pt x="7678986" y="646328"/>
                </a:cubicBezTo>
                <a:lnTo>
                  <a:pt x="107724" y="646328"/>
                </a:lnTo>
                <a:cubicBezTo>
                  <a:pt x="79154" y="646328"/>
                  <a:pt x="51754" y="634978"/>
                  <a:pt x="31552" y="614776"/>
                </a:cubicBezTo>
                <a:cubicBezTo>
                  <a:pt x="11350" y="594574"/>
                  <a:pt x="0" y="567174"/>
                  <a:pt x="0" y="538604"/>
                </a:cubicBezTo>
                <a:lnTo>
                  <a:pt x="0" y="107724"/>
                </a:lnTo>
                <a:close/>
              </a:path>
            </a:pathLst>
          </a:custGeom>
          <a:solidFill>
            <a:srgbClr val="D2E1B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0" tIns="92511" rIns="92511" bIns="92511" numCol="1" spcCol="1270" rtlCol="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11200">
              <a:lnSpc>
                <a:spcPct val="90000"/>
              </a:lnSpc>
              <a:spcAft>
                <a:spcPct val="35000"/>
              </a:spcAft>
            </a:pP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Автоматизированная система оперативного мониторинга качества входных </a:t>
            </a:r>
            <a:r>
              <a:rPr lang="ru-RU" sz="1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рудопотоков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 горно-обогатительного  производства</a:t>
            </a:r>
            <a:endParaRPr lang="ru-RU" sz="1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2918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Основные  направления  работ  по созданию АС ОМВКР во 2-ом полугодии 2017 года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0066084"/>
              </p:ext>
            </p:extLst>
          </p:nvPr>
        </p:nvGraphicFramePr>
        <p:xfrm>
          <a:off x="899592" y="1397000"/>
          <a:ext cx="7431262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12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ое полугодие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первого полугодия 2017 года выполнены  в соответствии с планом реализации подпроекта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99592" y="2803728"/>
            <a:ext cx="7431262" cy="28575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ое полугодие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 второго полугодия 2017 года планируются к выполнению  в соответствии с планом реализации подпроекта и включают: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Завершение проектных работ по: ТО; МО; прикладному ПО АС ОМВКР.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-Комплектация и монтаж шкафных конструкций.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Комплектация системной программной платформы.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Автономная наладка контроллерных станций и АРМов полигонных условиях ТОО «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TST-16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xmlns="" val="427640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878" y="764704"/>
            <a:ext cx="9135122" cy="366426"/>
          </a:xfrm>
          <a:prstGeom prst="roundRect">
            <a:avLst>
              <a:gd name="adj" fmla="val 0"/>
            </a:avLst>
          </a:prstGeom>
          <a:solidFill>
            <a:srgbClr val="00206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rIns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ПРЕДЛАГАЕМАЯ </a:t>
            </a:r>
            <a:r>
              <a:rPr lang="ru-RU" sz="1600" b="1" dirty="0" smtClean="0">
                <a:solidFill>
                  <a:schemeClr val="bg1"/>
                </a:solidFill>
              </a:rPr>
              <a:t>ТЕХНОЛОГИЯ</a:t>
            </a:r>
            <a:endParaRPr lang="ru-RU" sz="1400" b="1" u="sng" dirty="0">
              <a:solidFill>
                <a:schemeClr val="bg1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8878" y="17006"/>
            <a:ext cx="9115338" cy="642917"/>
          </a:xfrm>
          <a:custGeom>
            <a:avLst/>
            <a:gdLst>
              <a:gd name="connsiteX0" fmla="*/ 0 w 7786710"/>
              <a:gd name="connsiteY0" fmla="*/ 107724 h 646328"/>
              <a:gd name="connsiteX1" fmla="*/ 31552 w 7786710"/>
              <a:gd name="connsiteY1" fmla="*/ 31552 h 646328"/>
              <a:gd name="connsiteX2" fmla="*/ 107724 w 7786710"/>
              <a:gd name="connsiteY2" fmla="*/ 0 h 646328"/>
              <a:gd name="connsiteX3" fmla="*/ 7678986 w 7786710"/>
              <a:gd name="connsiteY3" fmla="*/ 0 h 646328"/>
              <a:gd name="connsiteX4" fmla="*/ 7755158 w 7786710"/>
              <a:gd name="connsiteY4" fmla="*/ 31552 h 646328"/>
              <a:gd name="connsiteX5" fmla="*/ 7786710 w 7786710"/>
              <a:gd name="connsiteY5" fmla="*/ 107724 h 646328"/>
              <a:gd name="connsiteX6" fmla="*/ 7786710 w 7786710"/>
              <a:gd name="connsiteY6" fmla="*/ 538604 h 646328"/>
              <a:gd name="connsiteX7" fmla="*/ 7755158 w 7786710"/>
              <a:gd name="connsiteY7" fmla="*/ 614776 h 646328"/>
              <a:gd name="connsiteX8" fmla="*/ 7678986 w 7786710"/>
              <a:gd name="connsiteY8" fmla="*/ 646328 h 646328"/>
              <a:gd name="connsiteX9" fmla="*/ 107724 w 7786710"/>
              <a:gd name="connsiteY9" fmla="*/ 646328 h 646328"/>
              <a:gd name="connsiteX10" fmla="*/ 31552 w 7786710"/>
              <a:gd name="connsiteY10" fmla="*/ 614776 h 646328"/>
              <a:gd name="connsiteX11" fmla="*/ 0 w 7786710"/>
              <a:gd name="connsiteY11" fmla="*/ 538604 h 646328"/>
              <a:gd name="connsiteX12" fmla="*/ 0 w 7786710"/>
              <a:gd name="connsiteY12" fmla="*/ 107724 h 6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86710" h="646328">
                <a:moveTo>
                  <a:pt x="0" y="107724"/>
                </a:moveTo>
                <a:cubicBezTo>
                  <a:pt x="0" y="79154"/>
                  <a:pt x="11350" y="51754"/>
                  <a:pt x="31552" y="31552"/>
                </a:cubicBezTo>
                <a:cubicBezTo>
                  <a:pt x="51754" y="11350"/>
                  <a:pt x="79154" y="0"/>
                  <a:pt x="107724" y="0"/>
                </a:cubicBezTo>
                <a:lnTo>
                  <a:pt x="7678986" y="0"/>
                </a:lnTo>
                <a:cubicBezTo>
                  <a:pt x="7707556" y="0"/>
                  <a:pt x="7734956" y="11350"/>
                  <a:pt x="7755158" y="31552"/>
                </a:cubicBezTo>
                <a:cubicBezTo>
                  <a:pt x="7775360" y="51754"/>
                  <a:pt x="7786710" y="79154"/>
                  <a:pt x="7786710" y="107724"/>
                </a:cubicBezTo>
                <a:lnTo>
                  <a:pt x="7786710" y="538604"/>
                </a:lnTo>
                <a:cubicBezTo>
                  <a:pt x="7786710" y="567174"/>
                  <a:pt x="7775361" y="594574"/>
                  <a:pt x="7755158" y="614776"/>
                </a:cubicBezTo>
                <a:cubicBezTo>
                  <a:pt x="7734956" y="634978"/>
                  <a:pt x="7707556" y="646328"/>
                  <a:pt x="7678986" y="646328"/>
                </a:cubicBezTo>
                <a:lnTo>
                  <a:pt x="107724" y="646328"/>
                </a:lnTo>
                <a:cubicBezTo>
                  <a:pt x="79154" y="646328"/>
                  <a:pt x="51754" y="634978"/>
                  <a:pt x="31552" y="614776"/>
                </a:cubicBezTo>
                <a:cubicBezTo>
                  <a:pt x="11350" y="594574"/>
                  <a:pt x="0" y="567174"/>
                  <a:pt x="0" y="538604"/>
                </a:cubicBezTo>
                <a:lnTo>
                  <a:pt x="0" y="107724"/>
                </a:lnTo>
                <a:close/>
              </a:path>
            </a:pathLst>
          </a:custGeom>
          <a:solidFill>
            <a:srgbClr val="D2E1B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0" tIns="92511" rIns="92511" bIns="92511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Автоматизированная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система оперативного мониторинга качества входных рудопотоков 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горно-обогатительного  производства</a:t>
            </a:r>
            <a:endParaRPr lang="ru-RU" sz="1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1621" y="1772816"/>
            <a:ext cx="874963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en-US" dirty="0" smtClean="0"/>
              <a:t>- </a:t>
            </a:r>
            <a:r>
              <a:rPr lang="ru-RU" dirty="0" smtClean="0">
                <a:solidFill>
                  <a:srgbClr val="002060"/>
                </a:solidFill>
              </a:rPr>
              <a:t>Суть технологии заключается в учете </a:t>
            </a:r>
            <a:r>
              <a:rPr lang="ru-RU" b="1" dirty="0" smtClean="0">
                <a:solidFill>
                  <a:srgbClr val="002060"/>
                </a:solidFill>
              </a:rPr>
              <a:t>темпоральной зависимости дискретных потоков вагонов руд из разных карьеров в смешанном выходном потоке </a:t>
            </a:r>
            <a:r>
              <a:rPr lang="ru-RU" dirty="0" smtClean="0">
                <a:solidFill>
                  <a:srgbClr val="002060"/>
                </a:solidFill>
              </a:rPr>
              <a:t>дробильного отделения.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- </a:t>
            </a:r>
            <a:r>
              <a:rPr lang="ru-RU" dirty="0" smtClean="0">
                <a:solidFill>
                  <a:srgbClr val="002060"/>
                </a:solidFill>
              </a:rPr>
              <a:t>Осуществляется </a:t>
            </a:r>
            <a:r>
              <a:rPr lang="ru-RU" b="1" dirty="0" smtClean="0">
                <a:solidFill>
                  <a:srgbClr val="002060"/>
                </a:solidFill>
              </a:rPr>
              <a:t>измерение качества мелкофракционного рудопотока  </a:t>
            </a:r>
            <a:r>
              <a:rPr lang="ru-RU" dirty="0" smtClean="0">
                <a:solidFill>
                  <a:srgbClr val="002060"/>
                </a:solidFill>
              </a:rPr>
              <a:t>дробильного отделения.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- </a:t>
            </a:r>
            <a:r>
              <a:rPr lang="ru-RU" dirty="0" smtClean="0">
                <a:solidFill>
                  <a:srgbClr val="002060"/>
                </a:solidFill>
              </a:rPr>
              <a:t>Затем производится </a:t>
            </a:r>
            <a:r>
              <a:rPr lang="ru-RU" b="1" dirty="0" smtClean="0">
                <a:solidFill>
                  <a:srgbClr val="002060"/>
                </a:solidFill>
              </a:rPr>
              <a:t>обратное по времени (темпоральное) проецирование измеренного качества руды на дискретные потоки вагонов</a:t>
            </a:r>
            <a:r>
              <a:rPr lang="ru-RU" dirty="0" smtClean="0">
                <a:solidFill>
                  <a:srgbClr val="002060"/>
                </a:solidFill>
              </a:rPr>
              <a:t> из карьеров.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- </a:t>
            </a:r>
            <a:r>
              <a:rPr lang="ru-RU" dirty="0" smtClean="0">
                <a:solidFill>
                  <a:srgbClr val="002060"/>
                </a:solidFill>
              </a:rPr>
              <a:t>Таким образом, осуществляется </a:t>
            </a:r>
            <a:r>
              <a:rPr lang="ru-RU" b="1" dirty="0" smtClean="0">
                <a:solidFill>
                  <a:srgbClr val="002060"/>
                </a:solidFill>
              </a:rPr>
              <a:t>оперативное, в реальном времени, определение качества руды вагонов</a:t>
            </a:r>
            <a:r>
              <a:rPr lang="ru-RU" dirty="0" smtClean="0">
                <a:solidFill>
                  <a:srgbClr val="002060"/>
                </a:solidFill>
              </a:rPr>
              <a:t> из конкретных карьеров. </a:t>
            </a:r>
          </a:p>
          <a:p>
            <a:pPr indent="457200">
              <a:buAutoNum type="arabicPeriod"/>
            </a:pPr>
            <a:endParaRPr lang="en-US" sz="2000" b="1" dirty="0" smtClean="0">
              <a:solidFill>
                <a:srgbClr val="00339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26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01" t="21776" r="23489" b="13412"/>
          <a:stretch/>
        </p:blipFill>
        <p:spPr bwMode="auto">
          <a:xfrm>
            <a:off x="827584" y="1628800"/>
            <a:ext cx="7272807" cy="471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19672" y="5805264"/>
            <a:ext cx="170373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Конвейер</a:t>
            </a:r>
            <a:endParaRPr lang="ru-RU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5716480"/>
            <a:ext cx="170373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Конвейер</a:t>
            </a:r>
            <a:endParaRPr lang="ru-RU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878" y="881102"/>
            <a:ext cx="9135122" cy="357190"/>
          </a:xfrm>
          <a:prstGeom prst="roundRect">
            <a:avLst>
              <a:gd name="adj" fmla="val 0"/>
            </a:avLst>
          </a:prstGeom>
          <a:solidFill>
            <a:srgbClr val="00206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cap="all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Объекты мониторинга</a:t>
            </a:r>
            <a:endParaRPr lang="ru-RU" sz="1600" b="1" cap="all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8878" y="17006"/>
            <a:ext cx="9115338" cy="642917"/>
          </a:xfrm>
          <a:custGeom>
            <a:avLst/>
            <a:gdLst>
              <a:gd name="connsiteX0" fmla="*/ 0 w 7786710"/>
              <a:gd name="connsiteY0" fmla="*/ 107724 h 646328"/>
              <a:gd name="connsiteX1" fmla="*/ 31552 w 7786710"/>
              <a:gd name="connsiteY1" fmla="*/ 31552 h 646328"/>
              <a:gd name="connsiteX2" fmla="*/ 107724 w 7786710"/>
              <a:gd name="connsiteY2" fmla="*/ 0 h 646328"/>
              <a:gd name="connsiteX3" fmla="*/ 7678986 w 7786710"/>
              <a:gd name="connsiteY3" fmla="*/ 0 h 646328"/>
              <a:gd name="connsiteX4" fmla="*/ 7755158 w 7786710"/>
              <a:gd name="connsiteY4" fmla="*/ 31552 h 646328"/>
              <a:gd name="connsiteX5" fmla="*/ 7786710 w 7786710"/>
              <a:gd name="connsiteY5" fmla="*/ 107724 h 646328"/>
              <a:gd name="connsiteX6" fmla="*/ 7786710 w 7786710"/>
              <a:gd name="connsiteY6" fmla="*/ 538604 h 646328"/>
              <a:gd name="connsiteX7" fmla="*/ 7755158 w 7786710"/>
              <a:gd name="connsiteY7" fmla="*/ 614776 h 646328"/>
              <a:gd name="connsiteX8" fmla="*/ 7678986 w 7786710"/>
              <a:gd name="connsiteY8" fmla="*/ 646328 h 646328"/>
              <a:gd name="connsiteX9" fmla="*/ 107724 w 7786710"/>
              <a:gd name="connsiteY9" fmla="*/ 646328 h 646328"/>
              <a:gd name="connsiteX10" fmla="*/ 31552 w 7786710"/>
              <a:gd name="connsiteY10" fmla="*/ 614776 h 646328"/>
              <a:gd name="connsiteX11" fmla="*/ 0 w 7786710"/>
              <a:gd name="connsiteY11" fmla="*/ 538604 h 646328"/>
              <a:gd name="connsiteX12" fmla="*/ 0 w 7786710"/>
              <a:gd name="connsiteY12" fmla="*/ 107724 h 6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86710" h="646328">
                <a:moveTo>
                  <a:pt x="0" y="107724"/>
                </a:moveTo>
                <a:cubicBezTo>
                  <a:pt x="0" y="79154"/>
                  <a:pt x="11350" y="51754"/>
                  <a:pt x="31552" y="31552"/>
                </a:cubicBezTo>
                <a:cubicBezTo>
                  <a:pt x="51754" y="11350"/>
                  <a:pt x="79154" y="0"/>
                  <a:pt x="107724" y="0"/>
                </a:cubicBezTo>
                <a:lnTo>
                  <a:pt x="7678986" y="0"/>
                </a:lnTo>
                <a:cubicBezTo>
                  <a:pt x="7707556" y="0"/>
                  <a:pt x="7734956" y="11350"/>
                  <a:pt x="7755158" y="31552"/>
                </a:cubicBezTo>
                <a:cubicBezTo>
                  <a:pt x="7775360" y="51754"/>
                  <a:pt x="7786710" y="79154"/>
                  <a:pt x="7786710" y="107724"/>
                </a:cubicBezTo>
                <a:lnTo>
                  <a:pt x="7786710" y="538604"/>
                </a:lnTo>
                <a:cubicBezTo>
                  <a:pt x="7786710" y="567174"/>
                  <a:pt x="7775361" y="594574"/>
                  <a:pt x="7755158" y="614776"/>
                </a:cubicBezTo>
                <a:cubicBezTo>
                  <a:pt x="7734956" y="634978"/>
                  <a:pt x="7707556" y="646328"/>
                  <a:pt x="7678986" y="646328"/>
                </a:cubicBezTo>
                <a:lnTo>
                  <a:pt x="107724" y="646328"/>
                </a:lnTo>
                <a:cubicBezTo>
                  <a:pt x="79154" y="646328"/>
                  <a:pt x="51754" y="634978"/>
                  <a:pt x="31552" y="614776"/>
                </a:cubicBezTo>
                <a:cubicBezTo>
                  <a:pt x="11350" y="594574"/>
                  <a:pt x="0" y="567174"/>
                  <a:pt x="0" y="538604"/>
                </a:cubicBezTo>
                <a:lnTo>
                  <a:pt x="0" y="107724"/>
                </a:lnTo>
                <a:close/>
              </a:path>
            </a:pathLst>
          </a:custGeom>
          <a:solidFill>
            <a:srgbClr val="D2E1B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0" tIns="92511" rIns="92511" bIns="92511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Автоматизированная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система оперативного мониторинга качества входных рудопотоков 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горно-обогатительного 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390812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1633" y="764704"/>
            <a:ext cx="9115338" cy="432048"/>
          </a:xfrm>
          <a:prstGeom prst="roundRect">
            <a:avLst>
              <a:gd name="adj" fmla="val 0"/>
            </a:avLst>
          </a:prstGeom>
          <a:solidFill>
            <a:srgbClr val="00206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Прием  руды рудников </a:t>
            </a:r>
            <a:r>
              <a:rPr lang="ru-RU" sz="20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ОФ. Позиционирование  </a:t>
            </a:r>
            <a:r>
              <a:rPr lang="ru-RU" sz="20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составов в зоне разгрузки</a:t>
            </a:r>
            <a:endParaRPr lang="ru-RU" sz="2000" dirty="0"/>
          </a:p>
          <a:p>
            <a:pPr algn="ctr"/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5072074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-18506"/>
            <a:ext cx="914400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>
            <a:off x="8878" y="17006"/>
            <a:ext cx="9115338" cy="642917"/>
          </a:xfrm>
          <a:custGeom>
            <a:avLst/>
            <a:gdLst>
              <a:gd name="connsiteX0" fmla="*/ 0 w 7786710"/>
              <a:gd name="connsiteY0" fmla="*/ 107724 h 646328"/>
              <a:gd name="connsiteX1" fmla="*/ 31552 w 7786710"/>
              <a:gd name="connsiteY1" fmla="*/ 31552 h 646328"/>
              <a:gd name="connsiteX2" fmla="*/ 107724 w 7786710"/>
              <a:gd name="connsiteY2" fmla="*/ 0 h 646328"/>
              <a:gd name="connsiteX3" fmla="*/ 7678986 w 7786710"/>
              <a:gd name="connsiteY3" fmla="*/ 0 h 646328"/>
              <a:gd name="connsiteX4" fmla="*/ 7755158 w 7786710"/>
              <a:gd name="connsiteY4" fmla="*/ 31552 h 646328"/>
              <a:gd name="connsiteX5" fmla="*/ 7786710 w 7786710"/>
              <a:gd name="connsiteY5" fmla="*/ 107724 h 646328"/>
              <a:gd name="connsiteX6" fmla="*/ 7786710 w 7786710"/>
              <a:gd name="connsiteY6" fmla="*/ 538604 h 646328"/>
              <a:gd name="connsiteX7" fmla="*/ 7755158 w 7786710"/>
              <a:gd name="connsiteY7" fmla="*/ 614776 h 646328"/>
              <a:gd name="connsiteX8" fmla="*/ 7678986 w 7786710"/>
              <a:gd name="connsiteY8" fmla="*/ 646328 h 646328"/>
              <a:gd name="connsiteX9" fmla="*/ 107724 w 7786710"/>
              <a:gd name="connsiteY9" fmla="*/ 646328 h 646328"/>
              <a:gd name="connsiteX10" fmla="*/ 31552 w 7786710"/>
              <a:gd name="connsiteY10" fmla="*/ 614776 h 646328"/>
              <a:gd name="connsiteX11" fmla="*/ 0 w 7786710"/>
              <a:gd name="connsiteY11" fmla="*/ 538604 h 646328"/>
              <a:gd name="connsiteX12" fmla="*/ 0 w 7786710"/>
              <a:gd name="connsiteY12" fmla="*/ 107724 h 6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86710" h="646328">
                <a:moveTo>
                  <a:pt x="0" y="107724"/>
                </a:moveTo>
                <a:cubicBezTo>
                  <a:pt x="0" y="79154"/>
                  <a:pt x="11350" y="51754"/>
                  <a:pt x="31552" y="31552"/>
                </a:cubicBezTo>
                <a:cubicBezTo>
                  <a:pt x="51754" y="11350"/>
                  <a:pt x="79154" y="0"/>
                  <a:pt x="107724" y="0"/>
                </a:cubicBezTo>
                <a:lnTo>
                  <a:pt x="7678986" y="0"/>
                </a:lnTo>
                <a:cubicBezTo>
                  <a:pt x="7707556" y="0"/>
                  <a:pt x="7734956" y="11350"/>
                  <a:pt x="7755158" y="31552"/>
                </a:cubicBezTo>
                <a:cubicBezTo>
                  <a:pt x="7775360" y="51754"/>
                  <a:pt x="7786710" y="79154"/>
                  <a:pt x="7786710" y="107724"/>
                </a:cubicBezTo>
                <a:lnTo>
                  <a:pt x="7786710" y="538604"/>
                </a:lnTo>
                <a:cubicBezTo>
                  <a:pt x="7786710" y="567174"/>
                  <a:pt x="7775361" y="594574"/>
                  <a:pt x="7755158" y="614776"/>
                </a:cubicBezTo>
                <a:cubicBezTo>
                  <a:pt x="7734956" y="634978"/>
                  <a:pt x="7707556" y="646328"/>
                  <a:pt x="7678986" y="646328"/>
                </a:cubicBezTo>
                <a:lnTo>
                  <a:pt x="107724" y="646328"/>
                </a:lnTo>
                <a:cubicBezTo>
                  <a:pt x="79154" y="646328"/>
                  <a:pt x="51754" y="634978"/>
                  <a:pt x="31552" y="614776"/>
                </a:cubicBezTo>
                <a:cubicBezTo>
                  <a:pt x="11350" y="594574"/>
                  <a:pt x="0" y="567174"/>
                  <a:pt x="0" y="538604"/>
                </a:cubicBezTo>
                <a:lnTo>
                  <a:pt x="0" y="107724"/>
                </a:lnTo>
                <a:close/>
              </a:path>
            </a:pathLst>
          </a:custGeom>
          <a:solidFill>
            <a:srgbClr val="D2E1B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0" tIns="92511" rIns="92511" bIns="92511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Автоматизированная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система оперативного мониторинга качества входных рудопотоков 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горно-обогатительного  производства</a:t>
            </a:r>
            <a:endParaRPr lang="ru-RU" sz="1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Arial Narrow" pitchFamily="34" charset="0"/>
            </a:endParaRPr>
          </a:p>
        </p:txBody>
      </p:sp>
      <p:pic>
        <p:nvPicPr>
          <p:cNvPr id="15" name="Для презентации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 rotWithShape="1">
          <a:blip r:embed="rId4"/>
          <a:srcRect r="9430"/>
          <a:stretch/>
        </p:blipFill>
        <p:spPr>
          <a:xfrm>
            <a:off x="556686" y="1988840"/>
            <a:ext cx="7831738" cy="31683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40867" y="4918185"/>
            <a:ext cx="57900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Весы</a:t>
            </a:r>
            <a:endParaRPr lang="ru-RU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92712" y="4326364"/>
            <a:ext cx="118740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Анализатор</a:t>
            </a:r>
            <a:endParaRPr lang="ru-RU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20504" y="4170987"/>
            <a:ext cx="118740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Анализатор</a:t>
            </a:r>
            <a:endParaRPr lang="ru-RU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4683" y="4916696"/>
            <a:ext cx="57900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Весы</a:t>
            </a:r>
            <a:endParaRPr lang="ru-RU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16273"/>
      </p:ext>
    </p:extLst>
  </p:cSld>
  <p:clrMapOvr>
    <a:masterClrMapping/>
  </p:clrMapOvr>
  <p:transition advTm="1145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6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Для презентации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 rotWithShape="1">
          <a:blip r:embed="rId3"/>
          <a:srcRect t="66877" r="52365"/>
          <a:stretch/>
        </p:blipFill>
        <p:spPr>
          <a:xfrm>
            <a:off x="1252177" y="3918937"/>
            <a:ext cx="3609517" cy="1223077"/>
          </a:xfrm>
          <a:prstGeom prst="rect">
            <a:avLst/>
          </a:prstGeom>
          <a:scene3d>
            <a:camera prst="orthographicFront">
              <a:rot lat="0" lon="0" rev="20999999"/>
            </a:camera>
            <a:lightRig rig="threePt" dir="t"/>
          </a:scene3d>
        </p:spPr>
      </p:pic>
      <p:pic>
        <p:nvPicPr>
          <p:cNvPr id="4" name="Рисунок 3"/>
          <p:cNvPicPr/>
          <p:nvPr/>
        </p:nvPicPr>
        <p:blipFill>
          <a:blip r:embed="rId4"/>
          <a:srcRect l="5607" t="9907" r="5763" b="9907"/>
          <a:stretch>
            <a:fillRect/>
          </a:stretch>
        </p:blipFill>
        <p:spPr>
          <a:xfrm>
            <a:off x="2445166" y="2396917"/>
            <a:ext cx="4778939" cy="2055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Семафор движения и семафор разгрузки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16216" y="1844824"/>
            <a:ext cx="1800200" cy="1105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опрокид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52177" y="1844824"/>
            <a:ext cx="1767057" cy="1076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8878" y="702507"/>
            <a:ext cx="9115338" cy="357190"/>
          </a:xfrm>
          <a:prstGeom prst="roundRect">
            <a:avLst>
              <a:gd name="adj" fmla="val 0"/>
            </a:avLst>
          </a:prstGeom>
          <a:solidFill>
            <a:srgbClr val="00206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Прием  руды рудников на ОФ. Разгрузка в бункера мельниц</a:t>
            </a:r>
            <a:endParaRPr lang="ru-RU" sz="2000" dirty="0"/>
          </a:p>
        </p:txBody>
      </p:sp>
      <p:sp>
        <p:nvSpPr>
          <p:cNvPr id="9" name="Полилиния 8"/>
          <p:cNvSpPr/>
          <p:nvPr/>
        </p:nvSpPr>
        <p:spPr>
          <a:xfrm>
            <a:off x="8878" y="17006"/>
            <a:ext cx="9115338" cy="642917"/>
          </a:xfrm>
          <a:custGeom>
            <a:avLst/>
            <a:gdLst>
              <a:gd name="connsiteX0" fmla="*/ 0 w 7786710"/>
              <a:gd name="connsiteY0" fmla="*/ 107724 h 646328"/>
              <a:gd name="connsiteX1" fmla="*/ 31552 w 7786710"/>
              <a:gd name="connsiteY1" fmla="*/ 31552 h 646328"/>
              <a:gd name="connsiteX2" fmla="*/ 107724 w 7786710"/>
              <a:gd name="connsiteY2" fmla="*/ 0 h 646328"/>
              <a:gd name="connsiteX3" fmla="*/ 7678986 w 7786710"/>
              <a:gd name="connsiteY3" fmla="*/ 0 h 646328"/>
              <a:gd name="connsiteX4" fmla="*/ 7755158 w 7786710"/>
              <a:gd name="connsiteY4" fmla="*/ 31552 h 646328"/>
              <a:gd name="connsiteX5" fmla="*/ 7786710 w 7786710"/>
              <a:gd name="connsiteY5" fmla="*/ 107724 h 646328"/>
              <a:gd name="connsiteX6" fmla="*/ 7786710 w 7786710"/>
              <a:gd name="connsiteY6" fmla="*/ 538604 h 646328"/>
              <a:gd name="connsiteX7" fmla="*/ 7755158 w 7786710"/>
              <a:gd name="connsiteY7" fmla="*/ 614776 h 646328"/>
              <a:gd name="connsiteX8" fmla="*/ 7678986 w 7786710"/>
              <a:gd name="connsiteY8" fmla="*/ 646328 h 646328"/>
              <a:gd name="connsiteX9" fmla="*/ 107724 w 7786710"/>
              <a:gd name="connsiteY9" fmla="*/ 646328 h 646328"/>
              <a:gd name="connsiteX10" fmla="*/ 31552 w 7786710"/>
              <a:gd name="connsiteY10" fmla="*/ 614776 h 646328"/>
              <a:gd name="connsiteX11" fmla="*/ 0 w 7786710"/>
              <a:gd name="connsiteY11" fmla="*/ 538604 h 646328"/>
              <a:gd name="connsiteX12" fmla="*/ 0 w 7786710"/>
              <a:gd name="connsiteY12" fmla="*/ 107724 h 6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86710" h="646328">
                <a:moveTo>
                  <a:pt x="0" y="107724"/>
                </a:moveTo>
                <a:cubicBezTo>
                  <a:pt x="0" y="79154"/>
                  <a:pt x="11350" y="51754"/>
                  <a:pt x="31552" y="31552"/>
                </a:cubicBezTo>
                <a:cubicBezTo>
                  <a:pt x="51754" y="11350"/>
                  <a:pt x="79154" y="0"/>
                  <a:pt x="107724" y="0"/>
                </a:cubicBezTo>
                <a:lnTo>
                  <a:pt x="7678986" y="0"/>
                </a:lnTo>
                <a:cubicBezTo>
                  <a:pt x="7707556" y="0"/>
                  <a:pt x="7734956" y="11350"/>
                  <a:pt x="7755158" y="31552"/>
                </a:cubicBezTo>
                <a:cubicBezTo>
                  <a:pt x="7775360" y="51754"/>
                  <a:pt x="7786710" y="79154"/>
                  <a:pt x="7786710" y="107724"/>
                </a:cubicBezTo>
                <a:lnTo>
                  <a:pt x="7786710" y="538604"/>
                </a:lnTo>
                <a:cubicBezTo>
                  <a:pt x="7786710" y="567174"/>
                  <a:pt x="7775361" y="594574"/>
                  <a:pt x="7755158" y="614776"/>
                </a:cubicBezTo>
                <a:cubicBezTo>
                  <a:pt x="7734956" y="634978"/>
                  <a:pt x="7707556" y="646328"/>
                  <a:pt x="7678986" y="646328"/>
                </a:cubicBezTo>
                <a:lnTo>
                  <a:pt x="107724" y="646328"/>
                </a:lnTo>
                <a:cubicBezTo>
                  <a:pt x="79154" y="646328"/>
                  <a:pt x="51754" y="634978"/>
                  <a:pt x="31552" y="614776"/>
                </a:cubicBezTo>
                <a:cubicBezTo>
                  <a:pt x="11350" y="594574"/>
                  <a:pt x="0" y="567174"/>
                  <a:pt x="0" y="538604"/>
                </a:cubicBezTo>
                <a:lnTo>
                  <a:pt x="0" y="107724"/>
                </a:lnTo>
                <a:close/>
              </a:path>
            </a:pathLst>
          </a:custGeom>
          <a:solidFill>
            <a:srgbClr val="D2E1B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0" tIns="92511" rIns="92511" bIns="92511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Автоматизированная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система оперативного мониторинга качества входных рудопотоков 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горно-обогатительного  производства</a:t>
            </a:r>
            <a:endParaRPr lang="ru-RU" sz="1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19234" y="4869029"/>
            <a:ext cx="57900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Весы</a:t>
            </a:r>
            <a:endParaRPr lang="ru-RU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9672" y="3841303"/>
            <a:ext cx="118740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Анализатор</a:t>
            </a:r>
            <a:endParaRPr lang="ru-RU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67994" y="4452802"/>
            <a:ext cx="118740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Анализатор</a:t>
            </a:r>
            <a:endParaRPr lang="ru-RU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34367" y="4606691"/>
            <a:ext cx="57900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Весы</a:t>
            </a:r>
            <a:endParaRPr lang="ru-RU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52176" y="1556792"/>
            <a:ext cx="1663639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Свал в бункер 1</a:t>
            </a:r>
            <a:endParaRPr lang="ru-RU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84496" y="1565585"/>
            <a:ext cx="1663639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Свал в бункер 2</a:t>
            </a:r>
            <a:endParaRPr lang="ru-RU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348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340768"/>
            <a:ext cx="8893652" cy="283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8" name="Rectangle 4"/>
          <p:cNvSpPr>
            <a:spLocks noChangeArrowheads="1"/>
          </p:cNvSpPr>
          <p:nvPr/>
        </p:nvSpPr>
        <p:spPr bwMode="auto">
          <a:xfrm>
            <a:off x="2481532" y="4893543"/>
            <a:ext cx="3720826" cy="9328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Arial Narrow" pitchFamily="34" charset="0"/>
                <a:cs typeface="Times New Roman" pitchFamily="18" charset="0"/>
              </a:rPr>
              <a:t>Блок </a:t>
            </a:r>
            <a:r>
              <a:rPr lang="ru-RU" b="1" dirty="0" smtClean="0">
                <a:latin typeface="Arial Narrow" pitchFamily="34" charset="0"/>
                <a:cs typeface="Times New Roman" pitchFamily="18" charset="0"/>
              </a:rPr>
              <a:t>аналитики разделения</a:t>
            </a:r>
          </a:p>
          <a:p>
            <a:pPr algn="ctr">
              <a:spcAft>
                <a:spcPts val="1000"/>
              </a:spcAft>
              <a:defRPr/>
            </a:pPr>
            <a:r>
              <a:rPr lang="ru-RU" sz="1600" dirty="0" smtClean="0">
                <a:latin typeface="Arial Narrow" pitchFamily="34" charset="0"/>
                <a:cs typeface="Times New Roman" pitchFamily="18" charset="0"/>
              </a:rPr>
              <a:t>потока </a:t>
            </a:r>
            <a:r>
              <a:rPr lang="ru-RU" sz="1600" dirty="0">
                <a:latin typeface="Arial Narrow" pitchFamily="34" charset="0"/>
                <a:cs typeface="Times New Roman" pitchFamily="18" charset="0"/>
              </a:rPr>
              <a:t>смеси руд после </a:t>
            </a:r>
            <a:r>
              <a:rPr lang="ru-RU" sz="1600" dirty="0" smtClean="0">
                <a:latin typeface="Arial Narrow" pitchFamily="34" charset="0"/>
                <a:cs typeface="Times New Roman" pitchFamily="18" charset="0"/>
              </a:rPr>
              <a:t>дробления </a:t>
            </a:r>
            <a:r>
              <a:rPr lang="ru-RU" sz="1600" dirty="0">
                <a:latin typeface="Arial Narrow" pitchFamily="34" charset="0"/>
                <a:cs typeface="Times New Roman" pitchFamily="18" charset="0"/>
              </a:rPr>
              <a:t>по принадлежности к рудовозам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79388" y="3429000"/>
            <a:ext cx="1728787" cy="863600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sz="1600" dirty="0">
                <a:latin typeface="Arial Narrow" pitchFamily="34" charset="0"/>
                <a:cs typeface="Arial" pitchFamily="34" charset="0"/>
              </a:rPr>
              <a:t>Хронология прибытия рудовозов на ОФ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959100" y="4230688"/>
            <a:ext cx="2663825" cy="503237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sz="1600" dirty="0">
                <a:latin typeface="Arial Narrow" pitchFamily="34" charset="0"/>
                <a:cs typeface="Arial" pitchFamily="34" charset="0"/>
              </a:rPr>
              <a:t>Контроль качества и динамики рудопотока </a:t>
            </a:r>
            <a:r>
              <a:rPr lang="ru-RU" sz="1600" dirty="0" smtClean="0">
                <a:latin typeface="Arial Narrow" pitchFamily="34" charset="0"/>
                <a:cs typeface="Arial" pitchFamily="34" charset="0"/>
              </a:rPr>
              <a:t>после </a:t>
            </a:r>
            <a:r>
              <a:rPr lang="ru-RU" sz="1600" dirty="0">
                <a:latin typeface="Arial Narrow" pitchFamily="34" charset="0"/>
                <a:cs typeface="Times New Roman" pitchFamily="18" charset="0"/>
              </a:rPr>
              <a:t>дробления</a:t>
            </a:r>
            <a:endParaRPr lang="ru-RU" sz="16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2963863" y="6005513"/>
            <a:ext cx="2671762" cy="635000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sz="1600" dirty="0">
                <a:latin typeface="Arial Narrow" pitchFamily="34" charset="0"/>
                <a:cs typeface="Arial" pitchFamily="34" charset="0"/>
              </a:rPr>
              <a:t>Блок учета качества и объема руды принятой на </a:t>
            </a:r>
            <a:r>
              <a:rPr lang="ru-RU" sz="1600" dirty="0">
                <a:latin typeface="Arial Narrow" pitchFamily="34" charset="0"/>
                <a:cs typeface="Times New Roman" pitchFamily="18" charset="0"/>
              </a:rPr>
              <a:t>дробления</a:t>
            </a:r>
            <a:endParaRPr lang="ru-RU" sz="16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6659563" y="4244975"/>
            <a:ext cx="2305050" cy="649288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sz="1600" dirty="0">
                <a:latin typeface="Arial Narrow" pitchFamily="34" charset="0"/>
                <a:cs typeface="Arial" pitchFamily="34" charset="0"/>
              </a:rPr>
              <a:t>Темпоральная модель движения в зоне разгрузки</a:t>
            </a:r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6659563" y="5162550"/>
            <a:ext cx="2305050" cy="603250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sz="1600" dirty="0">
                <a:latin typeface="Arial Narrow" pitchFamily="34" charset="0"/>
                <a:cs typeface="Arial" pitchFamily="34" charset="0"/>
              </a:rPr>
              <a:t>Темпоральная модель работы ПТС </a:t>
            </a:r>
            <a:r>
              <a:rPr lang="ru-RU" sz="1600" dirty="0">
                <a:latin typeface="Arial Narrow" pitchFamily="34" charset="0"/>
                <a:cs typeface="Times New Roman" pitchFamily="18" charset="0"/>
              </a:rPr>
              <a:t>дробления</a:t>
            </a:r>
            <a:endParaRPr lang="ru-RU" sz="16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4" name="Rectangle 5"/>
          <p:cNvSpPr>
            <a:spLocks noChangeArrowheads="1"/>
          </p:cNvSpPr>
          <p:nvPr/>
        </p:nvSpPr>
        <p:spPr bwMode="auto">
          <a:xfrm>
            <a:off x="6659563" y="6013450"/>
            <a:ext cx="2305050" cy="608013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sz="1600" dirty="0">
                <a:latin typeface="Arial Narrow" pitchFamily="34" charset="0"/>
                <a:cs typeface="Arial" pitchFamily="34" charset="0"/>
              </a:rPr>
              <a:t>Технологическая схема объекта мониторинга</a:t>
            </a:r>
          </a:p>
        </p:txBody>
      </p:sp>
      <p:sp>
        <p:nvSpPr>
          <p:cNvPr id="95" name="Rectangle 5"/>
          <p:cNvSpPr>
            <a:spLocks noChangeArrowheads="1"/>
          </p:cNvSpPr>
          <p:nvPr/>
        </p:nvSpPr>
        <p:spPr bwMode="auto">
          <a:xfrm>
            <a:off x="6659563" y="3429000"/>
            <a:ext cx="2305050" cy="571500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sz="1600" dirty="0">
                <a:latin typeface="Arial Narrow" pitchFamily="34" charset="0"/>
                <a:cs typeface="Arial" pitchFamily="34" charset="0"/>
              </a:rPr>
              <a:t>Хронология движения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 Narrow" pitchFamily="34" charset="0"/>
                <a:cs typeface="Arial" pitchFamily="34" charset="0"/>
              </a:rPr>
              <a:t>в зоне разгрузки</a:t>
            </a:r>
          </a:p>
        </p:txBody>
      </p:sp>
      <p:cxnSp>
        <p:nvCxnSpPr>
          <p:cNvPr id="133" name="Прямая со стрелкой 132"/>
          <p:cNvCxnSpPr/>
          <p:nvPr/>
        </p:nvCxnSpPr>
        <p:spPr>
          <a:xfrm>
            <a:off x="6524625" y="1917700"/>
            <a:ext cx="1179513" cy="1511300"/>
          </a:xfrm>
          <a:prstGeom prst="straightConnector1">
            <a:avLst/>
          </a:prstGeom>
          <a:ln w="31750">
            <a:solidFill>
              <a:srgbClr val="00B050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3400822" y="1340768"/>
            <a:ext cx="1882247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Зона </a:t>
            </a:r>
            <a:r>
              <a:rPr lang="ru-RU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разгрузки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491927" y="1340768"/>
            <a:ext cx="1114408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Рудники</a:t>
            </a:r>
          </a:p>
        </p:txBody>
      </p:sp>
      <p:cxnSp>
        <p:nvCxnSpPr>
          <p:cNvPr id="197" name="Прямая со стрелкой 196"/>
          <p:cNvCxnSpPr>
            <a:endCxn id="27652" idx="0"/>
          </p:cNvCxnSpPr>
          <p:nvPr/>
        </p:nvCxnSpPr>
        <p:spPr>
          <a:xfrm flipH="1">
            <a:off x="1042988" y="2043113"/>
            <a:ext cx="1800225" cy="1385887"/>
          </a:xfrm>
          <a:prstGeom prst="straightConnector1">
            <a:avLst/>
          </a:prstGeom>
          <a:ln w="31750">
            <a:solidFill>
              <a:srgbClr val="00B050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Прямая со стрелкой 201"/>
          <p:cNvCxnSpPr/>
          <p:nvPr/>
        </p:nvCxnSpPr>
        <p:spPr>
          <a:xfrm flipH="1">
            <a:off x="1331913" y="2638425"/>
            <a:ext cx="1049337" cy="790575"/>
          </a:xfrm>
          <a:prstGeom prst="straightConnector1">
            <a:avLst/>
          </a:prstGeom>
          <a:ln w="31750">
            <a:solidFill>
              <a:srgbClr val="00B050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Прямая со стрелкой 217"/>
          <p:cNvCxnSpPr>
            <a:stCxn id="27651" idx="2"/>
          </p:cNvCxnSpPr>
          <p:nvPr/>
        </p:nvCxnSpPr>
        <p:spPr>
          <a:xfrm>
            <a:off x="4291013" y="4733925"/>
            <a:ext cx="4762" cy="160338"/>
          </a:xfrm>
          <a:prstGeom prst="straightConnector1">
            <a:avLst/>
          </a:prstGeom>
          <a:ln w="31750" cmpd="sng">
            <a:solidFill>
              <a:srgbClr val="002060"/>
            </a:solidFill>
            <a:prstDash val="solid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Прямая со стрелкой 220"/>
          <p:cNvCxnSpPr/>
          <p:nvPr/>
        </p:nvCxnSpPr>
        <p:spPr>
          <a:xfrm>
            <a:off x="1025525" y="5229225"/>
            <a:ext cx="1409700" cy="0"/>
          </a:xfrm>
          <a:prstGeom prst="straightConnector1">
            <a:avLst/>
          </a:prstGeom>
          <a:ln w="31750" cmpd="sng">
            <a:solidFill>
              <a:srgbClr val="002060"/>
            </a:solidFill>
            <a:prstDash val="solid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Прямая со стрелкой 224"/>
          <p:cNvCxnSpPr>
            <a:endCxn id="27659" idx="0"/>
          </p:cNvCxnSpPr>
          <p:nvPr/>
        </p:nvCxnSpPr>
        <p:spPr>
          <a:xfrm>
            <a:off x="4295775" y="5826125"/>
            <a:ext cx="4763" cy="179388"/>
          </a:xfrm>
          <a:prstGeom prst="straightConnector1">
            <a:avLst/>
          </a:prstGeom>
          <a:ln w="31750" cmpd="sng">
            <a:solidFill>
              <a:srgbClr val="002060"/>
            </a:solidFill>
            <a:prstDash val="solid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Прямая со стрелкой 230"/>
          <p:cNvCxnSpPr>
            <a:stCxn id="27659" idx="1"/>
          </p:cNvCxnSpPr>
          <p:nvPr/>
        </p:nvCxnSpPr>
        <p:spPr>
          <a:xfrm flipH="1">
            <a:off x="2260600" y="6323013"/>
            <a:ext cx="703263" cy="0"/>
          </a:xfrm>
          <a:prstGeom prst="straightConnector1">
            <a:avLst/>
          </a:prstGeom>
          <a:ln w="31750" cmpd="sng">
            <a:solidFill>
              <a:srgbClr val="002060"/>
            </a:solidFill>
            <a:prstDash val="solid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Прямая со стрелкой 274"/>
          <p:cNvCxnSpPr/>
          <p:nvPr/>
        </p:nvCxnSpPr>
        <p:spPr>
          <a:xfrm>
            <a:off x="4733925" y="3575050"/>
            <a:ext cx="0" cy="669925"/>
          </a:xfrm>
          <a:prstGeom prst="straightConnector1">
            <a:avLst/>
          </a:prstGeom>
          <a:ln w="31750">
            <a:solidFill>
              <a:srgbClr val="00B050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Прямая со стрелкой 278"/>
          <p:cNvCxnSpPr/>
          <p:nvPr/>
        </p:nvCxnSpPr>
        <p:spPr>
          <a:xfrm>
            <a:off x="3779838" y="3959225"/>
            <a:ext cx="0" cy="285750"/>
          </a:xfrm>
          <a:prstGeom prst="straightConnector1">
            <a:avLst/>
          </a:prstGeom>
          <a:ln w="31750">
            <a:solidFill>
              <a:srgbClr val="00B050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TextBox 305"/>
          <p:cNvSpPr txBox="1"/>
          <p:nvPr/>
        </p:nvSpPr>
        <p:spPr>
          <a:xfrm>
            <a:off x="4788024" y="3574524"/>
            <a:ext cx="1072730" cy="27699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spc="1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Анализатор</a:t>
            </a:r>
          </a:p>
        </p:txBody>
      </p:sp>
      <p:sp>
        <p:nvSpPr>
          <p:cNvPr id="307" name="TextBox 306"/>
          <p:cNvSpPr txBox="1"/>
          <p:nvPr/>
        </p:nvSpPr>
        <p:spPr>
          <a:xfrm>
            <a:off x="3880495" y="3886939"/>
            <a:ext cx="610103" cy="27699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spc="1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Весы</a:t>
            </a:r>
          </a:p>
        </p:txBody>
      </p:sp>
      <p:cxnSp>
        <p:nvCxnSpPr>
          <p:cNvPr id="352" name="Прямая соединительная линия 351"/>
          <p:cNvCxnSpPr>
            <a:stCxn id="27652" idx="2"/>
          </p:cNvCxnSpPr>
          <p:nvPr/>
        </p:nvCxnSpPr>
        <p:spPr>
          <a:xfrm>
            <a:off x="1042988" y="4292600"/>
            <a:ext cx="0" cy="936625"/>
          </a:xfrm>
          <a:prstGeom prst="line">
            <a:avLst/>
          </a:prstGeom>
          <a:ln w="31750" cmpd="sng">
            <a:solidFill>
              <a:srgbClr val="00206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Прямая соединительная линия 410"/>
          <p:cNvCxnSpPr/>
          <p:nvPr/>
        </p:nvCxnSpPr>
        <p:spPr>
          <a:xfrm>
            <a:off x="6381750" y="3714750"/>
            <a:ext cx="0" cy="2613025"/>
          </a:xfrm>
          <a:prstGeom prst="line">
            <a:avLst/>
          </a:prstGeom>
          <a:ln w="31750" cmpd="sng">
            <a:solidFill>
              <a:srgbClr val="00206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Прямая соединительная линия 414"/>
          <p:cNvCxnSpPr/>
          <p:nvPr/>
        </p:nvCxnSpPr>
        <p:spPr>
          <a:xfrm>
            <a:off x="6394450" y="6299847"/>
            <a:ext cx="261938" cy="0"/>
          </a:xfrm>
          <a:prstGeom prst="line">
            <a:avLst/>
          </a:prstGeom>
          <a:ln w="31750" cmpd="sng">
            <a:solidFill>
              <a:srgbClr val="00206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Прямая соединительная линия 416"/>
          <p:cNvCxnSpPr/>
          <p:nvPr/>
        </p:nvCxnSpPr>
        <p:spPr>
          <a:xfrm>
            <a:off x="6397625" y="5476875"/>
            <a:ext cx="261938" cy="0"/>
          </a:xfrm>
          <a:prstGeom prst="line">
            <a:avLst/>
          </a:prstGeom>
          <a:ln w="31750" cmpd="sng">
            <a:solidFill>
              <a:srgbClr val="00206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Прямая соединительная линия 417"/>
          <p:cNvCxnSpPr/>
          <p:nvPr/>
        </p:nvCxnSpPr>
        <p:spPr>
          <a:xfrm>
            <a:off x="6381750" y="4568825"/>
            <a:ext cx="263525" cy="0"/>
          </a:xfrm>
          <a:prstGeom prst="line">
            <a:avLst/>
          </a:prstGeom>
          <a:ln w="31750" cmpd="sng">
            <a:solidFill>
              <a:srgbClr val="00206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Прямая соединительная линия 418"/>
          <p:cNvCxnSpPr/>
          <p:nvPr/>
        </p:nvCxnSpPr>
        <p:spPr>
          <a:xfrm>
            <a:off x="6397625" y="3724922"/>
            <a:ext cx="261938" cy="0"/>
          </a:xfrm>
          <a:prstGeom prst="line">
            <a:avLst/>
          </a:prstGeom>
          <a:ln w="31750" cmpd="sng">
            <a:solidFill>
              <a:srgbClr val="00206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Прямая со стрелкой 422"/>
          <p:cNvCxnSpPr/>
          <p:nvPr/>
        </p:nvCxnSpPr>
        <p:spPr>
          <a:xfrm flipH="1">
            <a:off x="6156325" y="5348288"/>
            <a:ext cx="241300" cy="0"/>
          </a:xfrm>
          <a:prstGeom prst="straightConnector1">
            <a:avLst/>
          </a:prstGeom>
          <a:ln w="31750" cmpd="sng">
            <a:solidFill>
              <a:srgbClr val="002060"/>
            </a:solidFill>
            <a:prstDash val="solid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Прямоугольник с одним вырезанным углом 369"/>
          <p:cNvSpPr/>
          <p:nvPr/>
        </p:nvSpPr>
        <p:spPr>
          <a:xfrm>
            <a:off x="250825" y="5464175"/>
            <a:ext cx="2036763" cy="1149350"/>
          </a:xfrm>
          <a:prstGeom prst="snip1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sz="1600" dirty="0">
                <a:latin typeface="Arial Narrow" pitchFamily="34" charset="0"/>
                <a:cs typeface="Arial" pitchFamily="34" charset="0"/>
              </a:rPr>
              <a:t>Сводка  </a:t>
            </a:r>
            <a:r>
              <a:rPr lang="ru-RU" sz="1600" dirty="0" smtClean="0">
                <a:latin typeface="Arial Narrow" pitchFamily="34" charset="0"/>
                <a:cs typeface="Arial" pitchFamily="34" charset="0"/>
              </a:rPr>
              <a:t>результатов оперативного мониторинга входных рудопотоков ОФ</a:t>
            </a:r>
            <a:endParaRPr lang="ru-RU" sz="16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878" y="881102"/>
            <a:ext cx="9135122" cy="357190"/>
          </a:xfrm>
          <a:prstGeom prst="roundRect">
            <a:avLst>
              <a:gd name="adj" fmla="val 0"/>
            </a:avLst>
          </a:prstGeom>
          <a:solidFill>
            <a:srgbClr val="00206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Структурная схема сбора информации и формирования  оперативного отчета мониторинга </a:t>
            </a:r>
            <a:endParaRPr lang="ru-RU" sz="16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0" y="-18506"/>
            <a:ext cx="914400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олилиния 36"/>
          <p:cNvSpPr/>
          <p:nvPr/>
        </p:nvSpPr>
        <p:spPr>
          <a:xfrm>
            <a:off x="8878" y="17006"/>
            <a:ext cx="9115338" cy="642917"/>
          </a:xfrm>
          <a:custGeom>
            <a:avLst/>
            <a:gdLst>
              <a:gd name="connsiteX0" fmla="*/ 0 w 7786710"/>
              <a:gd name="connsiteY0" fmla="*/ 107724 h 646328"/>
              <a:gd name="connsiteX1" fmla="*/ 31552 w 7786710"/>
              <a:gd name="connsiteY1" fmla="*/ 31552 h 646328"/>
              <a:gd name="connsiteX2" fmla="*/ 107724 w 7786710"/>
              <a:gd name="connsiteY2" fmla="*/ 0 h 646328"/>
              <a:gd name="connsiteX3" fmla="*/ 7678986 w 7786710"/>
              <a:gd name="connsiteY3" fmla="*/ 0 h 646328"/>
              <a:gd name="connsiteX4" fmla="*/ 7755158 w 7786710"/>
              <a:gd name="connsiteY4" fmla="*/ 31552 h 646328"/>
              <a:gd name="connsiteX5" fmla="*/ 7786710 w 7786710"/>
              <a:gd name="connsiteY5" fmla="*/ 107724 h 646328"/>
              <a:gd name="connsiteX6" fmla="*/ 7786710 w 7786710"/>
              <a:gd name="connsiteY6" fmla="*/ 538604 h 646328"/>
              <a:gd name="connsiteX7" fmla="*/ 7755158 w 7786710"/>
              <a:gd name="connsiteY7" fmla="*/ 614776 h 646328"/>
              <a:gd name="connsiteX8" fmla="*/ 7678986 w 7786710"/>
              <a:gd name="connsiteY8" fmla="*/ 646328 h 646328"/>
              <a:gd name="connsiteX9" fmla="*/ 107724 w 7786710"/>
              <a:gd name="connsiteY9" fmla="*/ 646328 h 646328"/>
              <a:gd name="connsiteX10" fmla="*/ 31552 w 7786710"/>
              <a:gd name="connsiteY10" fmla="*/ 614776 h 646328"/>
              <a:gd name="connsiteX11" fmla="*/ 0 w 7786710"/>
              <a:gd name="connsiteY11" fmla="*/ 538604 h 646328"/>
              <a:gd name="connsiteX12" fmla="*/ 0 w 7786710"/>
              <a:gd name="connsiteY12" fmla="*/ 107724 h 6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86710" h="646328">
                <a:moveTo>
                  <a:pt x="0" y="107724"/>
                </a:moveTo>
                <a:cubicBezTo>
                  <a:pt x="0" y="79154"/>
                  <a:pt x="11350" y="51754"/>
                  <a:pt x="31552" y="31552"/>
                </a:cubicBezTo>
                <a:cubicBezTo>
                  <a:pt x="51754" y="11350"/>
                  <a:pt x="79154" y="0"/>
                  <a:pt x="107724" y="0"/>
                </a:cubicBezTo>
                <a:lnTo>
                  <a:pt x="7678986" y="0"/>
                </a:lnTo>
                <a:cubicBezTo>
                  <a:pt x="7707556" y="0"/>
                  <a:pt x="7734956" y="11350"/>
                  <a:pt x="7755158" y="31552"/>
                </a:cubicBezTo>
                <a:cubicBezTo>
                  <a:pt x="7775360" y="51754"/>
                  <a:pt x="7786710" y="79154"/>
                  <a:pt x="7786710" y="107724"/>
                </a:cubicBezTo>
                <a:lnTo>
                  <a:pt x="7786710" y="538604"/>
                </a:lnTo>
                <a:cubicBezTo>
                  <a:pt x="7786710" y="567174"/>
                  <a:pt x="7775361" y="594574"/>
                  <a:pt x="7755158" y="614776"/>
                </a:cubicBezTo>
                <a:cubicBezTo>
                  <a:pt x="7734956" y="634978"/>
                  <a:pt x="7707556" y="646328"/>
                  <a:pt x="7678986" y="646328"/>
                </a:cubicBezTo>
                <a:lnTo>
                  <a:pt x="107724" y="646328"/>
                </a:lnTo>
                <a:cubicBezTo>
                  <a:pt x="79154" y="646328"/>
                  <a:pt x="51754" y="634978"/>
                  <a:pt x="31552" y="614776"/>
                </a:cubicBezTo>
                <a:cubicBezTo>
                  <a:pt x="11350" y="594574"/>
                  <a:pt x="0" y="567174"/>
                  <a:pt x="0" y="538604"/>
                </a:cubicBezTo>
                <a:lnTo>
                  <a:pt x="0" y="107724"/>
                </a:lnTo>
                <a:close/>
              </a:path>
            </a:pathLst>
          </a:custGeom>
          <a:solidFill>
            <a:srgbClr val="D2E1B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0" tIns="92511" rIns="92511" bIns="92511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Автоматизированная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система оперативного мониторинга качества входных рудопотоков 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горно-обогатительного 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161032431"/>
      </p:ext>
    </p:extLst>
  </p:cSld>
  <p:clrMapOvr>
    <a:masterClrMapping/>
  </p:clrMapOvr>
  <p:transition advTm="649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0" y="881102"/>
            <a:ext cx="9144000" cy="357190"/>
          </a:xfrm>
          <a:prstGeom prst="roundRect">
            <a:avLst>
              <a:gd name="adj" fmla="val 0"/>
            </a:avLst>
          </a:prstGeom>
          <a:solidFill>
            <a:srgbClr val="00206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 smtClean="0"/>
              <a:t>Преимущества предлагаемой технологии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-18506"/>
            <a:ext cx="914400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>
            <a:off x="8878" y="17006"/>
            <a:ext cx="9115338" cy="642917"/>
          </a:xfrm>
          <a:custGeom>
            <a:avLst/>
            <a:gdLst>
              <a:gd name="connsiteX0" fmla="*/ 0 w 7786710"/>
              <a:gd name="connsiteY0" fmla="*/ 107724 h 646328"/>
              <a:gd name="connsiteX1" fmla="*/ 31552 w 7786710"/>
              <a:gd name="connsiteY1" fmla="*/ 31552 h 646328"/>
              <a:gd name="connsiteX2" fmla="*/ 107724 w 7786710"/>
              <a:gd name="connsiteY2" fmla="*/ 0 h 646328"/>
              <a:gd name="connsiteX3" fmla="*/ 7678986 w 7786710"/>
              <a:gd name="connsiteY3" fmla="*/ 0 h 646328"/>
              <a:gd name="connsiteX4" fmla="*/ 7755158 w 7786710"/>
              <a:gd name="connsiteY4" fmla="*/ 31552 h 646328"/>
              <a:gd name="connsiteX5" fmla="*/ 7786710 w 7786710"/>
              <a:gd name="connsiteY5" fmla="*/ 107724 h 646328"/>
              <a:gd name="connsiteX6" fmla="*/ 7786710 w 7786710"/>
              <a:gd name="connsiteY6" fmla="*/ 538604 h 646328"/>
              <a:gd name="connsiteX7" fmla="*/ 7755158 w 7786710"/>
              <a:gd name="connsiteY7" fmla="*/ 614776 h 646328"/>
              <a:gd name="connsiteX8" fmla="*/ 7678986 w 7786710"/>
              <a:gd name="connsiteY8" fmla="*/ 646328 h 646328"/>
              <a:gd name="connsiteX9" fmla="*/ 107724 w 7786710"/>
              <a:gd name="connsiteY9" fmla="*/ 646328 h 646328"/>
              <a:gd name="connsiteX10" fmla="*/ 31552 w 7786710"/>
              <a:gd name="connsiteY10" fmla="*/ 614776 h 646328"/>
              <a:gd name="connsiteX11" fmla="*/ 0 w 7786710"/>
              <a:gd name="connsiteY11" fmla="*/ 538604 h 646328"/>
              <a:gd name="connsiteX12" fmla="*/ 0 w 7786710"/>
              <a:gd name="connsiteY12" fmla="*/ 107724 h 6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86710" h="646328">
                <a:moveTo>
                  <a:pt x="0" y="107724"/>
                </a:moveTo>
                <a:cubicBezTo>
                  <a:pt x="0" y="79154"/>
                  <a:pt x="11350" y="51754"/>
                  <a:pt x="31552" y="31552"/>
                </a:cubicBezTo>
                <a:cubicBezTo>
                  <a:pt x="51754" y="11350"/>
                  <a:pt x="79154" y="0"/>
                  <a:pt x="107724" y="0"/>
                </a:cubicBezTo>
                <a:lnTo>
                  <a:pt x="7678986" y="0"/>
                </a:lnTo>
                <a:cubicBezTo>
                  <a:pt x="7707556" y="0"/>
                  <a:pt x="7734956" y="11350"/>
                  <a:pt x="7755158" y="31552"/>
                </a:cubicBezTo>
                <a:cubicBezTo>
                  <a:pt x="7775360" y="51754"/>
                  <a:pt x="7786710" y="79154"/>
                  <a:pt x="7786710" y="107724"/>
                </a:cubicBezTo>
                <a:lnTo>
                  <a:pt x="7786710" y="538604"/>
                </a:lnTo>
                <a:cubicBezTo>
                  <a:pt x="7786710" y="567174"/>
                  <a:pt x="7775361" y="594574"/>
                  <a:pt x="7755158" y="614776"/>
                </a:cubicBezTo>
                <a:cubicBezTo>
                  <a:pt x="7734956" y="634978"/>
                  <a:pt x="7707556" y="646328"/>
                  <a:pt x="7678986" y="646328"/>
                </a:cubicBezTo>
                <a:lnTo>
                  <a:pt x="107724" y="646328"/>
                </a:lnTo>
                <a:cubicBezTo>
                  <a:pt x="79154" y="646328"/>
                  <a:pt x="51754" y="634978"/>
                  <a:pt x="31552" y="614776"/>
                </a:cubicBezTo>
                <a:cubicBezTo>
                  <a:pt x="11350" y="594574"/>
                  <a:pt x="0" y="567174"/>
                  <a:pt x="0" y="538604"/>
                </a:cubicBezTo>
                <a:lnTo>
                  <a:pt x="0" y="107724"/>
                </a:lnTo>
                <a:close/>
              </a:path>
            </a:pathLst>
          </a:custGeom>
          <a:solidFill>
            <a:srgbClr val="D2E1B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0" tIns="92511" rIns="92511" bIns="92511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Автоматизированная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система оперативного мониторинга качества входных рудопотоков 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горно-обогатительного 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производства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785926"/>
            <a:ext cx="90011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1. Сокращается время определения качества руд из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рудников: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традиционные два-три дня сокращаются до реального времени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т.е. до темпа технологического процесса.</a:t>
            </a:r>
          </a:p>
          <a:p>
            <a:pPr marL="457200" indent="-45720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2. Обеспечивается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оперативное управление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технологической цепочкой «рудник-дробление-обогащение».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3. Создается   реальная  информационная основа для объективных хозрасчетных взаимоотношений между горным и обогатительным переделом  </a:t>
            </a:r>
          </a:p>
        </p:txBody>
      </p:sp>
    </p:spTree>
    <p:extLst>
      <p:ext uri="{BB962C8B-B14F-4D97-AF65-F5344CB8AC3E}">
        <p14:creationId xmlns:p14="http://schemas.microsoft.com/office/powerpoint/2010/main" xmlns="" val="2759116255"/>
      </p:ext>
    </p:extLst>
  </p:cSld>
  <p:clrMapOvr>
    <a:masterClrMapping/>
  </p:clrMapOvr>
  <p:transition advTm="5694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20201</TotalTime>
  <Words>2986</Words>
  <Application>Microsoft Office PowerPoint</Application>
  <PresentationFormat>Экран (4:3)</PresentationFormat>
  <Paragraphs>653</Paragraphs>
  <Slides>31</Slides>
  <Notes>6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  <vt:variant>
        <vt:lpstr>Произвольные показы</vt:lpstr>
      </vt:variant>
      <vt:variant>
        <vt:i4>1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Автоматизированная система оперативного мониторинга качества входных рудопотоков горно-обогатительного  производства</vt:lpstr>
      <vt:lpstr>Автоматизированная система оперативного мониторинга качества входных рудопотоков горно-обогатительного  производства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Произвольный показ 1русский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Тимур</dc:creator>
  <cp:lastModifiedBy>ЖШ</cp:lastModifiedBy>
  <cp:revision>113</cp:revision>
  <cp:lastPrinted>2016-08-24T06:58:29Z</cp:lastPrinted>
  <dcterms:created xsi:type="dcterms:W3CDTF">2015-03-02T12:12:23Z</dcterms:created>
  <dcterms:modified xsi:type="dcterms:W3CDTF">2017-06-25T15:21:50Z</dcterms:modified>
</cp:coreProperties>
</file>