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9" r:id="rId2"/>
    <p:sldId id="283" r:id="rId3"/>
    <p:sldId id="263" r:id="rId4"/>
    <p:sldId id="259" r:id="rId5"/>
    <p:sldId id="291" r:id="rId6"/>
    <p:sldId id="284" r:id="rId7"/>
    <p:sldId id="292" r:id="rId8"/>
    <p:sldId id="268" r:id="rId9"/>
    <p:sldId id="282" r:id="rId10"/>
    <p:sldId id="286" r:id="rId11"/>
    <p:sldId id="290" r:id="rId12"/>
    <p:sldId id="295" r:id="rId13"/>
    <p:sldId id="298" r:id="rId14"/>
    <p:sldId id="299" r:id="rId15"/>
    <p:sldId id="288" r:id="rId16"/>
    <p:sldId id="305" r:id="rId17"/>
    <p:sldId id="306" r:id="rId18"/>
    <p:sldId id="308" r:id="rId19"/>
    <p:sldId id="303" r:id="rId20"/>
    <p:sldId id="307" r:id="rId21"/>
    <p:sldId id="294" r:id="rId22"/>
    <p:sldId id="293" r:id="rId23"/>
    <p:sldId id="257" r:id="rId24"/>
    <p:sldId id="289" r:id="rId25"/>
    <p:sldId id="285" r:id="rId26"/>
    <p:sldId id="287" r:id="rId27"/>
    <p:sldId id="300" r:id="rId28"/>
    <p:sldId id="301" r:id="rId29"/>
    <p:sldId id="311" r:id="rId30"/>
    <p:sldId id="302" r:id="rId31"/>
    <p:sldId id="312" r:id="rId32"/>
  </p:sldIdLst>
  <p:sldSz cx="9144000" cy="6858000" type="screen4x3"/>
  <p:notesSz cx="6858000" cy="9947275"/>
  <p:custShowLst>
    <p:custShow name="Произвольный показ 1русский" id="0">
      <p:sldLst/>
    </p:custShow>
  </p:custShow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F8F8"/>
    <a:srgbClr val="FF0000"/>
    <a:srgbClr val="D2E1B5"/>
    <a:srgbClr val="72A4AE"/>
    <a:srgbClr val="3080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822" autoAdjust="0"/>
    <p:restoredTop sz="94660"/>
  </p:normalViewPr>
  <p:slideViewPr>
    <p:cSldViewPr>
      <p:cViewPr>
        <p:scale>
          <a:sx n="100" d="100"/>
          <a:sy n="100" d="100"/>
        </p:scale>
        <p:origin x="-1518" y="-1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800" cy="497363"/>
          </a:xfrm>
          <a:prstGeom prst="rect">
            <a:avLst/>
          </a:prstGeom>
        </p:spPr>
        <p:txBody>
          <a:bodyPr vert="horz" lIns="92583" tIns="46292" rIns="92583" bIns="46292" rtlCol="0"/>
          <a:lstStyle>
            <a:lvl1pPr algn="l">
              <a:defRPr sz="1200"/>
            </a:lvl1pPr>
          </a:lstStyle>
          <a:p>
            <a:endParaRPr lang="ru-RU" dirty="0"/>
          </a:p>
        </p:txBody>
      </p:sp>
      <p:sp>
        <p:nvSpPr>
          <p:cNvPr id="3" name="Дата 2"/>
          <p:cNvSpPr>
            <a:spLocks noGrp="1"/>
          </p:cNvSpPr>
          <p:nvPr>
            <p:ph type="dt" idx="1"/>
          </p:nvPr>
        </p:nvSpPr>
        <p:spPr>
          <a:xfrm>
            <a:off x="3884613" y="1"/>
            <a:ext cx="2971800" cy="497363"/>
          </a:xfrm>
          <a:prstGeom prst="rect">
            <a:avLst/>
          </a:prstGeom>
        </p:spPr>
        <p:txBody>
          <a:bodyPr vert="horz" lIns="92583" tIns="46292" rIns="92583" bIns="46292" rtlCol="0"/>
          <a:lstStyle>
            <a:lvl1pPr algn="r">
              <a:defRPr sz="1200"/>
            </a:lvl1pPr>
          </a:lstStyle>
          <a:p>
            <a:fld id="{47C4D4EA-44CD-490E-A6ED-B0B6E3942149}" type="datetimeFigureOut">
              <a:rPr lang="ru-RU" smtClean="0"/>
              <a:pPr/>
              <a:t>25.06.2017</a:t>
            </a:fld>
            <a:endParaRPr lang="ru-RU" dirty="0"/>
          </a:p>
        </p:txBody>
      </p:sp>
      <p:sp>
        <p:nvSpPr>
          <p:cNvPr id="4" name="Образ слайда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2583" tIns="46292" rIns="92583" bIns="46292" rtlCol="0" anchor="ctr"/>
          <a:lstStyle/>
          <a:p>
            <a:endParaRPr lang="ru-RU" dirty="0"/>
          </a:p>
        </p:txBody>
      </p:sp>
      <p:sp>
        <p:nvSpPr>
          <p:cNvPr id="5" name="Заметки 4"/>
          <p:cNvSpPr>
            <a:spLocks noGrp="1"/>
          </p:cNvSpPr>
          <p:nvPr>
            <p:ph type="body" sz="quarter" idx="3"/>
          </p:nvPr>
        </p:nvSpPr>
        <p:spPr>
          <a:xfrm>
            <a:off x="685800" y="4724957"/>
            <a:ext cx="5486400" cy="4476273"/>
          </a:xfrm>
          <a:prstGeom prst="rect">
            <a:avLst/>
          </a:prstGeom>
        </p:spPr>
        <p:txBody>
          <a:bodyPr vert="horz" lIns="92583" tIns="46292" rIns="92583" bIns="4629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6"/>
            <a:ext cx="2971800" cy="497363"/>
          </a:xfrm>
          <a:prstGeom prst="rect">
            <a:avLst/>
          </a:prstGeom>
        </p:spPr>
        <p:txBody>
          <a:bodyPr vert="horz" lIns="92583" tIns="46292" rIns="92583" bIns="46292"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9448186"/>
            <a:ext cx="2971800" cy="497363"/>
          </a:xfrm>
          <a:prstGeom prst="rect">
            <a:avLst/>
          </a:prstGeom>
        </p:spPr>
        <p:txBody>
          <a:bodyPr vert="horz" lIns="92583" tIns="46292" rIns="92583" bIns="46292" rtlCol="0" anchor="b"/>
          <a:lstStyle>
            <a:lvl1pPr algn="r">
              <a:defRPr sz="1200"/>
            </a:lvl1pPr>
          </a:lstStyle>
          <a:p>
            <a:fld id="{214C947E-7C2D-4A79-894F-2593BCDCE89E}" type="slidenum">
              <a:rPr lang="ru-RU" smtClean="0"/>
              <a:pPr/>
              <a:t>‹#›</a:t>
            </a:fld>
            <a:endParaRPr lang="ru-RU" dirty="0"/>
          </a:p>
        </p:txBody>
      </p:sp>
    </p:spTree>
    <p:extLst>
      <p:ext uri="{BB962C8B-B14F-4D97-AF65-F5344CB8AC3E}">
        <p14:creationId xmlns:p14="http://schemas.microsoft.com/office/powerpoint/2010/main" xmlns="" val="88835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Рисунок 4</a:t>
            </a:r>
            <a:endParaRPr lang="ru-RU" dirty="0"/>
          </a:p>
        </p:txBody>
      </p:sp>
      <p:sp>
        <p:nvSpPr>
          <p:cNvPr id="4" name="Номер слайда 3"/>
          <p:cNvSpPr>
            <a:spLocks noGrp="1"/>
          </p:cNvSpPr>
          <p:nvPr>
            <p:ph type="sldNum" sz="quarter" idx="10"/>
          </p:nvPr>
        </p:nvSpPr>
        <p:spPr/>
        <p:txBody>
          <a:bodyPr/>
          <a:lstStyle/>
          <a:p>
            <a:fld id="{214C947E-7C2D-4A79-894F-2593BCDCE89E}" type="slidenum">
              <a:rPr lang="ru-RU" smtClean="0"/>
              <a:pPr/>
              <a:t>2</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Рисунок 4</a:t>
            </a:r>
            <a:endParaRPr lang="ru-RU" dirty="0"/>
          </a:p>
        </p:txBody>
      </p:sp>
      <p:sp>
        <p:nvSpPr>
          <p:cNvPr id="4" name="Номер слайда 3"/>
          <p:cNvSpPr>
            <a:spLocks noGrp="1"/>
          </p:cNvSpPr>
          <p:nvPr>
            <p:ph type="sldNum" sz="quarter" idx="10"/>
          </p:nvPr>
        </p:nvSpPr>
        <p:spPr/>
        <p:txBody>
          <a:bodyPr/>
          <a:lstStyle/>
          <a:p>
            <a:fld id="{214C947E-7C2D-4A79-894F-2593BCDCE89E}" type="slidenum">
              <a:rPr lang="ru-RU" smtClean="0"/>
              <a:pPr/>
              <a:t>3</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Рисунок 4</a:t>
            </a:r>
            <a:endParaRPr lang="ru-RU" dirty="0"/>
          </a:p>
        </p:txBody>
      </p:sp>
      <p:sp>
        <p:nvSpPr>
          <p:cNvPr id="4" name="Номер слайда 3"/>
          <p:cNvSpPr>
            <a:spLocks noGrp="1"/>
          </p:cNvSpPr>
          <p:nvPr>
            <p:ph type="sldNum" sz="quarter" idx="10"/>
          </p:nvPr>
        </p:nvSpPr>
        <p:spPr/>
        <p:txBody>
          <a:bodyPr/>
          <a:lstStyle/>
          <a:p>
            <a:fld id="{214C947E-7C2D-4A79-894F-2593BCDCE89E}" type="slidenum">
              <a:rPr lang="ru-RU" smtClean="0"/>
              <a:pPr/>
              <a:t>4</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Рисунок 4</a:t>
            </a:r>
            <a:endParaRPr lang="ru-RU" dirty="0"/>
          </a:p>
        </p:txBody>
      </p:sp>
      <p:sp>
        <p:nvSpPr>
          <p:cNvPr id="4" name="Номер слайда 3"/>
          <p:cNvSpPr>
            <a:spLocks noGrp="1"/>
          </p:cNvSpPr>
          <p:nvPr>
            <p:ph type="sldNum" sz="quarter" idx="10"/>
          </p:nvPr>
        </p:nvSpPr>
        <p:spPr/>
        <p:txBody>
          <a:bodyPr/>
          <a:lstStyle/>
          <a:p>
            <a:fld id="{214C947E-7C2D-4A79-894F-2593BCDCE89E}" type="slidenum">
              <a:rPr lang="ru-RU" smtClean="0"/>
              <a:pPr/>
              <a:t>6</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dirty="0" smtClean="0"/>
              <a:t>Рисунок 4</a:t>
            </a:r>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2237" indent="-289322">
              <a:defRPr>
                <a:solidFill>
                  <a:schemeClr val="tx1"/>
                </a:solidFill>
                <a:latin typeface="Calibri" pitchFamily="34" charset="0"/>
              </a:defRPr>
            </a:lvl2pPr>
            <a:lvl3pPr marL="1157288" indent="-231458">
              <a:defRPr>
                <a:solidFill>
                  <a:schemeClr val="tx1"/>
                </a:solidFill>
                <a:latin typeface="Calibri" pitchFamily="34" charset="0"/>
              </a:defRPr>
            </a:lvl3pPr>
            <a:lvl4pPr marL="1620203" indent="-231458">
              <a:defRPr>
                <a:solidFill>
                  <a:schemeClr val="tx1"/>
                </a:solidFill>
                <a:latin typeface="Calibri" pitchFamily="34" charset="0"/>
              </a:defRPr>
            </a:lvl4pPr>
            <a:lvl5pPr marL="2083118" indent="-231458">
              <a:defRPr>
                <a:solidFill>
                  <a:schemeClr val="tx1"/>
                </a:solidFill>
                <a:latin typeface="Calibri" pitchFamily="34" charset="0"/>
              </a:defRPr>
            </a:lvl5pPr>
            <a:lvl6pPr marL="2546033" indent="-231458" fontAlgn="base">
              <a:spcBef>
                <a:spcPct val="0"/>
              </a:spcBef>
              <a:spcAft>
                <a:spcPct val="0"/>
              </a:spcAft>
              <a:defRPr>
                <a:solidFill>
                  <a:schemeClr val="tx1"/>
                </a:solidFill>
                <a:latin typeface="Calibri" pitchFamily="34" charset="0"/>
              </a:defRPr>
            </a:lvl6pPr>
            <a:lvl7pPr marL="3008948" indent="-231458" fontAlgn="base">
              <a:spcBef>
                <a:spcPct val="0"/>
              </a:spcBef>
              <a:spcAft>
                <a:spcPct val="0"/>
              </a:spcAft>
              <a:defRPr>
                <a:solidFill>
                  <a:schemeClr val="tx1"/>
                </a:solidFill>
                <a:latin typeface="Calibri" pitchFamily="34" charset="0"/>
              </a:defRPr>
            </a:lvl7pPr>
            <a:lvl8pPr marL="3471863" indent="-231458" fontAlgn="base">
              <a:spcBef>
                <a:spcPct val="0"/>
              </a:spcBef>
              <a:spcAft>
                <a:spcPct val="0"/>
              </a:spcAft>
              <a:defRPr>
                <a:solidFill>
                  <a:schemeClr val="tx1"/>
                </a:solidFill>
                <a:latin typeface="Calibri" pitchFamily="34" charset="0"/>
              </a:defRPr>
            </a:lvl8pPr>
            <a:lvl9pPr marL="3934778" indent="-23145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817247E-184B-46E6-B173-57D7B1A318CA}" type="slidenum">
              <a:rPr lang="ru-RU"/>
              <a:pPr fontAlgn="base">
                <a:spcBef>
                  <a:spcPct val="0"/>
                </a:spcBef>
                <a:spcAft>
                  <a:spcPct val="0"/>
                </a:spcAft>
              </a:pPr>
              <a:t>8</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РИСУНОК 2</a:t>
            </a:r>
            <a:endParaRPr lang="ru-RU" dirty="0"/>
          </a:p>
        </p:txBody>
      </p:sp>
      <p:sp>
        <p:nvSpPr>
          <p:cNvPr id="4" name="Номер слайда 3"/>
          <p:cNvSpPr>
            <a:spLocks noGrp="1"/>
          </p:cNvSpPr>
          <p:nvPr>
            <p:ph type="sldNum" sz="quarter" idx="10"/>
          </p:nvPr>
        </p:nvSpPr>
        <p:spPr/>
        <p:txBody>
          <a:bodyPr/>
          <a:lstStyle/>
          <a:p>
            <a:fld id="{214C947E-7C2D-4A79-894F-2593BCDCE89E}" type="slidenum">
              <a:rPr lang="ru-RU" smtClean="0"/>
              <a:pPr/>
              <a:t>23</a:t>
            </a:fld>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4C947E-7C2D-4A79-894F-2593BCDCE89E}" type="slidenum">
              <a:rPr lang="ru-RU" smtClean="0"/>
              <a:pPr/>
              <a:t>30</a:t>
            </a:fld>
            <a:endParaRPr lang="ru-RU" dirty="0"/>
          </a:p>
        </p:txBody>
      </p:sp>
    </p:spTree>
    <p:extLst>
      <p:ext uri="{BB962C8B-B14F-4D97-AF65-F5344CB8AC3E}">
        <p14:creationId xmlns:p14="http://schemas.microsoft.com/office/powerpoint/2010/main" xmlns="" val="96023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0D8D9F-1EBC-44FB-9FC8-D4704640DC57}" type="datetimeFigureOut">
              <a:rPr lang="ru-RU" smtClean="0"/>
              <a:pPr/>
              <a:t>25.06.2017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9632769-6CBF-42B7-BCC1-FF0DAC32BD4B}" type="slidenum">
              <a:rPr lang="ru-RU" smtClean="0"/>
              <a:pPr/>
              <a:t>‹#›</a:t>
            </a:fld>
            <a:endParaRPr lang="ru-RU" dirty="0"/>
          </a:p>
        </p:txBody>
      </p:sp>
    </p:spTree>
    <p:extLst>
      <p:ext uri="{BB962C8B-B14F-4D97-AF65-F5344CB8AC3E}">
        <p14:creationId xmlns:p14="http://schemas.microsoft.com/office/powerpoint/2010/main" xmlns="" val="188706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0D8D9F-1EBC-44FB-9FC8-D4704640DC57}" type="datetimeFigureOut">
              <a:rPr lang="ru-RU" smtClean="0"/>
              <a:pPr/>
              <a:t>25.06.2017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9632769-6CBF-42B7-BCC1-FF0DAC32BD4B}" type="slidenum">
              <a:rPr lang="ru-RU" smtClean="0"/>
              <a:pPr/>
              <a:t>‹#›</a:t>
            </a:fld>
            <a:endParaRPr lang="ru-RU" dirty="0"/>
          </a:p>
        </p:txBody>
      </p:sp>
    </p:spTree>
    <p:extLst>
      <p:ext uri="{BB962C8B-B14F-4D97-AF65-F5344CB8AC3E}">
        <p14:creationId xmlns:p14="http://schemas.microsoft.com/office/powerpoint/2010/main" xmlns="" val="70247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0D8D9F-1EBC-44FB-9FC8-D4704640DC57}" type="datetimeFigureOut">
              <a:rPr lang="ru-RU" smtClean="0"/>
              <a:pPr/>
              <a:t>25.06.2017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9632769-6CBF-42B7-BCC1-FF0DAC32BD4B}" type="slidenum">
              <a:rPr lang="ru-RU" smtClean="0"/>
              <a:pPr/>
              <a:t>‹#›</a:t>
            </a:fld>
            <a:endParaRPr lang="ru-RU" dirty="0"/>
          </a:p>
        </p:txBody>
      </p:sp>
    </p:spTree>
    <p:extLst>
      <p:ext uri="{BB962C8B-B14F-4D97-AF65-F5344CB8AC3E}">
        <p14:creationId xmlns:p14="http://schemas.microsoft.com/office/powerpoint/2010/main" xmlns="" val="199348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0D8D9F-1EBC-44FB-9FC8-D4704640DC57}" type="datetimeFigureOut">
              <a:rPr lang="ru-RU" smtClean="0"/>
              <a:pPr/>
              <a:t>25.06.2017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9632769-6CBF-42B7-BCC1-FF0DAC32BD4B}" type="slidenum">
              <a:rPr lang="ru-RU" smtClean="0"/>
              <a:pPr/>
              <a:t>‹#›</a:t>
            </a:fld>
            <a:endParaRPr lang="ru-RU" dirty="0"/>
          </a:p>
        </p:txBody>
      </p:sp>
    </p:spTree>
    <p:extLst>
      <p:ext uri="{BB962C8B-B14F-4D97-AF65-F5344CB8AC3E}">
        <p14:creationId xmlns:p14="http://schemas.microsoft.com/office/powerpoint/2010/main" xmlns="" val="252503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0D8D9F-1EBC-44FB-9FC8-D4704640DC57}" type="datetimeFigureOut">
              <a:rPr lang="ru-RU" smtClean="0"/>
              <a:pPr/>
              <a:t>25.06.2017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9632769-6CBF-42B7-BCC1-FF0DAC32BD4B}" type="slidenum">
              <a:rPr lang="ru-RU" smtClean="0"/>
              <a:pPr/>
              <a:t>‹#›</a:t>
            </a:fld>
            <a:endParaRPr lang="ru-RU" dirty="0"/>
          </a:p>
        </p:txBody>
      </p:sp>
    </p:spTree>
    <p:extLst>
      <p:ext uri="{BB962C8B-B14F-4D97-AF65-F5344CB8AC3E}">
        <p14:creationId xmlns:p14="http://schemas.microsoft.com/office/powerpoint/2010/main" xmlns="" val="312035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0D8D9F-1EBC-44FB-9FC8-D4704640DC57}" type="datetimeFigureOut">
              <a:rPr lang="ru-RU" smtClean="0"/>
              <a:pPr/>
              <a:t>25.06.2017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9632769-6CBF-42B7-BCC1-FF0DAC32BD4B}" type="slidenum">
              <a:rPr lang="ru-RU" smtClean="0"/>
              <a:pPr/>
              <a:t>‹#›</a:t>
            </a:fld>
            <a:endParaRPr lang="ru-RU" dirty="0"/>
          </a:p>
        </p:txBody>
      </p:sp>
    </p:spTree>
    <p:extLst>
      <p:ext uri="{BB962C8B-B14F-4D97-AF65-F5344CB8AC3E}">
        <p14:creationId xmlns:p14="http://schemas.microsoft.com/office/powerpoint/2010/main" xmlns="" val="144817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0D8D9F-1EBC-44FB-9FC8-D4704640DC57}" type="datetimeFigureOut">
              <a:rPr lang="ru-RU" smtClean="0"/>
              <a:pPr/>
              <a:t>25.06.2017</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9632769-6CBF-42B7-BCC1-FF0DAC32BD4B}" type="slidenum">
              <a:rPr lang="ru-RU" smtClean="0"/>
              <a:pPr/>
              <a:t>‹#›</a:t>
            </a:fld>
            <a:endParaRPr lang="ru-RU" dirty="0"/>
          </a:p>
        </p:txBody>
      </p:sp>
    </p:spTree>
    <p:extLst>
      <p:ext uri="{BB962C8B-B14F-4D97-AF65-F5344CB8AC3E}">
        <p14:creationId xmlns:p14="http://schemas.microsoft.com/office/powerpoint/2010/main" xmlns="" val="413232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0D8D9F-1EBC-44FB-9FC8-D4704640DC57}" type="datetimeFigureOut">
              <a:rPr lang="ru-RU" smtClean="0"/>
              <a:pPr/>
              <a:t>25.06.2017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9632769-6CBF-42B7-BCC1-FF0DAC32BD4B}" type="slidenum">
              <a:rPr lang="ru-RU" smtClean="0"/>
              <a:pPr/>
              <a:t>‹#›</a:t>
            </a:fld>
            <a:endParaRPr lang="ru-RU" dirty="0"/>
          </a:p>
        </p:txBody>
      </p:sp>
    </p:spTree>
    <p:extLst>
      <p:ext uri="{BB962C8B-B14F-4D97-AF65-F5344CB8AC3E}">
        <p14:creationId xmlns:p14="http://schemas.microsoft.com/office/powerpoint/2010/main" xmlns="" val="294348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0D8D9F-1EBC-44FB-9FC8-D4704640DC57}" type="datetimeFigureOut">
              <a:rPr lang="ru-RU" smtClean="0"/>
              <a:pPr/>
              <a:t>25.06.2017</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9632769-6CBF-42B7-BCC1-FF0DAC32BD4B}" type="slidenum">
              <a:rPr lang="ru-RU" smtClean="0"/>
              <a:pPr/>
              <a:t>‹#›</a:t>
            </a:fld>
            <a:endParaRPr lang="ru-RU" dirty="0"/>
          </a:p>
        </p:txBody>
      </p:sp>
    </p:spTree>
    <p:extLst>
      <p:ext uri="{BB962C8B-B14F-4D97-AF65-F5344CB8AC3E}">
        <p14:creationId xmlns:p14="http://schemas.microsoft.com/office/powerpoint/2010/main" xmlns="" val="48694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0D8D9F-1EBC-44FB-9FC8-D4704640DC57}" type="datetimeFigureOut">
              <a:rPr lang="ru-RU" smtClean="0"/>
              <a:pPr/>
              <a:t>25.06.2017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9632769-6CBF-42B7-BCC1-FF0DAC32BD4B}" type="slidenum">
              <a:rPr lang="ru-RU" smtClean="0"/>
              <a:pPr/>
              <a:t>‹#›</a:t>
            </a:fld>
            <a:endParaRPr lang="ru-RU" dirty="0"/>
          </a:p>
        </p:txBody>
      </p:sp>
    </p:spTree>
    <p:extLst>
      <p:ext uri="{BB962C8B-B14F-4D97-AF65-F5344CB8AC3E}">
        <p14:creationId xmlns:p14="http://schemas.microsoft.com/office/powerpoint/2010/main" xmlns="" val="287134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0D8D9F-1EBC-44FB-9FC8-D4704640DC57}" type="datetimeFigureOut">
              <a:rPr lang="ru-RU" smtClean="0"/>
              <a:pPr/>
              <a:t>25.06.2017</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9632769-6CBF-42B7-BCC1-FF0DAC32BD4B}" type="slidenum">
              <a:rPr lang="ru-RU" smtClean="0"/>
              <a:pPr/>
              <a:t>‹#›</a:t>
            </a:fld>
            <a:endParaRPr lang="ru-RU" dirty="0"/>
          </a:p>
        </p:txBody>
      </p:sp>
    </p:spTree>
    <p:extLst>
      <p:ext uri="{BB962C8B-B14F-4D97-AF65-F5344CB8AC3E}">
        <p14:creationId xmlns:p14="http://schemas.microsoft.com/office/powerpoint/2010/main" xmlns="" val="381698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D8D9F-1EBC-44FB-9FC8-D4704640DC57}" type="datetimeFigureOut">
              <a:rPr lang="ru-RU" smtClean="0"/>
              <a:pPr/>
              <a:t>25.06.2017</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32769-6CBF-42B7-BCC1-FF0DAC32BD4B}" type="slidenum">
              <a:rPr lang="ru-RU" smtClean="0"/>
              <a:pPr/>
              <a:t>‹#›</a:t>
            </a:fld>
            <a:endParaRPr lang="ru-RU" dirty="0"/>
          </a:p>
        </p:txBody>
      </p:sp>
    </p:spTree>
    <p:extLst>
      <p:ext uri="{BB962C8B-B14F-4D97-AF65-F5344CB8AC3E}">
        <p14:creationId xmlns:p14="http://schemas.microsoft.com/office/powerpoint/2010/main" xmlns="" val="2566142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file:///I:\&#1052;&#1054;&#1053;\2017\&#1074;&#1099;&#1089;&#1090;&#1072;&#1074;&#1082;&#1072;%20&#1082;%20&#1076;&#1085;&#1102;%20&#1085;&#1072;&#1091;&#1082;&#1080;\&#1044;&#1083;&#1103;%20&#1087;&#1088;&#1077;&#1079;&#1077;&#1085;&#1090;&#1072;&#1094;&#1080;&#1080;.avi"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I:\&#1052;&#1054;&#1053;\2017\&#1074;&#1099;&#1089;&#1090;&#1072;&#1074;&#1082;&#1072;%20&#1082;%20&#1076;&#1085;&#1102;%20&#1085;&#1072;&#1091;&#1082;&#1080;\&#1044;&#1083;&#1103;%20&#1087;&#1088;&#1077;&#1079;&#1077;&#1085;&#1090;&#1072;&#1094;&#1080;&#1080;.avi" TargetMode="Externa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64" y="338554"/>
            <a:ext cx="9144064" cy="6519446"/>
          </a:xfrm>
          <a:prstGeom prst="roundRect">
            <a:avLst>
              <a:gd name="adj" fmla="val 0"/>
            </a:avLst>
          </a:prstGeom>
          <a:solidFill>
            <a:srgbClr val="00206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ru-RU" sz="2800" b="1" i="1" dirty="0">
              <a:latin typeface="Times New Roman" pitchFamily="18" charset="0"/>
              <a:cs typeface="Times New Roman" pitchFamily="18" charset="0"/>
            </a:endParaRPr>
          </a:p>
          <a:p>
            <a:pPr algn="ctr">
              <a:defRPr/>
            </a:pPr>
            <a:endParaRPr lang="en-US" sz="2800" b="1" i="1" dirty="0">
              <a:latin typeface="Times New Roman" pitchFamily="18" charset="0"/>
              <a:cs typeface="Times New Roman" pitchFamily="18" charset="0"/>
            </a:endParaRPr>
          </a:p>
          <a:p>
            <a:pPr algn="ctr">
              <a:defRPr/>
            </a:pPr>
            <a:endParaRPr lang="en-US" sz="2800" b="1" i="1" dirty="0">
              <a:latin typeface="Times New Roman" pitchFamily="18" charset="0"/>
              <a:cs typeface="Times New Roman" pitchFamily="18" charset="0"/>
            </a:endParaRPr>
          </a:p>
          <a:p>
            <a:pPr algn="ctr">
              <a:defRPr/>
            </a:pPr>
            <a:r>
              <a:rPr lang="en-US" sz="2800" b="1" i="1" dirty="0">
                <a:latin typeface="Times New Roman" pitchFamily="18" charset="0"/>
                <a:cs typeface="Times New Roman" pitchFamily="18" charset="0"/>
              </a:rPr>
              <a:t>Project: </a:t>
            </a:r>
            <a:r>
              <a:rPr lang="en-US" sz="2800" b="1" i="1" cap="all" dirty="0" smtClean="0">
                <a:solidFill>
                  <a:schemeClr val="bg1"/>
                </a:solidFill>
                <a:latin typeface="Times New Roman" pitchFamily="18" charset="0"/>
                <a:cs typeface="Times New Roman" pitchFamily="18" charset="0"/>
              </a:rPr>
              <a:t>Automated on-line monitoring system of incoming ore flows for mining and processing plants</a:t>
            </a:r>
            <a:endParaRPr lang="ru-RU" sz="2800" b="1" i="1" dirty="0">
              <a:solidFill>
                <a:schemeClr val="bg1"/>
              </a:solidFill>
              <a:latin typeface="Times New Roman" pitchFamily="18" charset="0"/>
              <a:cs typeface="Times New Roman" pitchFamily="18" charset="0"/>
            </a:endParaRPr>
          </a:p>
          <a:p>
            <a:pPr algn="ctr">
              <a:defRPr/>
            </a:pPr>
            <a:endParaRPr lang="ru-RU" sz="2800" b="1" i="1" dirty="0">
              <a:latin typeface="Times New Roman" pitchFamily="18" charset="0"/>
              <a:cs typeface="Times New Roman" pitchFamily="18" charset="0"/>
            </a:endParaRPr>
          </a:p>
          <a:p>
            <a:pPr algn="ctr">
              <a:defRPr/>
            </a:pPr>
            <a:endParaRPr lang="en-US" sz="2800" b="1" i="1" dirty="0">
              <a:latin typeface="Times New Roman" pitchFamily="18" charset="0"/>
              <a:cs typeface="Times New Roman" pitchFamily="18" charset="0"/>
            </a:endParaRPr>
          </a:p>
          <a:p>
            <a:pPr algn="ctr">
              <a:defRPr/>
            </a:pPr>
            <a:endParaRPr lang="en-US" sz="2800" b="1" i="1" dirty="0">
              <a:latin typeface="Times New Roman" pitchFamily="18" charset="0"/>
              <a:cs typeface="Times New Roman" pitchFamily="18" charset="0"/>
            </a:endParaRPr>
          </a:p>
          <a:p>
            <a:pPr algn="ctr">
              <a:defRPr/>
            </a:pPr>
            <a:endParaRPr lang="en-US" sz="2800" b="1" i="1" dirty="0">
              <a:latin typeface="Times New Roman" pitchFamily="18" charset="0"/>
              <a:cs typeface="Times New Roman" pitchFamily="18" charset="0"/>
            </a:endParaRPr>
          </a:p>
          <a:p>
            <a:pPr algn="ctr">
              <a:defRPr/>
            </a:pPr>
            <a:endParaRPr lang="en-US" sz="2800" b="1" i="1" dirty="0">
              <a:latin typeface="Times New Roman" pitchFamily="18" charset="0"/>
              <a:cs typeface="Times New Roman" pitchFamily="18" charset="0"/>
            </a:endParaRPr>
          </a:p>
          <a:p>
            <a:pPr algn="ctr" fontAlgn="auto">
              <a:spcBef>
                <a:spcPts val="0"/>
              </a:spcBef>
              <a:spcAft>
                <a:spcPts val="0"/>
              </a:spcAft>
              <a:defRPr/>
            </a:pPr>
            <a:r>
              <a:rPr lang="en-US" sz="1600" i="1" dirty="0"/>
              <a:t>Almaty  </a:t>
            </a:r>
            <a:r>
              <a:rPr lang="en-US" sz="1600" i="1" dirty="0" smtClean="0"/>
              <a:t>2017</a:t>
            </a:r>
            <a:endParaRPr lang="ru-RU" sz="1600" i="1" dirty="0"/>
          </a:p>
        </p:txBody>
      </p:sp>
      <p:sp>
        <p:nvSpPr>
          <p:cNvPr id="2053" name="TextBox 3"/>
          <p:cNvSpPr txBox="1">
            <a:spLocks noChangeArrowheads="1"/>
          </p:cNvSpPr>
          <p:nvPr/>
        </p:nvSpPr>
        <p:spPr bwMode="auto">
          <a:xfrm>
            <a:off x="0" y="0"/>
            <a:ext cx="9144000" cy="338554"/>
          </a:xfrm>
          <a:prstGeom prst="rect">
            <a:avLst/>
          </a:prstGeom>
          <a:solidFill>
            <a:srgbClr val="FFC000"/>
          </a:solidFill>
          <a:ln w="9525">
            <a:solidFill>
              <a:srgbClr val="FFC0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i="1" dirty="0">
                <a:latin typeface="Times New Roman" pitchFamily="18" charset="0"/>
                <a:cs typeface="Times New Roman" pitchFamily="18" charset="0"/>
              </a:rPr>
              <a:t>Senior Scientist Grant Program </a:t>
            </a:r>
            <a:r>
              <a:rPr lang="en-US" sz="1600" b="1" i="1" dirty="0" smtClean="0">
                <a:latin typeface="Times New Roman" pitchFamily="18" charset="0"/>
                <a:cs typeface="Times New Roman" pitchFamily="18" charset="0"/>
              </a:rPr>
              <a:t>Manual</a:t>
            </a:r>
            <a:endParaRPr lang="ru-RU" sz="16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018859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598" y="679730"/>
            <a:ext cx="9112617" cy="437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Work plan for the first half of 2017</a:t>
            </a:r>
            <a:endParaRPr lang="ru-RU" sz="2000" b="1" spc="300" dirty="0">
              <a:ln w="11430" cmpd="sng">
                <a:solidFill>
                  <a:schemeClr val="accent1">
                    <a:tint val="10000"/>
                  </a:schemeClr>
                </a:solidFill>
                <a:prstDash val="solid"/>
                <a:miter lim="800000"/>
              </a:ln>
              <a:solidFill>
                <a:srgbClr val="F8F8F8"/>
              </a:solidFill>
              <a:effectLst>
                <a:glow rad="45500">
                  <a:schemeClr val="accent1">
                    <a:satMod val="220000"/>
                    <a:alpha val="35000"/>
                  </a:schemeClr>
                </a:glow>
              </a:effectLst>
            </a:endParaRPr>
          </a:p>
        </p:txBody>
      </p:sp>
      <p:sp>
        <p:nvSpPr>
          <p:cNvPr id="7" name="Полилиния 6"/>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2929870817"/>
              </p:ext>
            </p:extLst>
          </p:nvPr>
        </p:nvGraphicFramePr>
        <p:xfrm>
          <a:off x="487829" y="1412776"/>
          <a:ext cx="8160153" cy="3891615"/>
        </p:xfrm>
        <a:graphic>
          <a:graphicData uri="http://schemas.openxmlformats.org/drawingml/2006/table">
            <a:tbl>
              <a:tblPr firstRow="1" firstCol="1" bandRow="1">
                <a:tableStyleId>{5C22544A-7EE6-4342-B048-85BDC9FD1C3A}</a:tableStyleId>
              </a:tblPr>
              <a:tblGrid>
                <a:gridCol w="5308307"/>
                <a:gridCol w="720080"/>
                <a:gridCol w="648072"/>
                <a:gridCol w="763614"/>
                <a:gridCol w="720080"/>
              </a:tblGrid>
              <a:tr h="654682">
                <a:tc>
                  <a:txBody>
                    <a:bodyPr/>
                    <a:lstStyle/>
                    <a:p>
                      <a:pPr algn="ctr"/>
                      <a:r>
                        <a:rPr lang="en-US" dirty="0" smtClean="0"/>
                        <a:t>Works</a:t>
                      </a:r>
                      <a:endParaRPr lang="ru-RU" sz="1800" dirty="0">
                        <a:solidFill>
                          <a:srgbClr val="000000"/>
                        </a:solidFill>
                        <a:effectLst/>
                        <a:latin typeface="Times New Roman"/>
                        <a:ea typeface="Times New Roman"/>
                        <a:cs typeface="Times New Roman"/>
                      </a:endParaRPr>
                    </a:p>
                  </a:txBody>
                  <a:tcPr marL="61369" marR="61369" marT="0" marB="0" anchor="ctr"/>
                </a:tc>
                <a:tc>
                  <a:txBody>
                    <a:bodyPr/>
                    <a:lstStyle/>
                    <a:p>
                      <a:pPr algn="ctr"/>
                      <a:r>
                        <a:rPr lang="ru-RU" sz="1000" dirty="0" smtClean="0">
                          <a:effectLst/>
                        </a:rPr>
                        <a:t>1</a:t>
                      </a:r>
                      <a:endParaRPr lang="en-US" sz="1000" dirty="0" smtClean="0"/>
                    </a:p>
                    <a:p>
                      <a:pPr algn="ctr"/>
                      <a:r>
                        <a:rPr lang="en-US" sz="1000" dirty="0" smtClean="0"/>
                        <a:t>quarter</a:t>
                      </a:r>
                      <a:endParaRPr lang="ru-RU" sz="1100" dirty="0">
                        <a:solidFill>
                          <a:srgbClr val="000000"/>
                        </a:solidFill>
                        <a:effectLst/>
                        <a:latin typeface="Times New Roman"/>
                        <a:ea typeface="Times New Roman"/>
                        <a:cs typeface="Times New Roman"/>
                      </a:endParaRPr>
                    </a:p>
                  </a:txBody>
                  <a:tcPr marL="61369" marR="61369" marT="0" marB="0" anchor="ctr"/>
                </a:tc>
                <a:tc>
                  <a:txBody>
                    <a:bodyPr/>
                    <a:lstStyle/>
                    <a:p>
                      <a:pPr algn="ctr"/>
                      <a:r>
                        <a:rPr lang="ru-RU" sz="1000" dirty="0" smtClean="0">
                          <a:effectLst/>
                        </a:rPr>
                        <a:t>2 </a:t>
                      </a:r>
                      <a:endParaRPr lang="en-US" sz="1000" dirty="0" smtClean="0"/>
                    </a:p>
                    <a:p>
                      <a:pPr algn="ctr"/>
                      <a:r>
                        <a:rPr lang="en-US" sz="1000" dirty="0" smtClean="0"/>
                        <a:t>Quarter</a:t>
                      </a:r>
                      <a:endParaRPr lang="ru-RU" sz="1100" dirty="0">
                        <a:solidFill>
                          <a:srgbClr val="000000"/>
                        </a:solidFill>
                        <a:effectLst/>
                        <a:latin typeface="Times New Roman"/>
                        <a:ea typeface="Times New Roman"/>
                        <a:cs typeface="Times New Roman"/>
                      </a:endParaRPr>
                    </a:p>
                  </a:txBody>
                  <a:tcPr marL="61369" marR="61369" marT="0" marB="0" anchor="ctr"/>
                </a:tc>
                <a:tc>
                  <a:txBody>
                    <a:bodyPr/>
                    <a:lstStyle/>
                    <a:p>
                      <a:pPr algn="ctr">
                        <a:spcAft>
                          <a:spcPts val="0"/>
                        </a:spcAft>
                      </a:pPr>
                      <a:endParaRPr lang="ru-RU" sz="1000" dirty="0" smtClean="0">
                        <a:effectLst/>
                      </a:endParaRPr>
                    </a:p>
                    <a:p>
                      <a:pPr algn="ctr"/>
                      <a:r>
                        <a:rPr lang="ru-RU" sz="1000" dirty="0" smtClean="0">
                          <a:effectLst/>
                        </a:rPr>
                        <a:t>3 </a:t>
                      </a:r>
                      <a:endParaRPr lang="en-US" sz="1000" dirty="0" smtClean="0"/>
                    </a:p>
                    <a:p>
                      <a:pPr algn="ctr"/>
                      <a:r>
                        <a:rPr lang="en-US" sz="1000" dirty="0" smtClean="0"/>
                        <a:t>quarter</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endParaRPr lang="ru-RU" sz="1000" dirty="0" smtClean="0">
                        <a:effectLst/>
                      </a:endParaRPr>
                    </a:p>
                    <a:p>
                      <a:pPr algn="ctr"/>
                      <a:r>
                        <a:rPr lang="ru-RU" sz="1000" dirty="0" smtClean="0">
                          <a:effectLst/>
                        </a:rPr>
                        <a:t>4 </a:t>
                      </a:r>
                      <a:endParaRPr lang="en-US" sz="1000" dirty="0" smtClean="0"/>
                    </a:p>
                    <a:p>
                      <a:pPr algn="ctr"/>
                      <a:r>
                        <a:rPr lang="en-US" sz="1000" dirty="0" smtClean="0"/>
                        <a:t>quarter</a:t>
                      </a:r>
                      <a:endParaRPr lang="ru-RU" sz="1100" dirty="0">
                        <a:solidFill>
                          <a:srgbClr val="000000"/>
                        </a:solidFill>
                        <a:effectLst/>
                        <a:latin typeface="Times New Roman"/>
                        <a:ea typeface="Times New Roman"/>
                        <a:cs typeface="Times New Roman"/>
                      </a:endParaRPr>
                    </a:p>
                  </a:txBody>
                  <a:tcPr marL="61369" marR="61369" marT="0" marB="0"/>
                </a:tc>
              </a:tr>
              <a:tr h="288865">
                <a:tc>
                  <a:txBody>
                    <a:bodyPr/>
                    <a:lstStyle/>
                    <a:p>
                      <a:pPr marL="371475" indent="-285750" algn="l">
                        <a:spcAft>
                          <a:spcPts val="0"/>
                        </a:spcAft>
                        <a:buFont typeface="Arial" panose="020B0604020202020204" pitchFamily="34" charset="0"/>
                        <a:buChar char="•"/>
                        <a:tabLst>
                          <a:tab pos="85725" algn="l"/>
                        </a:tabLst>
                      </a:pPr>
                      <a:r>
                        <a:rPr lang="en-US" dirty="0" smtClean="0"/>
                        <a:t>Specification of methodological and scientific and technical solutions</a:t>
                      </a:r>
                      <a:endParaRPr lang="ru-RU" sz="1800" dirty="0">
                        <a:solidFill>
                          <a:srgbClr val="000000"/>
                        </a:solidFill>
                        <a:effectLst/>
                        <a:latin typeface="Times New Roman"/>
                        <a:ea typeface="Times New Roman"/>
                        <a:cs typeface="Times New Roman"/>
                      </a:endParaRPr>
                    </a:p>
                  </a:txBody>
                  <a:tcPr marL="0"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r>
              <a:tr h="229295">
                <a:tc>
                  <a:txBody>
                    <a:bodyPr/>
                    <a:lstStyle/>
                    <a:p>
                      <a:pPr marL="285750" indent="-285750">
                        <a:spcAft>
                          <a:spcPts val="0"/>
                        </a:spcAft>
                        <a:buFont typeface="Arial" panose="020B0604020202020204" pitchFamily="34" charset="0"/>
                        <a:buChar char="•"/>
                      </a:pPr>
                      <a:r>
                        <a:rPr lang="en-US" dirty="0" smtClean="0"/>
                        <a:t>Development of system-wide solutions</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smtClean="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r>
              <a:tr h="195310">
                <a:tc>
                  <a:txBody>
                    <a:bodyPr/>
                    <a:lstStyle/>
                    <a:p>
                      <a:pPr marL="285750" indent="-285750">
                        <a:spcAft>
                          <a:spcPts val="0"/>
                        </a:spcAft>
                        <a:buFont typeface="Arial" panose="020B0604020202020204" pitchFamily="34" charset="0"/>
                        <a:buChar char="•"/>
                      </a:pPr>
                      <a:r>
                        <a:rPr lang="en-US" dirty="0" smtClean="0"/>
                        <a:t>Development of technical support</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r>
              <a:tr h="244581">
                <a:tc>
                  <a:txBody>
                    <a:bodyPr/>
                    <a:lstStyle/>
                    <a:p>
                      <a:pPr marL="285750" indent="-285750">
                        <a:spcAft>
                          <a:spcPts val="0"/>
                        </a:spcAft>
                        <a:buFont typeface="Arial" panose="020B0604020202020204" pitchFamily="34" charset="0"/>
                        <a:buChar char="•"/>
                      </a:pPr>
                      <a:r>
                        <a:rPr lang="en-US" dirty="0" smtClean="0"/>
                        <a:t>Development of technical support</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r>
              <a:tr h="232126">
                <a:tc>
                  <a:txBody>
                    <a:bodyPr/>
                    <a:lstStyle/>
                    <a:p>
                      <a:pPr marL="285750" indent="-285750">
                        <a:spcAft>
                          <a:spcPts val="0"/>
                        </a:spcAft>
                        <a:buFont typeface="Arial" panose="020B0604020202020204" pitchFamily="34" charset="0"/>
                        <a:buChar char="•"/>
                      </a:pPr>
                      <a:r>
                        <a:rPr lang="en-US" dirty="0" smtClean="0"/>
                        <a:t>Development of information support</a:t>
                      </a:r>
                      <a:r>
                        <a:rPr lang="ru-RU" sz="1800" dirty="0" smtClean="0">
                          <a:effectLst/>
                        </a:rPr>
                        <a:t> </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r>
              <a:tr h="227030">
                <a:tc>
                  <a:txBody>
                    <a:bodyPr/>
                    <a:lstStyle/>
                    <a:p>
                      <a:pPr marL="285750" indent="-285750">
                        <a:spcAft>
                          <a:spcPts val="0"/>
                        </a:spcAft>
                        <a:buFont typeface="Arial" panose="020B0604020202020204" pitchFamily="34" charset="0"/>
                        <a:buChar char="•"/>
                      </a:pPr>
                      <a:r>
                        <a:rPr lang="en-US" dirty="0" smtClean="0"/>
                        <a:t>Development of application software</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600" dirty="0">
                          <a:effectLst/>
                          <a:highlight>
                            <a:srgbClr val="000000"/>
                          </a:highlight>
                        </a:rPr>
                        <a:t> </a:t>
                      </a:r>
                      <a:endParaRPr lang="ru-RU" sz="16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600" dirty="0">
                          <a:effectLst/>
                          <a:highlight>
                            <a:srgbClr val="000000"/>
                          </a:highlight>
                        </a:rPr>
                        <a:t> </a:t>
                      </a:r>
                      <a:endParaRPr lang="ru-RU" sz="16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600" dirty="0">
                          <a:effectLst/>
                          <a:highlight>
                            <a:srgbClr val="000000"/>
                          </a:highlight>
                        </a:rPr>
                        <a:t> </a:t>
                      </a:r>
                      <a:endParaRPr lang="ru-RU" sz="16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600" dirty="0">
                          <a:effectLst/>
                          <a:highlight>
                            <a:srgbClr val="000000"/>
                          </a:highlight>
                        </a:rPr>
                        <a:t> </a:t>
                      </a:r>
                      <a:endParaRPr lang="ru-RU" sz="1600" dirty="0">
                        <a:solidFill>
                          <a:srgbClr val="000000"/>
                        </a:solidFill>
                        <a:effectLst/>
                        <a:latin typeface="Times New Roman"/>
                        <a:ea typeface="Times New Roman"/>
                        <a:cs typeface="Times New Roman"/>
                      </a:endParaRPr>
                    </a:p>
                  </a:txBody>
                  <a:tcPr marL="61369" marR="61369" marT="0" marB="0">
                    <a:solidFill>
                      <a:srgbClr val="C00000"/>
                    </a:solidFill>
                  </a:tcPr>
                </a:tc>
              </a:tr>
              <a:tr h="258254">
                <a:tc>
                  <a:txBody>
                    <a:bodyPr/>
                    <a:lstStyle/>
                    <a:p>
                      <a:pPr marL="285750" indent="-285750">
                        <a:spcAft>
                          <a:spcPts val="0"/>
                        </a:spcAft>
                        <a:buFont typeface="Arial" panose="020B0604020202020204" pitchFamily="34" charset="0"/>
                        <a:buChar char="•"/>
                      </a:pPr>
                      <a:r>
                        <a:rPr lang="en-US" dirty="0" smtClean="0"/>
                        <a:t>Correction of system-wide solutions (structure and functions)</a:t>
                      </a:r>
                      <a:endParaRPr lang="ru-RU" sz="1800" dirty="0" smtClean="0">
                        <a:effectLst/>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FF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r>
              <a:tr h="312520">
                <a:tc>
                  <a:txBody>
                    <a:bodyPr/>
                    <a:lstStyle/>
                    <a:p>
                      <a:pPr marL="285750" indent="-285750">
                        <a:spcAft>
                          <a:spcPts val="0"/>
                        </a:spcAft>
                        <a:buFont typeface="Arial" panose="020B0604020202020204" pitchFamily="34" charset="0"/>
                        <a:buChar char="•"/>
                      </a:pPr>
                      <a:r>
                        <a:rPr lang="en-US" dirty="0" smtClean="0"/>
                        <a:t>Correcting the system platform</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FF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r>
              <a:tr h="455533">
                <a:tc>
                  <a:txBody>
                    <a:bodyPr/>
                    <a:lstStyle/>
                    <a:p>
                      <a:pPr marL="285750" indent="-285750">
                        <a:spcAft>
                          <a:spcPts val="0"/>
                        </a:spcAft>
                        <a:buFont typeface="Arial" panose="020B0604020202020204" pitchFamily="34" charset="0"/>
                        <a:buChar char="•"/>
                      </a:pPr>
                      <a:r>
                        <a:rPr lang="en-US" dirty="0" smtClean="0"/>
                        <a:t>Justification of the choice of measuring equipment</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r>
            </a:tbl>
          </a:graphicData>
        </a:graphic>
      </p:graphicFrame>
      <p:sp>
        <p:nvSpPr>
          <p:cNvPr id="6" name="Прямоугольник 5"/>
          <p:cNvSpPr/>
          <p:nvPr/>
        </p:nvSpPr>
        <p:spPr>
          <a:xfrm>
            <a:off x="7152394" y="1428736"/>
            <a:ext cx="1500198" cy="3857652"/>
          </a:xfrm>
          <a:prstGeom prst="rect">
            <a:avLst/>
          </a:prstGeom>
          <a:solidFill>
            <a:schemeClr val="accent6">
              <a:lumMod val="20000"/>
              <a:lumOff val="8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2289301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
        <p:nvSpPr>
          <p:cNvPr id="5" name="Прямоугольник 4"/>
          <p:cNvSpPr/>
          <p:nvPr/>
        </p:nvSpPr>
        <p:spPr>
          <a:xfrm>
            <a:off x="11598" y="679730"/>
            <a:ext cx="9112617" cy="437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80975" algn="l"/>
                <a:tab pos="361950" algn="l"/>
              </a:tabLst>
            </a:pPr>
            <a:r>
              <a:rPr lang="en-US" sz="2000" b="1" dirty="0" smtClean="0"/>
              <a:t>Results of works for the first half of 2017</a:t>
            </a:r>
            <a:endParaRPr lang="ru-RU" sz="2000" b="1" spc="300" dirty="0">
              <a:ln w="11430" cmpd="sng">
                <a:solidFill>
                  <a:schemeClr val="accent1">
                    <a:tint val="10000"/>
                  </a:schemeClr>
                </a:solidFill>
                <a:prstDash val="solid"/>
                <a:miter lim="800000"/>
              </a:ln>
              <a:solidFill>
                <a:srgbClr val="F8F8F8"/>
              </a:solidFill>
              <a:effectLst>
                <a:glow rad="45500">
                  <a:schemeClr val="accent1">
                    <a:satMod val="220000"/>
                    <a:alpha val="35000"/>
                  </a:schemeClr>
                </a:glow>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992990787"/>
              </p:ext>
            </p:extLst>
          </p:nvPr>
        </p:nvGraphicFramePr>
        <p:xfrm>
          <a:off x="11598" y="1157652"/>
          <a:ext cx="9132401" cy="5561066"/>
        </p:xfrm>
        <a:graphic>
          <a:graphicData uri="http://schemas.openxmlformats.org/drawingml/2006/table">
            <a:tbl>
              <a:tblPr firstRow="1" firstCol="1" bandRow="1">
                <a:tableStyleId>{5C22544A-7EE6-4342-B048-85BDC9FD1C3A}</a:tableStyleId>
              </a:tblPr>
              <a:tblGrid>
                <a:gridCol w="4713140"/>
                <a:gridCol w="526762"/>
                <a:gridCol w="523989"/>
                <a:gridCol w="1122837"/>
                <a:gridCol w="2245673"/>
              </a:tblGrid>
              <a:tr h="359718">
                <a:tc rowSpan="2">
                  <a:txBody>
                    <a:bodyPr/>
                    <a:lstStyle/>
                    <a:p>
                      <a:pPr algn="ctr">
                        <a:spcAft>
                          <a:spcPts val="0"/>
                        </a:spcAft>
                      </a:pPr>
                      <a:r>
                        <a:rPr lang="en-US" sz="1800" dirty="0" smtClean="0">
                          <a:effectLst/>
                        </a:rPr>
                        <a:t>Works</a:t>
                      </a:r>
                      <a:endParaRPr lang="ru-RU" sz="1800" dirty="0">
                        <a:solidFill>
                          <a:srgbClr val="000000"/>
                        </a:solidFill>
                        <a:effectLst/>
                        <a:latin typeface="Times New Roman"/>
                        <a:ea typeface="Times New Roman"/>
                        <a:cs typeface="Times New Roman"/>
                      </a:endParaRPr>
                    </a:p>
                  </a:txBody>
                  <a:tcPr marL="61369" marR="61369" marT="0" marB="0" anchor="ctr"/>
                </a:tc>
                <a:tc gridSpan="2">
                  <a:txBody>
                    <a:bodyPr/>
                    <a:lstStyle/>
                    <a:p>
                      <a:pPr marL="0" indent="0" algn="ctr">
                        <a:spcAft>
                          <a:spcPts val="0"/>
                        </a:spcAft>
                        <a:tabLst/>
                      </a:pPr>
                      <a:r>
                        <a:rPr lang="en-US" sz="1600" dirty="0" smtClean="0">
                          <a:solidFill>
                            <a:schemeClr val="bg1"/>
                          </a:solidFill>
                          <a:effectLst/>
                          <a:latin typeface="+mn-lt"/>
                          <a:ea typeface="Times New Roman"/>
                          <a:cs typeface="Arial" panose="020B0604020202020204" pitchFamily="34" charset="0"/>
                        </a:rPr>
                        <a:t>QUARTER</a:t>
                      </a:r>
                      <a:endParaRPr lang="ru-RU" sz="1600" dirty="0">
                        <a:solidFill>
                          <a:schemeClr val="bg1"/>
                        </a:solidFill>
                        <a:effectLst/>
                        <a:latin typeface="+mn-lt"/>
                        <a:ea typeface="Times New Roman"/>
                        <a:cs typeface="Arial" panose="020B0604020202020204" pitchFamily="34" charset="0"/>
                      </a:endParaRPr>
                    </a:p>
                  </a:txBody>
                  <a:tcPr marL="61369" marR="61369" marT="0" marB="0" anchor="ctr"/>
                </a:tc>
                <a:tc hMerge="1">
                  <a:txBody>
                    <a:bodyPr/>
                    <a:lstStyle/>
                    <a:p>
                      <a:pPr marL="0" indent="0" algn="ctr">
                        <a:spcAft>
                          <a:spcPts val="0"/>
                        </a:spcAft>
                      </a:pPr>
                      <a:endParaRPr lang="ru-RU" sz="1100" dirty="0">
                        <a:solidFill>
                          <a:srgbClr val="000000"/>
                        </a:solidFill>
                        <a:effectLst/>
                        <a:latin typeface="Times New Roman"/>
                        <a:ea typeface="Times New Roman"/>
                        <a:cs typeface="Times New Roman"/>
                      </a:endParaRPr>
                    </a:p>
                  </a:txBody>
                  <a:tcPr marL="61369" marR="61369" marT="0" marB="0"/>
                </a:tc>
                <a:tc rowSpan="2">
                  <a:txBody>
                    <a:bodyPr/>
                    <a:lstStyle/>
                    <a:p>
                      <a:pPr algn="ctr"/>
                      <a:r>
                        <a:rPr lang="en-US" sz="1600" dirty="0" smtClean="0"/>
                        <a:t>Status</a:t>
                      </a:r>
                      <a:endParaRPr lang="ru-RU" sz="1600" dirty="0">
                        <a:solidFill>
                          <a:schemeClr val="bg1"/>
                        </a:solidFill>
                        <a:effectLst/>
                        <a:latin typeface="Arial" panose="020B0604020202020204" pitchFamily="34" charset="0"/>
                        <a:ea typeface="Times New Roman"/>
                        <a:cs typeface="Arial" panose="020B0604020202020204" pitchFamily="34" charset="0"/>
                      </a:endParaRPr>
                    </a:p>
                  </a:txBody>
                  <a:tcPr marL="61369" marR="61369" marT="0" marB="0" anchor="ctr"/>
                </a:tc>
                <a:tc rowSpan="2">
                  <a:txBody>
                    <a:bodyPr/>
                    <a:lstStyle/>
                    <a:p>
                      <a:pPr marL="0" indent="0" algn="ctr">
                        <a:spcAft>
                          <a:spcPts val="0"/>
                        </a:spcAft>
                      </a:pPr>
                      <a:r>
                        <a:rPr lang="en-US" sz="1600" dirty="0" smtClean="0"/>
                        <a:t>RESULTS</a:t>
                      </a:r>
                      <a:endParaRPr lang="ru-RU" sz="1600" dirty="0" smtClean="0">
                        <a:solidFill>
                          <a:schemeClr val="bg1"/>
                        </a:solidFill>
                        <a:effectLst/>
                        <a:latin typeface="Arial" panose="020B0604020202020204" pitchFamily="34" charset="0"/>
                        <a:ea typeface="Times New Roman"/>
                        <a:cs typeface="Arial" panose="020B0604020202020204" pitchFamily="34" charset="0"/>
                      </a:endParaRPr>
                    </a:p>
                  </a:txBody>
                  <a:tcPr marL="61369" marR="61369" marT="0" marB="0" anchor="ctr"/>
                </a:tc>
              </a:tr>
              <a:tr h="234573">
                <a:tc vMerge="1">
                  <a:txBody>
                    <a:bodyPr/>
                    <a:lstStyle/>
                    <a:p>
                      <a:endParaRPr lang="ru-RU"/>
                    </a:p>
                  </a:txBody>
                  <a:tcPr/>
                </a:tc>
                <a:tc>
                  <a:txBody>
                    <a:bodyPr/>
                    <a:lstStyle/>
                    <a:p>
                      <a:pPr marL="0" indent="0" algn="ctr">
                        <a:spcAft>
                          <a:spcPts val="0"/>
                        </a:spcAft>
                        <a:tabLst/>
                      </a:pPr>
                      <a:r>
                        <a:rPr lang="ru-RU" sz="1100" dirty="0" smtClean="0">
                          <a:solidFill>
                            <a:schemeClr val="bg1"/>
                          </a:solidFill>
                          <a:effectLst/>
                        </a:rPr>
                        <a:t>1 </a:t>
                      </a:r>
                      <a:endParaRPr lang="ru-RU" sz="1100" dirty="0">
                        <a:solidFill>
                          <a:schemeClr val="bg1"/>
                        </a:solidFill>
                        <a:effectLst/>
                        <a:latin typeface="Times New Roman"/>
                        <a:ea typeface="Times New Roman"/>
                        <a:cs typeface="Times New Roman"/>
                      </a:endParaRPr>
                    </a:p>
                  </a:txBody>
                  <a:tcPr marL="61369" marR="61369" marT="0" marB="0" anchor="ctr">
                    <a:solidFill>
                      <a:schemeClr val="accent1"/>
                    </a:solidFill>
                  </a:tcPr>
                </a:tc>
                <a:tc>
                  <a:txBody>
                    <a:bodyPr/>
                    <a:lstStyle/>
                    <a:p>
                      <a:pPr marL="0" indent="0" algn="ctr">
                        <a:spcAft>
                          <a:spcPts val="0"/>
                        </a:spcAft>
                      </a:pPr>
                      <a:r>
                        <a:rPr lang="ru-RU" sz="1100" dirty="0" smtClean="0">
                          <a:solidFill>
                            <a:schemeClr val="bg1"/>
                          </a:solidFill>
                          <a:effectLst/>
                        </a:rPr>
                        <a:t>2</a:t>
                      </a:r>
                      <a:endParaRPr lang="ru-RU" sz="1100" dirty="0">
                        <a:solidFill>
                          <a:schemeClr val="bg1"/>
                        </a:solidFill>
                        <a:effectLst/>
                        <a:latin typeface="Times New Roman"/>
                        <a:ea typeface="Times New Roman"/>
                        <a:cs typeface="Times New Roman"/>
                      </a:endParaRPr>
                    </a:p>
                  </a:txBody>
                  <a:tcPr marL="61369" marR="61369" marT="0" marB="0" anchor="ctr">
                    <a:solidFill>
                      <a:schemeClr val="accent1"/>
                    </a:solidFill>
                  </a:tcPr>
                </a:tc>
                <a:tc vMerge="1">
                  <a:txBody>
                    <a:bodyPr/>
                    <a:lstStyle/>
                    <a:p>
                      <a:endParaRPr lang="ru-RU"/>
                    </a:p>
                  </a:txBody>
                  <a:tcPr/>
                </a:tc>
                <a:tc vMerge="1">
                  <a:txBody>
                    <a:bodyPr/>
                    <a:lstStyle/>
                    <a:p>
                      <a:endParaRPr lang="ru-RU"/>
                    </a:p>
                  </a:txBody>
                  <a:tcPr/>
                </a:tc>
              </a:tr>
              <a:tr h="503110">
                <a:tc>
                  <a:txBody>
                    <a:bodyPr/>
                    <a:lstStyle/>
                    <a:p>
                      <a:pPr marL="371475" indent="-285750" algn="l">
                        <a:spcAft>
                          <a:spcPts val="0"/>
                        </a:spcAft>
                        <a:buFont typeface="Arial" panose="020B0604020202020204" pitchFamily="34" charset="0"/>
                        <a:buChar char="•"/>
                        <a:tabLst>
                          <a:tab pos="85725" algn="l"/>
                        </a:tabLst>
                      </a:pPr>
                      <a:r>
                        <a:rPr lang="en-US" dirty="0" smtClean="0"/>
                        <a:t>Specification of methodological and scientific and technical solutions</a:t>
                      </a:r>
                      <a:endParaRPr lang="ru-RU" sz="1800" dirty="0">
                        <a:solidFill>
                          <a:srgbClr val="000000"/>
                        </a:solidFill>
                        <a:effectLst/>
                        <a:latin typeface="Times New Roman"/>
                        <a:ea typeface="Times New Roman"/>
                        <a:cs typeface="Times New Roman"/>
                      </a:endParaRPr>
                    </a:p>
                  </a:txBody>
                  <a:tcPr marL="0"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r>
                        <a:rPr lang="en-US" sz="1400" dirty="0" smtClean="0"/>
                        <a:t>Done</a:t>
                      </a:r>
                      <a:endParaRPr lang="ru-RU" sz="1400" dirty="0" smtClean="0">
                        <a:solidFill>
                          <a:srgbClr val="000000"/>
                        </a:solidFill>
                        <a:effectLst/>
                        <a:latin typeface="Times New Roman"/>
                        <a:ea typeface="Times New Roman"/>
                        <a:cs typeface="Times New Roman"/>
                      </a:endParaRPr>
                    </a:p>
                    <a:p>
                      <a:pPr algn="ctr">
                        <a:spcAft>
                          <a:spcPts val="0"/>
                        </a:spcAft>
                      </a:pPr>
                      <a:r>
                        <a:rPr lang="ru-RU" sz="1400" dirty="0" smtClean="0">
                          <a:solidFill>
                            <a:srgbClr val="000000"/>
                          </a:solidFill>
                          <a:effectLst/>
                          <a:latin typeface="Times New Roman"/>
                          <a:ea typeface="Times New Roman"/>
                          <a:cs typeface="Times New Roman"/>
                        </a:rPr>
                        <a:t>100%</a:t>
                      </a:r>
                      <a:endParaRPr lang="ru-RU" sz="1400" dirty="0">
                        <a:solidFill>
                          <a:srgbClr val="000000"/>
                        </a:solidFill>
                        <a:effectLst/>
                        <a:latin typeface="Times New Roman"/>
                        <a:ea typeface="Times New Roman"/>
                        <a:cs typeface="Times New Roman"/>
                      </a:endParaRPr>
                    </a:p>
                  </a:txBody>
                  <a:tcPr marL="61369" marR="61369" marT="0" marB="0" anchor="ctr">
                    <a:solidFill>
                      <a:schemeClr val="accent6">
                        <a:lumMod val="60000"/>
                        <a:lumOff val="40000"/>
                      </a:schemeClr>
                    </a:solidFill>
                  </a:tcPr>
                </a:tc>
                <a:tc>
                  <a:txBody>
                    <a:bodyPr/>
                    <a:lstStyle/>
                    <a:p>
                      <a:pPr algn="ctr">
                        <a:spcAft>
                          <a:spcPts val="0"/>
                        </a:spcAft>
                      </a:pPr>
                      <a:r>
                        <a:rPr lang="en-US" sz="1200" dirty="0" smtClean="0">
                          <a:latin typeface="+mn-lt"/>
                        </a:rPr>
                        <a:t>Engineering solutions for calibration of measuring channels and parameters of the analytical subsystem</a:t>
                      </a:r>
                      <a:endParaRPr lang="ru-RU" sz="1200" dirty="0">
                        <a:solidFill>
                          <a:srgbClr val="000000"/>
                        </a:solidFill>
                        <a:effectLst/>
                        <a:latin typeface="+mn-lt"/>
                        <a:ea typeface="Times New Roman"/>
                        <a:cs typeface="Times New Roman"/>
                      </a:endParaRPr>
                    </a:p>
                  </a:txBody>
                  <a:tcPr marL="61369" marR="61369" marT="0" marB="0">
                    <a:solidFill>
                      <a:schemeClr val="accent6">
                        <a:lumMod val="60000"/>
                        <a:lumOff val="40000"/>
                      </a:schemeClr>
                    </a:solidFill>
                  </a:tcPr>
                </a:tc>
              </a:tr>
              <a:tr h="391308">
                <a:tc>
                  <a:txBody>
                    <a:bodyPr/>
                    <a:lstStyle/>
                    <a:p>
                      <a:pPr marL="285750" indent="-285750">
                        <a:spcAft>
                          <a:spcPts val="0"/>
                        </a:spcAft>
                        <a:buFont typeface="Arial" panose="020B0604020202020204" pitchFamily="34" charset="0"/>
                        <a:buChar char="•"/>
                      </a:pPr>
                      <a:r>
                        <a:rPr lang="en-US" dirty="0" smtClean="0"/>
                        <a:t>Development of system-wide solutions</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smtClean="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r>
                        <a:rPr lang="en-US" sz="1400" dirty="0" smtClean="0"/>
                        <a:t>Done</a:t>
                      </a:r>
                      <a:endParaRPr lang="ru-RU" sz="1400" dirty="0" smtClean="0">
                        <a:solidFill>
                          <a:srgbClr val="000000"/>
                        </a:solidFill>
                        <a:effectLst/>
                        <a:latin typeface="Times New Roman"/>
                        <a:ea typeface="Times New Roman"/>
                        <a:cs typeface="Times New Roman"/>
                      </a:endParaRPr>
                    </a:p>
                    <a:p>
                      <a:pPr algn="ctr">
                        <a:spcAft>
                          <a:spcPts val="0"/>
                        </a:spcAft>
                      </a:pPr>
                      <a:r>
                        <a:rPr lang="ru-RU" sz="1400" dirty="0" smtClean="0">
                          <a:solidFill>
                            <a:srgbClr val="000000"/>
                          </a:solidFill>
                          <a:effectLst/>
                          <a:latin typeface="Times New Roman"/>
                          <a:ea typeface="Times New Roman"/>
                          <a:cs typeface="Times New Roman"/>
                        </a:rPr>
                        <a:t>100%</a:t>
                      </a:r>
                      <a:endParaRPr lang="ru-RU" sz="1400" dirty="0">
                        <a:solidFill>
                          <a:srgbClr val="000000"/>
                        </a:solidFill>
                        <a:effectLst/>
                        <a:latin typeface="Times New Roman"/>
                        <a:ea typeface="Times New Roman"/>
                        <a:cs typeface="Times New Roman"/>
                      </a:endParaRPr>
                    </a:p>
                  </a:txBody>
                  <a:tcPr marL="61369" marR="61369" marT="0" marB="0"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Decisions on the structure, composition and communications of AS </a:t>
                      </a:r>
                      <a:r>
                        <a:rPr lang="en-US" sz="1200" kern="1200" baseline="0" dirty="0" smtClean="0">
                          <a:solidFill>
                            <a:schemeClr val="dk1"/>
                          </a:solidFill>
                          <a:latin typeface="+mn-lt"/>
                          <a:ea typeface="+mn-ea"/>
                          <a:cs typeface="+mn-cs"/>
                        </a:rPr>
                        <a:t>OMIOQ 	</a:t>
                      </a:r>
                    </a:p>
                  </a:txBody>
                  <a:tcPr marL="61369" marR="61369" marT="0" marB="0">
                    <a:solidFill>
                      <a:schemeClr val="accent6">
                        <a:lumMod val="60000"/>
                        <a:lumOff val="40000"/>
                      </a:schemeClr>
                    </a:solidFill>
                  </a:tcPr>
                </a:tc>
              </a:tr>
              <a:tr h="391308">
                <a:tc>
                  <a:txBody>
                    <a:bodyPr/>
                    <a:lstStyle/>
                    <a:p>
                      <a:pPr marL="285750" indent="-285750">
                        <a:spcAft>
                          <a:spcPts val="0"/>
                        </a:spcAft>
                        <a:buFont typeface="Arial" panose="020B0604020202020204" pitchFamily="34" charset="0"/>
                        <a:buChar char="•"/>
                      </a:pPr>
                      <a:r>
                        <a:rPr lang="en-US" dirty="0" smtClean="0"/>
                        <a:t>Development of technical support (TS)</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r>
                        <a:rPr lang="en-US" sz="1400" dirty="0" smtClean="0"/>
                        <a:t>Done </a:t>
                      </a:r>
                    </a:p>
                    <a:p>
                      <a:pPr algn="ctr"/>
                      <a:r>
                        <a:rPr lang="ru-RU" sz="1400" dirty="0" smtClean="0">
                          <a:solidFill>
                            <a:srgbClr val="000000"/>
                          </a:solidFill>
                          <a:effectLst/>
                          <a:latin typeface="Times New Roman"/>
                          <a:ea typeface="Times New Roman"/>
                          <a:cs typeface="Times New Roman"/>
                        </a:rPr>
                        <a:t>70%</a:t>
                      </a:r>
                      <a:endParaRPr lang="ru-RU" sz="1400" dirty="0">
                        <a:solidFill>
                          <a:srgbClr val="000000"/>
                        </a:solidFill>
                        <a:effectLst/>
                        <a:latin typeface="Times New Roman"/>
                        <a:ea typeface="Times New Roman"/>
                        <a:cs typeface="Times New Roman"/>
                      </a:endParaRPr>
                    </a:p>
                  </a:txBody>
                  <a:tcPr marL="61369" marR="61369" marT="0" marB="0" anchor="ctr">
                    <a:solidFill>
                      <a:schemeClr val="accent6">
                        <a:lumMod val="60000"/>
                        <a:lumOff val="40000"/>
                      </a:schemeClr>
                    </a:solidFill>
                  </a:tcPr>
                </a:tc>
                <a:tc>
                  <a:txBody>
                    <a:bodyPr/>
                    <a:lstStyle/>
                    <a:p>
                      <a:pPr algn="ctr">
                        <a:spcAft>
                          <a:spcPts val="0"/>
                        </a:spcAft>
                      </a:pPr>
                      <a:r>
                        <a:rPr lang="en-US" sz="1200" dirty="0" smtClean="0">
                          <a:latin typeface="+mn-lt"/>
                        </a:rPr>
                        <a:t>TS for the level of basic automation (Controller),</a:t>
                      </a:r>
                    </a:p>
                    <a:p>
                      <a:pPr algn="ctr">
                        <a:spcAft>
                          <a:spcPts val="0"/>
                        </a:spcAft>
                      </a:pPr>
                      <a:r>
                        <a:rPr lang="en-US" sz="1200" dirty="0" smtClean="0">
                          <a:latin typeface="+mn-lt"/>
                        </a:rPr>
                        <a:t> </a:t>
                      </a:r>
                      <a:endParaRPr lang="ru-RU" sz="1200" dirty="0">
                        <a:solidFill>
                          <a:srgbClr val="000000"/>
                        </a:solidFill>
                        <a:effectLst/>
                        <a:latin typeface="+mn-lt"/>
                        <a:ea typeface="Times New Roman"/>
                        <a:cs typeface="Times New Roman"/>
                      </a:endParaRPr>
                    </a:p>
                  </a:txBody>
                  <a:tcPr marL="61369" marR="61369" marT="0" marB="0">
                    <a:solidFill>
                      <a:schemeClr val="accent6">
                        <a:lumMod val="60000"/>
                        <a:lumOff val="40000"/>
                      </a:schemeClr>
                    </a:solidFill>
                  </a:tcPr>
                </a:tc>
              </a:tr>
              <a:tr h="503110">
                <a:tc>
                  <a:txBody>
                    <a:bodyPr/>
                    <a:lstStyle/>
                    <a:p>
                      <a:pPr>
                        <a:buFont typeface="Arial" pitchFamily="34" charset="0"/>
                        <a:buChar char="•"/>
                      </a:pPr>
                      <a:r>
                        <a:rPr lang="en-US" dirty="0" smtClean="0"/>
                        <a:t>    Development of mathematical support (MS)</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r>
                        <a:rPr lang="en-US" sz="1400" dirty="0" smtClean="0"/>
                        <a:t>Done</a:t>
                      </a:r>
                    </a:p>
                    <a:p>
                      <a:pPr algn="ctr"/>
                      <a:r>
                        <a:rPr lang="ru-RU" sz="1400" dirty="0" smtClean="0">
                          <a:solidFill>
                            <a:srgbClr val="000000"/>
                          </a:solidFill>
                          <a:effectLst/>
                          <a:latin typeface="Times New Roman"/>
                          <a:ea typeface="Times New Roman"/>
                          <a:cs typeface="Times New Roman"/>
                        </a:rPr>
                        <a:t>40%</a:t>
                      </a:r>
                    </a:p>
                  </a:txBody>
                  <a:tcPr marL="61369" marR="61369" marT="0" marB="0" anchor="ctr">
                    <a:solidFill>
                      <a:schemeClr val="accent6">
                        <a:lumMod val="60000"/>
                        <a:lumOff val="40000"/>
                      </a:schemeClr>
                    </a:solidFill>
                  </a:tcPr>
                </a:tc>
                <a:tc>
                  <a:txBody>
                    <a:bodyPr/>
                    <a:lstStyle/>
                    <a:p>
                      <a:pPr algn="ctr">
                        <a:spcAft>
                          <a:spcPts val="0"/>
                        </a:spcAft>
                      </a:pPr>
                      <a:r>
                        <a:rPr lang="en-US" sz="1200" dirty="0" smtClean="0">
                          <a:latin typeface="+mn-lt"/>
                        </a:rPr>
                        <a:t>Models and algorithms of subsystems for data collection and situational analysis</a:t>
                      </a:r>
                      <a:endParaRPr lang="ru-RU" sz="1200" dirty="0">
                        <a:solidFill>
                          <a:srgbClr val="000000"/>
                        </a:solidFill>
                        <a:effectLst/>
                        <a:latin typeface="+mn-lt"/>
                        <a:ea typeface="Times New Roman"/>
                        <a:cs typeface="Times New Roman"/>
                      </a:endParaRPr>
                    </a:p>
                  </a:txBody>
                  <a:tcPr marL="61369" marR="61369" marT="0" marB="0">
                    <a:solidFill>
                      <a:schemeClr val="accent6">
                        <a:lumMod val="60000"/>
                        <a:lumOff val="40000"/>
                      </a:schemeClr>
                    </a:solidFill>
                  </a:tcPr>
                </a:tc>
              </a:tr>
              <a:tr h="503110">
                <a:tc>
                  <a:txBody>
                    <a:bodyPr/>
                    <a:lstStyle/>
                    <a:p>
                      <a:pPr marL="285750" indent="-285750">
                        <a:spcAft>
                          <a:spcPts val="0"/>
                        </a:spcAft>
                        <a:buFont typeface="Arial" panose="020B0604020202020204" pitchFamily="34" charset="0"/>
                        <a:buChar char="•"/>
                      </a:pPr>
                      <a:r>
                        <a:rPr lang="en-US" dirty="0" smtClean="0"/>
                        <a:t>Development of information support</a:t>
                      </a:r>
                      <a:r>
                        <a:rPr lang="ru-RU" sz="1800" dirty="0" smtClean="0">
                          <a:effectLst/>
                        </a:rPr>
                        <a:t> </a:t>
                      </a:r>
                      <a:r>
                        <a:rPr lang="en-US" sz="1800" dirty="0" smtClean="0">
                          <a:effectLst/>
                        </a:rPr>
                        <a:t>(IS)</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r>
                        <a:rPr lang="en-US" sz="1400" dirty="0" smtClean="0"/>
                        <a:t>Done</a:t>
                      </a:r>
                      <a:endParaRPr lang="ru-RU" sz="1400" dirty="0" smtClean="0">
                        <a:solidFill>
                          <a:srgbClr val="000000"/>
                        </a:solidFill>
                        <a:effectLst/>
                        <a:latin typeface="Times New Roman"/>
                        <a:ea typeface="Times New Roman"/>
                        <a:cs typeface="Times New Roman"/>
                      </a:endParaRPr>
                    </a:p>
                    <a:p>
                      <a:pPr algn="ctr">
                        <a:spcAft>
                          <a:spcPts val="0"/>
                        </a:spcAft>
                      </a:pPr>
                      <a:r>
                        <a:rPr lang="ru-RU" sz="1100" dirty="0" smtClean="0">
                          <a:solidFill>
                            <a:srgbClr val="000000"/>
                          </a:solidFill>
                          <a:effectLst/>
                          <a:latin typeface="Times New Roman"/>
                          <a:ea typeface="Times New Roman"/>
                          <a:cs typeface="Times New Roman"/>
                        </a:rPr>
                        <a:t>100%</a:t>
                      </a:r>
                      <a:endParaRPr lang="ru-RU" sz="1100" dirty="0">
                        <a:solidFill>
                          <a:srgbClr val="000000"/>
                        </a:solidFill>
                        <a:effectLst/>
                        <a:latin typeface="Times New Roman"/>
                        <a:ea typeface="Times New Roman"/>
                        <a:cs typeface="Times New Roman"/>
                      </a:endParaRPr>
                    </a:p>
                  </a:txBody>
                  <a:tcPr marL="61369" marR="61369" marT="0" marB="0" anchor="ctr">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mn-lt"/>
                          <a:ea typeface="Times New Roman"/>
                          <a:cs typeface="Times New Roman"/>
                        </a:rPr>
                        <a:t>Information models describing processes at monitoring objects</a:t>
                      </a:r>
                      <a:endParaRPr lang="ru-RU" sz="1200" dirty="0">
                        <a:solidFill>
                          <a:srgbClr val="000000"/>
                        </a:solidFill>
                        <a:effectLst/>
                        <a:latin typeface="+mn-lt"/>
                        <a:ea typeface="Times New Roman"/>
                        <a:cs typeface="Times New Roman"/>
                      </a:endParaRPr>
                    </a:p>
                  </a:txBody>
                  <a:tcPr marL="61369" marR="61369" marT="0" marB="0">
                    <a:solidFill>
                      <a:schemeClr val="accent6">
                        <a:lumMod val="60000"/>
                        <a:lumOff val="40000"/>
                      </a:schemeClr>
                    </a:solidFill>
                  </a:tcPr>
                </a:tc>
              </a:tr>
              <a:tr h="577465">
                <a:tc>
                  <a:txBody>
                    <a:bodyPr/>
                    <a:lstStyle/>
                    <a:p>
                      <a:pPr marL="285750" indent="-285750">
                        <a:spcAft>
                          <a:spcPts val="0"/>
                        </a:spcAft>
                        <a:buFont typeface="Arial" panose="020B0604020202020204" pitchFamily="34" charset="0"/>
                        <a:buChar char="•"/>
                      </a:pPr>
                      <a:r>
                        <a:rPr lang="en-US" dirty="0" smtClean="0"/>
                        <a:t>Development of application software</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600" dirty="0">
                          <a:effectLst/>
                          <a:highlight>
                            <a:srgbClr val="000000"/>
                          </a:highlight>
                        </a:rPr>
                        <a:t> </a:t>
                      </a:r>
                      <a:endParaRPr lang="ru-RU" sz="16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600" dirty="0">
                          <a:effectLst/>
                          <a:highlight>
                            <a:srgbClr val="000000"/>
                          </a:highlight>
                        </a:rPr>
                        <a:t> </a:t>
                      </a:r>
                      <a:endParaRPr lang="ru-RU" sz="16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r>
                        <a:rPr lang="en-US" sz="1400" dirty="0" smtClean="0"/>
                        <a:t>Done</a:t>
                      </a:r>
                      <a:endParaRPr lang="ru-RU" sz="1400" dirty="0" smtClean="0">
                        <a:solidFill>
                          <a:srgbClr val="000000"/>
                        </a:solidFill>
                        <a:effectLst/>
                        <a:latin typeface="Times New Roman"/>
                        <a:ea typeface="Times New Roman"/>
                        <a:cs typeface="Times New Roman"/>
                      </a:endParaRPr>
                    </a:p>
                    <a:p>
                      <a:pPr algn="ctr">
                        <a:spcAft>
                          <a:spcPts val="0"/>
                        </a:spcAft>
                      </a:pPr>
                      <a:r>
                        <a:rPr lang="en-US" sz="1400" dirty="0" smtClean="0">
                          <a:solidFill>
                            <a:srgbClr val="000000"/>
                          </a:solidFill>
                          <a:effectLst/>
                          <a:latin typeface="Times New Roman"/>
                          <a:ea typeface="Times New Roman"/>
                          <a:cs typeface="Times New Roman"/>
                        </a:rPr>
                        <a:t>4</a:t>
                      </a:r>
                      <a:r>
                        <a:rPr lang="ru-RU" sz="1400" dirty="0" smtClean="0">
                          <a:solidFill>
                            <a:srgbClr val="000000"/>
                          </a:solidFill>
                          <a:effectLst/>
                          <a:latin typeface="Times New Roman"/>
                          <a:ea typeface="Times New Roman"/>
                          <a:cs typeface="Times New Roman"/>
                        </a:rPr>
                        <a:t>0%</a:t>
                      </a:r>
                    </a:p>
                  </a:txBody>
                  <a:tcPr marL="61369" marR="61369" marT="0" marB="0" anchor="ctr">
                    <a:solidFill>
                      <a:schemeClr val="accent6">
                        <a:lumMod val="60000"/>
                        <a:lumOff val="40000"/>
                      </a:schemeClr>
                    </a:solidFill>
                  </a:tcPr>
                </a:tc>
                <a:tc>
                  <a:txBody>
                    <a:bodyPr/>
                    <a:lstStyle/>
                    <a:p>
                      <a:pPr marL="0" indent="0" algn="ctr">
                        <a:spcAft>
                          <a:spcPts val="0"/>
                        </a:spcAft>
                      </a:pPr>
                      <a:r>
                        <a:rPr lang="en-US" sz="1200" kern="1200" dirty="0" smtClean="0">
                          <a:solidFill>
                            <a:schemeClr val="dk1"/>
                          </a:solidFill>
                          <a:effectLst/>
                          <a:latin typeface="+mn-lt"/>
                          <a:ea typeface="+mn-ea"/>
                          <a:cs typeface="+mn-cs"/>
                        </a:rPr>
                        <a:t>The application software for the basic automation level (Controller)</a:t>
                      </a:r>
                      <a:endParaRPr lang="ru-RU" sz="1200" dirty="0">
                        <a:solidFill>
                          <a:srgbClr val="000000"/>
                        </a:solidFill>
                        <a:effectLst/>
                        <a:latin typeface="+mn-lt"/>
                        <a:ea typeface="Times New Roman"/>
                        <a:cs typeface="Times New Roman"/>
                      </a:endParaRPr>
                    </a:p>
                  </a:txBody>
                  <a:tcPr marL="61369" marR="61369" marT="0" marB="0">
                    <a:solidFill>
                      <a:schemeClr val="accent6">
                        <a:lumMod val="60000"/>
                        <a:lumOff val="40000"/>
                      </a:schemeClr>
                    </a:solidFill>
                  </a:tcPr>
                </a:tc>
              </a:tr>
              <a:tr h="503110">
                <a:tc>
                  <a:txBody>
                    <a:bodyPr/>
                    <a:lstStyle/>
                    <a:p>
                      <a:pPr marL="285750" indent="-285750">
                        <a:spcAft>
                          <a:spcPts val="0"/>
                        </a:spcAft>
                        <a:buFont typeface="Arial" panose="020B0604020202020204" pitchFamily="34" charset="0"/>
                        <a:buChar char="•"/>
                      </a:pPr>
                      <a:r>
                        <a:rPr lang="en-US" dirty="0" smtClean="0"/>
                        <a:t>Correction of system-wide solutions (structure and functions)</a:t>
                      </a:r>
                      <a:endParaRPr lang="ru-RU" sz="1800" dirty="0" smtClean="0">
                        <a:effectLst/>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FF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r>
                        <a:rPr lang="en-US" sz="1400" dirty="0" smtClean="0"/>
                        <a:t>Done</a:t>
                      </a:r>
                      <a:endParaRPr lang="ru-RU" sz="1400" dirty="0" smtClean="0">
                        <a:solidFill>
                          <a:srgbClr val="000000"/>
                        </a:solidFill>
                        <a:effectLst/>
                        <a:latin typeface="Times New Roman"/>
                        <a:ea typeface="Times New Roman"/>
                        <a:cs typeface="Times New Roman"/>
                      </a:endParaRPr>
                    </a:p>
                    <a:p>
                      <a:pPr algn="ctr">
                        <a:spcAft>
                          <a:spcPts val="0"/>
                        </a:spcAft>
                      </a:pPr>
                      <a:r>
                        <a:rPr lang="ru-RU" sz="1400" dirty="0" smtClean="0">
                          <a:solidFill>
                            <a:srgbClr val="000000"/>
                          </a:solidFill>
                          <a:effectLst/>
                          <a:latin typeface="Times New Roman"/>
                          <a:ea typeface="Times New Roman"/>
                          <a:cs typeface="Times New Roman"/>
                        </a:rPr>
                        <a:t>100%</a:t>
                      </a:r>
                    </a:p>
                    <a:p>
                      <a:pPr algn="ctr">
                        <a:spcAft>
                          <a:spcPts val="0"/>
                        </a:spcAft>
                      </a:pPr>
                      <a:endParaRPr lang="ru-RU" sz="1100" dirty="0">
                        <a:solidFill>
                          <a:srgbClr val="000000"/>
                        </a:solidFill>
                        <a:effectLst/>
                        <a:latin typeface="Times New Roman"/>
                        <a:ea typeface="Times New Roman"/>
                        <a:cs typeface="Times New Roman"/>
                      </a:endParaRPr>
                    </a:p>
                  </a:txBody>
                  <a:tcPr marL="61369" marR="61369" marT="0" marB="0" anchor="ctr">
                    <a:solidFill>
                      <a:schemeClr val="accent6">
                        <a:lumMod val="60000"/>
                        <a:lumOff val="40000"/>
                      </a:schemeClr>
                    </a:solidFill>
                  </a:tcPr>
                </a:tc>
                <a:tc>
                  <a:txBody>
                    <a:bodyPr/>
                    <a:lstStyle/>
                    <a:p>
                      <a:pPr algn="ctr">
                        <a:spcAft>
                          <a:spcPts val="0"/>
                        </a:spcAft>
                      </a:pPr>
                      <a:r>
                        <a:rPr lang="en-US" sz="1200" dirty="0" smtClean="0">
                          <a:latin typeface="+mn-lt"/>
                        </a:rPr>
                        <a:t>Adjusted system-wide solutions in terms of the structure and functionality of the AS </a:t>
                      </a:r>
                      <a:r>
                        <a:rPr lang="en-US" sz="1200" kern="1200" baseline="0" dirty="0" smtClean="0">
                          <a:solidFill>
                            <a:schemeClr val="dk1"/>
                          </a:solidFill>
                          <a:latin typeface="+mn-lt"/>
                          <a:ea typeface="+mn-ea"/>
                          <a:cs typeface="+mn-cs"/>
                        </a:rPr>
                        <a:t>OMIOQ </a:t>
                      </a:r>
                      <a:r>
                        <a:rPr lang="ru-RU" sz="1200" kern="1200" dirty="0" smtClean="0">
                          <a:solidFill>
                            <a:schemeClr val="dk1"/>
                          </a:solidFill>
                          <a:effectLst/>
                          <a:latin typeface="+mn-lt"/>
                          <a:ea typeface="+mn-ea"/>
                          <a:cs typeface="+mn-cs"/>
                        </a:rPr>
                        <a:t> </a:t>
                      </a:r>
                      <a:endParaRPr lang="ru-RU" sz="1200" dirty="0">
                        <a:solidFill>
                          <a:srgbClr val="000000"/>
                        </a:solidFill>
                        <a:effectLst/>
                        <a:latin typeface="+mn-lt"/>
                        <a:ea typeface="Times New Roman"/>
                        <a:cs typeface="Times New Roman"/>
                      </a:endParaRPr>
                    </a:p>
                  </a:txBody>
                  <a:tcPr marL="61369" marR="61369" marT="0" marB="0">
                    <a:solidFill>
                      <a:schemeClr val="accent6">
                        <a:lumMod val="60000"/>
                        <a:lumOff val="40000"/>
                      </a:schemeClr>
                    </a:solidFill>
                  </a:tcPr>
                </a:tc>
              </a:tr>
              <a:tr h="320657">
                <a:tc>
                  <a:txBody>
                    <a:bodyPr/>
                    <a:lstStyle/>
                    <a:p>
                      <a:pPr marL="285750" indent="-285750">
                        <a:spcAft>
                          <a:spcPts val="0"/>
                        </a:spcAft>
                        <a:buFont typeface="Arial" panose="020B0604020202020204" pitchFamily="34" charset="0"/>
                        <a:buChar char="•"/>
                      </a:pPr>
                      <a:r>
                        <a:rPr lang="en-US" dirty="0" smtClean="0"/>
                        <a:t>Correcting the system platform</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FF00"/>
                          </a:highlight>
                        </a:rPr>
                        <a:t> </a:t>
                      </a:r>
                      <a:endParaRPr lang="ru-RU" sz="11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endParaRPr lang="ru-RU" sz="1400" dirty="0">
                        <a:solidFill>
                          <a:srgbClr val="000000"/>
                        </a:solidFill>
                        <a:effectLst/>
                        <a:latin typeface="Times New Roman"/>
                        <a:ea typeface="Times New Roman"/>
                        <a:cs typeface="Times New Roman"/>
                      </a:endParaRPr>
                    </a:p>
                  </a:txBody>
                  <a:tcPr marL="61369" marR="61369"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mn-lt"/>
                          <a:ea typeface="Times New Roman"/>
                          <a:cs typeface="Times New Roman"/>
                        </a:rPr>
                        <a:t>There is no in the plan of first half of the year</a:t>
                      </a:r>
                      <a:endParaRPr lang="ru-RU" sz="1200" dirty="0" smtClean="0">
                        <a:solidFill>
                          <a:srgbClr val="000000"/>
                        </a:solidFill>
                        <a:effectLst/>
                        <a:latin typeface="+mn-lt"/>
                        <a:ea typeface="Times New Roman"/>
                        <a:cs typeface="Times New Roman"/>
                      </a:endParaRPr>
                    </a:p>
                  </a:txBody>
                  <a:tcPr marL="61369" marR="61369" marT="0" marB="0">
                    <a:solidFill>
                      <a:schemeClr val="accent6">
                        <a:lumMod val="60000"/>
                        <a:lumOff val="40000"/>
                      </a:schemeClr>
                    </a:solidFill>
                  </a:tcPr>
                </a:tc>
              </a:tr>
              <a:tr h="503110">
                <a:tc>
                  <a:txBody>
                    <a:bodyPr/>
                    <a:lstStyle/>
                    <a:p>
                      <a:pPr marL="285750" indent="-285750">
                        <a:spcAft>
                          <a:spcPts val="0"/>
                        </a:spcAft>
                        <a:buFont typeface="Arial" panose="020B0604020202020204" pitchFamily="34" charset="0"/>
                        <a:buChar char="•"/>
                      </a:pPr>
                      <a:r>
                        <a:rPr lang="en-US" dirty="0" smtClean="0"/>
                        <a:t>Justification of the choice of measuring equipment</a:t>
                      </a:r>
                      <a:endParaRPr lang="ru-RU" sz="1800" dirty="0">
                        <a:solidFill>
                          <a:srgbClr val="000000"/>
                        </a:solidFill>
                        <a:effectLst/>
                        <a:latin typeface="Times New Roman"/>
                        <a:ea typeface="Times New Roman"/>
                        <a:cs typeface="Times New Roman"/>
                      </a:endParaRPr>
                    </a:p>
                  </a:txBody>
                  <a:tcPr marL="61369" marR="61369" marT="0" marB="0"/>
                </a:tc>
                <a:tc>
                  <a:txBody>
                    <a:bodyPr/>
                    <a:lstStyle/>
                    <a:p>
                      <a:pPr algn="ctr">
                        <a:spcAft>
                          <a:spcPts val="0"/>
                        </a:spcAft>
                      </a:pPr>
                      <a:r>
                        <a:rPr lang="ru-RU" sz="1000" dirty="0">
                          <a:effectLst/>
                          <a:highlight>
                            <a:srgbClr val="000000"/>
                          </a:highligh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r>
                        <a:rPr lang="ru-RU" sz="1000" dirty="0">
                          <a:effectLst/>
                        </a:rPr>
                        <a:t> </a:t>
                      </a:r>
                      <a:endParaRPr lang="ru-RU" sz="1100" dirty="0">
                        <a:solidFill>
                          <a:srgbClr val="000000"/>
                        </a:solidFill>
                        <a:effectLst/>
                        <a:latin typeface="Times New Roman"/>
                        <a:ea typeface="Times New Roman"/>
                        <a:cs typeface="Times New Roman"/>
                      </a:endParaRPr>
                    </a:p>
                  </a:txBody>
                  <a:tcPr marL="61369" marR="61369" marT="0" marB="0">
                    <a:solidFill>
                      <a:srgbClr val="C00000"/>
                    </a:solidFill>
                  </a:tcPr>
                </a:tc>
                <a:tc>
                  <a:txBody>
                    <a:bodyPr/>
                    <a:lstStyle/>
                    <a:p>
                      <a:pPr algn="ctr">
                        <a:spcAft>
                          <a:spcPts val="0"/>
                        </a:spcAft>
                      </a:pPr>
                      <a:endParaRPr lang="ru-RU" sz="1100" dirty="0">
                        <a:solidFill>
                          <a:srgbClr val="000000"/>
                        </a:solidFill>
                        <a:effectLst/>
                        <a:latin typeface="Times New Roman"/>
                        <a:ea typeface="Times New Roman"/>
                        <a:cs typeface="Times New Roman"/>
                      </a:endParaRPr>
                    </a:p>
                  </a:txBody>
                  <a:tcPr marL="61369" marR="61369" marT="0" marB="0">
                    <a:solidFill>
                      <a:schemeClr val="accent6">
                        <a:lumMod val="60000"/>
                        <a:lumOff val="40000"/>
                      </a:schemeClr>
                    </a:solidFill>
                  </a:tcPr>
                </a:tc>
                <a:tc>
                  <a:txBody>
                    <a:bodyPr/>
                    <a:lstStyle/>
                    <a:p>
                      <a:pPr algn="ctr">
                        <a:spcAft>
                          <a:spcPts val="0"/>
                        </a:spcAft>
                      </a:pPr>
                      <a:r>
                        <a:rPr lang="en-US" sz="1200" dirty="0" smtClean="0">
                          <a:latin typeface="+mn-lt"/>
                        </a:rPr>
                        <a:t>Technical proposals on the list of analyzers for AS </a:t>
                      </a:r>
                      <a:r>
                        <a:rPr lang="en-US" sz="1200" kern="1200" baseline="0" dirty="0" smtClean="0">
                          <a:solidFill>
                            <a:schemeClr val="dk1"/>
                          </a:solidFill>
                          <a:latin typeface="+mn-lt"/>
                          <a:ea typeface="+mn-ea"/>
                          <a:cs typeface="+mn-cs"/>
                        </a:rPr>
                        <a:t>OMIOQ </a:t>
                      </a:r>
                      <a:endParaRPr lang="ru-RU" sz="1200" dirty="0">
                        <a:solidFill>
                          <a:srgbClr val="000000"/>
                        </a:solidFill>
                        <a:effectLst/>
                        <a:latin typeface="+mn-lt"/>
                        <a:ea typeface="Times New Roman"/>
                        <a:cs typeface="Times New Roman"/>
                      </a:endParaRPr>
                    </a:p>
                  </a:txBody>
                  <a:tcPr marL="61369" marR="61369"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xmlns="" val="441195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2083699467"/>
              </p:ext>
            </p:extLst>
          </p:nvPr>
        </p:nvGraphicFramePr>
        <p:xfrm>
          <a:off x="285720" y="1196752"/>
          <a:ext cx="8606760" cy="5408712"/>
        </p:xfrm>
        <a:graphic>
          <a:graphicData uri="http://schemas.openxmlformats.org/drawingml/2006/table">
            <a:tbl>
              <a:tblPr firstRow="1" firstCol="1" bandRow="1">
                <a:tableStyleId>{5C22544A-7EE6-4342-B048-85BDC9FD1C3A}</a:tableStyleId>
              </a:tblPr>
              <a:tblGrid>
                <a:gridCol w="5929354"/>
                <a:gridCol w="2677406"/>
              </a:tblGrid>
              <a:tr h="294549">
                <a:tc>
                  <a:txBody>
                    <a:bodyPr/>
                    <a:lstStyle/>
                    <a:p>
                      <a:pPr algn="ctr">
                        <a:lnSpc>
                          <a:spcPct val="115000"/>
                        </a:lnSpc>
                        <a:spcAft>
                          <a:spcPts val="0"/>
                        </a:spcAft>
                      </a:pPr>
                      <a:r>
                        <a:rPr lang="en-US" sz="1600" cap="all" baseline="0" dirty="0" smtClean="0"/>
                        <a:t>Name of events / works</a:t>
                      </a:r>
                      <a:endParaRPr lang="ru-RU" sz="1600" b="1" cap="all" baseline="0" dirty="0">
                        <a:effectLst/>
                        <a:latin typeface="Calibri"/>
                        <a:ea typeface="Calibri"/>
                        <a:cs typeface="Times New Roman"/>
                      </a:endParaRPr>
                    </a:p>
                  </a:txBody>
                  <a:tcPr marL="53524" marR="53524" marT="0" marB="0"/>
                </a:tc>
                <a:tc>
                  <a:txBody>
                    <a:bodyPr/>
                    <a:lstStyle/>
                    <a:p>
                      <a:pPr algn="ctr"/>
                      <a:r>
                        <a:rPr lang="en-US" sz="1600" cap="all" baseline="0" dirty="0" smtClean="0"/>
                        <a:t>Results</a:t>
                      </a:r>
                      <a:endParaRPr lang="ru-RU" sz="1600" b="0" cap="all" baseline="0" dirty="0">
                        <a:effectLst/>
                        <a:latin typeface="Calibri"/>
                        <a:ea typeface="Calibri"/>
                        <a:cs typeface="Times New Roman"/>
                      </a:endParaRPr>
                    </a:p>
                  </a:txBody>
                  <a:tcPr marL="53524" marR="53524" marT="0" marB="0"/>
                </a:tc>
              </a:tr>
              <a:tr h="5080971">
                <a:tc>
                  <a:txBody>
                    <a:bodyPr/>
                    <a:lstStyle/>
                    <a:p>
                      <a:pPr marL="171450" indent="-171450" algn="l">
                        <a:lnSpc>
                          <a:spcPct val="115000"/>
                        </a:lnSpc>
                        <a:spcAft>
                          <a:spcPts val="0"/>
                        </a:spcAft>
                        <a:buFont typeface="Arial" panose="020B0604020202020204" pitchFamily="34" charset="0"/>
                        <a:buChar char="•"/>
                      </a:pPr>
                      <a:r>
                        <a:rPr lang="en-US" sz="1600" dirty="0" smtClean="0"/>
                        <a:t>Development of documents regulating the duties of personnel in accordance with the standards of the Republic of Kazakhstan</a:t>
                      </a:r>
                      <a:endParaRPr lang="ru-RU" sz="1600" dirty="0" smtClean="0">
                        <a:solidFill>
                          <a:schemeClr val="bg1"/>
                        </a:solidFill>
                        <a:effectLst/>
                      </a:endParaRPr>
                    </a:p>
                    <a:p>
                      <a:pPr marL="0" indent="0" algn="l">
                        <a:lnSpc>
                          <a:spcPct val="115000"/>
                        </a:lnSpc>
                        <a:spcAft>
                          <a:spcPts val="0"/>
                        </a:spcAft>
                        <a:buFont typeface="Arial" panose="020B0604020202020204" pitchFamily="34" charset="0"/>
                        <a:buNone/>
                      </a:pPr>
                      <a:endParaRPr lang="ru-RU" sz="1200" dirty="0" smtClean="0">
                        <a:solidFill>
                          <a:schemeClr val="bg1"/>
                        </a:solidFill>
                        <a:effectLst/>
                      </a:endParaRPr>
                    </a:p>
                    <a:p>
                      <a:pPr marL="0" indent="0" algn="l">
                        <a:lnSpc>
                          <a:spcPct val="115000"/>
                        </a:lnSpc>
                        <a:spcAft>
                          <a:spcPts val="0"/>
                        </a:spcAft>
                        <a:buFont typeface="Arial" panose="020B0604020202020204" pitchFamily="34" charset="0"/>
                        <a:buNone/>
                      </a:pPr>
                      <a:endParaRPr lang="ru-RU" sz="1200" dirty="0" smtClean="0">
                        <a:solidFill>
                          <a:schemeClr val="bg1"/>
                        </a:solidFill>
                        <a:effectLst/>
                      </a:endParaRPr>
                    </a:p>
                    <a:p>
                      <a:pPr marL="171450" indent="-171450" algn="l">
                        <a:lnSpc>
                          <a:spcPct val="115000"/>
                        </a:lnSpc>
                        <a:spcAft>
                          <a:spcPts val="0"/>
                        </a:spcAft>
                        <a:buFont typeface="Arial" panose="020B0604020202020204" pitchFamily="34" charset="0"/>
                        <a:buChar char="•"/>
                      </a:pPr>
                      <a:r>
                        <a:rPr lang="en-US" sz="1600" dirty="0" smtClean="0"/>
                        <a:t>Development of the ISO-2000 document Quality Manual</a:t>
                      </a:r>
                      <a:r>
                        <a:rPr lang="ru-RU" sz="1600" dirty="0">
                          <a:effectLst/>
                        </a:rPr>
                        <a:t> </a:t>
                      </a:r>
                      <a:endParaRPr lang="ru-RU" sz="1600" dirty="0" smtClean="0">
                        <a:effectLst/>
                      </a:endParaRPr>
                    </a:p>
                    <a:p>
                      <a:pPr marL="0" lvl="0" indent="0" algn="l">
                        <a:lnSpc>
                          <a:spcPct val="115000"/>
                        </a:lnSpc>
                        <a:spcAft>
                          <a:spcPts val="0"/>
                        </a:spcAft>
                        <a:buFont typeface="Symbol"/>
                        <a:buNone/>
                      </a:pPr>
                      <a:endParaRPr lang="ru-RU" sz="1200" dirty="0" smtClean="0">
                        <a:effectLst/>
                      </a:endParaRPr>
                    </a:p>
                    <a:p>
                      <a:pPr marL="0" lvl="0" indent="0" algn="l">
                        <a:lnSpc>
                          <a:spcPct val="115000"/>
                        </a:lnSpc>
                        <a:spcAft>
                          <a:spcPts val="0"/>
                        </a:spcAft>
                        <a:buFont typeface="Symbol"/>
                        <a:buNone/>
                      </a:pPr>
                      <a:endParaRPr lang="en-US" sz="1200" dirty="0" smtClean="0">
                        <a:effectLst/>
                      </a:endParaRPr>
                    </a:p>
                    <a:p>
                      <a:pPr marL="0" lvl="0" indent="0" algn="l">
                        <a:lnSpc>
                          <a:spcPct val="115000"/>
                        </a:lnSpc>
                        <a:spcAft>
                          <a:spcPts val="0"/>
                        </a:spcAft>
                        <a:buFont typeface="Symbol"/>
                        <a:buNone/>
                      </a:pPr>
                      <a:endParaRPr lang="ru-RU" sz="1200" dirty="0" smtClean="0">
                        <a:effectLst/>
                      </a:endParaRPr>
                    </a:p>
                    <a:p>
                      <a:pPr marL="172800" lvl="0" indent="-172800" algn="l">
                        <a:lnSpc>
                          <a:spcPct val="115000"/>
                        </a:lnSpc>
                        <a:spcAft>
                          <a:spcPts val="0"/>
                        </a:spcAft>
                        <a:buFont typeface="Arial" panose="020B0604020202020204" pitchFamily="34" charset="0"/>
                        <a:buChar char="•"/>
                      </a:pPr>
                      <a:r>
                        <a:rPr lang="en-US" sz="1600" dirty="0" smtClean="0"/>
                        <a:t>Rent of office premises for TST-16</a:t>
                      </a:r>
                      <a:endParaRPr lang="ru-RU" sz="1600" dirty="0">
                        <a:effectLst/>
                      </a:endParaRPr>
                    </a:p>
                    <a:p>
                      <a:pPr marL="90170" algn="l">
                        <a:lnSpc>
                          <a:spcPct val="115000"/>
                        </a:lnSpc>
                        <a:spcAft>
                          <a:spcPts val="0"/>
                        </a:spcAft>
                      </a:pPr>
                      <a:r>
                        <a:rPr lang="ru-RU" sz="1200" dirty="0">
                          <a:effectLst/>
                        </a:rPr>
                        <a:t> </a:t>
                      </a:r>
                      <a:endParaRPr lang="ru-RU" sz="1200" dirty="0" smtClean="0">
                        <a:effectLst/>
                      </a:endParaRPr>
                    </a:p>
                    <a:p>
                      <a:pPr marL="90170" algn="l">
                        <a:lnSpc>
                          <a:spcPct val="115000"/>
                        </a:lnSpc>
                        <a:spcAft>
                          <a:spcPts val="0"/>
                        </a:spcAft>
                      </a:pPr>
                      <a:endParaRPr lang="ru-RU" sz="1200" dirty="0" smtClean="0">
                        <a:effectLst/>
                      </a:endParaRPr>
                    </a:p>
                    <a:p>
                      <a:pPr marL="90170" algn="l">
                        <a:lnSpc>
                          <a:spcPct val="115000"/>
                        </a:lnSpc>
                        <a:spcAft>
                          <a:spcPts val="0"/>
                        </a:spcAft>
                      </a:pPr>
                      <a:endParaRPr lang="ru-RU" sz="1200" dirty="0">
                        <a:effectLst/>
                      </a:endParaRPr>
                    </a:p>
                    <a:p>
                      <a:pPr marL="172800" lvl="0" indent="-172800" algn="l">
                        <a:lnSpc>
                          <a:spcPct val="115000"/>
                        </a:lnSpc>
                        <a:spcAft>
                          <a:spcPts val="0"/>
                        </a:spcAft>
                        <a:buFont typeface="Arial" pitchFamily="34" charset="0"/>
                        <a:buChar char="•"/>
                      </a:pPr>
                      <a:r>
                        <a:rPr lang="en-US" sz="1600" dirty="0" smtClean="0">
                          <a:solidFill>
                            <a:schemeClr val="bg1"/>
                          </a:solidFill>
                        </a:rPr>
                        <a:t>Purchase of consulting services for the design of AS </a:t>
                      </a:r>
                      <a:r>
                        <a:rPr lang="en-US" sz="1600" kern="1200" baseline="0" dirty="0" smtClean="0">
                          <a:solidFill>
                            <a:schemeClr val="bg1"/>
                          </a:solidFill>
                          <a:latin typeface="+mn-lt"/>
                          <a:ea typeface="+mn-ea"/>
                          <a:cs typeface="+mn-cs"/>
                        </a:rPr>
                        <a:t>OMIOQ </a:t>
                      </a:r>
                      <a:endParaRPr lang="ru-RU" sz="1600" dirty="0">
                        <a:solidFill>
                          <a:schemeClr val="bg1"/>
                        </a:solidFill>
                        <a:effectLst/>
                      </a:endParaRPr>
                    </a:p>
                    <a:p>
                      <a:pPr marL="90170" algn="l">
                        <a:lnSpc>
                          <a:spcPct val="115000"/>
                        </a:lnSpc>
                        <a:spcAft>
                          <a:spcPts val="0"/>
                        </a:spcAft>
                      </a:pPr>
                      <a:r>
                        <a:rPr lang="ru-RU" sz="1200" dirty="0">
                          <a:effectLst/>
                        </a:rPr>
                        <a:t> </a:t>
                      </a:r>
                    </a:p>
                    <a:p>
                      <a:pPr marL="90170" algn="l">
                        <a:lnSpc>
                          <a:spcPct val="115000"/>
                        </a:lnSpc>
                        <a:spcAft>
                          <a:spcPts val="0"/>
                        </a:spcAft>
                      </a:pPr>
                      <a:r>
                        <a:rPr lang="ru-RU" sz="1200" dirty="0">
                          <a:effectLst/>
                        </a:rPr>
                        <a:t> </a:t>
                      </a:r>
                      <a:endParaRPr lang="ru-RU" sz="1200" dirty="0" smtClean="0">
                        <a:effectLst/>
                      </a:endParaRPr>
                    </a:p>
                    <a:p>
                      <a:pPr marL="90170" algn="l">
                        <a:lnSpc>
                          <a:spcPct val="115000"/>
                        </a:lnSpc>
                        <a:spcAft>
                          <a:spcPts val="0"/>
                        </a:spcAft>
                      </a:pPr>
                      <a:r>
                        <a:rPr lang="ru-RU" sz="1200" dirty="0">
                          <a:effectLst/>
                        </a:rPr>
                        <a:t> </a:t>
                      </a:r>
                    </a:p>
                    <a:p>
                      <a:pPr marL="171450" indent="-171450" algn="l">
                        <a:lnSpc>
                          <a:spcPct val="115000"/>
                        </a:lnSpc>
                        <a:spcAft>
                          <a:spcPts val="0"/>
                        </a:spcAft>
                        <a:buFont typeface="Arial" panose="020B0604020202020204" pitchFamily="34" charset="0"/>
                        <a:buChar char="•"/>
                      </a:pPr>
                      <a:r>
                        <a:rPr lang="en-US" sz="1600" dirty="0" smtClean="0"/>
                        <a:t>Reporting and information activities</a:t>
                      </a:r>
                      <a:r>
                        <a:rPr lang="ru-RU" sz="1600" dirty="0" smtClean="0">
                          <a:effectLst/>
                        </a:rPr>
                        <a:t> </a:t>
                      </a:r>
                      <a:endParaRPr lang="ru-RU" sz="1600" dirty="0">
                        <a:effectLst/>
                      </a:endParaRPr>
                    </a:p>
                    <a:p>
                      <a:pPr algn="l">
                        <a:lnSpc>
                          <a:spcPts val="1080"/>
                        </a:lnSpc>
                        <a:spcAft>
                          <a:spcPts val="0"/>
                        </a:spcAft>
                      </a:pPr>
                      <a:r>
                        <a:rPr lang="ru-RU" sz="1200" dirty="0">
                          <a:effectLst/>
                        </a:rPr>
                        <a:t> </a:t>
                      </a:r>
                      <a:endParaRPr lang="en-US" sz="1200" dirty="0" smtClean="0">
                        <a:effectLst/>
                      </a:endParaRPr>
                    </a:p>
                    <a:p>
                      <a:pPr algn="l">
                        <a:lnSpc>
                          <a:spcPts val="1080"/>
                        </a:lnSpc>
                        <a:spcAft>
                          <a:spcPts val="0"/>
                        </a:spcAft>
                      </a:pPr>
                      <a:endParaRPr lang="ru-RU" sz="900" dirty="0">
                        <a:effectLst/>
                      </a:endParaRPr>
                    </a:p>
                    <a:p>
                      <a:pPr algn="l">
                        <a:lnSpc>
                          <a:spcPct val="114000"/>
                        </a:lnSpc>
                        <a:spcAft>
                          <a:spcPts val="0"/>
                        </a:spcAft>
                        <a:buFont typeface="Arial" pitchFamily="34" charset="0"/>
                        <a:buNone/>
                      </a:pPr>
                      <a:r>
                        <a:rPr lang="en-US" sz="900" dirty="0" smtClean="0">
                          <a:effectLst/>
                        </a:rPr>
                        <a:t> </a:t>
                      </a:r>
                      <a:r>
                        <a:rPr lang="en-US" sz="1600" dirty="0" smtClean="0">
                          <a:effectLst/>
                        </a:rPr>
                        <a:t> </a:t>
                      </a:r>
                      <a:endParaRPr lang="en-US" sz="1000" dirty="0" smtClean="0">
                        <a:effectLst/>
                      </a:endParaRPr>
                    </a:p>
                    <a:p>
                      <a:pPr marL="172800" indent="-172800" algn="l">
                        <a:lnSpc>
                          <a:spcPct val="115000"/>
                        </a:lnSpc>
                        <a:spcAft>
                          <a:spcPts val="0"/>
                        </a:spcAft>
                        <a:buFont typeface="Arial" pitchFamily="34" charset="0"/>
                        <a:buChar char="•"/>
                      </a:pPr>
                      <a:r>
                        <a:rPr lang="en-US" sz="1600" dirty="0" smtClean="0"/>
                        <a:t>Development of the document "Technology commercialization strategy"</a:t>
                      </a:r>
                      <a:endParaRPr lang="ru-RU" sz="1600" dirty="0">
                        <a:effectLst/>
                        <a:latin typeface="Calibri"/>
                        <a:ea typeface="Calibri"/>
                        <a:cs typeface="Times New Roman"/>
                      </a:endParaRPr>
                    </a:p>
                  </a:txBody>
                  <a:tcPr marL="53524" marR="53524" marT="0" marB="0">
                    <a:solidFill>
                      <a:schemeClr val="accent1">
                        <a:lumMod val="75000"/>
                      </a:schemeClr>
                    </a:solidFill>
                  </a:tcPr>
                </a:tc>
                <a:tc>
                  <a:txBody>
                    <a:bodyPr/>
                    <a:lstStyle/>
                    <a:p>
                      <a:pPr algn="l">
                        <a:lnSpc>
                          <a:spcPct val="115000"/>
                        </a:lnSpc>
                        <a:spcAft>
                          <a:spcPts val="0"/>
                        </a:spcAft>
                      </a:pPr>
                      <a:r>
                        <a:rPr lang="en-US" sz="1400" dirty="0" smtClean="0"/>
                        <a:t>Job descriptions and regulations, internal regulations, collective agreement, employment contracts</a:t>
                      </a:r>
                      <a:endParaRPr lang="ru-RU" sz="1400" dirty="0">
                        <a:effectLst/>
                      </a:endParaRPr>
                    </a:p>
                    <a:p>
                      <a:pPr algn="l">
                        <a:lnSpc>
                          <a:spcPct val="115000"/>
                        </a:lnSpc>
                        <a:spcAft>
                          <a:spcPts val="0"/>
                        </a:spcAft>
                      </a:pPr>
                      <a:r>
                        <a:rPr lang="ru-RU" sz="1400" dirty="0">
                          <a:effectLst/>
                        </a:rPr>
                        <a:t> </a:t>
                      </a:r>
                      <a:endParaRPr lang="en-US" sz="1400" dirty="0" smtClean="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t>Quality Manual, Quality Instructions for Project and Commissioning Work</a:t>
                      </a:r>
                      <a:r>
                        <a:rPr lang="ru-RU" sz="1400" dirty="0" smtClean="0">
                          <a:effectLst/>
                        </a:rPr>
                        <a:t> </a:t>
                      </a:r>
                    </a:p>
                    <a:p>
                      <a:pPr algn="l">
                        <a:lnSpc>
                          <a:spcPct val="100000"/>
                        </a:lnSpc>
                        <a:spcAft>
                          <a:spcPts val="0"/>
                        </a:spcAft>
                      </a:pPr>
                      <a:endParaRPr lang="ru-RU" sz="1000" dirty="0">
                        <a:effectLst/>
                      </a:endParaRPr>
                    </a:p>
                    <a:p>
                      <a:pPr algn="l">
                        <a:lnSpc>
                          <a:spcPct val="115000"/>
                        </a:lnSpc>
                        <a:spcAft>
                          <a:spcPts val="0"/>
                        </a:spcAft>
                      </a:pPr>
                      <a:r>
                        <a:rPr lang="en-US" sz="1400" dirty="0" smtClean="0">
                          <a:effectLst/>
                        </a:rPr>
                        <a:t>Rent of office premises to the address: </a:t>
                      </a:r>
                      <a:r>
                        <a:rPr lang="en-US" sz="1400" dirty="0" err="1" smtClean="0">
                          <a:effectLst/>
                        </a:rPr>
                        <a:t>Almaty</a:t>
                      </a:r>
                      <a:r>
                        <a:rPr lang="en-US" sz="1400" dirty="0" smtClean="0">
                          <a:effectLst/>
                        </a:rPr>
                        <a:t>, </a:t>
                      </a:r>
                      <a:r>
                        <a:rPr lang="en-US" sz="1400" dirty="0" err="1" smtClean="0">
                          <a:effectLst/>
                        </a:rPr>
                        <a:t>Amangeldy</a:t>
                      </a:r>
                      <a:r>
                        <a:rPr lang="en-US" sz="1400" dirty="0" smtClean="0">
                          <a:effectLst/>
                        </a:rPr>
                        <a:t>, 40</a:t>
                      </a:r>
                      <a:endParaRPr lang="ru-RU" sz="1400" dirty="0">
                        <a:effectLst/>
                      </a:endParaRPr>
                    </a:p>
                    <a:p>
                      <a:pPr algn="l">
                        <a:lnSpc>
                          <a:spcPct val="115000"/>
                        </a:lnSpc>
                        <a:spcAft>
                          <a:spcPts val="0"/>
                        </a:spcAft>
                      </a:pPr>
                      <a:r>
                        <a:rPr lang="ru-RU" sz="1400" dirty="0">
                          <a:effectLst/>
                        </a:rPr>
                        <a:t> </a:t>
                      </a:r>
                    </a:p>
                    <a:p>
                      <a:pPr algn="l">
                        <a:lnSpc>
                          <a:spcPct val="115000"/>
                        </a:lnSpc>
                        <a:spcAft>
                          <a:spcPts val="0"/>
                        </a:spcAft>
                      </a:pPr>
                      <a:r>
                        <a:rPr lang="en-US" sz="1400" dirty="0" smtClean="0">
                          <a:effectLst/>
                        </a:rPr>
                        <a:t>A tender was held to provide consulting services for LLP TST-16. The results are published on the www.fpip.kz</a:t>
                      </a:r>
                      <a:endParaRPr lang="ru-RU" sz="1400" dirty="0">
                        <a:effectLst/>
                      </a:endParaRPr>
                    </a:p>
                    <a:p>
                      <a:pPr algn="l">
                        <a:lnSpc>
                          <a:spcPct val="115000"/>
                        </a:lnSpc>
                        <a:spcAft>
                          <a:spcPts val="0"/>
                        </a:spcAft>
                      </a:pPr>
                      <a:r>
                        <a:rPr lang="ru-RU" sz="1400" dirty="0">
                          <a:effectLst/>
                        </a:rPr>
                        <a:t> </a:t>
                      </a:r>
                    </a:p>
                    <a:p>
                      <a:pPr algn="l">
                        <a:lnSpc>
                          <a:spcPct val="115000"/>
                        </a:lnSpc>
                        <a:spcAft>
                          <a:spcPts val="0"/>
                        </a:spcAft>
                      </a:pPr>
                      <a:r>
                        <a:rPr lang="en-US" sz="1400" dirty="0" smtClean="0">
                          <a:effectLst/>
                        </a:rPr>
                        <a:t>Participation in meetings, presentations, meetings with PMT</a:t>
                      </a:r>
                      <a:endParaRPr lang="ru-RU" sz="1400" dirty="0">
                        <a:effectLst/>
                      </a:endParaRPr>
                    </a:p>
                    <a:p>
                      <a:pPr algn="l">
                        <a:lnSpc>
                          <a:spcPct val="100000"/>
                        </a:lnSpc>
                        <a:spcAft>
                          <a:spcPts val="0"/>
                        </a:spcAft>
                      </a:pPr>
                      <a:r>
                        <a:rPr lang="ru-RU" sz="1400" dirty="0">
                          <a:effectLst/>
                        </a:rPr>
                        <a:t> </a:t>
                      </a:r>
                    </a:p>
                    <a:p>
                      <a:pPr algn="l">
                        <a:lnSpc>
                          <a:spcPct val="115000"/>
                        </a:lnSpc>
                        <a:spcAft>
                          <a:spcPts val="0"/>
                        </a:spcAft>
                      </a:pPr>
                      <a:r>
                        <a:rPr lang="en-US" sz="1400" dirty="0" smtClean="0"/>
                        <a:t>The document was submitted to the PMU</a:t>
                      </a:r>
                      <a:endParaRPr lang="ru-RU" sz="1400" dirty="0">
                        <a:effectLst/>
                        <a:latin typeface="Calibri"/>
                        <a:ea typeface="Calibri"/>
                        <a:cs typeface="Times New Roman"/>
                      </a:endParaRPr>
                    </a:p>
                  </a:txBody>
                  <a:tcPr marL="53524" marR="53524" marT="0" marB="0"/>
                </a:tc>
              </a:tr>
            </a:tbl>
          </a:graphicData>
        </a:graphic>
      </p:graphicFrame>
      <p:sp>
        <p:nvSpPr>
          <p:cNvPr id="5" name="Скругленный прямоугольник 4"/>
          <p:cNvSpPr/>
          <p:nvPr/>
        </p:nvSpPr>
        <p:spPr>
          <a:xfrm>
            <a:off x="8878" y="702507"/>
            <a:ext cx="9135122"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b="1" dirty="0" smtClean="0"/>
              <a:t>Activities to ensure the functioning of the project team in the framework of TST-16</a:t>
            </a:r>
            <a:endParaRPr lang="ru-RU" b="1" cap="small" dirty="0">
              <a:solidFill>
                <a:schemeClr val="bg1"/>
              </a:solidFill>
              <a:latin typeface="Calibri" pitchFamily="34" charset="0"/>
              <a:ea typeface="Calibri" pitchFamily="34" charset="0"/>
              <a:cs typeface="Times New Roman" pitchFamily="18" charset="0"/>
            </a:endParaRPr>
          </a:p>
        </p:txBody>
      </p:sp>
      <p:sp>
        <p:nvSpPr>
          <p:cNvPr id="6" name="Полилиния 5"/>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Tree>
    <p:extLst>
      <p:ext uri="{BB962C8B-B14F-4D97-AF65-F5344CB8AC3E}">
        <p14:creationId xmlns:p14="http://schemas.microsoft.com/office/powerpoint/2010/main" xmlns="" val="2632209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1646716921"/>
              </p:ext>
            </p:extLst>
          </p:nvPr>
        </p:nvGraphicFramePr>
        <p:xfrm>
          <a:off x="611560" y="1276804"/>
          <a:ext cx="8352927" cy="4882437"/>
        </p:xfrm>
        <a:graphic>
          <a:graphicData uri="http://schemas.openxmlformats.org/drawingml/2006/table">
            <a:tbl>
              <a:tblPr>
                <a:tableStyleId>{5C22544A-7EE6-4342-B048-85BDC9FD1C3A}</a:tableStyleId>
              </a:tblPr>
              <a:tblGrid>
                <a:gridCol w="3088478"/>
                <a:gridCol w="1544239"/>
                <a:gridCol w="1685177"/>
                <a:gridCol w="2035033"/>
              </a:tblGrid>
              <a:tr h="424423">
                <a:tc>
                  <a:txBody>
                    <a:bodyPr/>
                    <a:lstStyle/>
                    <a:p>
                      <a:pPr algn="ctr">
                        <a:lnSpc>
                          <a:spcPct val="115000"/>
                        </a:lnSpc>
                        <a:spcAft>
                          <a:spcPts val="0"/>
                        </a:spcAft>
                      </a:pPr>
                      <a:r>
                        <a:rPr lang="en-US" sz="1600" b="1" dirty="0" smtClean="0">
                          <a:solidFill>
                            <a:schemeClr val="bg1"/>
                          </a:solidFill>
                        </a:rPr>
                        <a:t>Cost category</a:t>
                      </a:r>
                      <a:endParaRPr lang="ru-RU" sz="1600" b="1" dirty="0">
                        <a:solidFill>
                          <a:schemeClr val="bg1"/>
                        </a:solidFill>
                        <a:effectLst/>
                        <a:latin typeface="Calibri"/>
                        <a:ea typeface="Times New Roman"/>
                        <a:cs typeface="Times New Roman"/>
                      </a:endParaRPr>
                    </a:p>
                  </a:txBody>
                  <a:tcPr marL="61621" marR="61621" marT="0" marB="0" anchor="ctr">
                    <a:solidFill>
                      <a:schemeClr val="accent1"/>
                    </a:solidFill>
                  </a:tcPr>
                </a:tc>
                <a:tc>
                  <a:txBody>
                    <a:bodyPr/>
                    <a:lstStyle/>
                    <a:p>
                      <a:pPr algn="ctr"/>
                      <a:r>
                        <a:rPr lang="en-US" sz="1600" b="1" dirty="0" smtClean="0">
                          <a:solidFill>
                            <a:schemeClr val="bg1"/>
                          </a:solidFill>
                        </a:rPr>
                        <a:t>Plan </a:t>
                      </a:r>
                      <a:endParaRPr lang="ru-RU" sz="1600" b="1" dirty="0">
                        <a:solidFill>
                          <a:schemeClr val="bg1"/>
                        </a:solidFill>
                        <a:effectLst/>
                        <a:latin typeface="Calibri"/>
                        <a:ea typeface="Times New Roman"/>
                        <a:cs typeface="Times New Roman"/>
                      </a:endParaRPr>
                    </a:p>
                  </a:txBody>
                  <a:tcPr marL="61621" marR="61621" marT="0" marB="0" anchor="ctr">
                    <a:solidFill>
                      <a:schemeClr val="accent1"/>
                    </a:solidFill>
                  </a:tcPr>
                </a:tc>
                <a:tc>
                  <a:txBody>
                    <a:bodyPr/>
                    <a:lstStyle/>
                    <a:p>
                      <a:pPr algn="ctr">
                        <a:lnSpc>
                          <a:spcPct val="115000"/>
                        </a:lnSpc>
                        <a:spcAft>
                          <a:spcPts val="0"/>
                        </a:spcAft>
                      </a:pPr>
                      <a:r>
                        <a:rPr lang="en-US" sz="1600" b="1" dirty="0" smtClean="0">
                          <a:solidFill>
                            <a:schemeClr val="bg1"/>
                          </a:solidFill>
                          <a:effectLst/>
                        </a:rPr>
                        <a:t>Fact</a:t>
                      </a:r>
                      <a:endParaRPr lang="ru-RU" sz="1600" b="1" dirty="0">
                        <a:solidFill>
                          <a:schemeClr val="bg1"/>
                        </a:solidFill>
                        <a:effectLst/>
                        <a:latin typeface="Calibri"/>
                        <a:ea typeface="Times New Roman"/>
                        <a:cs typeface="Times New Roman"/>
                      </a:endParaRPr>
                    </a:p>
                  </a:txBody>
                  <a:tcPr marL="61621" marR="61621" marT="0" marB="0" anchor="ctr">
                    <a:solidFill>
                      <a:schemeClr val="accent1"/>
                    </a:solidFill>
                  </a:tcPr>
                </a:tc>
                <a:tc>
                  <a:txBody>
                    <a:bodyPr/>
                    <a:lstStyle/>
                    <a:p>
                      <a:pPr algn="ctr">
                        <a:lnSpc>
                          <a:spcPct val="115000"/>
                        </a:lnSpc>
                        <a:spcAft>
                          <a:spcPts val="0"/>
                        </a:spcAft>
                      </a:pPr>
                      <a:r>
                        <a:rPr lang="en-US" sz="1400" b="1" dirty="0" smtClean="0">
                          <a:solidFill>
                            <a:schemeClr val="bg1"/>
                          </a:solidFill>
                        </a:rPr>
                        <a:t>Explanation of deviation</a:t>
                      </a:r>
                      <a:endParaRPr lang="ru-RU" sz="1400" b="1" dirty="0">
                        <a:solidFill>
                          <a:schemeClr val="bg1"/>
                        </a:solidFill>
                        <a:effectLst/>
                        <a:latin typeface="Calibri"/>
                        <a:ea typeface="Times New Roman"/>
                        <a:cs typeface="Times New Roman"/>
                      </a:endParaRPr>
                    </a:p>
                  </a:txBody>
                  <a:tcPr marL="61621" marR="61621" marT="0" marB="0" anchor="ctr">
                    <a:solidFill>
                      <a:schemeClr val="accent1"/>
                    </a:solidFill>
                  </a:tcPr>
                </a:tc>
              </a:tr>
              <a:tr h="293316">
                <a:tc>
                  <a:txBody>
                    <a:bodyPr/>
                    <a:lstStyle/>
                    <a:p>
                      <a:pPr>
                        <a:lnSpc>
                          <a:spcPts val="1400"/>
                        </a:lnSpc>
                        <a:spcAft>
                          <a:spcPts val="0"/>
                        </a:spcAft>
                      </a:pPr>
                      <a:r>
                        <a:rPr lang="en-US" sz="1400" dirty="0" smtClean="0"/>
                        <a:t>Salary of employees, total</a:t>
                      </a:r>
                      <a:endParaRPr lang="ru-RU" sz="1400" dirty="0">
                        <a:effectLst/>
                        <a:latin typeface="Calibri"/>
                        <a:ea typeface="Times New Roman"/>
                        <a:cs typeface="Times New Roman"/>
                      </a:endParaRPr>
                    </a:p>
                  </a:txBody>
                  <a:tcPr marL="61621" marR="61621" marT="0" marB="0" anchor="ctr"/>
                </a:tc>
                <a:tc>
                  <a:txBody>
                    <a:bodyPr/>
                    <a:lstStyle/>
                    <a:p>
                      <a:pPr algn="ctr">
                        <a:lnSpc>
                          <a:spcPts val="1400"/>
                        </a:lnSpc>
                        <a:spcAft>
                          <a:spcPts val="0"/>
                        </a:spcAft>
                      </a:pPr>
                      <a:r>
                        <a:rPr lang="ru-RU" sz="1400" dirty="0">
                          <a:effectLst/>
                        </a:rPr>
                        <a:t>11 425 000</a:t>
                      </a:r>
                      <a:endParaRPr lang="ru-RU" sz="1400" dirty="0">
                        <a:effectLst/>
                        <a:latin typeface="Calibri"/>
                        <a:ea typeface="Times New Roman"/>
                        <a:cs typeface="Times New Roman"/>
                      </a:endParaRPr>
                    </a:p>
                  </a:txBody>
                  <a:tcPr marL="61621" marR="61621" marT="0" marB="0" anchor="ctr"/>
                </a:tc>
                <a:tc>
                  <a:txBody>
                    <a:bodyPr/>
                    <a:lstStyle/>
                    <a:p>
                      <a:pPr algn="ctr">
                        <a:lnSpc>
                          <a:spcPts val="1400"/>
                        </a:lnSpc>
                        <a:spcAft>
                          <a:spcPts val="0"/>
                        </a:spcAft>
                      </a:pPr>
                      <a:r>
                        <a:rPr lang="ru-RU" sz="1400" dirty="0">
                          <a:effectLst/>
                        </a:rPr>
                        <a:t>5 389 980</a:t>
                      </a:r>
                      <a:endParaRPr lang="ru-RU" sz="1400" dirty="0">
                        <a:effectLst/>
                        <a:latin typeface="Calibri"/>
                        <a:ea typeface="Times New Roman"/>
                        <a:cs typeface="Times New Roman"/>
                      </a:endParaRPr>
                    </a:p>
                  </a:txBody>
                  <a:tcPr marL="61621" marR="61621" marT="0" marB="0" anchor="ctr"/>
                </a:tc>
                <a:tc>
                  <a:txBody>
                    <a:bodyPr/>
                    <a:lstStyle/>
                    <a:p>
                      <a:pPr algn="ctr">
                        <a:lnSpc>
                          <a:spcPts val="1400"/>
                        </a:lnSpc>
                        <a:spcAft>
                          <a:spcPts val="0"/>
                        </a:spcAft>
                      </a:pPr>
                      <a:r>
                        <a:rPr lang="en-US" sz="1400" dirty="0" smtClean="0">
                          <a:effectLst/>
                        </a:rPr>
                        <a:t>Later decision by ISCB on the commencement of work</a:t>
                      </a:r>
                      <a:endParaRPr lang="ru-RU" sz="1400" dirty="0">
                        <a:effectLst/>
                        <a:latin typeface="+mn-lt"/>
                        <a:ea typeface="Times New Roman"/>
                        <a:cs typeface="Times New Roman"/>
                      </a:endParaRPr>
                    </a:p>
                  </a:txBody>
                  <a:tcPr marL="61621" marR="61621" marT="0" marB="0" anchor="ctr"/>
                </a:tc>
              </a:tr>
              <a:tr h="655927">
                <a:tc>
                  <a:txBody>
                    <a:bodyPr/>
                    <a:lstStyle/>
                    <a:p>
                      <a:pPr>
                        <a:lnSpc>
                          <a:spcPts val="1400"/>
                        </a:lnSpc>
                      </a:pPr>
                      <a:r>
                        <a:rPr lang="en-US" sz="1400" dirty="0" smtClean="0"/>
                        <a:t>Equipment</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ru-RU" sz="1400" dirty="0">
                          <a:effectLst/>
                        </a:rPr>
                        <a:t>4 732 000</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ru-RU" sz="1400" dirty="0">
                          <a:effectLst/>
                        </a:rPr>
                        <a:t>-</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en-US" sz="1400" dirty="0" smtClean="0">
                          <a:effectLst/>
                        </a:rPr>
                        <a:t>Later decision by ISCB on the start of work</a:t>
                      </a:r>
                      <a:endParaRPr lang="ru-RU" sz="1400" dirty="0">
                        <a:effectLst/>
                        <a:latin typeface="+mn-lt"/>
                        <a:ea typeface="Times New Roman"/>
                        <a:cs typeface="Times New Roman"/>
                      </a:endParaRPr>
                    </a:p>
                  </a:txBody>
                  <a:tcPr marL="61621" marR="61621" marT="0" marB="0" anchor="ctr">
                    <a:solidFill>
                      <a:schemeClr val="accent4">
                        <a:lumMod val="20000"/>
                        <a:lumOff val="80000"/>
                      </a:schemeClr>
                    </a:solidFill>
                  </a:tcPr>
                </a:tc>
              </a:tr>
              <a:tr h="463007">
                <a:tc>
                  <a:txBody>
                    <a:bodyPr/>
                    <a:lstStyle/>
                    <a:p>
                      <a:pPr>
                        <a:lnSpc>
                          <a:spcPts val="1400"/>
                        </a:lnSpc>
                        <a:spcAft>
                          <a:spcPts val="0"/>
                        </a:spcAft>
                      </a:pPr>
                      <a:r>
                        <a:rPr lang="en-US" sz="1400" dirty="0" smtClean="0">
                          <a:effectLst/>
                        </a:rPr>
                        <a:t>Laboratory materials and consumables</a:t>
                      </a:r>
                      <a:endParaRPr lang="ru-RU" sz="1400" dirty="0">
                        <a:effectLst/>
                        <a:latin typeface="Calibri"/>
                        <a:ea typeface="Times New Roman"/>
                        <a:cs typeface="Times New Roman"/>
                      </a:endParaRPr>
                    </a:p>
                  </a:txBody>
                  <a:tcPr marL="61621" marR="61621" marT="0" marB="0" anchor="ctr"/>
                </a:tc>
                <a:tc>
                  <a:txBody>
                    <a:bodyPr/>
                    <a:lstStyle/>
                    <a:p>
                      <a:pPr algn="ctr">
                        <a:lnSpc>
                          <a:spcPts val="1400"/>
                        </a:lnSpc>
                        <a:spcAft>
                          <a:spcPts val="0"/>
                        </a:spcAft>
                      </a:pPr>
                      <a:r>
                        <a:rPr lang="ru-RU" sz="1400" dirty="0">
                          <a:effectLst/>
                        </a:rPr>
                        <a:t>-</a:t>
                      </a:r>
                      <a:endParaRPr lang="ru-RU" sz="1400" dirty="0">
                        <a:effectLst/>
                        <a:latin typeface="Calibri"/>
                        <a:ea typeface="Times New Roman"/>
                        <a:cs typeface="Times New Roman"/>
                      </a:endParaRPr>
                    </a:p>
                  </a:txBody>
                  <a:tcPr marL="61621" marR="61621" marT="0" marB="0" anchor="ctr"/>
                </a:tc>
                <a:tc>
                  <a:txBody>
                    <a:bodyPr/>
                    <a:lstStyle/>
                    <a:p>
                      <a:pPr algn="ctr">
                        <a:lnSpc>
                          <a:spcPts val="1400"/>
                        </a:lnSpc>
                        <a:spcAft>
                          <a:spcPts val="0"/>
                        </a:spcAft>
                      </a:pPr>
                      <a:r>
                        <a:rPr lang="ru-RU" sz="1400" dirty="0">
                          <a:effectLst/>
                        </a:rPr>
                        <a:t>-</a:t>
                      </a:r>
                      <a:endParaRPr lang="ru-RU" sz="1400" dirty="0">
                        <a:effectLst/>
                        <a:latin typeface="Calibri"/>
                        <a:ea typeface="Times New Roman"/>
                        <a:cs typeface="Times New Roman"/>
                      </a:endParaRPr>
                    </a:p>
                  </a:txBody>
                  <a:tcPr marL="61621" marR="61621" marT="0" marB="0" anchor="ctr"/>
                </a:tc>
                <a:tc>
                  <a:txBody>
                    <a:bodyPr/>
                    <a:lstStyle/>
                    <a:p>
                      <a:pPr algn="ctr">
                        <a:lnSpc>
                          <a:spcPts val="1400"/>
                        </a:lnSpc>
                        <a:spcAft>
                          <a:spcPts val="0"/>
                        </a:spcAft>
                      </a:pPr>
                      <a:r>
                        <a:rPr lang="ru-RU" sz="1400" dirty="0">
                          <a:effectLst/>
                        </a:rPr>
                        <a:t> </a:t>
                      </a:r>
                      <a:endParaRPr lang="ru-RU" sz="1400" dirty="0">
                        <a:effectLst/>
                        <a:latin typeface="Calibri"/>
                        <a:ea typeface="Times New Roman"/>
                        <a:cs typeface="Times New Roman"/>
                      </a:endParaRPr>
                    </a:p>
                  </a:txBody>
                  <a:tcPr marL="61621" marR="61621" marT="0" marB="0" anchor="ctr"/>
                </a:tc>
              </a:tr>
              <a:tr h="282244">
                <a:tc>
                  <a:txBody>
                    <a:bodyPr/>
                    <a:lstStyle/>
                    <a:p>
                      <a:pPr>
                        <a:lnSpc>
                          <a:spcPts val="1400"/>
                        </a:lnSpc>
                        <a:spcAft>
                          <a:spcPts val="0"/>
                        </a:spcAft>
                      </a:pPr>
                      <a:r>
                        <a:rPr lang="ru-RU" sz="1400" kern="1200" dirty="0" err="1" smtClean="0">
                          <a:solidFill>
                            <a:schemeClr val="dk1"/>
                          </a:solidFill>
                          <a:latin typeface="+mn-lt"/>
                          <a:ea typeface="+mn-ea"/>
                          <a:cs typeface="+mn-cs"/>
                        </a:rPr>
                        <a:t>Traveling</a:t>
                      </a:r>
                      <a:r>
                        <a:rPr lang="ru-RU" sz="1400" kern="1200" dirty="0" smtClean="0">
                          <a:solidFill>
                            <a:schemeClr val="dk1"/>
                          </a:solidFill>
                          <a:latin typeface="+mn-lt"/>
                          <a:ea typeface="+mn-ea"/>
                          <a:cs typeface="+mn-cs"/>
                        </a:rPr>
                        <a:t> </a:t>
                      </a:r>
                      <a:r>
                        <a:rPr lang="ru-RU" sz="1400" kern="1200" dirty="0" err="1" smtClean="0">
                          <a:solidFill>
                            <a:schemeClr val="dk1"/>
                          </a:solidFill>
                          <a:latin typeface="+mn-lt"/>
                          <a:ea typeface="+mn-ea"/>
                          <a:cs typeface="+mn-cs"/>
                        </a:rPr>
                        <a:t>expenses</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ru-RU" sz="1400" dirty="0">
                          <a:effectLst/>
                        </a:rPr>
                        <a:t>208 330</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ru-RU" sz="1400" dirty="0">
                          <a:effectLst/>
                        </a:rPr>
                        <a:t>187 354</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en-US" sz="1400" dirty="0" smtClean="0">
                          <a:effectLst/>
                        </a:rPr>
                        <a:t>Later decision by ISCB on the start of work</a:t>
                      </a:r>
                      <a:endParaRPr lang="ru-RU" sz="1400" dirty="0">
                        <a:effectLst/>
                        <a:latin typeface="+mn-lt"/>
                        <a:ea typeface="Times New Roman"/>
                        <a:cs typeface="Times New Roman"/>
                      </a:endParaRPr>
                    </a:p>
                  </a:txBody>
                  <a:tcPr marL="61621" marR="61621" marT="0" marB="0" anchor="ctr">
                    <a:solidFill>
                      <a:schemeClr val="accent4">
                        <a:lumMod val="20000"/>
                        <a:lumOff val="80000"/>
                      </a:schemeClr>
                    </a:solidFill>
                  </a:tcPr>
                </a:tc>
              </a:tr>
              <a:tr h="231504">
                <a:tc>
                  <a:txBody>
                    <a:bodyPr/>
                    <a:lstStyle/>
                    <a:p>
                      <a:pPr>
                        <a:lnSpc>
                          <a:spcPts val="1400"/>
                        </a:lnSpc>
                        <a:spcAft>
                          <a:spcPts val="0"/>
                        </a:spcAft>
                      </a:pPr>
                      <a:r>
                        <a:rPr lang="ru-RU" sz="1400" kern="1200" dirty="0" err="1" smtClean="0">
                          <a:solidFill>
                            <a:schemeClr val="dk1"/>
                          </a:solidFill>
                          <a:latin typeface="+mn-lt"/>
                          <a:ea typeface="+mn-ea"/>
                          <a:cs typeface="+mn-cs"/>
                        </a:rPr>
                        <a:t>Minor</a:t>
                      </a:r>
                      <a:r>
                        <a:rPr lang="ru-RU" sz="1400" kern="1200" dirty="0" smtClean="0">
                          <a:solidFill>
                            <a:schemeClr val="dk1"/>
                          </a:solidFill>
                          <a:latin typeface="+mn-lt"/>
                          <a:ea typeface="+mn-ea"/>
                          <a:cs typeface="+mn-cs"/>
                        </a:rPr>
                        <a:t> </a:t>
                      </a:r>
                      <a:r>
                        <a:rPr lang="ru-RU" sz="1400" kern="1200" dirty="0" err="1" smtClean="0">
                          <a:solidFill>
                            <a:schemeClr val="dk1"/>
                          </a:solidFill>
                          <a:latin typeface="+mn-lt"/>
                          <a:ea typeface="+mn-ea"/>
                          <a:cs typeface="+mn-cs"/>
                        </a:rPr>
                        <a:t>construction</a:t>
                      </a:r>
                      <a:r>
                        <a:rPr lang="ru-RU" sz="1400" kern="1200" dirty="0" smtClean="0">
                          <a:solidFill>
                            <a:schemeClr val="dk1"/>
                          </a:solidFill>
                          <a:latin typeface="+mn-lt"/>
                          <a:ea typeface="+mn-ea"/>
                          <a:cs typeface="+mn-cs"/>
                        </a:rPr>
                        <a:t> </a:t>
                      </a:r>
                      <a:r>
                        <a:rPr lang="ru-RU" sz="1400" kern="1200" dirty="0" err="1" smtClean="0">
                          <a:solidFill>
                            <a:schemeClr val="dk1"/>
                          </a:solidFill>
                          <a:latin typeface="+mn-lt"/>
                          <a:ea typeface="+mn-ea"/>
                          <a:cs typeface="+mn-cs"/>
                        </a:rPr>
                        <a:t>works</a:t>
                      </a:r>
                      <a:endParaRPr lang="ru-RU" sz="1400" dirty="0">
                        <a:effectLst/>
                        <a:latin typeface="Calibri"/>
                        <a:ea typeface="Times New Roman"/>
                        <a:cs typeface="Times New Roman"/>
                      </a:endParaRPr>
                    </a:p>
                  </a:txBody>
                  <a:tcPr marL="61621" marR="61621" marT="0" marB="0" anchor="b"/>
                </a:tc>
                <a:tc>
                  <a:txBody>
                    <a:bodyPr/>
                    <a:lstStyle/>
                    <a:p>
                      <a:pPr algn="ctr">
                        <a:lnSpc>
                          <a:spcPts val="1400"/>
                        </a:lnSpc>
                        <a:spcAft>
                          <a:spcPts val="0"/>
                        </a:spcAft>
                      </a:pPr>
                      <a:r>
                        <a:rPr lang="ru-RU" sz="1400" dirty="0">
                          <a:effectLst/>
                        </a:rPr>
                        <a:t>-</a:t>
                      </a:r>
                      <a:endParaRPr lang="ru-RU" sz="1400" dirty="0">
                        <a:effectLst/>
                        <a:latin typeface="Calibri"/>
                        <a:ea typeface="Times New Roman"/>
                        <a:cs typeface="Times New Roman"/>
                      </a:endParaRPr>
                    </a:p>
                  </a:txBody>
                  <a:tcPr marL="61621" marR="61621" marT="0" marB="0" anchor="ctr"/>
                </a:tc>
                <a:tc>
                  <a:txBody>
                    <a:bodyPr/>
                    <a:lstStyle/>
                    <a:p>
                      <a:pPr algn="ctr">
                        <a:lnSpc>
                          <a:spcPts val="1400"/>
                        </a:lnSpc>
                        <a:spcAft>
                          <a:spcPts val="0"/>
                        </a:spcAft>
                      </a:pPr>
                      <a:r>
                        <a:rPr lang="ru-RU" sz="1400" dirty="0">
                          <a:effectLst/>
                        </a:rPr>
                        <a:t>-</a:t>
                      </a:r>
                      <a:endParaRPr lang="ru-RU" sz="1400" dirty="0">
                        <a:effectLst/>
                        <a:latin typeface="Calibri"/>
                        <a:ea typeface="Times New Roman"/>
                        <a:cs typeface="Times New Roman"/>
                      </a:endParaRPr>
                    </a:p>
                  </a:txBody>
                  <a:tcPr marL="61621" marR="61621" marT="0" marB="0" anchor="ctr"/>
                </a:tc>
                <a:tc>
                  <a:txBody>
                    <a:bodyPr/>
                    <a:lstStyle/>
                    <a:p>
                      <a:pPr algn="ctr">
                        <a:lnSpc>
                          <a:spcPts val="1400"/>
                        </a:lnSpc>
                        <a:spcAft>
                          <a:spcPts val="0"/>
                        </a:spcAft>
                      </a:pPr>
                      <a:r>
                        <a:rPr lang="ru-RU" sz="1400" dirty="0">
                          <a:effectLst/>
                        </a:rPr>
                        <a:t> </a:t>
                      </a:r>
                      <a:endParaRPr lang="ru-RU" sz="1400" dirty="0">
                        <a:effectLst/>
                        <a:latin typeface="Calibri"/>
                        <a:ea typeface="Times New Roman"/>
                        <a:cs typeface="Times New Roman"/>
                      </a:endParaRPr>
                    </a:p>
                  </a:txBody>
                  <a:tcPr marL="61621" marR="61621" marT="0" marB="0" anchor="ctr"/>
                </a:tc>
              </a:tr>
              <a:tr h="424423">
                <a:tc>
                  <a:txBody>
                    <a:bodyPr/>
                    <a:lstStyle/>
                    <a:p>
                      <a:pPr>
                        <a:lnSpc>
                          <a:spcPts val="1400"/>
                        </a:lnSpc>
                        <a:spcAft>
                          <a:spcPts val="0"/>
                        </a:spcAft>
                      </a:pPr>
                      <a:r>
                        <a:rPr lang="ru-RU" sz="1400" kern="1200" dirty="0" err="1" smtClean="0">
                          <a:solidFill>
                            <a:schemeClr val="dk1"/>
                          </a:solidFill>
                          <a:latin typeface="+mn-lt"/>
                          <a:ea typeface="+mn-ea"/>
                          <a:cs typeface="+mn-cs"/>
                        </a:rPr>
                        <a:t>Recruitment</a:t>
                      </a:r>
                      <a:r>
                        <a:rPr lang="ru-RU" sz="1400" kern="1200" dirty="0" smtClean="0">
                          <a:solidFill>
                            <a:schemeClr val="dk1"/>
                          </a:solidFill>
                          <a:latin typeface="+mn-lt"/>
                          <a:ea typeface="+mn-ea"/>
                          <a:cs typeface="+mn-cs"/>
                        </a:rPr>
                        <a:t> </a:t>
                      </a:r>
                      <a:r>
                        <a:rPr lang="ru-RU" sz="1400" kern="1200" dirty="0" err="1" smtClean="0">
                          <a:solidFill>
                            <a:schemeClr val="dk1"/>
                          </a:solidFill>
                          <a:latin typeface="+mn-lt"/>
                          <a:ea typeface="+mn-ea"/>
                          <a:cs typeface="+mn-cs"/>
                        </a:rPr>
                        <a:t>consultants</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en-US" sz="1400" dirty="0">
                          <a:effectLst/>
                        </a:rPr>
                        <a:t>8</a:t>
                      </a:r>
                      <a:r>
                        <a:rPr lang="ru-RU" sz="1400" dirty="0">
                          <a:effectLst/>
                        </a:rPr>
                        <a:t> </a:t>
                      </a:r>
                      <a:r>
                        <a:rPr lang="en-US" sz="1400" dirty="0">
                          <a:effectLst/>
                        </a:rPr>
                        <a:t>333 333</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ru-RU" sz="1400" dirty="0">
                          <a:effectLst/>
                        </a:rPr>
                        <a:t>1 915 000</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en-US" sz="1400" dirty="0" smtClean="0">
                          <a:effectLst/>
                        </a:rPr>
                        <a:t>Later decision by ISCB on the start of work</a:t>
                      </a:r>
                      <a:endParaRPr lang="ru-RU" sz="1400" dirty="0">
                        <a:effectLst/>
                        <a:latin typeface="+mn-lt"/>
                        <a:ea typeface="Times New Roman"/>
                        <a:cs typeface="Times New Roman"/>
                      </a:endParaRPr>
                    </a:p>
                  </a:txBody>
                  <a:tcPr marL="61621" marR="61621" marT="0" marB="0" anchor="ctr">
                    <a:solidFill>
                      <a:schemeClr val="accent4">
                        <a:lumMod val="20000"/>
                        <a:lumOff val="80000"/>
                      </a:schemeClr>
                    </a:solidFill>
                  </a:tcPr>
                </a:tc>
              </a:tr>
              <a:tr h="463007">
                <a:tc>
                  <a:txBody>
                    <a:bodyPr/>
                    <a:lstStyle/>
                    <a:p>
                      <a:pPr>
                        <a:lnSpc>
                          <a:spcPts val="1400"/>
                        </a:lnSpc>
                        <a:spcAft>
                          <a:spcPts val="0"/>
                        </a:spcAft>
                      </a:pPr>
                      <a:r>
                        <a:rPr lang="en-US" sz="1400" kern="1200" dirty="0" smtClean="0">
                          <a:solidFill>
                            <a:schemeClr val="dk1"/>
                          </a:solidFill>
                          <a:latin typeface="+mn-lt"/>
                          <a:ea typeface="+mn-ea"/>
                          <a:cs typeface="+mn-cs"/>
                        </a:rPr>
                        <a:t>Registration of patents and publications</a:t>
                      </a:r>
                      <a:endParaRPr lang="ru-RU" sz="1400" dirty="0">
                        <a:effectLst/>
                        <a:latin typeface="Calibri"/>
                        <a:ea typeface="Times New Roman"/>
                        <a:cs typeface="Times New Roman"/>
                      </a:endParaRPr>
                    </a:p>
                  </a:txBody>
                  <a:tcPr marL="61621" marR="61621" marT="0" marB="0" anchor="ctr">
                    <a:solidFill>
                      <a:schemeClr val="accent1">
                        <a:lumMod val="20000"/>
                        <a:lumOff val="80000"/>
                      </a:schemeClr>
                    </a:solidFill>
                  </a:tcPr>
                </a:tc>
                <a:tc>
                  <a:txBody>
                    <a:bodyPr/>
                    <a:lstStyle/>
                    <a:p>
                      <a:pPr algn="ctr">
                        <a:lnSpc>
                          <a:spcPts val="1400"/>
                        </a:lnSpc>
                        <a:spcAft>
                          <a:spcPts val="0"/>
                        </a:spcAft>
                      </a:pPr>
                      <a:r>
                        <a:rPr lang="ru-RU" sz="1400" dirty="0">
                          <a:effectLst/>
                        </a:rPr>
                        <a:t>-</a:t>
                      </a:r>
                      <a:endParaRPr lang="ru-RU" sz="1400" dirty="0">
                        <a:effectLst/>
                        <a:latin typeface="Calibri"/>
                        <a:ea typeface="Times New Roman"/>
                        <a:cs typeface="Times New Roman"/>
                      </a:endParaRPr>
                    </a:p>
                  </a:txBody>
                  <a:tcPr marL="61621" marR="61621" marT="0" marB="0" anchor="ctr">
                    <a:solidFill>
                      <a:schemeClr val="accent1">
                        <a:lumMod val="20000"/>
                        <a:lumOff val="80000"/>
                      </a:schemeClr>
                    </a:solidFill>
                  </a:tcPr>
                </a:tc>
                <a:tc>
                  <a:txBody>
                    <a:bodyPr/>
                    <a:lstStyle/>
                    <a:p>
                      <a:pPr algn="ctr">
                        <a:lnSpc>
                          <a:spcPts val="1400"/>
                        </a:lnSpc>
                        <a:spcAft>
                          <a:spcPts val="0"/>
                        </a:spcAft>
                      </a:pPr>
                      <a:r>
                        <a:rPr lang="ru-RU" sz="1400" dirty="0">
                          <a:effectLst/>
                        </a:rPr>
                        <a:t>-</a:t>
                      </a:r>
                      <a:endParaRPr lang="ru-RU" sz="1400" dirty="0">
                        <a:effectLst/>
                        <a:latin typeface="Calibri"/>
                        <a:ea typeface="Times New Roman"/>
                        <a:cs typeface="Times New Roman"/>
                      </a:endParaRPr>
                    </a:p>
                  </a:txBody>
                  <a:tcPr marL="61621" marR="61621" marT="0" marB="0" anchor="ctr">
                    <a:solidFill>
                      <a:schemeClr val="accent1">
                        <a:lumMod val="20000"/>
                        <a:lumOff val="80000"/>
                      </a:schemeClr>
                    </a:solidFill>
                  </a:tcPr>
                </a:tc>
                <a:tc>
                  <a:txBody>
                    <a:bodyPr/>
                    <a:lstStyle/>
                    <a:p>
                      <a:pPr algn="ctr">
                        <a:lnSpc>
                          <a:spcPts val="1400"/>
                        </a:lnSpc>
                        <a:spcAft>
                          <a:spcPts val="0"/>
                        </a:spcAft>
                      </a:pPr>
                      <a:r>
                        <a:rPr lang="ru-RU" sz="1400" dirty="0">
                          <a:effectLst/>
                        </a:rPr>
                        <a:t> </a:t>
                      </a:r>
                      <a:endParaRPr lang="ru-RU" sz="1400" dirty="0">
                        <a:effectLst/>
                        <a:latin typeface="Calibri"/>
                        <a:ea typeface="Times New Roman"/>
                        <a:cs typeface="Times New Roman"/>
                      </a:endParaRPr>
                    </a:p>
                  </a:txBody>
                  <a:tcPr marL="61621" marR="61621" marT="0" marB="0" anchor="ctr">
                    <a:solidFill>
                      <a:schemeClr val="accent1">
                        <a:lumMod val="20000"/>
                        <a:lumOff val="80000"/>
                      </a:schemeClr>
                    </a:solidFill>
                  </a:tcPr>
                </a:tc>
              </a:tr>
              <a:tr h="231504">
                <a:tc>
                  <a:txBody>
                    <a:bodyPr/>
                    <a:lstStyle/>
                    <a:p>
                      <a:pPr>
                        <a:lnSpc>
                          <a:spcPts val="1400"/>
                        </a:lnSpc>
                        <a:spcAft>
                          <a:spcPts val="0"/>
                        </a:spcAft>
                      </a:pPr>
                      <a:r>
                        <a:rPr lang="ru-RU" sz="1400" kern="1200" dirty="0" err="1" smtClean="0">
                          <a:solidFill>
                            <a:schemeClr val="dk1"/>
                          </a:solidFill>
                          <a:latin typeface="+mn-lt"/>
                          <a:ea typeface="+mn-ea"/>
                          <a:cs typeface="+mn-cs"/>
                        </a:rPr>
                        <a:t>Training</a:t>
                      </a:r>
                      <a:r>
                        <a:rPr lang="ru-RU" sz="1400" kern="1200" dirty="0" smtClean="0">
                          <a:solidFill>
                            <a:schemeClr val="dk1"/>
                          </a:solidFill>
                          <a:latin typeface="+mn-lt"/>
                          <a:ea typeface="+mn-ea"/>
                          <a:cs typeface="+mn-cs"/>
                        </a:rPr>
                        <a:t>, </a:t>
                      </a:r>
                      <a:r>
                        <a:rPr lang="ru-RU" sz="1400" kern="1200" dirty="0" err="1" smtClean="0">
                          <a:solidFill>
                            <a:schemeClr val="dk1"/>
                          </a:solidFill>
                          <a:latin typeface="+mn-lt"/>
                          <a:ea typeface="+mn-ea"/>
                          <a:cs typeface="+mn-cs"/>
                        </a:rPr>
                        <a:t>seminars</a:t>
                      </a:r>
                      <a:endParaRPr lang="ru-RU" sz="1400" dirty="0">
                        <a:effectLst/>
                        <a:latin typeface="Calibri"/>
                        <a:ea typeface="Times New Roman"/>
                        <a:cs typeface="Times New Roman"/>
                      </a:endParaRPr>
                    </a:p>
                  </a:txBody>
                  <a:tcPr marL="61621" marR="61621" marT="0" marB="0" anchor="b">
                    <a:solidFill>
                      <a:schemeClr val="accent4">
                        <a:lumMod val="20000"/>
                        <a:lumOff val="80000"/>
                      </a:schemeClr>
                    </a:solidFill>
                  </a:tcPr>
                </a:tc>
                <a:tc>
                  <a:txBody>
                    <a:bodyPr/>
                    <a:lstStyle/>
                    <a:p>
                      <a:pPr algn="ctr">
                        <a:lnSpc>
                          <a:spcPts val="1400"/>
                        </a:lnSpc>
                        <a:spcAft>
                          <a:spcPts val="0"/>
                        </a:spcAft>
                      </a:pPr>
                      <a:r>
                        <a:rPr lang="ru-RU" sz="1400" dirty="0">
                          <a:effectLst/>
                        </a:rPr>
                        <a:t>-</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ru-RU" sz="1400" dirty="0">
                          <a:effectLst/>
                        </a:rPr>
                        <a:t>-</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ru-RU" sz="1400" dirty="0">
                          <a:effectLst/>
                        </a:rPr>
                        <a:t> </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r>
              <a:tr h="463007">
                <a:tc>
                  <a:txBody>
                    <a:bodyPr/>
                    <a:lstStyle/>
                    <a:p>
                      <a:pPr>
                        <a:lnSpc>
                          <a:spcPts val="1400"/>
                        </a:lnSpc>
                        <a:spcAft>
                          <a:spcPts val="0"/>
                        </a:spcAft>
                      </a:pPr>
                      <a:r>
                        <a:rPr lang="en-US" sz="1400" dirty="0" smtClean="0"/>
                        <a:t>Services of third-party organizations and individuals</a:t>
                      </a:r>
                      <a:endParaRPr lang="ru-RU" sz="1400" dirty="0">
                        <a:effectLst/>
                        <a:latin typeface="Calibri"/>
                        <a:ea typeface="Times New Roman"/>
                        <a:cs typeface="Times New Roman"/>
                      </a:endParaRPr>
                    </a:p>
                  </a:txBody>
                  <a:tcPr marL="61621" marR="61621" marT="0" marB="0" anchor="b"/>
                </a:tc>
                <a:tc>
                  <a:txBody>
                    <a:bodyPr/>
                    <a:lstStyle/>
                    <a:p>
                      <a:pPr algn="ctr">
                        <a:lnSpc>
                          <a:spcPts val="1400"/>
                        </a:lnSpc>
                        <a:spcAft>
                          <a:spcPts val="0"/>
                        </a:spcAft>
                      </a:pPr>
                      <a:r>
                        <a:rPr lang="ru-RU" sz="1400" dirty="0">
                          <a:effectLst/>
                        </a:rPr>
                        <a:t>-</a:t>
                      </a:r>
                      <a:endParaRPr lang="ru-RU" sz="1400" dirty="0">
                        <a:effectLst/>
                        <a:latin typeface="Calibri"/>
                        <a:ea typeface="Times New Roman"/>
                        <a:cs typeface="Times New Roman"/>
                      </a:endParaRPr>
                    </a:p>
                  </a:txBody>
                  <a:tcPr marL="61621" marR="61621" marT="0" marB="0" anchor="ctr"/>
                </a:tc>
                <a:tc>
                  <a:txBody>
                    <a:bodyPr/>
                    <a:lstStyle/>
                    <a:p>
                      <a:pPr algn="ctr">
                        <a:lnSpc>
                          <a:spcPts val="1400"/>
                        </a:lnSpc>
                        <a:spcAft>
                          <a:spcPts val="0"/>
                        </a:spcAft>
                      </a:pPr>
                      <a:r>
                        <a:rPr lang="ru-RU" sz="1400" dirty="0">
                          <a:effectLst/>
                        </a:rPr>
                        <a:t>-</a:t>
                      </a:r>
                      <a:endParaRPr lang="ru-RU" sz="1400" dirty="0">
                        <a:effectLst/>
                        <a:latin typeface="Calibri"/>
                        <a:ea typeface="Times New Roman"/>
                        <a:cs typeface="Times New Roman"/>
                      </a:endParaRPr>
                    </a:p>
                  </a:txBody>
                  <a:tcPr marL="61621" marR="61621" marT="0" marB="0" anchor="ctr"/>
                </a:tc>
                <a:tc>
                  <a:txBody>
                    <a:bodyPr/>
                    <a:lstStyle/>
                    <a:p>
                      <a:pPr algn="ctr">
                        <a:lnSpc>
                          <a:spcPts val="1400"/>
                        </a:lnSpc>
                        <a:spcAft>
                          <a:spcPts val="0"/>
                        </a:spcAft>
                      </a:pPr>
                      <a:r>
                        <a:rPr lang="ru-RU" sz="1400" dirty="0">
                          <a:effectLst/>
                        </a:rPr>
                        <a:t> </a:t>
                      </a:r>
                      <a:endParaRPr lang="ru-RU" sz="1400" dirty="0">
                        <a:effectLst/>
                        <a:latin typeface="Calibri"/>
                        <a:ea typeface="Times New Roman"/>
                        <a:cs typeface="Times New Roman"/>
                      </a:endParaRPr>
                    </a:p>
                  </a:txBody>
                  <a:tcPr marL="61621" marR="61621" marT="0" marB="0" anchor="ctr"/>
                </a:tc>
              </a:tr>
              <a:tr h="424423">
                <a:tc>
                  <a:txBody>
                    <a:bodyPr/>
                    <a:lstStyle/>
                    <a:p>
                      <a:pPr>
                        <a:lnSpc>
                          <a:spcPts val="1400"/>
                        </a:lnSpc>
                        <a:spcAft>
                          <a:spcPts val="0"/>
                        </a:spcAft>
                      </a:pPr>
                      <a:r>
                        <a:rPr lang="ru-RU" sz="1400" kern="1200" dirty="0" err="1" smtClean="0">
                          <a:solidFill>
                            <a:schemeClr val="dk1"/>
                          </a:solidFill>
                          <a:latin typeface="+mn-lt"/>
                          <a:ea typeface="+mn-ea"/>
                          <a:cs typeface="+mn-cs"/>
                        </a:rPr>
                        <a:t>Overhead</a:t>
                      </a:r>
                      <a:r>
                        <a:rPr lang="ru-RU" sz="1400" kern="1200" dirty="0" smtClean="0">
                          <a:solidFill>
                            <a:schemeClr val="dk1"/>
                          </a:solidFill>
                          <a:latin typeface="+mn-lt"/>
                          <a:ea typeface="+mn-ea"/>
                          <a:cs typeface="+mn-cs"/>
                        </a:rPr>
                        <a:t> </a:t>
                      </a:r>
                      <a:r>
                        <a:rPr lang="ru-RU" sz="1400" kern="1200" dirty="0" err="1" smtClean="0">
                          <a:solidFill>
                            <a:schemeClr val="dk1"/>
                          </a:solidFill>
                          <a:latin typeface="+mn-lt"/>
                          <a:ea typeface="+mn-ea"/>
                          <a:cs typeface="+mn-cs"/>
                        </a:rPr>
                        <a:t>and</a:t>
                      </a:r>
                      <a:r>
                        <a:rPr lang="ru-RU" sz="1400" kern="1200" dirty="0" smtClean="0">
                          <a:solidFill>
                            <a:schemeClr val="dk1"/>
                          </a:solidFill>
                          <a:latin typeface="+mn-lt"/>
                          <a:ea typeface="+mn-ea"/>
                          <a:cs typeface="+mn-cs"/>
                        </a:rPr>
                        <a:t> </a:t>
                      </a:r>
                      <a:r>
                        <a:rPr lang="ru-RU" sz="1400" kern="1200" dirty="0" err="1" smtClean="0">
                          <a:solidFill>
                            <a:schemeClr val="dk1"/>
                          </a:solidFill>
                          <a:latin typeface="+mn-lt"/>
                          <a:ea typeface="+mn-ea"/>
                          <a:cs typeface="+mn-cs"/>
                        </a:rPr>
                        <a:t>other</a:t>
                      </a:r>
                      <a:r>
                        <a:rPr lang="ru-RU" sz="1400" kern="1200" dirty="0" smtClean="0">
                          <a:solidFill>
                            <a:schemeClr val="dk1"/>
                          </a:solidFill>
                          <a:latin typeface="+mn-lt"/>
                          <a:ea typeface="+mn-ea"/>
                          <a:cs typeface="+mn-cs"/>
                        </a:rPr>
                        <a:t> </a:t>
                      </a:r>
                      <a:r>
                        <a:rPr lang="ru-RU" sz="1400" kern="1200" dirty="0" err="1" smtClean="0">
                          <a:solidFill>
                            <a:schemeClr val="dk1"/>
                          </a:solidFill>
                          <a:latin typeface="+mn-lt"/>
                          <a:ea typeface="+mn-ea"/>
                          <a:cs typeface="+mn-cs"/>
                        </a:rPr>
                        <a:t>expenses</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ru-RU" sz="1400" dirty="0">
                          <a:effectLst/>
                        </a:rPr>
                        <a:t>2 803 333</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ru-RU" sz="1400" dirty="0">
                          <a:effectLst/>
                        </a:rPr>
                        <a:t>910 165</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c>
                  <a:txBody>
                    <a:bodyPr/>
                    <a:lstStyle/>
                    <a:p>
                      <a:pPr algn="ctr">
                        <a:lnSpc>
                          <a:spcPts val="1400"/>
                        </a:lnSpc>
                        <a:spcAft>
                          <a:spcPts val="0"/>
                        </a:spcAft>
                      </a:pPr>
                      <a:r>
                        <a:rPr lang="en-US" sz="1400" dirty="0" smtClean="0"/>
                        <a:t>In connection with the late start of work</a:t>
                      </a:r>
                      <a:endParaRPr lang="ru-RU" sz="1400" dirty="0">
                        <a:effectLst/>
                        <a:latin typeface="Calibri"/>
                        <a:ea typeface="Times New Roman"/>
                        <a:cs typeface="Times New Roman"/>
                      </a:endParaRPr>
                    </a:p>
                  </a:txBody>
                  <a:tcPr marL="61621" marR="61621" marT="0" marB="0" anchor="ctr">
                    <a:solidFill>
                      <a:schemeClr val="accent4">
                        <a:lumMod val="20000"/>
                        <a:lumOff val="80000"/>
                      </a:schemeClr>
                    </a:solidFill>
                  </a:tcPr>
                </a:tc>
              </a:tr>
              <a:tr h="212212">
                <a:tc>
                  <a:txBody>
                    <a:bodyPr/>
                    <a:lstStyle/>
                    <a:p>
                      <a:pPr algn="ctr">
                        <a:lnSpc>
                          <a:spcPts val="1400"/>
                        </a:lnSpc>
                        <a:spcAft>
                          <a:spcPts val="0"/>
                        </a:spcAft>
                      </a:pPr>
                      <a:r>
                        <a:rPr lang="en-US" sz="1400" b="1" dirty="0" smtClean="0">
                          <a:solidFill>
                            <a:schemeClr val="bg1"/>
                          </a:solidFill>
                          <a:effectLst/>
                        </a:rPr>
                        <a:t>TOTAL</a:t>
                      </a:r>
                      <a:endParaRPr lang="ru-RU" sz="1400" b="1" dirty="0">
                        <a:solidFill>
                          <a:schemeClr val="bg1"/>
                        </a:solidFill>
                        <a:effectLst/>
                        <a:latin typeface="Calibri"/>
                        <a:ea typeface="Times New Roman"/>
                        <a:cs typeface="Times New Roman"/>
                      </a:endParaRPr>
                    </a:p>
                  </a:txBody>
                  <a:tcPr marL="61621" marR="61621" marT="0" marB="0" anchor="ctr">
                    <a:solidFill>
                      <a:srgbClr val="002060"/>
                    </a:solidFill>
                  </a:tcPr>
                </a:tc>
                <a:tc>
                  <a:txBody>
                    <a:bodyPr/>
                    <a:lstStyle/>
                    <a:p>
                      <a:pPr algn="ctr">
                        <a:lnSpc>
                          <a:spcPts val="1400"/>
                        </a:lnSpc>
                        <a:spcAft>
                          <a:spcPts val="0"/>
                        </a:spcAft>
                      </a:pPr>
                      <a:r>
                        <a:rPr lang="ru-RU" sz="1400" b="1" dirty="0">
                          <a:solidFill>
                            <a:schemeClr val="bg1"/>
                          </a:solidFill>
                          <a:effectLst/>
                        </a:rPr>
                        <a:t>27 501 996</a:t>
                      </a:r>
                      <a:endParaRPr lang="ru-RU" sz="1400" b="1" dirty="0">
                        <a:solidFill>
                          <a:schemeClr val="bg1"/>
                        </a:solidFill>
                        <a:effectLst/>
                        <a:latin typeface="Calibri"/>
                        <a:ea typeface="Times New Roman"/>
                        <a:cs typeface="Times New Roman"/>
                      </a:endParaRPr>
                    </a:p>
                  </a:txBody>
                  <a:tcPr marL="61621" marR="61621" marT="0" marB="0" anchor="ctr">
                    <a:solidFill>
                      <a:srgbClr val="002060"/>
                    </a:solidFill>
                  </a:tcPr>
                </a:tc>
                <a:tc>
                  <a:txBody>
                    <a:bodyPr/>
                    <a:lstStyle/>
                    <a:p>
                      <a:pPr algn="ctr">
                        <a:lnSpc>
                          <a:spcPts val="1400"/>
                        </a:lnSpc>
                        <a:spcAft>
                          <a:spcPts val="0"/>
                        </a:spcAft>
                      </a:pPr>
                      <a:r>
                        <a:rPr lang="ru-RU" sz="1400" b="1" dirty="0">
                          <a:solidFill>
                            <a:schemeClr val="bg1"/>
                          </a:solidFill>
                          <a:effectLst/>
                        </a:rPr>
                        <a:t>8 402 499</a:t>
                      </a:r>
                      <a:endParaRPr lang="ru-RU" sz="1400" b="1" dirty="0">
                        <a:solidFill>
                          <a:schemeClr val="bg1"/>
                        </a:solidFill>
                        <a:effectLst/>
                        <a:latin typeface="Calibri"/>
                        <a:ea typeface="Times New Roman"/>
                        <a:cs typeface="Times New Roman"/>
                      </a:endParaRPr>
                    </a:p>
                  </a:txBody>
                  <a:tcPr marL="61621" marR="61621" marT="0" marB="0" anchor="ctr">
                    <a:solidFill>
                      <a:srgbClr val="002060"/>
                    </a:solidFill>
                  </a:tcPr>
                </a:tc>
                <a:tc>
                  <a:txBody>
                    <a:bodyPr/>
                    <a:lstStyle/>
                    <a:p>
                      <a:pPr algn="ctr">
                        <a:lnSpc>
                          <a:spcPts val="1400"/>
                        </a:lnSpc>
                        <a:spcAft>
                          <a:spcPts val="0"/>
                        </a:spcAft>
                      </a:pPr>
                      <a:r>
                        <a:rPr lang="ru-RU" sz="1400" b="1" dirty="0">
                          <a:solidFill>
                            <a:schemeClr val="bg1"/>
                          </a:solidFill>
                          <a:effectLst/>
                        </a:rPr>
                        <a:t> </a:t>
                      </a:r>
                      <a:endParaRPr lang="ru-RU" sz="1400" b="1" dirty="0">
                        <a:solidFill>
                          <a:schemeClr val="bg1"/>
                        </a:solidFill>
                        <a:effectLst/>
                        <a:latin typeface="Calibri"/>
                        <a:ea typeface="Times New Roman"/>
                        <a:cs typeface="Times New Roman"/>
                      </a:endParaRPr>
                    </a:p>
                  </a:txBody>
                  <a:tcPr marL="61621" marR="61621" marT="0" marB="0" anchor="ctr">
                    <a:solidFill>
                      <a:srgbClr val="002060"/>
                    </a:solidFill>
                  </a:tcPr>
                </a:tc>
              </a:tr>
            </a:tbl>
          </a:graphicData>
        </a:graphic>
      </p:graphicFrame>
      <p:sp>
        <p:nvSpPr>
          <p:cNvPr id="5" name="Скругленный прямоугольник 4"/>
          <p:cNvSpPr/>
          <p:nvPr/>
        </p:nvSpPr>
        <p:spPr>
          <a:xfrm>
            <a:off x="8878" y="702507"/>
            <a:ext cx="9135122"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t>Financial report of grant funds (from 30.11.2016 to 01.06.2017) in tenge, KZT</a:t>
            </a:r>
            <a:endParaRPr lang="ru-RU" sz="1600" b="1" cap="small" dirty="0">
              <a:solidFill>
                <a:schemeClr val="bg1"/>
              </a:solidFill>
              <a:latin typeface="Calibri" pitchFamily="34" charset="0"/>
              <a:ea typeface="Calibri" pitchFamily="34" charset="0"/>
              <a:cs typeface="Times New Roman" pitchFamily="18" charset="0"/>
            </a:endParaRPr>
          </a:p>
        </p:txBody>
      </p:sp>
      <p:sp>
        <p:nvSpPr>
          <p:cNvPr id="6" name="Полилиния 5"/>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Tree>
    <p:extLst>
      <p:ext uri="{BB962C8B-B14F-4D97-AF65-F5344CB8AC3E}">
        <p14:creationId xmlns:p14="http://schemas.microsoft.com/office/powerpoint/2010/main" xmlns="" val="4162885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719979886"/>
              </p:ext>
            </p:extLst>
          </p:nvPr>
        </p:nvGraphicFramePr>
        <p:xfrm>
          <a:off x="360767" y="1496790"/>
          <a:ext cx="8568951" cy="3663232"/>
        </p:xfrm>
        <a:graphic>
          <a:graphicData uri="http://schemas.openxmlformats.org/drawingml/2006/table">
            <a:tbl>
              <a:tblPr>
                <a:tableStyleId>{5C22544A-7EE6-4342-B048-85BDC9FD1C3A}</a:tableStyleId>
              </a:tblPr>
              <a:tblGrid>
                <a:gridCol w="2376264"/>
                <a:gridCol w="2304256"/>
                <a:gridCol w="1152128"/>
                <a:gridCol w="1637720"/>
                <a:gridCol w="1098583"/>
              </a:tblGrid>
              <a:tr h="432048">
                <a:tc>
                  <a:txBody>
                    <a:bodyPr/>
                    <a:lstStyle/>
                    <a:p>
                      <a:pPr algn="ctr">
                        <a:lnSpc>
                          <a:spcPct val="100000"/>
                        </a:lnSpc>
                        <a:spcAft>
                          <a:spcPts val="0"/>
                        </a:spcAft>
                      </a:pPr>
                      <a:r>
                        <a:rPr lang="en-US" sz="1400" b="1" dirty="0" smtClean="0">
                          <a:solidFill>
                            <a:schemeClr val="bg1"/>
                          </a:solidFill>
                        </a:rPr>
                        <a:t>Payment </a:t>
                      </a:r>
                    </a:p>
                    <a:p>
                      <a:pPr algn="ctr">
                        <a:lnSpc>
                          <a:spcPct val="100000"/>
                        </a:lnSpc>
                        <a:spcAft>
                          <a:spcPts val="0"/>
                        </a:spcAft>
                      </a:pPr>
                      <a:r>
                        <a:rPr lang="en-US" sz="1400" b="1" dirty="0" smtClean="0">
                          <a:solidFill>
                            <a:schemeClr val="bg1"/>
                          </a:solidFill>
                        </a:rPr>
                        <a:t>Category / Subcategory</a:t>
                      </a:r>
                      <a:endParaRPr lang="ru-RU" sz="1400" b="1" dirty="0">
                        <a:solidFill>
                          <a:schemeClr val="bg1"/>
                        </a:solidFill>
                        <a:effectLst/>
                        <a:latin typeface="Calibri"/>
                        <a:ea typeface="Times New Roman"/>
                        <a:cs typeface="Times New Roman"/>
                      </a:endParaRPr>
                    </a:p>
                  </a:txBody>
                  <a:tcPr marL="68580" marR="68580" marT="0" marB="0" anchor="ctr">
                    <a:solidFill>
                      <a:schemeClr val="accent1"/>
                    </a:solidFill>
                  </a:tcPr>
                </a:tc>
                <a:tc>
                  <a:txBody>
                    <a:bodyPr/>
                    <a:lstStyle/>
                    <a:p>
                      <a:pPr algn="ctr">
                        <a:lnSpc>
                          <a:spcPct val="100000"/>
                        </a:lnSpc>
                        <a:spcAft>
                          <a:spcPts val="0"/>
                        </a:spcAft>
                      </a:pPr>
                      <a:r>
                        <a:rPr lang="en-US" sz="1400" b="1" dirty="0" smtClean="0">
                          <a:solidFill>
                            <a:schemeClr val="bg1"/>
                          </a:solidFill>
                          <a:effectLst/>
                        </a:rPr>
                        <a:t>Contractor, number and </a:t>
                      </a:r>
                    </a:p>
                    <a:p>
                      <a:pPr algn="ctr">
                        <a:lnSpc>
                          <a:spcPct val="100000"/>
                        </a:lnSpc>
                        <a:spcAft>
                          <a:spcPts val="0"/>
                        </a:spcAft>
                      </a:pPr>
                      <a:r>
                        <a:rPr lang="en-US" sz="1400" b="1" dirty="0" smtClean="0">
                          <a:solidFill>
                            <a:schemeClr val="bg1"/>
                          </a:solidFill>
                          <a:effectLst/>
                        </a:rPr>
                        <a:t>date of contract</a:t>
                      </a:r>
                      <a:endParaRPr lang="ru-RU" sz="1400" b="1" dirty="0">
                        <a:solidFill>
                          <a:schemeClr val="bg1"/>
                        </a:solidFill>
                        <a:effectLst/>
                        <a:latin typeface="Calibri"/>
                        <a:ea typeface="Times New Roman"/>
                        <a:cs typeface="Times New Roman"/>
                      </a:endParaRPr>
                    </a:p>
                  </a:txBody>
                  <a:tcPr marL="68580" marR="68580" marT="0" marB="0" anchor="ctr">
                    <a:solidFill>
                      <a:schemeClr val="accent1"/>
                    </a:solidFill>
                  </a:tcPr>
                </a:tc>
                <a:tc>
                  <a:txBody>
                    <a:bodyPr/>
                    <a:lstStyle/>
                    <a:p>
                      <a:pPr algn="ctr">
                        <a:lnSpc>
                          <a:spcPct val="100000"/>
                        </a:lnSpc>
                        <a:spcAft>
                          <a:spcPts val="0"/>
                        </a:spcAft>
                      </a:pPr>
                      <a:r>
                        <a:rPr lang="en-US" sz="1400" b="1" dirty="0" smtClean="0">
                          <a:solidFill>
                            <a:schemeClr val="bg1"/>
                          </a:solidFill>
                        </a:rPr>
                        <a:t>Contract value</a:t>
                      </a:r>
                      <a:endParaRPr lang="ru-RU" sz="1400" b="1" dirty="0">
                        <a:solidFill>
                          <a:schemeClr val="bg1"/>
                        </a:solidFill>
                        <a:effectLst/>
                        <a:latin typeface="Calibri"/>
                        <a:ea typeface="Times New Roman"/>
                        <a:cs typeface="Times New Roman"/>
                      </a:endParaRPr>
                    </a:p>
                  </a:txBody>
                  <a:tcPr marL="68580" marR="68580" marT="0" marB="0" anchor="ctr">
                    <a:solidFill>
                      <a:schemeClr val="accent1"/>
                    </a:solidFill>
                  </a:tcPr>
                </a:tc>
                <a:tc>
                  <a:txBody>
                    <a:bodyPr/>
                    <a:lstStyle/>
                    <a:p>
                      <a:pPr algn="ctr">
                        <a:lnSpc>
                          <a:spcPct val="100000"/>
                        </a:lnSpc>
                        <a:spcAft>
                          <a:spcPts val="0"/>
                        </a:spcAft>
                      </a:pPr>
                      <a:r>
                        <a:rPr lang="en-US" sz="1400" b="1" dirty="0" smtClean="0">
                          <a:solidFill>
                            <a:schemeClr val="bg1"/>
                          </a:solidFill>
                        </a:rPr>
                        <a:t>Current payment</a:t>
                      </a:r>
                      <a:endParaRPr lang="ru-RU" sz="1400" b="1" dirty="0">
                        <a:solidFill>
                          <a:schemeClr val="bg1"/>
                        </a:solidFill>
                        <a:effectLst/>
                        <a:latin typeface="Calibri"/>
                        <a:ea typeface="Times New Roman"/>
                        <a:cs typeface="Times New Roman"/>
                      </a:endParaRPr>
                    </a:p>
                  </a:txBody>
                  <a:tcPr marL="68580" marR="68580" marT="0" marB="0" anchor="ctr">
                    <a:solidFill>
                      <a:schemeClr val="accent1"/>
                    </a:solidFill>
                  </a:tcPr>
                </a:tc>
                <a:tc>
                  <a:txBody>
                    <a:bodyPr/>
                    <a:lstStyle/>
                    <a:p>
                      <a:r>
                        <a:rPr lang="en-US" sz="1400" b="1" dirty="0" smtClean="0">
                          <a:solidFill>
                            <a:schemeClr val="bg1"/>
                          </a:solidFill>
                        </a:rPr>
                        <a:t>Balance</a:t>
                      </a:r>
                      <a:endParaRPr lang="ru-RU" sz="1400" b="1" dirty="0">
                        <a:solidFill>
                          <a:schemeClr val="bg1"/>
                        </a:solidFill>
                        <a:effectLst/>
                      </a:endParaRPr>
                    </a:p>
                  </a:txBody>
                  <a:tcPr marL="68580" marR="68580" marT="0" marB="0" anchor="ctr">
                    <a:solidFill>
                      <a:schemeClr val="accent1"/>
                    </a:solidFill>
                  </a:tcPr>
                </a:tc>
              </a:tr>
              <a:tr h="582295">
                <a:tc>
                  <a:txBody>
                    <a:bodyPr/>
                    <a:lstStyle/>
                    <a:p>
                      <a:pPr>
                        <a:lnSpc>
                          <a:spcPct val="115000"/>
                        </a:lnSpc>
                        <a:spcAft>
                          <a:spcPts val="0"/>
                        </a:spcAft>
                      </a:pPr>
                      <a:r>
                        <a:rPr lang="en-US" sz="1600" dirty="0" smtClean="0">
                          <a:effectLst/>
                        </a:rPr>
                        <a:t>Overhead / Rent of Premises</a:t>
                      </a:r>
                      <a:endParaRPr lang="ru-RU" sz="1600" dirty="0">
                        <a:effectLst/>
                        <a:latin typeface="Calibri"/>
                        <a:ea typeface="Times New Roman"/>
                        <a:cs typeface="Times New Roman"/>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en-US" sz="1600" dirty="0" smtClean="0"/>
                        <a:t>LLP “AVA-</a:t>
                      </a:r>
                      <a:r>
                        <a:rPr lang="en-US" sz="1600" dirty="0" err="1" smtClean="0"/>
                        <a:t>Stroysystema</a:t>
                      </a:r>
                      <a:r>
                        <a:rPr lang="en-US" sz="1600" dirty="0" smtClean="0"/>
                        <a:t>", lease agreement No. 0/02-2017TST of 08.02.2017</a:t>
                      </a:r>
                      <a:endParaRPr lang="ru-RU" sz="1600" dirty="0">
                        <a:effectLst/>
                        <a:latin typeface="Calibri"/>
                        <a:ea typeface="Times New Roman"/>
                        <a:cs typeface="Times New Roman"/>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ru-RU" sz="1600" dirty="0">
                          <a:effectLst/>
                        </a:rPr>
                        <a:t>2 790 000</a:t>
                      </a:r>
                      <a:endParaRPr lang="ru-RU" sz="1600" dirty="0">
                        <a:effectLst/>
                        <a:latin typeface="Calibri"/>
                        <a:ea typeface="Times New Roman"/>
                        <a:cs typeface="Times New Roman"/>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ru-RU" sz="1600" dirty="0">
                          <a:effectLst/>
                        </a:rPr>
                        <a:t>837 000</a:t>
                      </a:r>
                      <a:endParaRPr lang="ru-RU" sz="1600" dirty="0">
                        <a:effectLst/>
                        <a:latin typeface="Calibri"/>
                        <a:ea typeface="Times New Roman"/>
                        <a:cs typeface="Times New Roman"/>
                      </a:endParaRPr>
                    </a:p>
                  </a:txBody>
                  <a:tcPr marL="68580" marR="68580" marT="0" marB="0" anchor="ctr">
                    <a:solidFill>
                      <a:schemeClr val="accent4">
                        <a:lumMod val="20000"/>
                        <a:lumOff val="80000"/>
                      </a:schemeClr>
                    </a:solidFill>
                  </a:tcPr>
                </a:tc>
                <a:tc>
                  <a:txBody>
                    <a:bodyPr/>
                    <a:lstStyle/>
                    <a:p>
                      <a:pPr algn="ctr">
                        <a:lnSpc>
                          <a:spcPct val="115000"/>
                        </a:lnSpc>
                        <a:spcAft>
                          <a:spcPts val="0"/>
                        </a:spcAft>
                      </a:pPr>
                      <a:r>
                        <a:rPr lang="ru-RU" sz="1600" dirty="0">
                          <a:effectLst/>
                        </a:rPr>
                        <a:t>1 953 000</a:t>
                      </a:r>
                      <a:endParaRPr lang="ru-RU" sz="1600" dirty="0">
                        <a:effectLst/>
                        <a:latin typeface="Calibri"/>
                        <a:ea typeface="Times New Roman"/>
                        <a:cs typeface="Times New Roman"/>
                      </a:endParaRPr>
                    </a:p>
                  </a:txBody>
                  <a:tcPr marL="68580" marR="68580" marT="0" marB="0" anchor="ctr">
                    <a:solidFill>
                      <a:schemeClr val="accent4">
                        <a:lumMod val="20000"/>
                        <a:lumOff val="80000"/>
                      </a:schemeClr>
                    </a:solidFill>
                  </a:tcPr>
                </a:tc>
              </a:tr>
              <a:tr h="1221452">
                <a:tc>
                  <a:txBody>
                    <a:bodyPr/>
                    <a:lstStyle/>
                    <a:p>
                      <a:pPr>
                        <a:lnSpc>
                          <a:spcPct val="115000"/>
                        </a:lnSpc>
                        <a:spcAft>
                          <a:spcPts val="0"/>
                        </a:spcAft>
                      </a:pPr>
                      <a:r>
                        <a:rPr lang="en-US" sz="1600" dirty="0" smtClean="0"/>
                        <a:t>Consulting services</a:t>
                      </a:r>
                      <a:endParaRPr lang="ru-RU" sz="16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600" dirty="0" smtClean="0"/>
                        <a:t>LLP "SKADA LTD", contract No. 01/05-17TCT of 19/05/ 2017</a:t>
                      </a:r>
                      <a:endParaRPr lang="ru-RU" sz="16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600" dirty="0">
                          <a:effectLst/>
                        </a:rPr>
                        <a:t>19 150 000</a:t>
                      </a:r>
                      <a:endParaRPr lang="ru-RU" sz="16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600" dirty="0">
                          <a:effectLst/>
                        </a:rPr>
                        <a:t>1 915 000</a:t>
                      </a:r>
                      <a:endParaRPr lang="ru-RU" sz="16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1600" dirty="0">
                          <a:effectLst/>
                        </a:rPr>
                        <a:t>17 235 000</a:t>
                      </a:r>
                      <a:endParaRPr lang="ru-RU" sz="1600" dirty="0">
                        <a:effectLst/>
                        <a:latin typeface="Calibri"/>
                        <a:ea typeface="Times New Roman"/>
                        <a:cs typeface="Times New Roman"/>
                      </a:endParaRPr>
                    </a:p>
                  </a:txBody>
                  <a:tcPr marL="68580" marR="68580" marT="0" marB="0" anchor="ctr"/>
                </a:tc>
              </a:tr>
              <a:tr h="888068">
                <a:tc>
                  <a:txBody>
                    <a:bodyPr/>
                    <a:lstStyle/>
                    <a:p>
                      <a:pPr algn="ctr">
                        <a:lnSpc>
                          <a:spcPct val="115000"/>
                        </a:lnSpc>
                        <a:spcAft>
                          <a:spcPts val="0"/>
                        </a:spcAft>
                      </a:pPr>
                      <a:r>
                        <a:rPr lang="en-US" sz="1600" b="1" dirty="0" smtClean="0">
                          <a:solidFill>
                            <a:schemeClr val="bg1"/>
                          </a:solidFill>
                          <a:effectLst/>
                        </a:rPr>
                        <a:t>TOTAL</a:t>
                      </a:r>
                      <a:endParaRPr lang="ru-RU" sz="1600" b="1" dirty="0">
                        <a:solidFill>
                          <a:schemeClr val="bg1"/>
                        </a:solidFill>
                        <a:effectLst/>
                        <a:latin typeface="Calibri"/>
                        <a:ea typeface="Times New Roman"/>
                        <a:cs typeface="Times New Roman"/>
                      </a:endParaRPr>
                    </a:p>
                  </a:txBody>
                  <a:tcPr marL="68580" marR="68580" marT="0" marB="0" anchor="ctr">
                    <a:solidFill>
                      <a:schemeClr val="tx2"/>
                    </a:solidFill>
                  </a:tcPr>
                </a:tc>
                <a:tc>
                  <a:txBody>
                    <a:bodyPr/>
                    <a:lstStyle/>
                    <a:p>
                      <a:pPr algn="ctr">
                        <a:lnSpc>
                          <a:spcPct val="115000"/>
                        </a:lnSpc>
                        <a:spcAft>
                          <a:spcPts val="0"/>
                        </a:spcAft>
                      </a:pPr>
                      <a:r>
                        <a:rPr lang="ru-RU" sz="1600" dirty="0">
                          <a:solidFill>
                            <a:schemeClr val="bg1"/>
                          </a:solidFill>
                          <a:effectLst/>
                        </a:rPr>
                        <a:t> </a:t>
                      </a:r>
                      <a:endParaRPr lang="ru-RU" sz="1600" dirty="0">
                        <a:solidFill>
                          <a:schemeClr val="bg1"/>
                        </a:solidFill>
                        <a:effectLst/>
                        <a:latin typeface="Calibri"/>
                        <a:ea typeface="Times New Roman"/>
                        <a:cs typeface="Times New Roman"/>
                      </a:endParaRPr>
                    </a:p>
                  </a:txBody>
                  <a:tcPr marL="68580" marR="68580" marT="0" marB="0" anchor="ctr">
                    <a:solidFill>
                      <a:schemeClr val="tx2"/>
                    </a:solidFill>
                  </a:tcPr>
                </a:tc>
                <a:tc>
                  <a:txBody>
                    <a:bodyPr/>
                    <a:lstStyle/>
                    <a:p>
                      <a:pPr algn="ctr">
                        <a:lnSpc>
                          <a:spcPct val="115000"/>
                        </a:lnSpc>
                        <a:spcAft>
                          <a:spcPts val="0"/>
                        </a:spcAft>
                      </a:pPr>
                      <a:r>
                        <a:rPr lang="ru-RU" sz="1600" dirty="0">
                          <a:solidFill>
                            <a:schemeClr val="bg1"/>
                          </a:solidFill>
                          <a:effectLst/>
                        </a:rPr>
                        <a:t>21 940 000</a:t>
                      </a:r>
                      <a:endParaRPr lang="ru-RU" sz="1600" dirty="0">
                        <a:solidFill>
                          <a:schemeClr val="bg1"/>
                        </a:solidFill>
                        <a:effectLst/>
                        <a:latin typeface="Calibri"/>
                        <a:ea typeface="Times New Roman"/>
                        <a:cs typeface="Times New Roman"/>
                      </a:endParaRPr>
                    </a:p>
                  </a:txBody>
                  <a:tcPr marL="68580" marR="68580" marT="0" marB="0" anchor="ctr">
                    <a:solidFill>
                      <a:schemeClr val="tx2"/>
                    </a:solidFill>
                  </a:tcPr>
                </a:tc>
                <a:tc>
                  <a:txBody>
                    <a:bodyPr/>
                    <a:lstStyle/>
                    <a:p>
                      <a:pPr algn="ctr">
                        <a:lnSpc>
                          <a:spcPct val="115000"/>
                        </a:lnSpc>
                        <a:spcAft>
                          <a:spcPts val="0"/>
                        </a:spcAft>
                      </a:pPr>
                      <a:r>
                        <a:rPr lang="ru-RU" sz="1600" dirty="0">
                          <a:solidFill>
                            <a:schemeClr val="bg1"/>
                          </a:solidFill>
                          <a:effectLst/>
                        </a:rPr>
                        <a:t>2 752 000</a:t>
                      </a:r>
                      <a:endParaRPr lang="ru-RU" sz="1600" dirty="0">
                        <a:solidFill>
                          <a:schemeClr val="bg1"/>
                        </a:solidFill>
                        <a:effectLst/>
                        <a:latin typeface="Calibri"/>
                        <a:ea typeface="Times New Roman"/>
                        <a:cs typeface="Times New Roman"/>
                      </a:endParaRPr>
                    </a:p>
                  </a:txBody>
                  <a:tcPr marL="68580" marR="68580" marT="0" marB="0" anchor="ctr">
                    <a:solidFill>
                      <a:schemeClr val="tx2"/>
                    </a:solidFill>
                  </a:tcPr>
                </a:tc>
                <a:tc>
                  <a:txBody>
                    <a:bodyPr/>
                    <a:lstStyle/>
                    <a:p>
                      <a:pPr algn="ctr">
                        <a:lnSpc>
                          <a:spcPct val="115000"/>
                        </a:lnSpc>
                        <a:spcAft>
                          <a:spcPts val="0"/>
                        </a:spcAft>
                      </a:pPr>
                      <a:r>
                        <a:rPr lang="en-US" sz="1600" dirty="0">
                          <a:solidFill>
                            <a:schemeClr val="bg1"/>
                          </a:solidFill>
                          <a:effectLst/>
                        </a:rPr>
                        <a:t>19188000</a:t>
                      </a:r>
                      <a:endParaRPr lang="ru-RU" sz="1600" dirty="0">
                        <a:solidFill>
                          <a:schemeClr val="bg1"/>
                        </a:solidFill>
                        <a:effectLst/>
                        <a:latin typeface="Calibri"/>
                        <a:ea typeface="Times New Roman"/>
                        <a:cs typeface="Times New Roman"/>
                      </a:endParaRPr>
                    </a:p>
                  </a:txBody>
                  <a:tcPr marL="68580" marR="68580" marT="0" marB="0" anchor="ctr">
                    <a:solidFill>
                      <a:schemeClr val="tx2"/>
                    </a:solidFill>
                  </a:tcPr>
                </a:tc>
              </a:tr>
            </a:tbl>
          </a:graphicData>
        </a:graphic>
      </p:graphicFrame>
      <p:sp>
        <p:nvSpPr>
          <p:cNvPr id="5" name="Скругленный прямоугольник 4"/>
          <p:cNvSpPr/>
          <p:nvPr/>
        </p:nvSpPr>
        <p:spPr>
          <a:xfrm>
            <a:off x="8878" y="702507"/>
            <a:ext cx="9135122"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lnSpc>
                <a:spcPct val="115000"/>
              </a:lnSpc>
              <a:defRPr/>
            </a:pPr>
            <a:r>
              <a:rPr lang="en-US" b="1" dirty="0" smtClean="0"/>
              <a:t>Procurement report for the first half of 2017 in tenge, KZT</a:t>
            </a:r>
            <a:endParaRPr lang="ru-RU" b="1" dirty="0">
              <a:ea typeface="Times New Roman"/>
              <a:cs typeface="Times New Roman"/>
            </a:endParaRPr>
          </a:p>
        </p:txBody>
      </p:sp>
      <p:sp>
        <p:nvSpPr>
          <p:cNvPr id="6" name="Полилиния 5"/>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Tree>
    <p:extLst>
      <p:ext uri="{BB962C8B-B14F-4D97-AF65-F5344CB8AC3E}">
        <p14:creationId xmlns:p14="http://schemas.microsoft.com/office/powerpoint/2010/main" xmlns="" val="49460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47334" y="651138"/>
            <a:ext cx="9144000"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t>Technology commercialization strategy. Business model</a:t>
            </a:r>
            <a:endParaRPr lang="ru-RU" sz="1600" b="1" dirty="0"/>
          </a:p>
        </p:txBody>
      </p:sp>
      <p:sp>
        <p:nvSpPr>
          <p:cNvPr id="8" name="Полилиния 7"/>
          <p:cNvSpPr/>
          <p:nvPr/>
        </p:nvSpPr>
        <p:spPr>
          <a:xfrm>
            <a:off x="8878" y="8221"/>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pic>
        <p:nvPicPr>
          <p:cNvPr id="6" name="Рисунок 5"/>
          <p:cNvPicPr/>
          <p:nvPr/>
        </p:nvPicPr>
        <p:blipFill>
          <a:blip r:embed="rId2" cstate="print"/>
          <a:srcRect t="9668" b="14702"/>
          <a:stretch>
            <a:fillRect/>
          </a:stretch>
        </p:blipFill>
        <p:spPr bwMode="auto">
          <a:xfrm>
            <a:off x="1500166" y="1133497"/>
            <a:ext cx="6110309" cy="5295899"/>
          </a:xfrm>
          <a:prstGeom prst="rect">
            <a:avLst/>
          </a:prstGeom>
          <a:noFill/>
          <a:ln w="9525">
            <a:noFill/>
            <a:miter lim="800000"/>
            <a:headEnd/>
            <a:tailEnd/>
          </a:ln>
        </p:spPr>
      </p:pic>
    </p:spTree>
    <p:extLst>
      <p:ext uri="{BB962C8B-B14F-4D97-AF65-F5344CB8AC3E}">
        <p14:creationId xmlns:p14="http://schemas.microsoft.com/office/powerpoint/2010/main" xmlns="" val="179021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9144000" cy="642942"/>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711200">
              <a:lnSpc>
                <a:spcPct val="90000"/>
              </a:lnSpc>
              <a:spcAft>
                <a:spcPct val="35000"/>
              </a:spcAft>
            </a:pPr>
            <a: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
        <p:nvSpPr>
          <p:cNvPr id="11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0" y="642918"/>
            <a:ext cx="9144000" cy="646331"/>
          </a:xfrm>
          <a:prstGeom prst="rect">
            <a:avLst/>
          </a:prstGeom>
          <a:solidFill>
            <a:schemeClr val="tx1"/>
          </a:solidFill>
        </p:spPr>
        <p:txBody>
          <a:bodyPr wrap="square" rtlCol="0">
            <a:spAutoFit/>
          </a:bodyPr>
          <a:lstStyle/>
          <a:p>
            <a:pPr algn="ctr"/>
            <a:r>
              <a:rPr lang="en-US" b="1" dirty="0" smtClean="0">
                <a:solidFill>
                  <a:schemeClr val="bg1"/>
                </a:solidFill>
              </a:rPr>
              <a:t>Specification of methodological and scientific-technical solutions for the creation of the </a:t>
            </a:r>
            <a:r>
              <a:rPr lang="en-US" sz="1600" b="1" dirty="0" smtClean="0">
                <a:solidFill>
                  <a:schemeClr val="bg1"/>
                </a:solidFill>
              </a:rPr>
              <a:t>OMIOQ</a:t>
            </a:r>
            <a:r>
              <a:rPr lang="en-US" b="1" dirty="0" smtClean="0">
                <a:solidFill>
                  <a:schemeClr val="bg1"/>
                </a:solidFill>
              </a:rPr>
              <a:t> </a:t>
            </a:r>
            <a:r>
              <a:rPr lang="en-US" b="1" dirty="0" smtClean="0">
                <a:solidFill>
                  <a:schemeClr val="bg1"/>
                </a:solidFill>
                <a:latin typeface="Times New Roman" pitchFamily="18" charset="0"/>
                <a:cs typeface="Times New Roman" pitchFamily="18" charset="0"/>
              </a:rPr>
              <a:t>"Timed Interval Calculus" Technology</a:t>
            </a:r>
            <a:endParaRPr lang="ru-RU" b="1" dirty="0">
              <a:solidFill>
                <a:schemeClr val="bg1"/>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750580176"/>
              </p:ext>
            </p:extLst>
          </p:nvPr>
        </p:nvGraphicFramePr>
        <p:xfrm>
          <a:off x="179512" y="1357298"/>
          <a:ext cx="8856984" cy="5262880"/>
        </p:xfrm>
        <a:graphic>
          <a:graphicData uri="http://schemas.openxmlformats.org/drawingml/2006/table">
            <a:tbl>
              <a:tblPr/>
              <a:tblGrid>
                <a:gridCol w="8856984"/>
              </a:tblGrid>
              <a:tr h="314233">
                <a:tc>
                  <a:txBody>
                    <a:bodyPr/>
                    <a:lstStyle/>
                    <a:p>
                      <a:pPr marL="0" algn="ctr">
                        <a:lnSpc>
                          <a:spcPts val="1400"/>
                        </a:lnSpc>
                        <a:spcAft>
                          <a:spcPts val="0"/>
                        </a:spcAft>
                      </a:pPr>
                      <a:r>
                        <a:rPr lang="en-US" sz="1400" b="1" kern="1200" dirty="0" smtClean="0">
                          <a:solidFill>
                            <a:schemeClr val="tx1"/>
                          </a:solidFill>
                          <a:latin typeface="+mn-lt"/>
                          <a:ea typeface="+mn-ea"/>
                          <a:cs typeface="+mn-cs"/>
                        </a:rPr>
                        <a:t>Rules for the TIC-model of belonging the ore of the segment of output stream to a particular wagon </a:t>
                      </a:r>
                      <a:r>
                        <a:rPr lang="ru-RU" sz="1400" b="1" kern="1200" dirty="0" err="1" smtClean="0">
                          <a:solidFill>
                            <a:schemeClr val="tx1"/>
                          </a:solidFill>
                          <a:latin typeface="+mn-lt"/>
                          <a:ea typeface="+mn-ea"/>
                          <a:cs typeface="+mn-cs"/>
                        </a:rPr>
                        <a:t>of</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one</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of</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the</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input</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discrete</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streams</a:t>
                      </a:r>
                      <a:r>
                        <a:rPr lang="ru-RU" sz="1400" b="1" dirty="0" smtClean="0"/>
                        <a:t>, </a:t>
                      </a:r>
                      <a:r>
                        <a:rPr lang="ru-RU" sz="1400" b="1" dirty="0" err="1" smtClean="0"/>
                        <a:t>and</a:t>
                      </a:r>
                      <a:r>
                        <a:rPr lang="ru-RU" sz="1400" b="1" dirty="0" smtClean="0"/>
                        <a:t> </a:t>
                      </a:r>
                      <a:r>
                        <a:rPr lang="ru-RU" sz="1400" b="1" dirty="0" err="1" smtClean="0"/>
                        <a:t>hence</a:t>
                      </a:r>
                      <a:r>
                        <a:rPr lang="ru-RU" sz="1400" b="1" dirty="0" smtClean="0"/>
                        <a:t> </a:t>
                      </a:r>
                      <a:r>
                        <a:rPr lang="ru-RU" sz="1400" b="1" dirty="0" err="1" smtClean="0"/>
                        <a:t>the</a:t>
                      </a:r>
                      <a:r>
                        <a:rPr lang="ru-RU" sz="1400" b="1" dirty="0" smtClean="0"/>
                        <a:t> </a:t>
                      </a:r>
                      <a:r>
                        <a:rPr lang="ru-RU" sz="1400" b="1" dirty="0" err="1" smtClean="0"/>
                        <a:t>definition</a:t>
                      </a:r>
                      <a:r>
                        <a:rPr lang="ru-RU" sz="1400" b="1" dirty="0" smtClean="0"/>
                        <a:t> </a:t>
                      </a:r>
                      <a:r>
                        <a:rPr lang="ru-RU" sz="1400" b="1" dirty="0" err="1" smtClean="0"/>
                        <a:t>of</a:t>
                      </a:r>
                      <a:r>
                        <a:rPr lang="ru-RU" sz="1400" b="1" dirty="0" smtClean="0"/>
                        <a:t> </a:t>
                      </a:r>
                      <a:r>
                        <a:rPr lang="ru-RU" sz="1400" b="1" dirty="0" err="1" smtClean="0"/>
                        <a:t>ore</a:t>
                      </a:r>
                      <a:r>
                        <a:rPr lang="ru-RU" sz="1400" b="1" dirty="0" smtClean="0"/>
                        <a:t> </a:t>
                      </a:r>
                      <a:r>
                        <a:rPr lang="ru-RU" sz="1400" b="1" dirty="0" err="1" smtClean="0"/>
                        <a:t>belonging</a:t>
                      </a:r>
                      <a:r>
                        <a:rPr lang="ru-RU" sz="1400" b="1" dirty="0" smtClean="0"/>
                        <a:t> to </a:t>
                      </a:r>
                      <a:r>
                        <a:rPr lang="ru-RU" sz="1400" b="1" dirty="0" err="1" smtClean="0"/>
                        <a:t>a</a:t>
                      </a:r>
                      <a:r>
                        <a:rPr lang="ru-RU" sz="1400" b="1" dirty="0" smtClean="0"/>
                        <a:t> </a:t>
                      </a:r>
                      <a:r>
                        <a:rPr lang="ru-RU" sz="1400" b="1" dirty="0" err="1" smtClean="0"/>
                        <a:t>career</a:t>
                      </a:r>
                      <a:r>
                        <a:rPr lang="ru-RU" sz="1400" b="1" kern="1200" dirty="0" smtClean="0">
                          <a:solidFill>
                            <a:schemeClr val="tx1"/>
                          </a:solidFill>
                          <a:latin typeface="+mn-lt"/>
                          <a:ea typeface="+mn-ea"/>
                          <a:cs typeface="+mn-cs"/>
                        </a:rPr>
                        <a:t> </a:t>
                      </a:r>
                      <a:endParaRPr lang="ru-RU" sz="1400" b="1" dirty="0">
                        <a:latin typeface="Calibri"/>
                        <a:ea typeface="Calibri"/>
                        <a:cs typeface="Times New Roman"/>
                      </a:endParaRPr>
                    </a:p>
                  </a:txBody>
                  <a:tcPr marL="43915" marR="43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467">
                <a:tc>
                  <a:txBody>
                    <a:bodyPr/>
                    <a:lstStyle/>
                    <a:p>
                      <a:r>
                        <a:rPr lang="en-US" sz="1400" b="1" kern="1200" dirty="0" smtClean="0">
                          <a:solidFill>
                            <a:schemeClr val="tx1"/>
                          </a:solidFill>
                          <a:latin typeface="+mn-lt"/>
                          <a:ea typeface="+mn-ea"/>
                          <a:cs typeface="+mn-cs"/>
                        </a:rPr>
                        <a:t>Rule 1.</a:t>
                      </a:r>
                      <a:r>
                        <a:rPr lang="en-US" sz="1400" kern="1200" dirty="0" smtClean="0">
                          <a:solidFill>
                            <a:schemeClr val="tx1"/>
                          </a:solidFill>
                          <a:latin typeface="+mn-lt"/>
                          <a:ea typeface="+mn-ea"/>
                          <a:cs typeface="+mn-cs"/>
                        </a:rPr>
                        <a:t> </a:t>
                      </a:r>
                      <a:r>
                        <a:rPr lang="ru-RU" sz="1400"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Binding events to the timeline.</a:t>
                      </a:r>
                      <a:endParaRPr lang="ru-RU" sz="1400" kern="1200" dirty="0" smtClean="0">
                        <a:solidFill>
                          <a:schemeClr val="tx1"/>
                        </a:solidFill>
                        <a:latin typeface="+mn-lt"/>
                        <a:ea typeface="+mn-ea"/>
                        <a:cs typeface="+mn-cs"/>
                      </a:endParaRPr>
                    </a:p>
                    <a:p>
                      <a:r>
                        <a:rPr lang="ru-RU" sz="1400" b="1" kern="1200" dirty="0" smtClean="0">
                          <a:solidFill>
                            <a:schemeClr val="tx1"/>
                          </a:solidFill>
                          <a:latin typeface="+mn-lt"/>
                          <a:ea typeface="+mn-ea"/>
                          <a:cs typeface="+mn-cs"/>
                        </a:rPr>
                        <a:t>                        </a:t>
                      </a:r>
                      <a:r>
                        <a:rPr lang="en-US" sz="1400" b="1" kern="1200" dirty="0" smtClean="0">
                          <a:solidFill>
                            <a:schemeClr val="tx1"/>
                          </a:solidFill>
                          <a:latin typeface="+mn-lt"/>
                          <a:ea typeface="+mn-ea"/>
                          <a:cs typeface="+mn-cs"/>
                        </a:rPr>
                        <a:t>If</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S</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sv</a:t>
                      </a:r>
                      <a:r>
                        <a:rPr lang="en-US" sz="1400" kern="1200" dirty="0" smtClean="0">
                          <a:solidFill>
                            <a:schemeClr val="tx1"/>
                          </a:solidFill>
                          <a:latin typeface="+mn-lt"/>
                          <a:ea typeface="+mn-ea"/>
                          <a:cs typeface="+mn-cs"/>
                        </a:rPr>
                        <a:t>=true </a:t>
                      </a:r>
                      <a:r>
                        <a:rPr lang="en-US" sz="1400" b="1" kern="1200" dirty="0" smtClean="0">
                          <a:solidFill>
                            <a:schemeClr val="tx1"/>
                          </a:solidFill>
                          <a:latin typeface="+mn-lt"/>
                          <a:ea typeface="+mn-ea"/>
                          <a:cs typeface="+mn-cs"/>
                        </a:rPr>
                        <a:t>then</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sv</a:t>
                      </a:r>
                      <a:r>
                        <a:rPr lang="en-US" sz="1400" kern="1200" dirty="0" smtClean="0">
                          <a:solidFill>
                            <a:schemeClr val="tx1"/>
                          </a:solidFill>
                          <a:latin typeface="+mn-lt"/>
                          <a:ea typeface="+mn-ea"/>
                          <a:cs typeface="+mn-cs"/>
                        </a:rPr>
                        <a:t> =</a:t>
                      </a:r>
                      <a:r>
                        <a:rPr lang="en-US" sz="1400" kern="1200" baseline="30000" dirty="0" smtClean="0">
                          <a:solidFill>
                            <a:schemeClr val="tx1"/>
                          </a:solidFill>
                          <a:latin typeface="+mn-lt"/>
                          <a:ea typeface="+mn-ea"/>
                          <a:cs typeface="+mn-cs"/>
                        </a:rPr>
                        <a:t> </a:t>
                      </a:r>
                      <a:r>
                        <a:rPr lang="en-US" sz="1400" kern="1200" dirty="0" smtClean="0">
                          <a:solidFill>
                            <a:schemeClr val="tx1"/>
                          </a:solidFill>
                          <a:latin typeface="+mn-lt"/>
                          <a:ea typeface="+mn-ea"/>
                          <a:cs typeface="+mn-cs"/>
                        </a:rPr>
                        <a:t>t ,</a:t>
                      </a:r>
                      <a:endParaRPr lang="ru-RU" sz="1400" kern="1200" dirty="0" smtClean="0">
                        <a:solidFill>
                          <a:schemeClr val="tx1"/>
                        </a:solidFill>
                        <a:latin typeface="+mn-lt"/>
                        <a:ea typeface="+mn-ea"/>
                        <a:cs typeface="+mn-cs"/>
                      </a:endParaRPr>
                    </a:p>
                    <a:p>
                      <a:r>
                        <a:rPr lang="ru-RU" sz="1400"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where: </a:t>
                      </a:r>
                      <a:r>
                        <a:rPr lang="en-US" sz="1400" kern="1200" dirty="0" err="1" smtClean="0">
                          <a:solidFill>
                            <a:schemeClr val="tx1"/>
                          </a:solidFill>
                          <a:latin typeface="+mn-lt"/>
                          <a:ea typeface="+mn-ea"/>
                          <a:cs typeface="+mn-cs"/>
                        </a:rPr>
                        <a:t>S</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sv</a:t>
                      </a:r>
                      <a:r>
                        <a:rPr lang="en-US" sz="1400" kern="1200" dirty="0" smtClean="0">
                          <a:solidFill>
                            <a:schemeClr val="tx1"/>
                          </a:solidFill>
                          <a:latin typeface="+mn-lt"/>
                          <a:ea typeface="+mn-ea"/>
                          <a:cs typeface="+mn-cs"/>
                        </a:rPr>
                        <a:t> – sign of the dump of the </a:t>
                      </a:r>
                      <a:r>
                        <a:rPr lang="en-US" sz="1400" kern="1200" dirty="0" err="1" smtClean="0">
                          <a:solidFill>
                            <a:schemeClr val="tx1"/>
                          </a:solidFill>
                          <a:latin typeface="+mn-lt"/>
                          <a:ea typeface="+mn-ea"/>
                          <a:cs typeface="+mn-cs"/>
                        </a:rPr>
                        <a:t>i-th</a:t>
                      </a:r>
                      <a:r>
                        <a:rPr lang="en-US" sz="1400" kern="1200" dirty="0" smtClean="0">
                          <a:solidFill>
                            <a:schemeClr val="tx1"/>
                          </a:solidFill>
                          <a:latin typeface="+mn-lt"/>
                          <a:ea typeface="+mn-ea"/>
                          <a:cs typeface="+mn-cs"/>
                        </a:rPr>
                        <a:t> wagon, </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sv</a:t>
                      </a:r>
                      <a:r>
                        <a:rPr lang="en-US" sz="1400" kern="1200" dirty="0" smtClean="0">
                          <a:solidFill>
                            <a:schemeClr val="tx1"/>
                          </a:solidFill>
                          <a:latin typeface="+mn-lt"/>
                          <a:ea typeface="+mn-ea"/>
                          <a:cs typeface="+mn-cs"/>
                        </a:rPr>
                        <a:t> - dump time of the </a:t>
                      </a:r>
                      <a:r>
                        <a:rPr lang="en-US" sz="1400" kern="1200" dirty="0" err="1" smtClean="0">
                          <a:solidFill>
                            <a:schemeClr val="tx1"/>
                          </a:solidFill>
                          <a:latin typeface="+mn-lt"/>
                          <a:ea typeface="+mn-ea"/>
                          <a:cs typeface="+mn-cs"/>
                        </a:rPr>
                        <a:t>i-th</a:t>
                      </a:r>
                      <a:r>
                        <a:rPr lang="en-US" sz="1400" kern="1200" dirty="0" smtClean="0">
                          <a:solidFill>
                            <a:schemeClr val="tx1"/>
                          </a:solidFill>
                          <a:latin typeface="+mn-lt"/>
                          <a:ea typeface="+mn-ea"/>
                          <a:cs typeface="+mn-cs"/>
                        </a:rPr>
                        <a:t> wagon, t – current time.</a:t>
                      </a:r>
                      <a:endParaRPr lang="ru-RU"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This rule means that if an accident occurred in the wagon, the time for the wagon is equal to the current time.</a:t>
                      </a:r>
                      <a:endParaRPr lang="ru-RU" sz="1400" kern="1200" dirty="0">
                        <a:solidFill>
                          <a:schemeClr val="tx1"/>
                        </a:solidFill>
                        <a:latin typeface="+mn-lt"/>
                        <a:ea typeface="+mn-ea"/>
                        <a:cs typeface="+mn-cs"/>
                      </a:endParaRPr>
                    </a:p>
                  </a:txBody>
                  <a:tcPr marL="43915" marR="43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4051">
                <a:tc>
                  <a:txBody>
                    <a:bodyPr/>
                    <a:lstStyle/>
                    <a:p>
                      <a:r>
                        <a:rPr lang="en-US" sz="1400" b="1" kern="1200" dirty="0" smtClean="0">
                          <a:solidFill>
                            <a:schemeClr val="tx1"/>
                          </a:solidFill>
                          <a:latin typeface="+mn-lt"/>
                          <a:ea typeface="+mn-ea"/>
                          <a:cs typeface="+mn-cs"/>
                        </a:rPr>
                        <a:t>Rule 2.</a:t>
                      </a:r>
                      <a:r>
                        <a:rPr lang="en-US" sz="1400" kern="1200" dirty="0" smtClean="0">
                          <a:solidFill>
                            <a:schemeClr val="tx1"/>
                          </a:solidFill>
                          <a:latin typeface="+mn-lt"/>
                          <a:ea typeface="+mn-ea"/>
                          <a:cs typeface="+mn-cs"/>
                        </a:rPr>
                        <a:t> </a:t>
                      </a:r>
                      <a:r>
                        <a:rPr lang="ru-RU" sz="1400"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Determination of the time interval for crushing ore in a bunker.</a:t>
                      </a:r>
                      <a:endParaRPr lang="ru-RU" sz="1400" kern="1200" dirty="0" smtClean="0">
                        <a:solidFill>
                          <a:schemeClr val="tx1"/>
                        </a:solidFill>
                        <a:latin typeface="+mn-lt"/>
                        <a:ea typeface="+mn-ea"/>
                        <a:cs typeface="+mn-cs"/>
                      </a:endParaRPr>
                    </a:p>
                    <a:p>
                      <a:r>
                        <a:rPr lang="ru-RU" sz="1400" b="1" kern="1200" dirty="0" smtClean="0">
                          <a:solidFill>
                            <a:schemeClr val="tx1"/>
                          </a:solidFill>
                          <a:latin typeface="+mn-lt"/>
                          <a:ea typeface="+mn-ea"/>
                          <a:cs typeface="+mn-cs"/>
                        </a:rPr>
                        <a:t>                        </a:t>
                      </a:r>
                      <a:r>
                        <a:rPr lang="en-US" sz="1400" b="1" kern="1200" dirty="0" smtClean="0">
                          <a:solidFill>
                            <a:schemeClr val="tx1"/>
                          </a:solidFill>
                          <a:latin typeface="+mn-lt"/>
                          <a:ea typeface="+mn-ea"/>
                          <a:cs typeface="+mn-cs"/>
                        </a:rPr>
                        <a:t>If</a:t>
                      </a:r>
                      <a:r>
                        <a:rPr lang="en-US" sz="1400" kern="1200" dirty="0" smtClean="0">
                          <a:solidFill>
                            <a:schemeClr val="tx1"/>
                          </a:solidFill>
                          <a:latin typeface="+mn-lt"/>
                          <a:ea typeface="+mn-ea"/>
                          <a:cs typeface="+mn-cs"/>
                        </a:rPr>
                        <a:t>  〖 </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oj</a:t>
                      </a:r>
                      <a:r>
                        <a:rPr lang="en-US" sz="1400" kern="1200" dirty="0" smtClean="0">
                          <a:solidFill>
                            <a:schemeClr val="tx1"/>
                          </a:solidFill>
                          <a:latin typeface="+mn-lt"/>
                          <a:ea typeface="+mn-ea"/>
                          <a:cs typeface="+mn-cs"/>
                        </a:rPr>
                        <a:t> – </a:t>
                      </a:r>
                      <a:r>
                        <a:rPr lang="en-US" sz="1400" kern="1200" dirty="0" err="1" smtClean="0">
                          <a:solidFill>
                            <a:schemeClr val="tx1"/>
                          </a:solidFill>
                          <a:latin typeface="+mn-lt"/>
                          <a:ea typeface="+mn-ea"/>
                          <a:cs typeface="+mn-cs"/>
                        </a:rPr>
                        <a:t>P</a:t>
                      </a:r>
                      <a:r>
                        <a:rPr lang="en-US" sz="1400" kern="1200" baseline="30000" dirty="0" err="1" smtClean="0">
                          <a:solidFill>
                            <a:schemeClr val="tx1"/>
                          </a:solidFill>
                          <a:latin typeface="+mn-lt"/>
                          <a:ea typeface="+mn-ea"/>
                          <a:cs typeface="+mn-cs"/>
                        </a:rPr>
                        <a:t>bunk</a:t>
                      </a:r>
                      <a:r>
                        <a:rPr lang="en-US" sz="1400" kern="1200" dirty="0" smtClean="0">
                          <a:solidFill>
                            <a:schemeClr val="tx1"/>
                          </a:solidFill>
                          <a:latin typeface="+mn-lt"/>
                          <a:ea typeface="+mn-ea"/>
                          <a:cs typeface="+mn-cs"/>
                        </a:rPr>
                        <a:t> ≠ 0〗 ={</a:t>
                      </a:r>
                      <a:r>
                        <a:rPr lang="en-US" sz="1400" kern="1200" dirty="0" err="1" smtClean="0">
                          <a:solidFill>
                            <a:schemeClr val="tx1"/>
                          </a:solidFill>
                          <a:latin typeface="+mn-lt"/>
                          <a:ea typeface="+mn-ea"/>
                          <a:cs typeface="+mn-cs"/>
                        </a:rPr>
                        <a:t>x,y</a:t>
                      </a:r>
                      <a:r>
                        <a:rPr lang="en-US" sz="1400" kern="1200" dirty="0" smtClean="0">
                          <a:solidFill>
                            <a:schemeClr val="tx1"/>
                          </a:solidFill>
                          <a:latin typeface="+mn-lt"/>
                          <a:ea typeface="+mn-ea"/>
                          <a:cs typeface="+mn-cs"/>
                        </a:rPr>
                        <a:t>: T | ∀t : [x…y] ∗(</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dirty="0" smtClean="0">
                          <a:solidFill>
                            <a:schemeClr val="tx1"/>
                          </a:solidFill>
                          <a:latin typeface="+mn-lt"/>
                          <a:ea typeface="+mn-ea"/>
                          <a:cs typeface="+mn-cs"/>
                        </a:rPr>
                        <a:t>(</a:t>
                      </a:r>
                      <a:r>
                        <a:rPr lang="ru-RU" sz="1400" kern="1200" dirty="0" err="1" smtClean="0">
                          <a:solidFill>
                            <a:schemeClr val="tx1"/>
                          </a:solidFill>
                          <a:latin typeface="+mn-lt"/>
                          <a:ea typeface="+mn-ea"/>
                          <a:cs typeface="+mn-cs"/>
                        </a:rPr>
                        <a:t>α</a:t>
                      </a:r>
                      <a:r>
                        <a:rPr lang="en-US" sz="1400" kern="1200" dirty="0" smtClean="0">
                          <a:solidFill>
                            <a:schemeClr val="tx1"/>
                          </a:solidFill>
                          <a:latin typeface="+mn-lt"/>
                          <a:ea typeface="+mn-ea"/>
                          <a:cs typeface="+mn-cs"/>
                        </a:rPr>
                        <a:t>([x…y])) = </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oj</a:t>
                      </a:r>
                      <a:r>
                        <a:rPr lang="en-US" sz="1400" kern="1200" dirty="0" smtClean="0">
                          <a:solidFill>
                            <a:schemeClr val="tx1"/>
                          </a:solidFill>
                          <a:latin typeface="+mn-lt"/>
                          <a:ea typeface="+mn-ea"/>
                          <a:cs typeface="+mn-cs"/>
                        </a:rPr>
                        <a:t> ⋀ </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dirty="0" smtClean="0">
                          <a:solidFill>
                            <a:schemeClr val="tx1"/>
                          </a:solidFill>
                          <a:latin typeface="+mn-lt"/>
                          <a:ea typeface="+mn-ea"/>
                          <a:cs typeface="+mn-cs"/>
                        </a:rPr>
                        <a:t>(</a:t>
                      </a:r>
                      <a:r>
                        <a:rPr lang="ru-RU" sz="1400" kern="1200" dirty="0" err="1" smtClean="0">
                          <a:solidFill>
                            <a:schemeClr val="tx1"/>
                          </a:solidFill>
                          <a:latin typeface="+mn-lt"/>
                          <a:ea typeface="+mn-ea"/>
                          <a:cs typeface="+mn-cs"/>
                        </a:rPr>
                        <a:t>ω</a:t>
                      </a:r>
                      <a:r>
                        <a:rPr lang="en-US" sz="1400" kern="1200" dirty="0" smtClean="0">
                          <a:solidFill>
                            <a:schemeClr val="tx1"/>
                          </a:solidFill>
                          <a:latin typeface="+mn-lt"/>
                          <a:ea typeface="+mn-ea"/>
                          <a:cs typeface="+mn-cs"/>
                        </a:rPr>
                        <a:t> ([x…y]))=0    ⋀ </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P</a:t>
                      </a:r>
                      <a:r>
                        <a:rPr lang="en-US" sz="1400" kern="1200" baseline="30000" dirty="0" err="1" smtClean="0">
                          <a:solidFill>
                            <a:schemeClr val="tx1"/>
                          </a:solidFill>
                          <a:latin typeface="+mn-lt"/>
                          <a:ea typeface="+mn-ea"/>
                          <a:cs typeface="+mn-cs"/>
                        </a:rPr>
                        <a:t>bunk</a:t>
                      </a:r>
                      <a:r>
                        <a:rPr lang="en-US" sz="1400" kern="1200" dirty="0" smtClean="0">
                          <a:solidFill>
                            <a:schemeClr val="tx1"/>
                          </a:solidFill>
                          <a:latin typeface="+mn-lt"/>
                          <a:ea typeface="+mn-ea"/>
                          <a:cs typeface="+mn-cs"/>
                        </a:rPr>
                        <a:t>)}  </a:t>
                      </a:r>
                      <a:endParaRPr lang="ru-RU" sz="1400" kern="1200" dirty="0" smtClean="0">
                        <a:solidFill>
                          <a:schemeClr val="tx1"/>
                        </a:solidFill>
                        <a:latin typeface="+mn-lt"/>
                        <a:ea typeface="+mn-ea"/>
                        <a:cs typeface="+mn-cs"/>
                      </a:endParaRPr>
                    </a:p>
                    <a:p>
                      <a:r>
                        <a:rPr lang="ru-RU" sz="1400" b="1" kern="1200" dirty="0" smtClean="0">
                          <a:solidFill>
                            <a:schemeClr val="tx1"/>
                          </a:solidFill>
                          <a:latin typeface="+mn-lt"/>
                          <a:ea typeface="+mn-ea"/>
                          <a:cs typeface="+mn-cs"/>
                        </a:rPr>
                        <a:t>                        </a:t>
                      </a:r>
                      <a:r>
                        <a:rPr lang="en-US" sz="1400" b="1" kern="1200" dirty="0" smtClean="0">
                          <a:solidFill>
                            <a:schemeClr val="tx1"/>
                          </a:solidFill>
                          <a:latin typeface="+mn-lt"/>
                          <a:ea typeface="+mn-ea"/>
                          <a:cs typeface="+mn-cs"/>
                        </a:rPr>
                        <a:t>then</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t</a:t>
                      </a:r>
                      <a:r>
                        <a:rPr lang="en-US" sz="1400" kern="1200" baseline="30000" dirty="0" err="1" smtClean="0">
                          <a:solidFill>
                            <a:schemeClr val="tx1"/>
                          </a:solidFill>
                          <a:latin typeface="+mn-lt"/>
                          <a:ea typeface="+mn-ea"/>
                          <a:cs typeface="+mn-cs"/>
                        </a:rPr>
                        <a:t>bunk</a:t>
                      </a:r>
                      <a:r>
                        <a:rPr lang="en-US" sz="1400" kern="1200" dirty="0" smtClean="0">
                          <a:solidFill>
                            <a:schemeClr val="tx1"/>
                          </a:solidFill>
                          <a:latin typeface="+mn-lt"/>
                          <a:ea typeface="+mn-ea"/>
                          <a:cs typeface="+mn-cs"/>
                        </a:rPr>
                        <a:t>= </a:t>
                      </a:r>
                      <a:r>
                        <a:rPr lang="ru-RU" sz="1400" kern="1200" dirty="0" err="1" smtClean="0">
                          <a:solidFill>
                            <a:schemeClr val="tx1"/>
                          </a:solidFill>
                          <a:latin typeface="+mn-lt"/>
                          <a:ea typeface="+mn-ea"/>
                          <a:cs typeface="+mn-cs"/>
                        </a:rPr>
                        <a:t>σ</a:t>
                      </a:r>
                      <a:r>
                        <a:rPr lang="en-US" sz="1400" kern="1200" dirty="0" smtClean="0">
                          <a:solidFill>
                            <a:schemeClr val="tx1"/>
                          </a:solidFill>
                          <a:latin typeface="+mn-lt"/>
                          <a:ea typeface="+mn-ea"/>
                          <a:cs typeface="+mn-cs"/>
                        </a:rPr>
                        <a:t>([x…y]),</a:t>
                      </a:r>
                      <a:endParaRPr lang="ru-RU" sz="1400" kern="1200" dirty="0" smtClean="0">
                        <a:solidFill>
                          <a:schemeClr val="tx1"/>
                        </a:solidFill>
                        <a:latin typeface="+mn-lt"/>
                        <a:ea typeface="+mn-ea"/>
                        <a:cs typeface="+mn-cs"/>
                      </a:endParaRPr>
                    </a:p>
                    <a:p>
                      <a:r>
                        <a:rPr lang="ru-RU" sz="1400"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where: </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oj</a:t>
                      </a:r>
                      <a:r>
                        <a:rPr lang="en-US" sz="1400" kern="1200" dirty="0" smtClean="0">
                          <a:solidFill>
                            <a:schemeClr val="tx1"/>
                          </a:solidFill>
                          <a:latin typeface="+mn-lt"/>
                          <a:ea typeface="+mn-ea"/>
                          <a:cs typeface="+mn-cs"/>
                        </a:rPr>
                        <a:t> – estimated weight of the ore of the </a:t>
                      </a:r>
                      <a:r>
                        <a:rPr lang="en-US" sz="1400" kern="1200" dirty="0" err="1" smtClean="0">
                          <a:solidFill>
                            <a:schemeClr val="tx1"/>
                          </a:solidFill>
                          <a:latin typeface="+mn-lt"/>
                          <a:ea typeface="+mn-ea"/>
                          <a:cs typeface="+mn-cs"/>
                        </a:rPr>
                        <a:t>i-th</a:t>
                      </a:r>
                      <a:r>
                        <a:rPr lang="en-US" sz="1400" kern="1200" dirty="0" smtClean="0">
                          <a:solidFill>
                            <a:schemeClr val="tx1"/>
                          </a:solidFill>
                          <a:latin typeface="+mn-lt"/>
                          <a:ea typeface="+mn-ea"/>
                          <a:cs typeface="+mn-cs"/>
                        </a:rPr>
                        <a:t> wagon; </a:t>
                      </a:r>
                      <a:r>
                        <a:rPr lang="en-US" sz="1400" kern="1200" dirty="0" err="1" smtClean="0">
                          <a:solidFill>
                            <a:schemeClr val="tx1"/>
                          </a:solidFill>
                          <a:latin typeface="+mn-lt"/>
                          <a:ea typeface="+mn-ea"/>
                          <a:cs typeface="+mn-cs"/>
                        </a:rPr>
                        <a:t>P</a:t>
                      </a:r>
                      <a:r>
                        <a:rPr lang="en-US" sz="1400" kern="1200" baseline="30000" dirty="0" err="1" smtClean="0">
                          <a:solidFill>
                            <a:schemeClr val="tx1"/>
                          </a:solidFill>
                          <a:latin typeface="+mn-lt"/>
                          <a:ea typeface="+mn-ea"/>
                          <a:cs typeface="+mn-cs"/>
                        </a:rPr>
                        <a:t>bunk</a:t>
                      </a:r>
                      <a:r>
                        <a:rPr lang="en-US" sz="1400" kern="1200" dirty="0" smtClean="0">
                          <a:solidFill>
                            <a:schemeClr val="tx1"/>
                          </a:solidFill>
                          <a:latin typeface="+mn-lt"/>
                          <a:ea typeface="+mn-ea"/>
                          <a:cs typeface="+mn-cs"/>
                        </a:rPr>
                        <a:t> - Hopper capacity per second; </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dirty="0" smtClean="0">
                          <a:solidFill>
                            <a:schemeClr val="tx1"/>
                          </a:solidFill>
                          <a:latin typeface="+mn-lt"/>
                          <a:ea typeface="+mn-ea"/>
                          <a:cs typeface="+mn-cs"/>
                        </a:rPr>
                        <a:t> – Current weight of the ore of the </a:t>
                      </a:r>
                      <a:r>
                        <a:rPr lang="en-US" sz="1400" kern="1200" dirty="0" err="1" smtClean="0">
                          <a:solidFill>
                            <a:schemeClr val="tx1"/>
                          </a:solidFill>
                          <a:latin typeface="+mn-lt"/>
                          <a:ea typeface="+mn-ea"/>
                          <a:cs typeface="+mn-cs"/>
                        </a:rPr>
                        <a:t>i-th</a:t>
                      </a:r>
                      <a:r>
                        <a:rPr lang="en-US" sz="1400" kern="1200" dirty="0" smtClean="0">
                          <a:solidFill>
                            <a:schemeClr val="tx1"/>
                          </a:solidFill>
                          <a:latin typeface="+mn-lt"/>
                          <a:ea typeface="+mn-ea"/>
                          <a:cs typeface="+mn-cs"/>
                        </a:rPr>
                        <a:t> wagon,</a:t>
                      </a:r>
                      <a:endParaRPr lang="ru-RU" sz="1400" kern="1200" dirty="0" smtClean="0">
                        <a:solidFill>
                          <a:schemeClr val="tx1"/>
                        </a:solidFill>
                        <a:latin typeface="+mn-lt"/>
                        <a:ea typeface="+mn-ea"/>
                        <a:cs typeface="+mn-cs"/>
                      </a:endParaRPr>
                    </a:p>
                    <a:p>
                      <a:r>
                        <a:rPr lang="ru-RU"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t</a:t>
                      </a:r>
                      <a:r>
                        <a:rPr lang="en-US" sz="1400" kern="1200" baseline="30000" dirty="0" err="1" smtClean="0">
                          <a:solidFill>
                            <a:schemeClr val="tx1"/>
                          </a:solidFill>
                          <a:latin typeface="+mn-lt"/>
                          <a:ea typeface="+mn-ea"/>
                          <a:cs typeface="+mn-cs"/>
                        </a:rPr>
                        <a:t>bunk</a:t>
                      </a:r>
                      <a:r>
                        <a:rPr lang="en-US" sz="1400" kern="1200" dirty="0" smtClean="0">
                          <a:solidFill>
                            <a:schemeClr val="tx1"/>
                          </a:solidFill>
                          <a:latin typeface="+mn-lt"/>
                          <a:ea typeface="+mn-ea"/>
                          <a:cs typeface="+mn-cs"/>
                        </a:rPr>
                        <a:t> - The time interval for crushing the ore of the bunker.</a:t>
                      </a:r>
                      <a:endParaRPr lang="ru-RU"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This rule means that in each cycle (1 second) of the total weight of the ore in the bunker, the quantity equal to the productivity of the hopper per second is subtracted. This rule allows you to calculate the time spent by the bunker on crushing the dumped car and fix the expected moment of the end of the wagon exit from the bunker.</a:t>
                      </a:r>
                      <a:r>
                        <a:rPr lang="ru-RU" sz="1400" dirty="0" smtClean="0">
                          <a:latin typeface="Times New Roman"/>
                          <a:ea typeface="Calibri"/>
                          <a:cs typeface="Times New Roman"/>
                        </a:rPr>
                        <a:t>. </a:t>
                      </a:r>
                      <a:endParaRPr lang="ru-RU" sz="1400" dirty="0">
                        <a:latin typeface="Calibri"/>
                        <a:ea typeface="Calibri"/>
                        <a:cs typeface="Times New Roman"/>
                      </a:endParaRPr>
                    </a:p>
                  </a:txBody>
                  <a:tcPr marL="43915" marR="43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1502">
                <a:tc>
                  <a:txBody>
                    <a:bodyPr/>
                    <a:lstStyle/>
                    <a:p>
                      <a:r>
                        <a:rPr lang="en-US" sz="1400" b="1" kern="1200" dirty="0" smtClean="0">
                          <a:solidFill>
                            <a:schemeClr val="tx1"/>
                          </a:solidFill>
                          <a:latin typeface="+mn-lt"/>
                          <a:ea typeface="+mn-ea"/>
                          <a:cs typeface="+mn-cs"/>
                        </a:rPr>
                        <a:t>Rule 3.</a:t>
                      </a:r>
                      <a:r>
                        <a:rPr lang="ru-RU" sz="1400" b="1" kern="1200" dirty="0" smtClean="0">
                          <a:solidFill>
                            <a:schemeClr val="tx1"/>
                          </a:solidFill>
                          <a:latin typeface="+mn-lt"/>
                          <a:ea typeface="+mn-ea"/>
                          <a:cs typeface="+mn-cs"/>
                        </a:rPr>
                        <a:t> </a:t>
                      </a:r>
                      <a:r>
                        <a:rPr lang="en-US" sz="1400" b="1"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Determination of the time interval from the moment of appearance of the ore of the wagon on the conveyor until the moment of measurement on the conveyor scales.</a:t>
                      </a:r>
                      <a:endParaRPr lang="ru-RU" sz="1400" kern="1200" dirty="0" smtClean="0">
                        <a:solidFill>
                          <a:schemeClr val="tx1"/>
                        </a:solidFill>
                        <a:latin typeface="+mn-lt"/>
                        <a:ea typeface="+mn-ea"/>
                        <a:cs typeface="+mn-cs"/>
                      </a:endParaRPr>
                    </a:p>
                    <a:p>
                      <a:r>
                        <a:rPr lang="ru-RU"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konv</a:t>
                      </a:r>
                      <a:r>
                        <a:rPr lang="en-US" sz="1400" kern="1200" dirty="0" smtClean="0">
                          <a:solidFill>
                            <a:schemeClr val="tx1"/>
                          </a:solidFill>
                          <a:latin typeface="+mn-lt"/>
                          <a:ea typeface="+mn-ea"/>
                          <a:cs typeface="+mn-cs"/>
                        </a:rPr>
                        <a:t>=</a:t>
                      </a:r>
                      <a:r>
                        <a:rPr lang="en-US" sz="1400" kern="1200" dirty="0" err="1" smtClean="0">
                          <a:solidFill>
                            <a:schemeClr val="tx1"/>
                          </a:solidFill>
                          <a:latin typeface="+mn-lt"/>
                          <a:ea typeface="+mn-ea"/>
                          <a:cs typeface="+mn-cs"/>
                        </a:rPr>
                        <a:t>L</a:t>
                      </a:r>
                      <a:r>
                        <a:rPr lang="en-US" sz="1400" kern="1200" baseline="30000" dirty="0" err="1" smtClean="0">
                          <a:solidFill>
                            <a:schemeClr val="tx1"/>
                          </a:solidFill>
                          <a:latin typeface="+mn-lt"/>
                          <a:ea typeface="+mn-ea"/>
                          <a:cs typeface="+mn-cs"/>
                        </a:rPr>
                        <a:t>konv</a:t>
                      </a:r>
                      <a:r>
                        <a:rPr lang="en-US" sz="1400" kern="1200" dirty="0" smtClean="0">
                          <a:solidFill>
                            <a:schemeClr val="tx1"/>
                          </a:solidFill>
                          <a:latin typeface="+mn-lt"/>
                          <a:ea typeface="+mn-ea"/>
                          <a:cs typeface="+mn-cs"/>
                        </a:rPr>
                        <a:t>/</a:t>
                      </a:r>
                      <a:r>
                        <a:rPr lang="en-US" sz="1400" kern="1200" dirty="0" err="1" smtClean="0">
                          <a:solidFill>
                            <a:schemeClr val="tx1"/>
                          </a:solidFill>
                          <a:latin typeface="+mn-lt"/>
                          <a:ea typeface="+mn-ea"/>
                          <a:cs typeface="+mn-cs"/>
                        </a:rPr>
                        <a:t>V</a:t>
                      </a:r>
                      <a:r>
                        <a:rPr lang="en-US" sz="1400" kern="1200" baseline="30000" dirty="0" err="1" smtClean="0">
                          <a:solidFill>
                            <a:schemeClr val="tx1"/>
                          </a:solidFill>
                          <a:latin typeface="+mn-lt"/>
                          <a:ea typeface="+mn-ea"/>
                          <a:cs typeface="+mn-cs"/>
                        </a:rPr>
                        <a:t>konv</a:t>
                      </a:r>
                      <a:r>
                        <a:rPr lang="en-US" sz="1400" kern="1200" dirty="0" smtClean="0">
                          <a:solidFill>
                            <a:schemeClr val="tx1"/>
                          </a:solidFill>
                          <a:latin typeface="+mn-lt"/>
                          <a:ea typeface="+mn-ea"/>
                          <a:cs typeface="+mn-cs"/>
                        </a:rPr>
                        <a:t>,</a:t>
                      </a:r>
                      <a:endParaRPr lang="ru-RU" sz="1400" kern="1200" dirty="0" smtClean="0">
                        <a:solidFill>
                          <a:schemeClr val="tx1"/>
                        </a:solidFill>
                        <a:latin typeface="+mn-lt"/>
                        <a:ea typeface="+mn-ea"/>
                        <a:cs typeface="+mn-cs"/>
                      </a:endParaRPr>
                    </a:p>
                    <a:p>
                      <a:r>
                        <a:rPr lang="ru-RU" sz="1400"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where</a:t>
                      </a:r>
                      <a:r>
                        <a:rPr lang="ru-RU"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L</a:t>
                      </a:r>
                      <a:r>
                        <a:rPr lang="en-US" sz="1400" kern="1200" baseline="30000" dirty="0" err="1" smtClean="0">
                          <a:solidFill>
                            <a:schemeClr val="tx1"/>
                          </a:solidFill>
                          <a:latin typeface="+mn-lt"/>
                          <a:ea typeface="+mn-ea"/>
                          <a:cs typeface="+mn-cs"/>
                        </a:rPr>
                        <a:t>konv</a:t>
                      </a:r>
                      <a:r>
                        <a:rPr lang="en-US" sz="1400" kern="1200" dirty="0" smtClean="0">
                          <a:solidFill>
                            <a:schemeClr val="tx1"/>
                          </a:solidFill>
                          <a:latin typeface="+mn-lt"/>
                          <a:ea typeface="+mn-ea"/>
                          <a:cs typeface="+mn-cs"/>
                        </a:rPr>
                        <a:t> – Conveyor length to conveyor weights;</a:t>
                      </a:r>
                      <a:endParaRPr lang="ru-RU" sz="1400" kern="1200" dirty="0" smtClean="0">
                        <a:solidFill>
                          <a:schemeClr val="tx1"/>
                        </a:solidFill>
                        <a:latin typeface="+mn-lt"/>
                        <a:ea typeface="+mn-ea"/>
                        <a:cs typeface="+mn-cs"/>
                      </a:endParaRPr>
                    </a:p>
                    <a:p>
                      <a:r>
                        <a:rPr lang="ru-RU"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V</a:t>
                      </a:r>
                      <a:r>
                        <a:rPr lang="en-US" sz="1400" kern="1200" baseline="30000" dirty="0" err="1" smtClean="0">
                          <a:solidFill>
                            <a:schemeClr val="tx1"/>
                          </a:solidFill>
                          <a:latin typeface="+mn-lt"/>
                          <a:ea typeface="+mn-ea"/>
                          <a:cs typeface="+mn-cs"/>
                        </a:rPr>
                        <a:t>konv</a:t>
                      </a:r>
                      <a:r>
                        <a:rPr lang="en-US" sz="1400" kern="1200" dirty="0" smtClean="0">
                          <a:solidFill>
                            <a:schemeClr val="tx1"/>
                          </a:solidFill>
                          <a:latin typeface="+mn-lt"/>
                          <a:ea typeface="+mn-ea"/>
                          <a:cs typeface="+mn-cs"/>
                        </a:rPr>
                        <a:t> – Conveyor speed.</a:t>
                      </a:r>
                      <a:endParaRPr lang="ru-RU" sz="1400" kern="1200" dirty="0">
                        <a:solidFill>
                          <a:schemeClr val="tx1"/>
                        </a:solidFill>
                        <a:latin typeface="+mn-lt"/>
                        <a:ea typeface="+mn-ea"/>
                        <a:cs typeface="+mn-cs"/>
                      </a:endParaRPr>
                    </a:p>
                  </a:txBody>
                  <a:tcPr marL="43915" marR="43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584">
                <a:tc>
                  <a:txBody>
                    <a:bodyPr/>
                    <a:lstStyle/>
                    <a:p>
                      <a:r>
                        <a:rPr lang="en-US" sz="1400" b="1" kern="1200" dirty="0" smtClean="0">
                          <a:solidFill>
                            <a:schemeClr val="tx1"/>
                          </a:solidFill>
                          <a:latin typeface="+mn-lt"/>
                          <a:ea typeface="+mn-ea"/>
                          <a:cs typeface="+mn-cs"/>
                        </a:rPr>
                        <a:t>Rule 4.</a:t>
                      </a:r>
                      <a:r>
                        <a:rPr lang="en-US" sz="1400" kern="1200" dirty="0" smtClean="0">
                          <a:solidFill>
                            <a:schemeClr val="tx1"/>
                          </a:solidFill>
                          <a:latin typeface="+mn-lt"/>
                          <a:ea typeface="+mn-ea"/>
                          <a:cs typeface="+mn-cs"/>
                        </a:rPr>
                        <a:t> </a:t>
                      </a:r>
                      <a:r>
                        <a:rPr lang="ru-RU" sz="1400"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Determination of the expected time of the beginning of the flow of ore in the wagon through the balance..</a:t>
                      </a:r>
                      <a:endParaRPr lang="ru-RU" sz="1400" kern="1200" dirty="0" smtClean="0">
                        <a:solidFill>
                          <a:schemeClr val="tx1"/>
                        </a:solidFill>
                        <a:latin typeface="+mn-lt"/>
                        <a:ea typeface="+mn-ea"/>
                        <a:cs typeface="+mn-cs"/>
                      </a:endParaRPr>
                    </a:p>
                    <a:p>
                      <a:r>
                        <a:rPr lang="ru-RU"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ojnach</a:t>
                      </a:r>
                      <a:r>
                        <a:rPr lang="en-US" sz="1400" kern="1200" baseline="30000" dirty="0" smtClean="0">
                          <a:solidFill>
                            <a:schemeClr val="tx1"/>
                          </a:solidFill>
                          <a:latin typeface="+mn-lt"/>
                          <a:ea typeface="+mn-ea"/>
                          <a:cs typeface="+mn-cs"/>
                        </a:rPr>
                        <a:t> </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sv</a:t>
                      </a:r>
                      <a:r>
                        <a:rPr lang="en-US" sz="1400" kern="1200" dirty="0" smtClean="0">
                          <a:solidFill>
                            <a:schemeClr val="tx1"/>
                          </a:solidFill>
                          <a:latin typeface="+mn-lt"/>
                          <a:ea typeface="+mn-ea"/>
                          <a:cs typeface="+mn-cs"/>
                        </a:rPr>
                        <a:t> + </a:t>
                      </a:r>
                      <a:r>
                        <a:rPr lang="en-US" sz="1400" kern="1200" dirty="0" err="1" smtClean="0">
                          <a:solidFill>
                            <a:schemeClr val="tx1"/>
                          </a:solidFill>
                          <a:latin typeface="+mn-lt"/>
                          <a:ea typeface="+mn-ea"/>
                          <a:cs typeface="+mn-cs"/>
                        </a:rPr>
                        <a:t>t</a:t>
                      </a:r>
                      <a:r>
                        <a:rPr lang="en-US" sz="1400" kern="1200" baseline="30000" dirty="0" err="1" smtClean="0">
                          <a:solidFill>
                            <a:schemeClr val="tx1"/>
                          </a:solidFill>
                          <a:latin typeface="+mn-lt"/>
                          <a:ea typeface="+mn-ea"/>
                          <a:cs typeface="+mn-cs"/>
                        </a:rPr>
                        <a:t>bunk</a:t>
                      </a:r>
                      <a:r>
                        <a:rPr lang="en-US" sz="1400" kern="1200" dirty="0" smtClean="0">
                          <a:solidFill>
                            <a:schemeClr val="tx1"/>
                          </a:solidFill>
                          <a:latin typeface="+mn-lt"/>
                          <a:ea typeface="+mn-ea"/>
                          <a:cs typeface="+mn-cs"/>
                        </a:rPr>
                        <a:t> + </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konv</a:t>
                      </a:r>
                      <a:r>
                        <a:rPr lang="en-US" sz="1400" kern="1200" dirty="0" smtClean="0">
                          <a:solidFill>
                            <a:schemeClr val="tx1"/>
                          </a:solidFill>
                          <a:latin typeface="+mn-lt"/>
                          <a:ea typeface="+mn-ea"/>
                          <a:cs typeface="+mn-cs"/>
                        </a:rPr>
                        <a:t>.</a:t>
                      </a:r>
                      <a:endParaRPr lang="ru-RU"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This rule means that the expected time for the beginning of the flow of ore in the wagon through the scale is determined by the sum of the time of the dump of the wagon with the time interval for crushing the ore of the hopper and the time interval when the appearance of the ore of the wagon on the conveyor.</a:t>
                      </a:r>
                      <a:endParaRPr lang="ru-RU" sz="1400" dirty="0">
                        <a:latin typeface="Times New Roman" pitchFamily="18" charset="0"/>
                        <a:ea typeface="Calibri"/>
                        <a:cs typeface="Times New Roman" pitchFamily="18" charset="0"/>
                      </a:endParaRPr>
                    </a:p>
                  </a:txBody>
                  <a:tcPr marL="43915" marR="43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36244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0"/>
            <a:ext cx="9144000" cy="642942"/>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711200">
              <a:lnSpc>
                <a:spcPct val="90000"/>
              </a:lnSpc>
              <a:spcAft>
                <a:spcPct val="35000"/>
              </a:spcAft>
            </a:pPr>
            <a: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
        <p:nvSpPr>
          <p:cNvPr id="11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0" y="642918"/>
            <a:ext cx="9144000" cy="646331"/>
          </a:xfrm>
          <a:prstGeom prst="rect">
            <a:avLst/>
          </a:prstGeom>
          <a:solidFill>
            <a:schemeClr val="tx1"/>
          </a:solidFill>
        </p:spPr>
        <p:txBody>
          <a:bodyPr wrap="square" rtlCol="0">
            <a:spAutoFit/>
          </a:bodyPr>
          <a:lstStyle/>
          <a:p>
            <a:pPr algn="ctr"/>
            <a:r>
              <a:rPr lang="en-US" b="1" dirty="0" smtClean="0">
                <a:solidFill>
                  <a:schemeClr val="bg1"/>
                </a:solidFill>
              </a:rPr>
              <a:t>Specification of methodological and scientific-technical solutions for the creation of the </a:t>
            </a:r>
            <a:r>
              <a:rPr lang="en-US" sz="1600" b="1" dirty="0" smtClean="0">
                <a:solidFill>
                  <a:schemeClr val="bg1"/>
                </a:solidFill>
              </a:rPr>
              <a:t>OMIOQ</a:t>
            </a:r>
            <a:r>
              <a:rPr lang="en-US" b="1" dirty="0" smtClean="0">
                <a:solidFill>
                  <a:schemeClr val="bg1"/>
                </a:solidFill>
              </a:rPr>
              <a:t> </a:t>
            </a:r>
            <a:r>
              <a:rPr lang="en-US" b="1" dirty="0" smtClean="0">
                <a:solidFill>
                  <a:schemeClr val="bg1"/>
                </a:solidFill>
                <a:latin typeface="Times New Roman" pitchFamily="18" charset="0"/>
                <a:cs typeface="Times New Roman" pitchFamily="18" charset="0"/>
              </a:rPr>
              <a:t>"Timed Interval Calculus" Technology</a:t>
            </a:r>
            <a:r>
              <a:rPr lang="ru-RU" b="1" dirty="0" smtClean="0">
                <a:solidFill>
                  <a:schemeClr val="bg1"/>
                </a:solidFill>
                <a:latin typeface="Times New Roman" pitchFamily="18" charset="0"/>
                <a:cs typeface="Times New Roman" pitchFamily="18" charset="0"/>
              </a:rPr>
              <a:t>.</a:t>
            </a:r>
            <a:r>
              <a:rPr lang="ru-RU" b="1" dirty="0" smtClean="0">
                <a:solidFill>
                  <a:schemeClr val="bg1"/>
                </a:solidFill>
                <a:latin typeface="Times New Roman" pitchFamily="18" charset="0"/>
                <a:ea typeface="Calibri"/>
                <a:cs typeface="Times New Roman" pitchFamily="18" charset="0"/>
              </a:rPr>
              <a:t> </a:t>
            </a:r>
            <a:r>
              <a:rPr lang="en-US" b="1" dirty="0" smtClean="0">
                <a:solidFill>
                  <a:schemeClr val="bg1"/>
                </a:solidFill>
              </a:rPr>
              <a:t>Continuation</a:t>
            </a:r>
            <a:endParaRPr lang="ru-RU" b="1" dirty="0">
              <a:solidFill>
                <a:schemeClr val="bg1"/>
              </a:solidFill>
              <a:latin typeface="Times New Roman" pitchFamily="18" charset="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xmlns="" val="2077030103"/>
              </p:ext>
            </p:extLst>
          </p:nvPr>
        </p:nvGraphicFramePr>
        <p:xfrm>
          <a:off x="214282" y="1367242"/>
          <a:ext cx="8715436" cy="5336028"/>
        </p:xfrm>
        <a:graphic>
          <a:graphicData uri="http://schemas.openxmlformats.org/drawingml/2006/table">
            <a:tbl>
              <a:tblPr/>
              <a:tblGrid>
                <a:gridCol w="8715436"/>
              </a:tblGrid>
              <a:tr h="438353">
                <a:tc>
                  <a:txBody>
                    <a:bodyPr/>
                    <a:lstStyle/>
                    <a:p>
                      <a:pPr marL="457200" algn="ctr">
                        <a:lnSpc>
                          <a:spcPct val="100000"/>
                        </a:lnSpc>
                        <a:spcAft>
                          <a:spcPts val="0"/>
                        </a:spcAft>
                      </a:pPr>
                      <a:r>
                        <a:rPr lang="en-US" sz="1400" b="1" kern="1200" dirty="0" smtClean="0">
                          <a:solidFill>
                            <a:schemeClr val="tx1"/>
                          </a:solidFill>
                          <a:latin typeface="+mn-lt"/>
                          <a:ea typeface="+mn-ea"/>
                          <a:cs typeface="+mn-cs"/>
                        </a:rPr>
                        <a:t>Rules for the TIC-model of belonging the ore of the segment of output stream to a particular wagon </a:t>
                      </a:r>
                      <a:r>
                        <a:rPr lang="ru-RU" sz="1400" b="1" kern="1200" dirty="0" err="1" smtClean="0">
                          <a:solidFill>
                            <a:schemeClr val="tx1"/>
                          </a:solidFill>
                          <a:latin typeface="+mn-lt"/>
                          <a:ea typeface="+mn-ea"/>
                          <a:cs typeface="+mn-cs"/>
                        </a:rPr>
                        <a:t>of</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one</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of</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the</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input</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discrete</a:t>
                      </a:r>
                      <a:r>
                        <a:rPr lang="ru-RU" sz="1400" b="1" kern="1200" dirty="0" smtClean="0">
                          <a:solidFill>
                            <a:schemeClr val="tx1"/>
                          </a:solidFill>
                          <a:latin typeface="+mn-lt"/>
                          <a:ea typeface="+mn-ea"/>
                          <a:cs typeface="+mn-cs"/>
                        </a:rPr>
                        <a:t> </a:t>
                      </a:r>
                      <a:r>
                        <a:rPr lang="ru-RU" sz="1400" b="1" kern="1200" dirty="0" err="1" smtClean="0">
                          <a:solidFill>
                            <a:schemeClr val="tx1"/>
                          </a:solidFill>
                          <a:latin typeface="+mn-lt"/>
                          <a:ea typeface="+mn-ea"/>
                          <a:cs typeface="+mn-cs"/>
                        </a:rPr>
                        <a:t>streams</a:t>
                      </a:r>
                      <a:r>
                        <a:rPr lang="ru-RU" sz="1400" b="1" dirty="0" smtClean="0"/>
                        <a:t>, </a:t>
                      </a:r>
                      <a:r>
                        <a:rPr lang="ru-RU" sz="1400" b="1" dirty="0" err="1" smtClean="0"/>
                        <a:t>and</a:t>
                      </a:r>
                      <a:r>
                        <a:rPr lang="ru-RU" sz="1400" b="1" dirty="0" smtClean="0"/>
                        <a:t> </a:t>
                      </a:r>
                      <a:r>
                        <a:rPr lang="ru-RU" sz="1400" b="1" dirty="0" err="1" smtClean="0"/>
                        <a:t>hence</a:t>
                      </a:r>
                      <a:r>
                        <a:rPr lang="ru-RU" sz="1400" b="1" dirty="0" smtClean="0"/>
                        <a:t> </a:t>
                      </a:r>
                      <a:r>
                        <a:rPr lang="ru-RU" sz="1400" b="1" dirty="0" err="1" smtClean="0"/>
                        <a:t>the</a:t>
                      </a:r>
                      <a:r>
                        <a:rPr lang="ru-RU" sz="1400" b="1" dirty="0" smtClean="0"/>
                        <a:t> </a:t>
                      </a:r>
                      <a:r>
                        <a:rPr lang="ru-RU" sz="1400" b="1" dirty="0" err="1" smtClean="0"/>
                        <a:t>definition</a:t>
                      </a:r>
                      <a:r>
                        <a:rPr lang="ru-RU" sz="1400" b="1" dirty="0" smtClean="0"/>
                        <a:t> </a:t>
                      </a:r>
                      <a:r>
                        <a:rPr lang="ru-RU" sz="1400" b="1" dirty="0" err="1" smtClean="0"/>
                        <a:t>of</a:t>
                      </a:r>
                      <a:r>
                        <a:rPr lang="ru-RU" sz="1400" b="1" dirty="0" smtClean="0"/>
                        <a:t> </a:t>
                      </a:r>
                      <a:r>
                        <a:rPr lang="ru-RU" sz="1400" b="1" dirty="0" err="1" smtClean="0"/>
                        <a:t>ore</a:t>
                      </a:r>
                      <a:r>
                        <a:rPr lang="ru-RU" sz="1400" b="1" dirty="0" smtClean="0"/>
                        <a:t> </a:t>
                      </a:r>
                      <a:r>
                        <a:rPr lang="ru-RU" sz="1400" b="1" dirty="0" err="1" smtClean="0"/>
                        <a:t>belonging</a:t>
                      </a:r>
                      <a:r>
                        <a:rPr lang="ru-RU" sz="1400" b="1" dirty="0" smtClean="0"/>
                        <a:t> to </a:t>
                      </a:r>
                      <a:r>
                        <a:rPr lang="ru-RU" sz="1400" b="1" dirty="0" err="1" smtClean="0"/>
                        <a:t>a</a:t>
                      </a:r>
                      <a:r>
                        <a:rPr lang="ru-RU" sz="1400" b="1" dirty="0" smtClean="0"/>
                        <a:t> </a:t>
                      </a:r>
                      <a:r>
                        <a:rPr lang="ru-RU" sz="1400" b="1" dirty="0" err="1" smtClean="0"/>
                        <a:t>career</a:t>
                      </a:r>
                      <a:endParaRPr lang="ru-RU" sz="1400" b="1" dirty="0">
                        <a:latin typeface="Times New Roman" pitchFamily="18" charset="0"/>
                        <a:ea typeface="Calibri"/>
                        <a:cs typeface="Times New Roman" pitchFamily="18" charset="0"/>
                      </a:endParaRPr>
                    </a:p>
                  </a:txBody>
                  <a:tcPr marL="43915" marR="43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9223">
                <a:tc>
                  <a:txBody>
                    <a:bodyPr/>
                    <a:lstStyle/>
                    <a:p>
                      <a:pPr indent="450215" algn="just">
                        <a:lnSpc>
                          <a:spcPct val="80000"/>
                        </a:lnSpc>
                        <a:spcAft>
                          <a:spcPts val="0"/>
                        </a:spcAft>
                      </a:pPr>
                      <a:endParaRPr lang="ru-RU" sz="1400" b="1" dirty="0" smtClean="0">
                        <a:latin typeface="Times New Roman" pitchFamily="18" charset="0"/>
                        <a:ea typeface="Calibri"/>
                        <a:cs typeface="Times New Roman" pitchFamily="18" charset="0"/>
                      </a:endParaRPr>
                    </a:p>
                    <a:p>
                      <a:r>
                        <a:rPr lang="en-US" sz="1400" b="1" kern="1200" dirty="0" smtClean="0">
                          <a:solidFill>
                            <a:schemeClr val="tx1"/>
                          </a:solidFill>
                          <a:latin typeface="+mn-lt"/>
                          <a:ea typeface="+mn-ea"/>
                          <a:cs typeface="+mn-cs"/>
                        </a:rPr>
                        <a:t>Rule 5.</a:t>
                      </a:r>
                      <a:r>
                        <a:rPr lang="en-US" sz="1400" kern="1200" dirty="0" smtClean="0">
                          <a:solidFill>
                            <a:schemeClr val="tx1"/>
                          </a:solidFill>
                          <a:latin typeface="+mn-lt"/>
                          <a:ea typeface="+mn-ea"/>
                          <a:cs typeface="+mn-cs"/>
                        </a:rPr>
                        <a:t> </a:t>
                      </a:r>
                      <a:r>
                        <a:rPr lang="ru-RU" sz="1400"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Calculation of the length of the time interval of the wagon's flow.</a:t>
                      </a:r>
                      <a:endParaRPr lang="ru-RU" sz="1400" kern="1200" dirty="0" smtClean="0">
                        <a:solidFill>
                          <a:schemeClr val="tx1"/>
                        </a:solidFill>
                        <a:latin typeface="+mn-lt"/>
                        <a:ea typeface="+mn-ea"/>
                        <a:cs typeface="+mn-cs"/>
                      </a:endParaRPr>
                    </a:p>
                    <a:p>
                      <a:pPr lvl="2"/>
                      <a:r>
                        <a:rPr lang="kk-KZ" sz="1400" b="1" kern="1200" dirty="0" smtClean="0">
                          <a:solidFill>
                            <a:schemeClr val="tx1"/>
                          </a:solidFill>
                          <a:latin typeface="+mn-lt"/>
                          <a:ea typeface="+mn-ea"/>
                          <a:cs typeface="+mn-cs"/>
                        </a:rPr>
                        <a:t>If </a:t>
                      </a:r>
                      <a:r>
                        <a:rPr lang="en-US" sz="1400" kern="1200" dirty="0" smtClean="0">
                          <a:solidFill>
                            <a:schemeClr val="tx1"/>
                          </a:solidFill>
                          <a:latin typeface="+mn-lt"/>
                          <a:ea typeface="+mn-ea"/>
                          <a:cs typeface="+mn-cs"/>
                        </a:rPr>
                        <a:t>〖</a:t>
                      </a:r>
                      <a:r>
                        <a:rPr lang="kk-KZ" sz="1400" kern="1200" dirty="0" smtClean="0">
                          <a:solidFill>
                            <a:schemeClr val="tx1"/>
                          </a:solidFill>
                          <a:latin typeface="+mn-lt"/>
                          <a:ea typeface="+mn-ea"/>
                          <a:cs typeface="+mn-cs"/>
                        </a:rPr>
                        <a:t>S</a:t>
                      </a:r>
                      <a:r>
                        <a:rPr lang="kk-KZ" sz="1400" kern="1200" baseline="-25000" dirty="0" smtClean="0">
                          <a:solidFill>
                            <a:schemeClr val="tx1"/>
                          </a:solidFill>
                          <a:latin typeface="+mn-lt"/>
                          <a:ea typeface="+mn-ea"/>
                          <a:cs typeface="+mn-cs"/>
                        </a:rPr>
                        <a:t>i</a:t>
                      </a:r>
                      <a:r>
                        <a:rPr lang="kk-KZ" sz="1400" kern="1200" baseline="30000" dirty="0" smtClean="0">
                          <a:solidFill>
                            <a:schemeClr val="tx1"/>
                          </a:solidFill>
                          <a:latin typeface="+mn-lt"/>
                          <a:ea typeface="+mn-ea"/>
                          <a:cs typeface="+mn-cs"/>
                        </a:rPr>
                        <a:t>sv</a:t>
                      </a:r>
                      <a:r>
                        <a:rPr lang="kk-KZ" sz="1400" kern="1200" dirty="0" smtClean="0">
                          <a:solidFill>
                            <a:schemeClr val="tx1"/>
                          </a:solidFill>
                          <a:latin typeface="+mn-lt"/>
                          <a:ea typeface="+mn-ea"/>
                          <a:cs typeface="+mn-cs"/>
                        </a:rPr>
                        <a:t>=true &amp; t ≥ T</a:t>
                      </a:r>
                      <a:r>
                        <a:rPr lang="kk-KZ" sz="1400" kern="1200" baseline="-25000" dirty="0" smtClean="0">
                          <a:solidFill>
                            <a:schemeClr val="tx1"/>
                          </a:solidFill>
                          <a:latin typeface="+mn-lt"/>
                          <a:ea typeface="+mn-ea"/>
                          <a:cs typeface="+mn-cs"/>
                        </a:rPr>
                        <a:t>i</a:t>
                      </a:r>
                      <a:r>
                        <a:rPr lang="kk-KZ" sz="1400" kern="1200" baseline="30000" dirty="0" smtClean="0">
                          <a:solidFill>
                            <a:schemeClr val="tx1"/>
                          </a:solidFill>
                          <a:latin typeface="+mn-lt"/>
                          <a:ea typeface="+mn-ea"/>
                          <a:cs typeface="+mn-cs"/>
                        </a:rPr>
                        <a:t>ojnach</a:t>
                      </a:r>
                      <a:r>
                        <a:rPr lang="en-US" sz="1400" kern="1200" dirty="0" smtClean="0">
                          <a:solidFill>
                            <a:schemeClr val="tx1"/>
                          </a:solidFill>
                          <a:latin typeface="+mn-lt"/>
                          <a:ea typeface="+mn-ea"/>
                          <a:cs typeface="+mn-cs"/>
                        </a:rPr>
                        <a:t>〗</a:t>
                      </a:r>
                      <a:r>
                        <a:rPr lang="kk-KZ" sz="1400" kern="1200" dirty="0" smtClean="0">
                          <a:solidFill>
                            <a:schemeClr val="tx1"/>
                          </a:solidFill>
                          <a:latin typeface="+mn-lt"/>
                          <a:ea typeface="+mn-ea"/>
                          <a:cs typeface="+mn-cs"/>
                        </a:rPr>
                        <a:t> = {x,y : T | ∀t : [x…y] ∗( S</a:t>
                      </a:r>
                      <a:r>
                        <a:rPr lang="kk-KZ" sz="1400" kern="1200" baseline="-25000" dirty="0" smtClean="0">
                          <a:solidFill>
                            <a:schemeClr val="tx1"/>
                          </a:solidFill>
                          <a:latin typeface="+mn-lt"/>
                          <a:ea typeface="+mn-ea"/>
                          <a:cs typeface="+mn-cs"/>
                        </a:rPr>
                        <a:t>i</a:t>
                      </a:r>
                      <a:r>
                        <a:rPr lang="kk-KZ" sz="1400" kern="1200" baseline="30000" dirty="0" smtClean="0">
                          <a:solidFill>
                            <a:schemeClr val="tx1"/>
                          </a:solidFill>
                          <a:latin typeface="+mn-lt"/>
                          <a:ea typeface="+mn-ea"/>
                          <a:cs typeface="+mn-cs"/>
                        </a:rPr>
                        <a:t>sv</a:t>
                      </a:r>
                      <a:r>
                        <a:rPr lang="kk-KZ" sz="1400" kern="1200" dirty="0" smtClean="0">
                          <a:solidFill>
                            <a:schemeClr val="tx1"/>
                          </a:solidFill>
                          <a:latin typeface="+mn-lt"/>
                          <a:ea typeface="+mn-ea"/>
                          <a:cs typeface="+mn-cs"/>
                        </a:rPr>
                        <a:t>=true ⋀ t ≥ T</a:t>
                      </a:r>
                      <a:r>
                        <a:rPr lang="kk-KZ" sz="1400" kern="1200" baseline="-25000" dirty="0" smtClean="0">
                          <a:solidFill>
                            <a:schemeClr val="tx1"/>
                          </a:solidFill>
                          <a:latin typeface="+mn-lt"/>
                          <a:ea typeface="+mn-ea"/>
                          <a:cs typeface="+mn-cs"/>
                        </a:rPr>
                        <a:t>i</a:t>
                      </a:r>
                      <a:r>
                        <a:rPr lang="kk-KZ" sz="1400" kern="1200" baseline="30000" dirty="0" smtClean="0">
                          <a:solidFill>
                            <a:schemeClr val="tx1"/>
                          </a:solidFill>
                          <a:latin typeface="+mn-lt"/>
                          <a:ea typeface="+mn-ea"/>
                          <a:cs typeface="+mn-cs"/>
                        </a:rPr>
                        <a:t>ojnach</a:t>
                      </a:r>
                      <a:r>
                        <a:rPr lang="kk-KZ" sz="1400" kern="1200" dirty="0" smtClean="0">
                          <a:solidFill>
                            <a:schemeClr val="tx1"/>
                          </a:solidFill>
                          <a:latin typeface="+mn-lt"/>
                          <a:ea typeface="+mn-ea"/>
                          <a:cs typeface="+mn-cs"/>
                        </a:rPr>
                        <a:t>)}  </a:t>
                      </a:r>
                      <a:r>
                        <a:rPr lang="en-US" sz="1400" b="1" kern="1200" dirty="0" smtClean="0">
                          <a:solidFill>
                            <a:schemeClr val="tx1"/>
                          </a:solidFill>
                          <a:latin typeface="+mn-lt"/>
                          <a:ea typeface="+mn-ea"/>
                          <a:cs typeface="+mn-cs"/>
                        </a:rPr>
                        <a:t>then</a:t>
                      </a:r>
                      <a:r>
                        <a:rPr lang="en-US" sz="1400" kern="1200" dirty="0" smtClean="0">
                          <a:solidFill>
                            <a:schemeClr val="tx1"/>
                          </a:solidFill>
                          <a:latin typeface="+mn-lt"/>
                          <a:ea typeface="+mn-ea"/>
                          <a:cs typeface="+mn-cs"/>
                        </a:rPr>
                        <a:t> { </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baseline="30000" dirty="0" smtClean="0">
                          <a:solidFill>
                            <a:schemeClr val="tx1"/>
                          </a:solidFill>
                          <a:latin typeface="+mn-lt"/>
                          <a:ea typeface="+mn-ea"/>
                          <a:cs typeface="+mn-cs"/>
                        </a:rPr>
                        <a:t>∑</a:t>
                      </a:r>
                      <a:r>
                        <a:rPr lang="en-US" sz="1400" kern="1200" dirty="0" smtClean="0">
                          <a:solidFill>
                            <a:schemeClr val="tx1"/>
                          </a:solidFill>
                          <a:latin typeface="+mn-lt"/>
                          <a:ea typeface="+mn-ea"/>
                          <a:cs typeface="+mn-cs"/>
                        </a:rPr>
                        <a:t>=0;</a:t>
                      </a:r>
                      <a:endParaRPr lang="ru-RU" sz="1400" kern="1200" dirty="0" smtClean="0">
                        <a:solidFill>
                          <a:schemeClr val="tx1"/>
                        </a:solidFill>
                        <a:latin typeface="+mn-lt"/>
                        <a:ea typeface="+mn-ea"/>
                        <a:cs typeface="+mn-cs"/>
                      </a:endParaRPr>
                    </a:p>
                    <a:p>
                      <a:pPr lvl="2"/>
                      <a:r>
                        <a:rPr lang="en-US" sz="1400" b="1" kern="1200" dirty="0" smtClean="0">
                          <a:solidFill>
                            <a:schemeClr val="tx1"/>
                          </a:solidFill>
                          <a:latin typeface="+mn-lt"/>
                          <a:ea typeface="+mn-ea"/>
                          <a:cs typeface="+mn-cs"/>
                        </a:rPr>
                        <a:t>while </a:t>
                      </a:r>
                      <a:r>
                        <a:rPr lang="en-US" sz="1400" kern="1200" dirty="0" smtClean="0">
                          <a:solidFill>
                            <a:schemeClr val="tx1"/>
                          </a:solidFill>
                          <a:latin typeface="+mn-lt"/>
                          <a:ea typeface="+mn-ea"/>
                          <a:cs typeface="+mn-cs"/>
                        </a:rPr>
                        <a:t>(</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baseline="30000" dirty="0" smtClean="0">
                          <a:solidFill>
                            <a:schemeClr val="tx1"/>
                          </a:solidFill>
                          <a:latin typeface="+mn-lt"/>
                          <a:ea typeface="+mn-ea"/>
                          <a:cs typeface="+mn-cs"/>
                        </a:rPr>
                        <a:t>∑</a:t>
                      </a:r>
                      <a:r>
                        <a:rPr lang="en-US" sz="1400" kern="1200" dirty="0" smtClean="0">
                          <a:solidFill>
                            <a:schemeClr val="tx1"/>
                          </a:solidFill>
                          <a:latin typeface="+mn-lt"/>
                          <a:ea typeface="+mn-ea"/>
                          <a:cs typeface="+mn-cs"/>
                        </a:rPr>
                        <a:t> ≤ </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oj</a:t>
                      </a:r>
                      <a:r>
                        <a:rPr lang="en-US" sz="1400" kern="1200" dirty="0" smtClean="0">
                          <a:solidFill>
                            <a:schemeClr val="tx1"/>
                          </a:solidFill>
                          <a:latin typeface="+mn-lt"/>
                          <a:ea typeface="+mn-ea"/>
                          <a:cs typeface="+mn-cs"/>
                        </a:rPr>
                        <a:t>)</a:t>
                      </a:r>
                      <a:endParaRPr lang="ru-RU" sz="1400" kern="1200" dirty="0" smtClean="0">
                        <a:solidFill>
                          <a:schemeClr val="tx1"/>
                        </a:solidFill>
                        <a:latin typeface="+mn-lt"/>
                        <a:ea typeface="+mn-ea"/>
                        <a:cs typeface="+mn-cs"/>
                      </a:endParaRPr>
                    </a:p>
                    <a:p>
                      <a:pPr lvl="2"/>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baseline="30000" dirty="0" smtClean="0">
                          <a:solidFill>
                            <a:schemeClr val="tx1"/>
                          </a:solidFill>
                          <a:latin typeface="+mn-lt"/>
                          <a:ea typeface="+mn-ea"/>
                          <a:cs typeface="+mn-cs"/>
                        </a:rPr>
                        <a:t>∑</a:t>
                      </a:r>
                      <a:r>
                        <a:rPr lang="en-US" sz="1400" kern="1200" dirty="0" smtClean="0">
                          <a:solidFill>
                            <a:schemeClr val="tx1"/>
                          </a:solidFill>
                          <a:latin typeface="+mn-lt"/>
                          <a:ea typeface="+mn-ea"/>
                          <a:cs typeface="+mn-cs"/>
                        </a:rPr>
                        <a:t> = </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baseline="30000" dirty="0" smtClean="0">
                          <a:solidFill>
                            <a:schemeClr val="tx1"/>
                          </a:solidFill>
                          <a:latin typeface="+mn-lt"/>
                          <a:ea typeface="+mn-ea"/>
                          <a:cs typeface="+mn-cs"/>
                        </a:rPr>
                        <a:t>∑</a:t>
                      </a:r>
                      <a:r>
                        <a:rPr lang="en-US" sz="1400" kern="1200" dirty="0" smtClean="0">
                          <a:solidFill>
                            <a:schemeClr val="tx1"/>
                          </a:solidFill>
                          <a:latin typeface="+mn-lt"/>
                          <a:ea typeface="+mn-ea"/>
                          <a:cs typeface="+mn-cs"/>
                        </a:rPr>
                        <a:t> + </a:t>
                      </a:r>
                      <a:r>
                        <a:rPr lang="en-US" sz="1400" kern="1200" dirty="0" err="1" smtClean="0">
                          <a:solidFill>
                            <a:schemeClr val="tx1"/>
                          </a:solidFill>
                          <a:latin typeface="+mn-lt"/>
                          <a:ea typeface="+mn-ea"/>
                          <a:cs typeface="+mn-cs"/>
                        </a:rPr>
                        <a:t>W</a:t>
                      </a:r>
                      <a:r>
                        <a:rPr lang="en-US" sz="1400" kern="1200" baseline="-25000" dirty="0" err="1" smtClean="0">
                          <a:solidFill>
                            <a:schemeClr val="tx1"/>
                          </a:solidFill>
                          <a:latin typeface="+mn-lt"/>
                          <a:ea typeface="+mn-ea"/>
                          <a:cs typeface="+mn-cs"/>
                        </a:rPr>
                        <a:t>i</a:t>
                      </a:r>
                      <a:r>
                        <a:rPr lang="en-US" sz="1400" kern="1200" dirty="0" smtClean="0">
                          <a:solidFill>
                            <a:schemeClr val="tx1"/>
                          </a:solidFill>
                          <a:latin typeface="+mn-lt"/>
                          <a:ea typeface="+mn-ea"/>
                          <a:cs typeface="+mn-cs"/>
                        </a:rPr>
                        <a:t>;</a:t>
                      </a:r>
                      <a:r>
                        <a:rPr lang="ru-RU" sz="1400"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t=t+1;</a:t>
                      </a:r>
                      <a:endParaRPr lang="ru-RU" sz="1400" kern="1200" dirty="0" smtClean="0">
                        <a:solidFill>
                          <a:schemeClr val="tx1"/>
                        </a:solidFill>
                        <a:latin typeface="+mn-lt"/>
                        <a:ea typeface="+mn-ea"/>
                        <a:cs typeface="+mn-cs"/>
                      </a:endParaRPr>
                    </a:p>
                    <a:p>
                      <a:pPr lvl="2"/>
                      <a:r>
                        <a:rPr lang="en-US" sz="1400" b="1" kern="1200" dirty="0" smtClean="0">
                          <a:solidFill>
                            <a:schemeClr val="tx1"/>
                          </a:solidFill>
                          <a:latin typeface="+mn-lt"/>
                          <a:ea typeface="+mn-ea"/>
                          <a:cs typeface="+mn-cs"/>
                        </a:rPr>
                        <a:t>end</a:t>
                      </a:r>
                      <a:endParaRPr lang="ru-RU" sz="1400" kern="1200" dirty="0" smtClean="0">
                        <a:solidFill>
                          <a:schemeClr val="tx1"/>
                        </a:solidFill>
                        <a:latin typeface="+mn-lt"/>
                        <a:ea typeface="+mn-ea"/>
                        <a:cs typeface="+mn-cs"/>
                      </a:endParaRPr>
                    </a:p>
                    <a:p>
                      <a:pPr lvl="2"/>
                      <a:r>
                        <a:rPr lang="en-US" sz="1400" kern="1200" dirty="0" smtClean="0">
                          <a:solidFill>
                            <a:schemeClr val="tx1"/>
                          </a:solidFill>
                          <a:latin typeface="+mn-lt"/>
                          <a:ea typeface="+mn-ea"/>
                          <a:cs typeface="+mn-cs"/>
                        </a:rPr>
                        <a:t>{</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int</a:t>
                      </a:r>
                      <a:r>
                        <a:rPr lang="en-US" sz="1400" kern="1200" dirty="0" smtClean="0">
                          <a:solidFill>
                            <a:schemeClr val="tx1"/>
                          </a:solidFill>
                          <a:latin typeface="+mn-lt"/>
                          <a:ea typeface="+mn-ea"/>
                          <a:cs typeface="+mn-cs"/>
                        </a:rPr>
                        <a:t> = t - </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ojnach</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ojkon</a:t>
                      </a:r>
                      <a:r>
                        <a:rPr lang="en-US" sz="1400" kern="1200" dirty="0" smtClean="0">
                          <a:solidFill>
                            <a:schemeClr val="tx1"/>
                          </a:solidFill>
                          <a:latin typeface="+mn-lt"/>
                          <a:ea typeface="+mn-ea"/>
                          <a:cs typeface="+mn-cs"/>
                        </a:rPr>
                        <a:t> = </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ojnach</a:t>
                      </a:r>
                      <a:r>
                        <a:rPr lang="en-US" sz="1400" kern="1200" dirty="0" smtClean="0">
                          <a:solidFill>
                            <a:schemeClr val="tx1"/>
                          </a:solidFill>
                          <a:latin typeface="+mn-lt"/>
                          <a:ea typeface="+mn-ea"/>
                          <a:cs typeface="+mn-cs"/>
                        </a:rPr>
                        <a:t> + </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int</a:t>
                      </a:r>
                      <a:r>
                        <a:rPr lang="en-US" sz="1400" kern="1200" dirty="0" smtClean="0">
                          <a:solidFill>
                            <a:schemeClr val="tx1"/>
                          </a:solidFill>
                          <a:latin typeface="+mn-lt"/>
                          <a:ea typeface="+mn-ea"/>
                          <a:cs typeface="+mn-cs"/>
                        </a:rPr>
                        <a:t>}}</a:t>
                      </a:r>
                      <a:endParaRPr lang="ru-RU" sz="1400" kern="1200" dirty="0" smtClean="0">
                        <a:solidFill>
                          <a:schemeClr val="tx1"/>
                        </a:solidFill>
                        <a:latin typeface="+mn-lt"/>
                        <a:ea typeface="+mn-ea"/>
                        <a:cs typeface="+mn-cs"/>
                      </a:endParaRPr>
                    </a:p>
                    <a:p>
                      <a:pPr marL="2247265" indent="450215" algn="just">
                        <a:lnSpc>
                          <a:spcPct val="80000"/>
                        </a:lnSpc>
                        <a:spcAft>
                          <a:spcPts val="0"/>
                        </a:spcAft>
                      </a:pPr>
                      <a:endParaRPr lang="ru-RU" sz="1400" dirty="0" smtClean="0">
                        <a:latin typeface="Times New Roman" pitchFamily="18" charset="0"/>
                        <a:ea typeface="Calibri"/>
                        <a:cs typeface="Times New Roman" pitchFamily="18" charset="0"/>
                      </a:endParaRPr>
                    </a:p>
                    <a:p>
                      <a:pPr marL="0" indent="457200" algn="just">
                        <a:lnSpc>
                          <a:spcPct val="80000"/>
                        </a:lnSpc>
                        <a:spcAft>
                          <a:spcPts val="0"/>
                        </a:spcAft>
                      </a:pPr>
                      <a:r>
                        <a:rPr lang="en-US" sz="1400" kern="1200" dirty="0" smtClean="0">
                          <a:solidFill>
                            <a:schemeClr val="tx1"/>
                          </a:solidFill>
                          <a:latin typeface="+mn-lt"/>
                          <a:ea typeface="+mn-ea"/>
                          <a:cs typeface="+mn-cs"/>
                        </a:rPr>
                        <a:t>This rule means that if the wagon wreck event occurred and the current time is greater than or equal to the time of the expected start of the wagon unloading, then the condition is checked whether the total weight of the wagon </a:t>
                      </a:r>
                      <a:r>
                        <a:rPr lang="en-US" sz="1400" kern="1200" dirty="0" err="1" smtClean="0">
                          <a:solidFill>
                            <a:schemeClr val="tx1"/>
                          </a:solidFill>
                          <a:latin typeface="+mn-lt"/>
                          <a:ea typeface="+mn-ea"/>
                          <a:cs typeface="+mn-cs"/>
                        </a:rPr>
                        <a:t>wagon</a:t>
                      </a:r>
                      <a:r>
                        <a:rPr lang="en-US" sz="1400" kern="1200" dirty="0" smtClean="0">
                          <a:solidFill>
                            <a:schemeClr val="tx1"/>
                          </a:solidFill>
                          <a:latin typeface="+mn-lt"/>
                          <a:ea typeface="+mn-ea"/>
                          <a:cs typeface="+mn-cs"/>
                        </a:rPr>
                        <a:t> is less than the expected weight of the wagon and, as soon as this condition is not fulfilled, calculated the interval of ore flow of wagon and time of the end of the wagon flow.</a:t>
                      </a:r>
                      <a:endParaRPr lang="ru-RU" sz="1400" dirty="0">
                        <a:latin typeface="Times New Roman" pitchFamily="18" charset="0"/>
                        <a:ea typeface="Calibri"/>
                        <a:cs typeface="Times New Roman" pitchFamily="18" charset="0"/>
                      </a:endParaRPr>
                    </a:p>
                  </a:txBody>
                  <a:tcPr marL="43915" marR="43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3393">
                <a:tc>
                  <a:txBody>
                    <a:bodyPr/>
                    <a:lstStyle/>
                    <a:p>
                      <a:r>
                        <a:rPr lang="en-US" sz="1400" b="1" kern="1200" dirty="0" smtClean="0">
                          <a:solidFill>
                            <a:schemeClr val="tx1"/>
                          </a:solidFill>
                          <a:latin typeface="+mn-lt"/>
                          <a:ea typeface="+mn-ea"/>
                          <a:cs typeface="+mn-cs"/>
                        </a:rPr>
                        <a:t>Rule 6. </a:t>
                      </a:r>
                      <a:r>
                        <a:rPr lang="ru-RU" sz="1400" b="1"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Correction rule of the time beginning of the flow of the wagon.</a:t>
                      </a:r>
                      <a:endParaRPr lang="ru-RU" sz="1400" kern="1200" dirty="0" smtClean="0">
                        <a:solidFill>
                          <a:schemeClr val="tx1"/>
                        </a:solidFill>
                        <a:latin typeface="+mn-lt"/>
                        <a:ea typeface="+mn-ea"/>
                        <a:cs typeface="+mn-cs"/>
                      </a:endParaRPr>
                    </a:p>
                    <a:p>
                      <a:pPr lvl="2"/>
                      <a:r>
                        <a:rPr lang="en-US" sz="1400" b="1" kern="1200" dirty="0" smtClean="0">
                          <a:solidFill>
                            <a:schemeClr val="tx1"/>
                          </a:solidFill>
                          <a:latin typeface="+mn-lt"/>
                          <a:ea typeface="+mn-ea"/>
                          <a:cs typeface="+mn-cs"/>
                        </a:rPr>
                        <a:t>If</a:t>
                      </a:r>
                      <a:r>
                        <a:rPr lang="en-US" sz="1400" kern="1200" dirty="0" smtClean="0">
                          <a:solidFill>
                            <a:schemeClr val="tx1"/>
                          </a:solidFill>
                          <a:latin typeface="+mn-lt"/>
                          <a:ea typeface="+mn-ea"/>
                          <a:cs typeface="+mn-cs"/>
                        </a:rPr>
                        <a:t> 〖W(t)-W(</a:t>
                      </a:r>
                      <a:r>
                        <a:rPr lang="ru-RU" sz="1400" kern="1200" dirty="0" err="1" smtClean="0">
                          <a:solidFill>
                            <a:schemeClr val="tx1"/>
                          </a:solidFill>
                          <a:latin typeface="+mn-lt"/>
                          <a:ea typeface="+mn-ea"/>
                          <a:cs typeface="+mn-cs"/>
                        </a:rPr>
                        <a:t>α</a:t>
                      </a:r>
                      <a:r>
                        <a:rPr lang="en-US" sz="1400" kern="1200" dirty="0" smtClean="0">
                          <a:solidFill>
                            <a:schemeClr val="tx1"/>
                          </a:solidFill>
                          <a:latin typeface="+mn-lt"/>
                          <a:ea typeface="+mn-ea"/>
                          <a:cs typeface="+mn-cs"/>
                        </a:rPr>
                        <a:t>)</a:t>
                      </a:r>
                      <a:r>
                        <a:rPr lang="kk-KZ"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0,05W(</a:t>
                      </a:r>
                      <a:r>
                        <a:rPr lang="ru-RU" sz="1400" kern="1200" dirty="0" err="1" smtClean="0">
                          <a:solidFill>
                            <a:schemeClr val="tx1"/>
                          </a:solidFill>
                          <a:latin typeface="+mn-lt"/>
                          <a:ea typeface="+mn-ea"/>
                          <a:cs typeface="+mn-cs"/>
                        </a:rPr>
                        <a:t>α</a:t>
                      </a:r>
                      <a:r>
                        <a:rPr lang="en-US" sz="1400" kern="1200" dirty="0" smtClean="0">
                          <a:solidFill>
                            <a:schemeClr val="tx1"/>
                          </a:solidFill>
                          <a:latin typeface="+mn-lt"/>
                          <a:ea typeface="+mn-ea"/>
                          <a:cs typeface="+mn-cs"/>
                        </a:rPr>
                        <a:t>)〗={</a:t>
                      </a:r>
                      <a:r>
                        <a:rPr lang="kk-KZ" sz="1400" kern="1200" dirty="0" smtClean="0">
                          <a:solidFill>
                            <a:schemeClr val="tx1"/>
                          </a:solidFill>
                          <a:latin typeface="+mn-lt"/>
                          <a:ea typeface="+mn-ea"/>
                          <a:cs typeface="+mn-cs"/>
                        </a:rPr>
                        <a:t> x,y : T | ∀t : [x…y] ∗</a:t>
                      </a:r>
                      <a:r>
                        <a:rPr lang="en-US" sz="1400" kern="1200" dirty="0" smtClean="0">
                          <a:solidFill>
                            <a:schemeClr val="tx1"/>
                          </a:solidFill>
                          <a:latin typeface="+mn-lt"/>
                          <a:ea typeface="+mn-ea"/>
                          <a:cs typeface="+mn-cs"/>
                        </a:rPr>
                        <a:t> (W(t)-W(</a:t>
                      </a:r>
                      <a:r>
                        <a:rPr lang="ru-RU" sz="1400" kern="1200" dirty="0" err="1" smtClean="0">
                          <a:solidFill>
                            <a:schemeClr val="tx1"/>
                          </a:solidFill>
                          <a:latin typeface="+mn-lt"/>
                          <a:ea typeface="+mn-ea"/>
                          <a:cs typeface="+mn-cs"/>
                        </a:rPr>
                        <a:t>α</a:t>
                      </a:r>
                      <a:r>
                        <a:rPr lang="en-US" sz="1400" kern="1200" dirty="0" smtClean="0">
                          <a:solidFill>
                            <a:schemeClr val="tx1"/>
                          </a:solidFill>
                          <a:latin typeface="+mn-lt"/>
                          <a:ea typeface="+mn-ea"/>
                          <a:cs typeface="+mn-cs"/>
                        </a:rPr>
                        <a:t>([x…y])))</a:t>
                      </a:r>
                      <a:r>
                        <a:rPr lang="kk-KZ" sz="1400"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0,05 W(</a:t>
                      </a:r>
                      <a:r>
                        <a:rPr lang="ru-RU" sz="1400" kern="1200" dirty="0" err="1" smtClean="0">
                          <a:solidFill>
                            <a:schemeClr val="tx1"/>
                          </a:solidFill>
                          <a:latin typeface="+mn-lt"/>
                          <a:ea typeface="+mn-ea"/>
                          <a:cs typeface="+mn-cs"/>
                        </a:rPr>
                        <a:t>α</a:t>
                      </a:r>
                      <a:r>
                        <a:rPr lang="en-US" sz="1400" kern="1200" dirty="0" smtClean="0">
                          <a:solidFill>
                            <a:schemeClr val="tx1"/>
                          </a:solidFill>
                          <a:latin typeface="+mn-lt"/>
                          <a:ea typeface="+mn-ea"/>
                          <a:cs typeface="+mn-cs"/>
                        </a:rPr>
                        <a:t>([x…y]))⋀</a:t>
                      </a:r>
                      <a:r>
                        <a:rPr lang="ru-RU" sz="1400" kern="1200" dirty="0" err="1" smtClean="0">
                          <a:solidFill>
                            <a:schemeClr val="tx1"/>
                          </a:solidFill>
                          <a:latin typeface="+mn-lt"/>
                          <a:ea typeface="+mn-ea"/>
                          <a:cs typeface="+mn-cs"/>
                        </a:rPr>
                        <a:t>σ</a:t>
                      </a:r>
                      <a:r>
                        <a:rPr lang="en-US" sz="1400" kern="1200" dirty="0" smtClean="0">
                          <a:solidFill>
                            <a:schemeClr val="tx1"/>
                          </a:solidFill>
                          <a:latin typeface="+mn-lt"/>
                          <a:ea typeface="+mn-ea"/>
                          <a:cs typeface="+mn-cs"/>
                        </a:rPr>
                        <a:t>[x…y]</a:t>
                      </a:r>
                      <a:r>
                        <a:rPr lang="kk-KZ"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5}</a:t>
                      </a:r>
                      <a:endParaRPr lang="ru-RU" sz="1400" kern="1200" dirty="0" smtClean="0">
                        <a:solidFill>
                          <a:schemeClr val="tx1"/>
                        </a:solidFill>
                        <a:latin typeface="+mn-lt"/>
                        <a:ea typeface="+mn-ea"/>
                        <a:cs typeface="+mn-cs"/>
                      </a:endParaRPr>
                    </a:p>
                    <a:p>
                      <a:pPr lvl="2"/>
                      <a:r>
                        <a:rPr lang="en-US" sz="1400" b="1" kern="1200" dirty="0" smtClean="0">
                          <a:solidFill>
                            <a:schemeClr val="tx1"/>
                          </a:solidFill>
                          <a:latin typeface="+mn-lt"/>
                          <a:ea typeface="+mn-ea"/>
                          <a:cs typeface="+mn-cs"/>
                        </a:rPr>
                        <a:t>then</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nachpot</a:t>
                      </a:r>
                      <a:r>
                        <a:rPr lang="en-US" sz="1400" kern="1200" dirty="0" smtClean="0">
                          <a:solidFill>
                            <a:schemeClr val="tx1"/>
                          </a:solidFill>
                          <a:latin typeface="+mn-lt"/>
                          <a:ea typeface="+mn-ea"/>
                          <a:cs typeface="+mn-cs"/>
                        </a:rPr>
                        <a:t>=</a:t>
                      </a:r>
                      <a:r>
                        <a:rPr lang="ru-RU" sz="1400" kern="1200" dirty="0" err="1" smtClean="0">
                          <a:solidFill>
                            <a:schemeClr val="tx1"/>
                          </a:solidFill>
                          <a:latin typeface="+mn-lt"/>
                          <a:ea typeface="+mn-ea"/>
                          <a:cs typeface="+mn-cs"/>
                        </a:rPr>
                        <a:t>α</a:t>
                      </a:r>
                      <a:r>
                        <a:rPr lang="en-US" sz="1400" kern="1200" dirty="0" smtClean="0">
                          <a:solidFill>
                            <a:schemeClr val="tx1"/>
                          </a:solidFill>
                          <a:latin typeface="+mn-lt"/>
                          <a:ea typeface="+mn-ea"/>
                          <a:cs typeface="+mn-cs"/>
                        </a:rPr>
                        <a:t>([x…y]). </a:t>
                      </a:r>
                      <a:endParaRPr lang="ru-RU" sz="1400" kern="1200" dirty="0" smtClean="0">
                        <a:solidFill>
                          <a:schemeClr val="tx1"/>
                        </a:solidFill>
                        <a:latin typeface="+mn-lt"/>
                        <a:ea typeface="+mn-ea"/>
                        <a:cs typeface="+mn-cs"/>
                      </a:endParaRPr>
                    </a:p>
                    <a:p>
                      <a:pPr indent="457200"/>
                      <a:r>
                        <a:rPr lang="en-US" sz="1400" kern="1200" dirty="0" smtClean="0">
                          <a:solidFill>
                            <a:schemeClr val="tx1"/>
                          </a:solidFill>
                          <a:latin typeface="+mn-lt"/>
                          <a:ea typeface="+mn-ea"/>
                          <a:cs typeface="+mn-cs"/>
                        </a:rPr>
                        <a:t>This rule means that as the start time of the flow, the system captures a significant (more than 5 seconds) and stable (more than 5%) increase in the signal from the weight sensor.</a:t>
                      </a:r>
                      <a:endParaRPr lang="ru-RU" sz="1400" dirty="0">
                        <a:latin typeface="Times New Roman" pitchFamily="18" charset="0"/>
                        <a:ea typeface="Calibri"/>
                        <a:cs typeface="Times New Roman" pitchFamily="18" charset="0"/>
                      </a:endParaRPr>
                    </a:p>
                  </a:txBody>
                  <a:tcPr marL="43915" marR="43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5059">
                <a:tc>
                  <a:txBody>
                    <a:bodyPr/>
                    <a:lstStyle/>
                    <a:p>
                      <a:r>
                        <a:rPr lang="en-US" sz="1400" b="1" kern="1200" dirty="0" smtClean="0">
                          <a:solidFill>
                            <a:schemeClr val="tx1"/>
                          </a:solidFill>
                          <a:latin typeface="+mn-lt"/>
                          <a:ea typeface="+mn-ea"/>
                          <a:cs typeface="+mn-cs"/>
                        </a:rPr>
                        <a:t>Rule 7. </a:t>
                      </a:r>
                      <a:r>
                        <a:rPr lang="ru-RU" sz="1400" b="1" kern="1200" dirty="0" smtClean="0">
                          <a:solidFill>
                            <a:schemeClr val="tx1"/>
                          </a:solidFill>
                          <a:latin typeface="+mn-lt"/>
                          <a:ea typeface="+mn-ea"/>
                          <a:cs typeface="+mn-cs"/>
                        </a:rPr>
                        <a:t> </a:t>
                      </a:r>
                      <a:r>
                        <a:rPr lang="en-US" sz="1400" kern="1200" dirty="0" smtClean="0">
                          <a:solidFill>
                            <a:schemeClr val="tx1"/>
                          </a:solidFill>
                          <a:latin typeface="+mn-lt"/>
                          <a:ea typeface="+mn-ea"/>
                          <a:cs typeface="+mn-cs"/>
                        </a:rPr>
                        <a:t>The rule for adjusting the end time of the wagon's flow</a:t>
                      </a:r>
                      <a:r>
                        <a:rPr lang="en-US" sz="1400" b="1" kern="1200" dirty="0" smtClean="0">
                          <a:solidFill>
                            <a:schemeClr val="tx1"/>
                          </a:solidFill>
                          <a:latin typeface="+mn-lt"/>
                          <a:ea typeface="+mn-ea"/>
                          <a:cs typeface="+mn-cs"/>
                        </a:rPr>
                        <a:t>.</a:t>
                      </a:r>
                      <a:endParaRPr lang="ru-RU" sz="1400" kern="1200" dirty="0" smtClean="0">
                        <a:solidFill>
                          <a:schemeClr val="tx1"/>
                        </a:solidFill>
                        <a:latin typeface="+mn-lt"/>
                        <a:ea typeface="+mn-ea"/>
                        <a:cs typeface="+mn-cs"/>
                      </a:endParaRPr>
                    </a:p>
                    <a:p>
                      <a:pPr lvl="2"/>
                      <a:r>
                        <a:rPr lang="en-US" sz="1400" b="1" kern="1200" dirty="0" smtClean="0">
                          <a:solidFill>
                            <a:schemeClr val="tx1"/>
                          </a:solidFill>
                          <a:latin typeface="+mn-lt"/>
                          <a:ea typeface="+mn-ea"/>
                          <a:cs typeface="+mn-cs"/>
                        </a:rPr>
                        <a:t>If</a:t>
                      </a:r>
                      <a:r>
                        <a:rPr lang="en-US" sz="1400" kern="1200" dirty="0" smtClean="0">
                          <a:solidFill>
                            <a:schemeClr val="tx1"/>
                          </a:solidFill>
                          <a:latin typeface="+mn-lt"/>
                          <a:ea typeface="+mn-ea"/>
                          <a:cs typeface="+mn-cs"/>
                        </a:rPr>
                        <a:t> 〖W(t)-W(</a:t>
                      </a:r>
                      <a:r>
                        <a:rPr lang="ru-RU" sz="1400" kern="1200" dirty="0" err="1" smtClean="0">
                          <a:solidFill>
                            <a:schemeClr val="tx1"/>
                          </a:solidFill>
                          <a:latin typeface="+mn-lt"/>
                          <a:ea typeface="+mn-ea"/>
                          <a:cs typeface="+mn-cs"/>
                        </a:rPr>
                        <a:t>α</a:t>
                      </a:r>
                      <a:r>
                        <a:rPr lang="en-US" sz="1400" kern="1200" dirty="0" smtClean="0">
                          <a:solidFill>
                            <a:schemeClr val="tx1"/>
                          </a:solidFill>
                          <a:latin typeface="+mn-lt"/>
                          <a:ea typeface="+mn-ea"/>
                          <a:cs typeface="+mn-cs"/>
                        </a:rPr>
                        <a:t>) ≤0,03W(</a:t>
                      </a:r>
                      <a:r>
                        <a:rPr lang="ru-RU" sz="1400" kern="1200" dirty="0" err="1" smtClean="0">
                          <a:solidFill>
                            <a:schemeClr val="tx1"/>
                          </a:solidFill>
                          <a:latin typeface="+mn-lt"/>
                          <a:ea typeface="+mn-ea"/>
                          <a:cs typeface="+mn-cs"/>
                        </a:rPr>
                        <a:t>α</a:t>
                      </a:r>
                      <a:r>
                        <a:rPr lang="en-US" sz="1400" kern="1200" dirty="0" smtClean="0">
                          <a:solidFill>
                            <a:schemeClr val="tx1"/>
                          </a:solidFill>
                          <a:latin typeface="+mn-lt"/>
                          <a:ea typeface="+mn-ea"/>
                          <a:cs typeface="+mn-cs"/>
                        </a:rPr>
                        <a:t>)〗={</a:t>
                      </a:r>
                      <a:r>
                        <a:rPr lang="kk-KZ" sz="1400" kern="1200" dirty="0" smtClean="0">
                          <a:solidFill>
                            <a:schemeClr val="tx1"/>
                          </a:solidFill>
                          <a:latin typeface="+mn-lt"/>
                          <a:ea typeface="+mn-ea"/>
                          <a:cs typeface="+mn-cs"/>
                        </a:rPr>
                        <a:t> x,y : T | ∀t : [x…y] ∗</a:t>
                      </a:r>
                      <a:r>
                        <a:rPr lang="en-US" sz="1400" kern="1200" dirty="0" smtClean="0">
                          <a:solidFill>
                            <a:schemeClr val="tx1"/>
                          </a:solidFill>
                          <a:latin typeface="+mn-lt"/>
                          <a:ea typeface="+mn-ea"/>
                          <a:cs typeface="+mn-cs"/>
                        </a:rPr>
                        <a:t> (W(t)-W(</a:t>
                      </a:r>
                      <a:r>
                        <a:rPr lang="ru-RU" sz="1400" kern="1200" dirty="0" err="1" smtClean="0">
                          <a:solidFill>
                            <a:schemeClr val="tx1"/>
                          </a:solidFill>
                          <a:latin typeface="+mn-lt"/>
                          <a:ea typeface="+mn-ea"/>
                          <a:cs typeface="+mn-cs"/>
                        </a:rPr>
                        <a:t>α</a:t>
                      </a:r>
                      <a:r>
                        <a:rPr lang="en-US" sz="1400" kern="1200" dirty="0" smtClean="0">
                          <a:solidFill>
                            <a:schemeClr val="tx1"/>
                          </a:solidFill>
                          <a:latin typeface="+mn-lt"/>
                          <a:ea typeface="+mn-ea"/>
                          <a:cs typeface="+mn-cs"/>
                        </a:rPr>
                        <a:t>([x…y]))) ≤ </a:t>
                      </a:r>
                      <a:endParaRPr lang="ru-RU" sz="1400" kern="1200" dirty="0" smtClean="0">
                        <a:solidFill>
                          <a:schemeClr val="tx1"/>
                        </a:solidFill>
                        <a:latin typeface="+mn-lt"/>
                        <a:ea typeface="+mn-ea"/>
                        <a:cs typeface="+mn-cs"/>
                      </a:endParaRPr>
                    </a:p>
                    <a:p>
                      <a:pPr lvl="2"/>
                      <a:r>
                        <a:rPr lang="en-US" sz="1400" kern="1200" dirty="0" smtClean="0">
                          <a:solidFill>
                            <a:schemeClr val="tx1"/>
                          </a:solidFill>
                          <a:latin typeface="+mn-lt"/>
                          <a:ea typeface="+mn-ea"/>
                          <a:cs typeface="+mn-cs"/>
                        </a:rPr>
                        <a:t>0,03W(</a:t>
                      </a:r>
                      <a:r>
                        <a:rPr lang="ru-RU" sz="1400" kern="1200" dirty="0" err="1" smtClean="0">
                          <a:solidFill>
                            <a:schemeClr val="tx1"/>
                          </a:solidFill>
                          <a:latin typeface="+mn-lt"/>
                          <a:ea typeface="+mn-ea"/>
                          <a:cs typeface="+mn-cs"/>
                        </a:rPr>
                        <a:t>α</a:t>
                      </a:r>
                      <a:r>
                        <a:rPr lang="en-US" sz="1400" kern="1200" dirty="0" smtClean="0">
                          <a:solidFill>
                            <a:schemeClr val="tx1"/>
                          </a:solidFill>
                          <a:latin typeface="+mn-lt"/>
                          <a:ea typeface="+mn-ea"/>
                          <a:cs typeface="+mn-cs"/>
                        </a:rPr>
                        <a:t>([x…y])) ⋀ </a:t>
                      </a:r>
                      <a:r>
                        <a:rPr lang="ru-RU" sz="1400" kern="1200" dirty="0" err="1" smtClean="0">
                          <a:solidFill>
                            <a:schemeClr val="tx1"/>
                          </a:solidFill>
                          <a:latin typeface="+mn-lt"/>
                          <a:ea typeface="+mn-ea"/>
                          <a:cs typeface="+mn-cs"/>
                        </a:rPr>
                        <a:t>σ</a:t>
                      </a:r>
                      <a:r>
                        <a:rPr lang="en-US" sz="1400" kern="1200" dirty="0" smtClean="0">
                          <a:solidFill>
                            <a:schemeClr val="tx1"/>
                          </a:solidFill>
                          <a:latin typeface="+mn-lt"/>
                          <a:ea typeface="+mn-ea"/>
                          <a:cs typeface="+mn-cs"/>
                        </a:rPr>
                        <a:t>[x…y]</a:t>
                      </a:r>
                      <a:r>
                        <a:rPr lang="kk-KZ" sz="1400" kern="1200" dirty="0" smtClean="0">
                          <a:solidFill>
                            <a:schemeClr val="tx1"/>
                          </a:solidFill>
                          <a:latin typeface="+mn-lt"/>
                          <a:ea typeface="+mn-ea"/>
                          <a:cs typeface="+mn-cs"/>
                        </a:rPr>
                        <a:t>≥</a:t>
                      </a:r>
                      <a:r>
                        <a:rPr lang="en-US" sz="1400" kern="1200" dirty="0" smtClean="0">
                          <a:solidFill>
                            <a:schemeClr val="tx1"/>
                          </a:solidFill>
                          <a:latin typeface="+mn-lt"/>
                          <a:ea typeface="+mn-ea"/>
                          <a:cs typeface="+mn-cs"/>
                        </a:rPr>
                        <a:t>5}</a:t>
                      </a:r>
                      <a:endParaRPr lang="ru-RU" sz="1400" kern="1200" dirty="0" smtClean="0">
                        <a:solidFill>
                          <a:schemeClr val="tx1"/>
                        </a:solidFill>
                        <a:latin typeface="+mn-lt"/>
                        <a:ea typeface="+mn-ea"/>
                        <a:cs typeface="+mn-cs"/>
                      </a:endParaRPr>
                    </a:p>
                    <a:p>
                      <a:pPr lvl="2"/>
                      <a:r>
                        <a:rPr lang="en-US" sz="1400" b="1" kern="1200" dirty="0" smtClean="0">
                          <a:solidFill>
                            <a:schemeClr val="tx1"/>
                          </a:solidFill>
                          <a:latin typeface="+mn-lt"/>
                          <a:ea typeface="+mn-ea"/>
                          <a:cs typeface="+mn-cs"/>
                        </a:rPr>
                        <a:t>then</a:t>
                      </a:r>
                      <a:r>
                        <a:rPr lang="en-US" sz="1400" kern="1200" dirty="0" smtClean="0">
                          <a:solidFill>
                            <a:schemeClr val="tx1"/>
                          </a:solidFill>
                          <a:latin typeface="+mn-lt"/>
                          <a:ea typeface="+mn-ea"/>
                          <a:cs typeface="+mn-cs"/>
                        </a:rPr>
                        <a:t> </a:t>
                      </a:r>
                      <a:r>
                        <a:rPr lang="en-US" sz="1400" kern="1200" dirty="0" err="1" smtClean="0">
                          <a:solidFill>
                            <a:schemeClr val="tx1"/>
                          </a:solidFill>
                          <a:latin typeface="+mn-lt"/>
                          <a:ea typeface="+mn-ea"/>
                          <a:cs typeface="+mn-cs"/>
                        </a:rPr>
                        <a:t>t</a:t>
                      </a:r>
                      <a:r>
                        <a:rPr lang="en-US" sz="1400" kern="1200" baseline="-25000" dirty="0" err="1" smtClean="0">
                          <a:solidFill>
                            <a:schemeClr val="tx1"/>
                          </a:solidFill>
                          <a:latin typeface="+mn-lt"/>
                          <a:ea typeface="+mn-ea"/>
                          <a:cs typeface="+mn-cs"/>
                        </a:rPr>
                        <a:t>i</a:t>
                      </a:r>
                      <a:r>
                        <a:rPr lang="en-US" sz="1400" kern="1200" baseline="30000" dirty="0" err="1" smtClean="0">
                          <a:solidFill>
                            <a:schemeClr val="tx1"/>
                          </a:solidFill>
                          <a:latin typeface="+mn-lt"/>
                          <a:ea typeface="+mn-ea"/>
                          <a:cs typeface="+mn-cs"/>
                        </a:rPr>
                        <a:t>konpot</a:t>
                      </a:r>
                      <a:r>
                        <a:rPr lang="en-US" sz="1400" kern="1200" dirty="0" smtClean="0">
                          <a:solidFill>
                            <a:schemeClr val="tx1"/>
                          </a:solidFill>
                          <a:latin typeface="+mn-lt"/>
                          <a:ea typeface="+mn-ea"/>
                          <a:cs typeface="+mn-cs"/>
                        </a:rPr>
                        <a:t> = w([x…y]). </a:t>
                      </a:r>
                      <a:endParaRPr lang="ru-RU" sz="1400" kern="1200" dirty="0" smtClean="0">
                        <a:solidFill>
                          <a:schemeClr val="tx1"/>
                        </a:solidFill>
                        <a:latin typeface="+mn-lt"/>
                        <a:ea typeface="+mn-ea"/>
                        <a:cs typeface="+mn-cs"/>
                      </a:endParaRPr>
                    </a:p>
                    <a:p>
                      <a:pPr indent="457200"/>
                      <a:r>
                        <a:rPr lang="en-US" sz="1400" kern="1200" dirty="0" smtClean="0">
                          <a:solidFill>
                            <a:schemeClr val="tx1"/>
                          </a:solidFill>
                          <a:latin typeface="+mn-lt"/>
                          <a:ea typeface="+mn-ea"/>
                          <a:cs typeface="+mn-cs"/>
                        </a:rPr>
                        <a:t>This rule means that as the end-of-flow time the system fixes a stable (more than 5 seconds), close to zero (not more than 3%) value of the signal from the weight sensor.</a:t>
                      </a:r>
                      <a:endParaRPr lang="ru-RU" sz="1400" kern="1200" dirty="0">
                        <a:solidFill>
                          <a:schemeClr val="tx1"/>
                        </a:solidFill>
                        <a:latin typeface="+mn-lt"/>
                        <a:ea typeface="+mn-ea"/>
                        <a:cs typeface="+mn-cs"/>
                      </a:endParaRPr>
                    </a:p>
                  </a:txBody>
                  <a:tcPr marL="43915" marR="439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24561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0"/>
            <a:ext cx="9144000" cy="642942"/>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rtlCol="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711200">
              <a:lnSpc>
                <a:spcPct val="90000"/>
              </a:lnSpc>
              <a:spcAft>
                <a:spcPct val="35000"/>
              </a:spcAft>
            </a:pPr>
            <a: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
        <p:nvSpPr>
          <p:cNvPr id="6"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0" y="642918"/>
            <a:ext cx="9144000" cy="369332"/>
          </a:xfrm>
          <a:prstGeom prst="rect">
            <a:avLst/>
          </a:prstGeom>
          <a:solidFill>
            <a:schemeClr val="tx1"/>
          </a:solidFill>
        </p:spPr>
        <p:txBody>
          <a:bodyPr wrap="square" rtlCol="0">
            <a:spAutoFit/>
          </a:bodyPr>
          <a:lstStyle/>
          <a:p>
            <a:pPr algn="ctr"/>
            <a:r>
              <a:rPr lang="en-US" b="1" dirty="0" smtClean="0">
                <a:solidFill>
                  <a:schemeClr val="bg1"/>
                </a:solidFill>
              </a:rPr>
              <a:t>Specification of methodological and scientific-technical solutions for the creation of the </a:t>
            </a:r>
            <a:r>
              <a:rPr lang="en-US" sz="1600" b="1" dirty="0" smtClean="0">
                <a:solidFill>
                  <a:schemeClr val="bg1"/>
                </a:solidFill>
              </a:rPr>
              <a:t>OMIOQ</a:t>
            </a:r>
            <a:endParaRPr lang="ru-RU" dirty="0">
              <a:solidFill>
                <a:schemeClr val="bg1"/>
              </a:solidFill>
            </a:endParaRPr>
          </a:p>
        </p:txBody>
      </p:sp>
      <p:graphicFrame>
        <p:nvGraphicFramePr>
          <p:cNvPr id="8" name="Таблица 7"/>
          <p:cNvGraphicFramePr>
            <a:graphicFrameLocks noGrp="1"/>
          </p:cNvGraphicFramePr>
          <p:nvPr>
            <p:extLst>
              <p:ext uri="{D42A27DB-BD31-4B8C-83A1-F6EECF244321}">
                <p14:modId xmlns="" xmlns:p14="http://schemas.microsoft.com/office/powerpoint/2010/main" val="1799564302"/>
              </p:ext>
            </p:extLst>
          </p:nvPr>
        </p:nvGraphicFramePr>
        <p:xfrm>
          <a:off x="359532" y="1268760"/>
          <a:ext cx="8424936" cy="4794736"/>
        </p:xfrm>
        <a:graphic>
          <a:graphicData uri="http://schemas.openxmlformats.org/drawingml/2006/table">
            <a:tbl>
              <a:tblPr/>
              <a:tblGrid>
                <a:gridCol w="8424936"/>
              </a:tblGrid>
              <a:tr h="528726">
                <a:tc>
                  <a:txBody>
                    <a:bodyPr/>
                    <a:lstStyle/>
                    <a:p>
                      <a:pPr algn="ctr">
                        <a:lnSpc>
                          <a:spcPct val="115000"/>
                        </a:lnSpc>
                        <a:spcAft>
                          <a:spcPts val="0"/>
                        </a:spcAft>
                      </a:pPr>
                      <a:r>
                        <a:rPr lang="en-US" sz="1800" b="1" kern="1200" dirty="0" smtClean="0">
                          <a:solidFill>
                            <a:schemeClr val="tx1"/>
                          </a:solidFill>
                          <a:latin typeface="+mn-lt"/>
                          <a:ea typeface="+mn-ea"/>
                          <a:cs typeface="+mn-cs"/>
                        </a:rPr>
                        <a:t>The main refinements of the technique of operational diagnostics of input ore flow characteristics</a:t>
                      </a:r>
                      <a:endParaRPr lang="ru-RU" sz="1600" b="1" dirty="0">
                        <a:latin typeface="Calibri"/>
                        <a:ea typeface="Calibri"/>
                        <a:cs typeface="Times New Roman"/>
                      </a:endParaRPr>
                    </a:p>
                  </a:txBody>
                  <a:tcPr marL="58227" marR="5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4882">
                <a:tc>
                  <a:txBody>
                    <a:bodyPr/>
                    <a:lstStyle/>
                    <a:p>
                      <a:pPr algn="ctr">
                        <a:lnSpc>
                          <a:spcPct val="115000"/>
                        </a:lnSpc>
                        <a:spcAft>
                          <a:spcPts val="0"/>
                        </a:spcAft>
                      </a:pPr>
                      <a:endParaRPr lang="ru-RU" sz="1400" b="1" dirty="0">
                        <a:latin typeface="+mn-lt"/>
                        <a:ea typeface="Calibri"/>
                        <a:cs typeface="Times New Roman" pitchFamily="18" charset="0"/>
                      </a:endParaRPr>
                    </a:p>
                    <a:p>
                      <a:pPr algn="just">
                        <a:lnSpc>
                          <a:spcPct val="115000"/>
                        </a:lnSpc>
                        <a:spcAft>
                          <a:spcPts val="0"/>
                        </a:spcAft>
                      </a:pPr>
                      <a:r>
                        <a:rPr lang="ru-RU" sz="1400" b="1" dirty="0" smtClean="0">
                          <a:solidFill>
                            <a:schemeClr val="tx1"/>
                          </a:solidFill>
                          <a:latin typeface="+mn-lt"/>
                          <a:ea typeface="Calibri"/>
                          <a:cs typeface="Times New Roman" pitchFamily="18" charset="0"/>
                        </a:rPr>
                        <a:t>1. </a:t>
                      </a:r>
                      <a:r>
                        <a:rPr lang="en-US" sz="1400" b="1" dirty="0" smtClean="0">
                          <a:solidFill>
                            <a:schemeClr val="tx1"/>
                          </a:solidFill>
                          <a:latin typeface="+mn-lt"/>
                          <a:ea typeface="Calibri"/>
                          <a:cs typeface="Times New Roman" pitchFamily="18" charset="0"/>
                        </a:rPr>
                        <a:t>Refinement of the calibration procedure for the measuring channels for the AS </a:t>
                      </a:r>
                      <a:r>
                        <a:rPr lang="en-US" sz="1400" b="1" kern="1200" baseline="0" dirty="0" smtClean="0">
                          <a:solidFill>
                            <a:schemeClr val="tx1"/>
                          </a:solidFill>
                          <a:latin typeface="+mn-lt"/>
                          <a:ea typeface="+mn-ea"/>
                          <a:cs typeface="Times New Roman" pitchFamily="18" charset="0"/>
                        </a:rPr>
                        <a:t>OMIOQ </a:t>
                      </a:r>
                      <a:endParaRPr lang="ru-RU" sz="1400" b="1" baseline="0" dirty="0" smtClean="0">
                        <a:solidFill>
                          <a:schemeClr val="tx1"/>
                        </a:solidFill>
                        <a:latin typeface="+mn-lt"/>
                        <a:ea typeface="Calibri"/>
                        <a:cs typeface="Times New Roman" pitchFamily="18" charset="0"/>
                      </a:endParaRPr>
                    </a:p>
                    <a:p>
                      <a:pPr marL="630238" indent="0" algn="just">
                        <a:lnSpc>
                          <a:spcPct val="115000"/>
                        </a:lnSpc>
                        <a:spcAft>
                          <a:spcPts val="0"/>
                        </a:spcAft>
                      </a:pPr>
                      <a:r>
                        <a:rPr lang="en-US" sz="1400" b="1" dirty="0" smtClean="0">
                          <a:latin typeface="+mn-lt"/>
                        </a:rPr>
                        <a:t>The need for refinement.</a:t>
                      </a:r>
                      <a:r>
                        <a:rPr lang="ru-RU" sz="1400" i="1" dirty="0" smtClean="0">
                          <a:latin typeface="+mn-lt"/>
                          <a:ea typeface="Calibri"/>
                          <a:cs typeface="Times New Roman"/>
                        </a:rPr>
                        <a:t> </a:t>
                      </a:r>
                      <a:r>
                        <a:rPr lang="en-US" sz="1400" dirty="0" smtClean="0">
                          <a:latin typeface="+mn-lt"/>
                        </a:rPr>
                        <a:t>Methodical solutions for calibration of measuring channels are predetermined by the need to take into account changes in the metrological characteristics of instruments used in the AS OMKVR due to their mechanical wear or changes in the electromagnetic environment in the measurement zone.</a:t>
                      </a:r>
                      <a:r>
                        <a:rPr lang="ru-RU" sz="1400" b="0" baseline="0" dirty="0" smtClean="0">
                          <a:latin typeface="+mn-lt"/>
                          <a:ea typeface="Calibri"/>
                          <a:cs typeface="Times New Roman"/>
                        </a:rPr>
                        <a:t> </a:t>
                      </a:r>
                      <a:r>
                        <a:rPr lang="en-US" sz="1400" dirty="0" smtClean="0">
                          <a:latin typeface="+mn-lt"/>
                        </a:rPr>
                        <a:t>In the basic functional specifications of the AS </a:t>
                      </a:r>
                      <a:r>
                        <a:rPr lang="en-US" sz="1400" b="0" kern="1200" baseline="0" dirty="0" smtClean="0">
                          <a:solidFill>
                            <a:schemeClr val="tx1"/>
                          </a:solidFill>
                          <a:latin typeface="+mn-lt"/>
                          <a:ea typeface="+mn-ea"/>
                          <a:cs typeface="Times New Roman" pitchFamily="18" charset="0"/>
                        </a:rPr>
                        <a:t>OMIOQ</a:t>
                      </a:r>
                      <a:r>
                        <a:rPr lang="en-US" sz="1400" dirty="0" smtClean="0">
                          <a:latin typeface="+mn-lt"/>
                        </a:rPr>
                        <a:t>, the channel calibration service is not taken into account.</a:t>
                      </a:r>
                      <a:endParaRPr lang="ru-RU" sz="1400" b="0" baseline="0" dirty="0" smtClean="0">
                        <a:latin typeface="+mn-lt"/>
                        <a:ea typeface="Calibri"/>
                        <a:cs typeface="Times New Roman"/>
                      </a:endParaRPr>
                    </a:p>
                    <a:p>
                      <a:pPr algn="ctr">
                        <a:lnSpc>
                          <a:spcPct val="115000"/>
                        </a:lnSpc>
                        <a:spcAft>
                          <a:spcPts val="0"/>
                        </a:spcAft>
                      </a:pPr>
                      <a:endParaRPr lang="ru-RU" sz="1400" b="0" dirty="0">
                        <a:latin typeface="+mn-lt"/>
                        <a:ea typeface="Calibri"/>
                        <a:cs typeface="Times New Roman"/>
                      </a:endParaRPr>
                    </a:p>
                  </a:txBody>
                  <a:tcPr marL="58227" marR="5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0888">
                <a:tc>
                  <a:txBody>
                    <a:bodyPr/>
                    <a:lstStyle/>
                    <a:p>
                      <a:pPr algn="l">
                        <a:lnSpc>
                          <a:spcPct val="115000"/>
                        </a:lnSpc>
                        <a:spcAft>
                          <a:spcPts val="0"/>
                        </a:spcAft>
                      </a:pPr>
                      <a:r>
                        <a:rPr lang="ru-RU" sz="1400" b="1" dirty="0" smtClean="0">
                          <a:latin typeface="+mn-lt"/>
                          <a:ea typeface="Calibri"/>
                          <a:cs typeface="Times New Roman" panose="02020603050405020304" pitchFamily="18" charset="0"/>
                        </a:rPr>
                        <a:t>2. </a:t>
                      </a:r>
                      <a:r>
                        <a:rPr lang="en-US" sz="1400" b="1" dirty="0" smtClean="0">
                          <a:latin typeface="+mn-lt"/>
                        </a:rPr>
                        <a:t>Solutions for adjusting the parameters of the mathematical model of monitoring in the AS </a:t>
                      </a:r>
                      <a:r>
                        <a:rPr lang="en-US" sz="1400" b="1" kern="1200" baseline="0" dirty="0" smtClean="0">
                          <a:solidFill>
                            <a:schemeClr val="tx1"/>
                          </a:solidFill>
                          <a:latin typeface="+mn-lt"/>
                          <a:ea typeface="+mn-ea"/>
                          <a:cs typeface="Times New Roman" pitchFamily="18" charset="0"/>
                        </a:rPr>
                        <a:t>OMIOQ </a:t>
                      </a:r>
                      <a:endParaRPr lang="ru-RU" sz="1400" b="0" baseline="0" dirty="0" smtClean="0">
                        <a:latin typeface="+mn-lt"/>
                        <a:ea typeface="Calibri"/>
                        <a:cs typeface="Times New Roman" panose="02020603050405020304" pitchFamily="18" charset="0"/>
                      </a:endParaRPr>
                    </a:p>
                    <a:p>
                      <a:pPr marL="630238" marR="0" indent="0" algn="just" defTabSz="914400" rtl="0" eaLnBrk="1" fontAlgn="auto" latinLnBrk="0" hangingPunct="1">
                        <a:lnSpc>
                          <a:spcPct val="115000"/>
                        </a:lnSpc>
                        <a:spcBef>
                          <a:spcPts val="0"/>
                        </a:spcBef>
                        <a:spcAft>
                          <a:spcPts val="0"/>
                        </a:spcAft>
                        <a:buClrTx/>
                        <a:buSzTx/>
                        <a:buFontTx/>
                        <a:buNone/>
                        <a:tabLst/>
                        <a:defRPr/>
                      </a:pPr>
                      <a:r>
                        <a:rPr lang="en-US" sz="1400" b="1" dirty="0" smtClean="0">
                          <a:latin typeface="+mn-lt"/>
                        </a:rPr>
                        <a:t>The need for refinement</a:t>
                      </a:r>
                      <a:r>
                        <a:rPr lang="ru-RU" sz="1400" i="1" dirty="0" smtClean="0">
                          <a:latin typeface="+mn-lt"/>
                          <a:ea typeface="Calibri"/>
                          <a:cs typeface="Times New Roman"/>
                        </a:rPr>
                        <a:t>. </a:t>
                      </a:r>
                      <a:r>
                        <a:rPr lang="en-US" sz="1400" dirty="0" smtClean="0">
                          <a:latin typeface="+mn-lt"/>
                          <a:ea typeface="Calibri"/>
                          <a:cs typeface="Times New Roman"/>
                        </a:rPr>
                        <a:t>In the basic functional specifications of the </a:t>
                      </a:r>
                      <a:r>
                        <a:rPr lang="en-US" sz="1400" b="0" kern="1200" baseline="0" dirty="0" smtClean="0">
                          <a:solidFill>
                            <a:schemeClr val="tx1"/>
                          </a:solidFill>
                          <a:latin typeface="+mn-lt"/>
                          <a:ea typeface="+mn-ea"/>
                          <a:cs typeface="Times New Roman" pitchFamily="18" charset="0"/>
                        </a:rPr>
                        <a:t>OMIOQ</a:t>
                      </a:r>
                      <a:r>
                        <a:rPr lang="en-US" sz="1400" dirty="0" smtClean="0">
                          <a:latin typeface="+mn-lt"/>
                          <a:ea typeface="Calibri"/>
                          <a:cs typeface="Times New Roman"/>
                        </a:rPr>
                        <a:t>, the inevitable changes in the parameters of objects and monitoring processes during operation were not taken into account, which requires periodic adjustment of the characteristics of the instruments and adaptation of the model parameters as the residuals arise between the model and real indicators.</a:t>
                      </a:r>
                      <a:r>
                        <a:rPr lang="ru-RU" sz="1400" dirty="0" smtClean="0">
                          <a:latin typeface="+mn-lt"/>
                          <a:ea typeface="Batang"/>
                          <a:cs typeface="Times New Roman"/>
                        </a:rPr>
                        <a:t> </a:t>
                      </a:r>
                      <a:r>
                        <a:rPr lang="en-US" sz="1400" b="0" dirty="0" smtClean="0">
                          <a:latin typeface="+mn-lt"/>
                          <a:ea typeface="Calibri"/>
                          <a:cs typeface="Times New Roman"/>
                        </a:rPr>
                        <a:t>The mathematical model forms the basis for the procedure for projecting the dynamics and chronology of unloading wagons into a bunker to segments of ore flow after a major crushing operation. Inaccuracies in the parameters of the model will reduce the objectivity of the results obtained.</a:t>
                      </a:r>
                      <a:endParaRPr lang="ru-RU" sz="1400" b="0" baseline="0" dirty="0" smtClean="0">
                        <a:latin typeface="+mn-lt"/>
                        <a:ea typeface="Calibri"/>
                        <a:cs typeface="Times New Roman"/>
                      </a:endParaRPr>
                    </a:p>
                  </a:txBody>
                  <a:tcPr marL="58227" marR="582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801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932040" y="4365104"/>
            <a:ext cx="4019507" cy="14494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949131" y="4372071"/>
            <a:ext cx="3985711" cy="1415772"/>
          </a:xfrm>
          <a:prstGeom prst="rect">
            <a:avLst/>
          </a:prstGeom>
          <a:solidFill>
            <a:schemeClr val="accent6">
              <a:lumMod val="20000"/>
              <a:lumOff val="80000"/>
            </a:schemeClr>
          </a:solidFill>
        </p:spPr>
        <p:txBody>
          <a:bodyPr wrap="square" rtlCol="0">
            <a:spAutoFit/>
          </a:bodyPr>
          <a:lstStyle/>
          <a:p>
            <a:pPr algn="r"/>
            <a:r>
              <a:rPr lang="ru-RU" sz="2400" b="1" dirty="0" smtClean="0">
                <a:ln w="1905"/>
                <a:effectLst>
                  <a:innerShdw blurRad="69850" dist="43180" dir="5400000">
                    <a:srgbClr val="000000">
                      <a:alpha val="65000"/>
                    </a:srgbClr>
                  </a:innerShdw>
                </a:effectLst>
              </a:rPr>
              <a:t> </a:t>
            </a:r>
            <a:r>
              <a:rPr lang="en-US" sz="2400" b="1" dirty="0" smtClean="0">
                <a:ln w="1905"/>
                <a:solidFill>
                  <a:schemeClr val="accent6"/>
                </a:solidFill>
                <a:effectLst>
                  <a:innerShdw blurRad="69850" dist="43180" dir="5400000">
                    <a:srgbClr val="000000">
                      <a:alpha val="65000"/>
                    </a:srgbClr>
                  </a:innerShdw>
                </a:effectLst>
              </a:rPr>
              <a:t>AS </a:t>
            </a:r>
            <a:r>
              <a:rPr lang="en-US" sz="2400" b="1" dirty="0" smtClean="0">
                <a:solidFill>
                  <a:schemeClr val="accent6"/>
                </a:solidFill>
              </a:rPr>
              <a:t>OMIOQ</a:t>
            </a:r>
          </a:p>
          <a:p>
            <a:pPr algn="r"/>
            <a:endParaRPr lang="en-US" sz="2400" b="1" dirty="0" smtClean="0">
              <a:ln w="1905"/>
              <a:solidFill>
                <a:schemeClr val="accent6"/>
              </a:solidFill>
              <a:effectLst>
                <a:innerShdw blurRad="69850" dist="43180" dir="5400000">
                  <a:srgbClr val="000000">
                    <a:alpha val="65000"/>
                  </a:srgbClr>
                </a:innerShdw>
              </a:effectLst>
            </a:endParaRPr>
          </a:p>
          <a:p>
            <a:pPr algn="r"/>
            <a:endParaRPr lang="en-US" sz="2400" b="1" dirty="0" smtClean="0">
              <a:ln w="1905"/>
              <a:solidFill>
                <a:schemeClr val="accent6"/>
              </a:solidFill>
              <a:effectLst>
                <a:innerShdw blurRad="69850" dist="43180" dir="5400000">
                  <a:srgbClr val="000000">
                    <a:alpha val="65000"/>
                  </a:srgbClr>
                </a:innerShdw>
              </a:effectLst>
            </a:endParaRPr>
          </a:p>
          <a:p>
            <a:pPr algn="r"/>
            <a:endParaRPr lang="ru-RU" sz="1400" b="1" dirty="0">
              <a:ln w="1905"/>
              <a:solidFill>
                <a:schemeClr val="accent6"/>
              </a:solidFill>
              <a:effectLst>
                <a:innerShdw blurRad="69850" dist="43180" dir="5400000">
                  <a:srgbClr val="000000">
                    <a:alpha val="65000"/>
                  </a:srgbClr>
                </a:innerShdw>
              </a:effectLst>
            </a:endParaRPr>
          </a:p>
        </p:txBody>
      </p:sp>
      <p:sp>
        <p:nvSpPr>
          <p:cNvPr id="8" name="TextBox 7"/>
          <p:cNvSpPr txBox="1"/>
          <p:nvPr/>
        </p:nvSpPr>
        <p:spPr>
          <a:xfrm>
            <a:off x="4975298" y="5335801"/>
            <a:ext cx="3899191" cy="307777"/>
          </a:xfrm>
          <a:prstGeom prst="rect">
            <a:avLst/>
          </a:prstGeom>
          <a:solidFill>
            <a:schemeClr val="accent6">
              <a:lumMod val="20000"/>
              <a:lumOff val="80000"/>
            </a:schemeClr>
          </a:solidFill>
        </p:spPr>
        <p:txBody>
          <a:bodyPr wrap="square" rtlCol="0">
            <a:spAutoFit/>
          </a:bodyPr>
          <a:lstStyle/>
          <a:p>
            <a:pPr algn="ctr"/>
            <a:r>
              <a:rPr lang="en-US" sz="1400" dirty="0" smtClean="0"/>
              <a:t>Analytical unit of the AS OMVKR</a:t>
            </a:r>
            <a:endParaRPr lang="ru-RU" sz="1400" dirty="0" smtClean="0"/>
          </a:p>
        </p:txBody>
      </p:sp>
      <p:sp>
        <p:nvSpPr>
          <p:cNvPr id="9" name="Прямоугольник 8"/>
          <p:cNvSpPr/>
          <p:nvPr/>
        </p:nvSpPr>
        <p:spPr>
          <a:xfrm>
            <a:off x="461887" y="4405075"/>
            <a:ext cx="3181419" cy="12385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4427984" y="1628800"/>
            <a:ext cx="4364092" cy="1871068"/>
            <a:chOff x="1643074" y="500042"/>
            <a:chExt cx="6143668" cy="1795461"/>
          </a:xfrm>
        </p:grpSpPr>
        <p:pic>
          <p:nvPicPr>
            <p:cNvPr id="11" name="Рисунок 10"/>
            <p:cNvPicPr/>
            <p:nvPr/>
          </p:nvPicPr>
          <p:blipFill>
            <a:blip r:embed="rId2" cstate="print"/>
            <a:srcRect l="19565" t="35693" r="25603" b="53221"/>
            <a:stretch>
              <a:fillRect/>
            </a:stretch>
          </p:blipFill>
          <p:spPr bwMode="auto">
            <a:xfrm>
              <a:off x="1643074" y="1714488"/>
              <a:ext cx="6143668" cy="581015"/>
            </a:xfrm>
            <a:prstGeom prst="rect">
              <a:avLst/>
            </a:prstGeom>
            <a:noFill/>
            <a:ln w="9525">
              <a:noFill/>
              <a:miter lim="800000"/>
              <a:headEnd/>
              <a:tailEnd/>
            </a:ln>
          </p:spPr>
        </p:pic>
        <p:pic>
          <p:nvPicPr>
            <p:cNvPr id="12" name="Рисунок 11"/>
            <p:cNvPicPr/>
            <p:nvPr/>
          </p:nvPicPr>
          <p:blipFill>
            <a:blip r:embed="rId2" cstate="print"/>
            <a:srcRect l="18927" t="8430" r="26241" b="67034"/>
            <a:stretch>
              <a:fillRect/>
            </a:stretch>
          </p:blipFill>
          <p:spPr bwMode="auto">
            <a:xfrm>
              <a:off x="1643074" y="500042"/>
              <a:ext cx="6143668" cy="1285884"/>
            </a:xfrm>
            <a:prstGeom prst="rect">
              <a:avLst/>
            </a:prstGeom>
            <a:noFill/>
            <a:ln w="9525">
              <a:noFill/>
              <a:miter lim="800000"/>
              <a:headEnd/>
              <a:tailEnd/>
            </a:ln>
          </p:spPr>
        </p:pic>
      </p:grpSp>
      <p:sp>
        <p:nvSpPr>
          <p:cNvPr id="13" name="Стрелка углом 12"/>
          <p:cNvSpPr/>
          <p:nvPr/>
        </p:nvSpPr>
        <p:spPr>
          <a:xfrm rot="16200000" flipH="1">
            <a:off x="2474541" y="2304189"/>
            <a:ext cx="1673558" cy="2448272"/>
          </a:xfrm>
          <a:prstGeom prst="bentArrow">
            <a:avLst>
              <a:gd name="adj1" fmla="val 15105"/>
              <a:gd name="adj2" fmla="val 24651"/>
              <a:gd name="adj3" fmla="val 25000"/>
              <a:gd name="adj4" fmla="val 29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TextBox 13"/>
          <p:cNvSpPr txBox="1"/>
          <p:nvPr/>
        </p:nvSpPr>
        <p:spPr>
          <a:xfrm>
            <a:off x="6109840" y="1491277"/>
            <a:ext cx="2286016" cy="307777"/>
          </a:xfrm>
          <a:prstGeom prst="rect">
            <a:avLst/>
          </a:prstGeom>
          <a:noFill/>
        </p:spPr>
        <p:txBody>
          <a:bodyPr wrap="square" rtlCol="0">
            <a:spAutoFit/>
          </a:bodyPr>
          <a:lstStyle/>
          <a:p>
            <a:pPr algn="ctr"/>
            <a:r>
              <a:rPr lang="en-US" sz="1400" dirty="0" smtClean="0">
                <a:ln w="18000">
                  <a:solidFill>
                    <a:schemeClr val="accent2">
                      <a:satMod val="140000"/>
                    </a:schemeClr>
                  </a:solidFill>
                  <a:prstDash val="solid"/>
                  <a:miter lim="800000"/>
                </a:ln>
                <a:noFill/>
              </a:rPr>
              <a:t>Reference train</a:t>
            </a:r>
            <a:endParaRPr lang="ru-RU" sz="1400" dirty="0">
              <a:ln w="18000">
                <a:solidFill>
                  <a:schemeClr val="accent2">
                    <a:satMod val="140000"/>
                  </a:schemeClr>
                </a:solidFill>
                <a:prstDash val="solid"/>
                <a:miter lim="800000"/>
              </a:ln>
              <a:noFill/>
            </a:endParaRPr>
          </a:p>
        </p:txBody>
      </p:sp>
      <p:sp>
        <p:nvSpPr>
          <p:cNvPr id="15" name="Стрелка вниз 14"/>
          <p:cNvSpPr/>
          <p:nvPr/>
        </p:nvSpPr>
        <p:spPr>
          <a:xfrm>
            <a:off x="6227516" y="3479705"/>
            <a:ext cx="551745" cy="1770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251521" y="1428736"/>
            <a:ext cx="3600400" cy="954107"/>
          </a:xfrm>
          <a:prstGeom prst="rect">
            <a:avLst/>
          </a:prstGeom>
          <a:noFill/>
        </p:spPr>
        <p:txBody>
          <a:bodyPr wrap="square" rtlCol="0">
            <a:spAutoFit/>
          </a:bodyPr>
          <a:lstStyle/>
          <a:p>
            <a:pPr algn="ctr"/>
            <a:r>
              <a:rPr lang="en-US" sz="1400" dirty="0" smtClean="0"/>
              <a:t>For a standard train, for each wagon before unloading, the following was determined in the hopper: the weight of the ore, the content of the useful component, the mine and the like</a:t>
            </a:r>
            <a:endParaRPr lang="ru-RU" sz="1400" dirty="0"/>
          </a:p>
        </p:txBody>
      </p:sp>
      <p:sp>
        <p:nvSpPr>
          <p:cNvPr id="17" name="TextBox 16"/>
          <p:cNvSpPr txBox="1"/>
          <p:nvPr/>
        </p:nvSpPr>
        <p:spPr>
          <a:xfrm>
            <a:off x="6260122" y="3429000"/>
            <a:ext cx="400110" cy="1800200"/>
          </a:xfrm>
          <a:prstGeom prst="rect">
            <a:avLst/>
          </a:prstGeom>
          <a:noFill/>
        </p:spPr>
        <p:txBody>
          <a:bodyPr vert="vert270" wrap="square" rtlCol="0">
            <a:spAutoFit/>
          </a:bodyPr>
          <a:lstStyle/>
          <a:p>
            <a:pPr algn="ctr"/>
            <a:r>
              <a:rPr lang="en-US" sz="1400" b="1" dirty="0" smtClean="0">
                <a:solidFill>
                  <a:schemeClr val="bg1"/>
                </a:solidFill>
              </a:rPr>
              <a:t>Monitoring data</a:t>
            </a:r>
            <a:endParaRPr lang="ru-RU" sz="1400" b="1" dirty="0">
              <a:solidFill>
                <a:schemeClr val="bg1"/>
              </a:solidFill>
              <a:latin typeface="+mj-lt"/>
            </a:endParaRPr>
          </a:p>
        </p:txBody>
      </p:sp>
      <p:sp>
        <p:nvSpPr>
          <p:cNvPr id="18" name="TextBox 17"/>
          <p:cNvSpPr txBox="1"/>
          <p:nvPr/>
        </p:nvSpPr>
        <p:spPr>
          <a:xfrm>
            <a:off x="2938307" y="2660259"/>
            <a:ext cx="2080252" cy="307777"/>
          </a:xfrm>
          <a:prstGeom prst="rect">
            <a:avLst/>
          </a:prstGeom>
          <a:noFill/>
        </p:spPr>
        <p:txBody>
          <a:bodyPr wrap="square" rtlCol="0">
            <a:spAutoFit/>
          </a:bodyPr>
          <a:lstStyle/>
          <a:p>
            <a:r>
              <a:rPr lang="en-US" sz="1400" b="1" dirty="0" smtClean="0">
                <a:solidFill>
                  <a:schemeClr val="bg1"/>
                </a:solidFill>
              </a:rPr>
              <a:t>Reference data</a:t>
            </a:r>
            <a:endParaRPr lang="ru-RU" sz="1400" b="1" dirty="0">
              <a:solidFill>
                <a:schemeClr val="bg1"/>
              </a:solidFill>
            </a:endParaRPr>
          </a:p>
        </p:txBody>
      </p:sp>
      <p:sp>
        <p:nvSpPr>
          <p:cNvPr id="19" name="Заголовок 3"/>
          <p:cNvSpPr txBox="1">
            <a:spLocks/>
          </p:cNvSpPr>
          <p:nvPr/>
        </p:nvSpPr>
        <p:spPr>
          <a:xfrm>
            <a:off x="0" y="0"/>
            <a:ext cx="9144000" cy="642942"/>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rtlCol="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
        <p:nvSpPr>
          <p:cNvPr id="20" name="TextBox 19"/>
          <p:cNvSpPr txBox="1"/>
          <p:nvPr/>
        </p:nvSpPr>
        <p:spPr>
          <a:xfrm>
            <a:off x="0" y="642918"/>
            <a:ext cx="9144000" cy="646331"/>
          </a:xfrm>
          <a:prstGeom prst="rect">
            <a:avLst/>
          </a:prstGeom>
          <a:solidFill>
            <a:schemeClr val="tx1"/>
          </a:solidFill>
        </p:spPr>
        <p:txBody>
          <a:bodyPr wrap="square" rtlCol="0">
            <a:spAutoFit/>
          </a:bodyPr>
          <a:lstStyle/>
          <a:p>
            <a:pPr algn="ctr"/>
            <a:r>
              <a:rPr lang="en-US" b="1" dirty="0" smtClean="0">
                <a:solidFill>
                  <a:schemeClr val="bg1"/>
                </a:solidFill>
              </a:rPr>
              <a:t>Specification of methodological and scientific-technical solutions for the creation of the </a:t>
            </a:r>
            <a:r>
              <a:rPr lang="en-US" sz="1600" b="1" dirty="0" smtClean="0">
                <a:solidFill>
                  <a:schemeClr val="bg1"/>
                </a:solidFill>
              </a:rPr>
              <a:t>OMIOQ</a:t>
            </a:r>
            <a:endParaRPr lang="ru-RU" dirty="0" smtClean="0">
              <a:solidFill>
                <a:schemeClr val="bg1"/>
              </a:solidFill>
            </a:endParaRPr>
          </a:p>
          <a:p>
            <a:pPr algn="ctr"/>
            <a:r>
              <a:rPr lang="ru-RU" b="1" dirty="0" smtClean="0">
                <a:solidFill>
                  <a:schemeClr val="bg1"/>
                </a:solidFill>
              </a:rPr>
              <a:t> </a:t>
            </a:r>
            <a:r>
              <a:rPr lang="en-US" b="1" dirty="0" smtClean="0">
                <a:solidFill>
                  <a:schemeClr val="bg1"/>
                </a:solidFill>
              </a:rPr>
              <a:t>Adjusting model parameters</a:t>
            </a:r>
            <a:endParaRPr lang="ru-RU" b="1" dirty="0">
              <a:solidFill>
                <a:schemeClr val="bg1"/>
              </a:solidFill>
            </a:endParaRPr>
          </a:p>
        </p:txBody>
      </p:sp>
      <p:sp>
        <p:nvSpPr>
          <p:cNvPr id="21" name="TextBox 20"/>
          <p:cNvSpPr txBox="1"/>
          <p:nvPr/>
        </p:nvSpPr>
        <p:spPr>
          <a:xfrm>
            <a:off x="467544" y="4429132"/>
            <a:ext cx="3174009" cy="1169551"/>
          </a:xfrm>
          <a:prstGeom prst="rect">
            <a:avLst/>
          </a:prstGeom>
          <a:solidFill>
            <a:schemeClr val="accent6">
              <a:lumMod val="20000"/>
              <a:lumOff val="80000"/>
            </a:schemeClr>
          </a:solidFill>
        </p:spPr>
        <p:txBody>
          <a:bodyPr wrap="square" rtlCol="0">
            <a:spAutoFit/>
          </a:bodyPr>
          <a:lstStyle/>
          <a:p>
            <a:pPr algn="ctr"/>
            <a:r>
              <a:rPr lang="en-US" sz="1400" dirty="0" smtClean="0"/>
              <a:t>Adjustment of the parameters of the analytical block of AS OMIOQ </a:t>
            </a:r>
            <a:br>
              <a:rPr lang="en-US" sz="1400" dirty="0" smtClean="0"/>
            </a:br>
            <a:r>
              <a:rPr lang="en-US" sz="1400" dirty="0" smtClean="0"/>
              <a:t>based on the use of a simulation model of processes at monitoring objects</a:t>
            </a:r>
            <a:endParaRPr lang="kk-KZ" sz="1400" dirty="0" smtClean="0"/>
          </a:p>
          <a:p>
            <a:pPr algn="ctr"/>
            <a:endParaRPr lang="ru-RU" sz="1400" b="1" dirty="0">
              <a:solidFill>
                <a:schemeClr val="tx2"/>
              </a:solidFill>
            </a:endParaRPr>
          </a:p>
        </p:txBody>
      </p:sp>
      <p:sp>
        <p:nvSpPr>
          <p:cNvPr id="22" name="Развернутая стрелка 21"/>
          <p:cNvSpPr/>
          <p:nvPr/>
        </p:nvSpPr>
        <p:spPr>
          <a:xfrm flipV="1">
            <a:off x="1857356" y="5643578"/>
            <a:ext cx="6120680" cy="758427"/>
          </a:xfrm>
          <a:prstGeom prst="uturnArrow">
            <a:avLst>
              <a:gd name="adj1" fmla="val 25000"/>
              <a:gd name="adj2" fmla="val 25000"/>
              <a:gd name="adj3" fmla="val 25000"/>
              <a:gd name="adj4" fmla="val 45813"/>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TextBox 22"/>
          <p:cNvSpPr txBox="1"/>
          <p:nvPr/>
        </p:nvSpPr>
        <p:spPr>
          <a:xfrm>
            <a:off x="2128242" y="6123822"/>
            <a:ext cx="5180062" cy="307777"/>
          </a:xfrm>
          <a:prstGeom prst="rect">
            <a:avLst/>
          </a:prstGeom>
          <a:noFill/>
        </p:spPr>
        <p:txBody>
          <a:bodyPr wrap="square" rtlCol="0">
            <a:spAutoFit/>
          </a:bodyPr>
          <a:lstStyle/>
          <a:p>
            <a:pPr algn="ctr"/>
            <a:r>
              <a:rPr lang="en-US" sz="1400" b="1" dirty="0" smtClean="0">
                <a:solidFill>
                  <a:schemeClr val="bg1"/>
                </a:solidFill>
              </a:rPr>
              <a:t>Adjusted parameters of the analytical block</a:t>
            </a:r>
            <a:endParaRPr lang="ru-RU" sz="1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5649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8878" y="908720"/>
            <a:ext cx="9135122" cy="366426"/>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lIns="36000" rIns="0" anchor="ctr"/>
          <a:lstStyle/>
          <a:p>
            <a:pPr algn="ctr"/>
            <a:r>
              <a:rPr lang="en-US" sz="2400" b="1" dirty="0" smtClean="0"/>
              <a:t>General information</a:t>
            </a:r>
            <a:endParaRPr lang="ru-RU" sz="2400" dirty="0">
              <a:latin typeface="Times New Roman" pitchFamily="18" charset="0"/>
              <a:cs typeface="Times New Roman" pitchFamily="18" charset="0"/>
            </a:endParaRPr>
          </a:p>
        </p:txBody>
      </p:sp>
      <p:sp>
        <p:nvSpPr>
          <p:cNvPr id="2049" name="Rectangle 1"/>
          <p:cNvSpPr>
            <a:spLocks noChangeArrowheads="1"/>
          </p:cNvSpPr>
          <p:nvPr/>
        </p:nvSpPr>
        <p:spPr bwMode="auto">
          <a:xfrm>
            <a:off x="571472" y="2500306"/>
            <a:ext cx="81439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kumimoji="0" lang="ru-RU" b="0" i="0" u="none" strike="noStrike" cap="none" normalizeH="0" baseline="0" dirty="0" smtClean="0">
              <a:ln>
                <a:noFill/>
              </a:ln>
              <a:solidFill>
                <a:srgbClr val="002060"/>
              </a:solidFill>
              <a:effectLst/>
              <a:latin typeface="Arial" pitchFamily="34" charset="0"/>
              <a:cs typeface="Arial" pitchFamily="34" charset="0"/>
            </a:endParaRPr>
          </a:p>
        </p:txBody>
      </p:sp>
      <p:sp>
        <p:nvSpPr>
          <p:cNvPr id="13" name="Прямоугольник 12"/>
          <p:cNvSpPr/>
          <p:nvPr/>
        </p:nvSpPr>
        <p:spPr>
          <a:xfrm>
            <a:off x="0" y="-18506"/>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олилиния 13"/>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endParaRPr>
          </a:p>
        </p:txBody>
      </p:sp>
      <p:sp>
        <p:nvSpPr>
          <p:cNvPr id="7" name="Прямоугольник 6"/>
          <p:cNvSpPr/>
          <p:nvPr/>
        </p:nvSpPr>
        <p:spPr>
          <a:xfrm>
            <a:off x="785786" y="3143248"/>
            <a:ext cx="8215370" cy="461665"/>
          </a:xfrm>
          <a:prstGeom prst="rect">
            <a:avLst/>
          </a:prstGeom>
        </p:spPr>
        <p:txBody>
          <a:bodyPr wrap="square">
            <a:spAutoFit/>
          </a:bodyPr>
          <a:lstStyle/>
          <a:p>
            <a:r>
              <a:rPr lang="ru-RU" sz="2400" b="1" i="1" dirty="0" smtClean="0">
                <a:latin typeface="Times New Roman" pitchFamily="18" charset="0"/>
                <a:cs typeface="Times New Roman" pitchFamily="18" charset="0"/>
              </a:rPr>
              <a:t>Project Leader </a:t>
            </a:r>
            <a:r>
              <a:rPr lang="ru-RU" altLang="ru-RU"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Doctor of Technical Sciences, U. Tukeyev</a:t>
            </a:r>
            <a:endParaRPr lang="ru-RU" altLang="ru-RU" sz="2400" b="1" dirty="0">
              <a:solidFill>
                <a:srgbClr val="FF0000"/>
              </a:solidFill>
              <a:latin typeface="Times New Roman" pitchFamily="18" charset="0"/>
              <a:cs typeface="Times New Roman" pitchFamily="18" charset="0"/>
            </a:endParaRPr>
          </a:p>
        </p:txBody>
      </p:sp>
      <p:sp>
        <p:nvSpPr>
          <p:cNvPr id="8" name="Прямоугольник 7"/>
          <p:cNvSpPr/>
          <p:nvPr/>
        </p:nvSpPr>
        <p:spPr>
          <a:xfrm>
            <a:off x="785786" y="4071942"/>
            <a:ext cx="5564187" cy="461665"/>
          </a:xfrm>
          <a:prstGeom prst="rect">
            <a:avLst/>
          </a:prstGeom>
        </p:spPr>
        <p:txBody>
          <a:bodyPr wrap="square">
            <a:spAutoFit/>
          </a:bodyPr>
          <a:lstStyle/>
          <a:p>
            <a:pPr>
              <a:defRPr/>
            </a:pPr>
            <a:r>
              <a:rPr lang="en-US" sz="2400" b="1" i="1" dirty="0" smtClean="0">
                <a:latin typeface="Times New Roman" pitchFamily="18" charset="0"/>
                <a:cs typeface="Times New Roman" pitchFamily="18" charset="0"/>
              </a:rPr>
              <a:t>Grant recipient</a:t>
            </a:r>
            <a:r>
              <a:rPr lang="ru-RU" sz="2400" b="1" dirty="0" smtClean="0">
                <a:latin typeface="Times New Roman" pitchFamily="18" charset="0"/>
                <a:cs typeface="Times New Roman" pitchFamily="18" charset="0"/>
              </a:rPr>
              <a:t>–</a:t>
            </a:r>
            <a:r>
              <a:rPr lang="ru-RU" sz="2400" b="1"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TST-16</a:t>
            </a:r>
            <a:r>
              <a:rPr lang="ru-RU" sz="2400" b="1" dirty="0" smtClean="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LLP</a:t>
            </a:r>
            <a:endParaRPr lang="ru-RU" sz="2400" b="1" dirty="0">
              <a:solidFill>
                <a:srgbClr val="FF0000"/>
              </a:solidFill>
              <a:latin typeface="Times New Roman" pitchFamily="18" charset="0"/>
              <a:cs typeface="Times New Roman" pitchFamily="18" charset="0"/>
            </a:endParaRPr>
          </a:p>
        </p:txBody>
      </p:sp>
      <p:sp>
        <p:nvSpPr>
          <p:cNvPr id="9" name="Прямоугольник 8"/>
          <p:cNvSpPr/>
          <p:nvPr/>
        </p:nvSpPr>
        <p:spPr>
          <a:xfrm>
            <a:off x="785786" y="4643446"/>
            <a:ext cx="6429420" cy="461665"/>
          </a:xfrm>
          <a:prstGeom prst="rect">
            <a:avLst/>
          </a:prstGeom>
        </p:spPr>
        <p:txBody>
          <a:bodyPr wrap="square">
            <a:spAutoFit/>
          </a:bodyPr>
          <a:lstStyle/>
          <a:p>
            <a:pPr>
              <a:defRPr/>
            </a:pPr>
            <a:r>
              <a:rPr lang="en-US" sz="2400" b="1" i="1" dirty="0" smtClean="0">
                <a:latin typeface="Times New Roman" pitchFamily="18" charset="0"/>
                <a:cs typeface="Times New Roman" pitchFamily="18" charset="0"/>
              </a:rPr>
              <a:t>Business partner</a:t>
            </a:r>
            <a:r>
              <a:rPr lang="ru-RU" sz="2400" b="1" i="1" dirty="0" smtClean="0">
                <a:effectLst>
                  <a:outerShdw blurRad="38100" dist="38100" dir="2700000" algn="tl">
                    <a:srgbClr val="C0C0C0"/>
                  </a:outerShdw>
                </a:effectLst>
                <a:latin typeface="Times New Roman" pitchFamily="18" charset="0"/>
                <a:cs typeface="Times New Roman" pitchFamily="18" charset="0"/>
              </a:rPr>
              <a:t> </a:t>
            </a:r>
            <a:r>
              <a:rPr lang="ru-RU" sz="2400" b="1" dirty="0" smtClean="0">
                <a:effectLst>
                  <a:outerShdw blurRad="38100" dist="38100" dir="2700000" algn="tl">
                    <a:srgbClr val="C0C0C0"/>
                  </a:outerShdw>
                </a:effectLst>
                <a:latin typeface="Times New Roman" pitchFamily="18" charset="0"/>
                <a:cs typeface="Times New Roman" pitchFamily="18" charset="0"/>
              </a:rPr>
              <a:t>–</a:t>
            </a:r>
            <a:r>
              <a:rPr lang="en-US" sz="2400" b="1" dirty="0" smtClean="0">
                <a:effectLst>
                  <a:outerShdw blurRad="38100" dist="38100" dir="2700000" algn="tl">
                    <a:srgbClr val="C0C0C0"/>
                  </a:outerShdw>
                </a:effectLst>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Systemotechnika LLP</a:t>
            </a:r>
            <a:endParaRPr lang="ru-RU" sz="2400" b="1" dirty="0">
              <a:solidFill>
                <a:srgbClr val="FF0000"/>
              </a:solidFill>
              <a:latin typeface="Times New Roman" pitchFamily="18" charset="0"/>
              <a:cs typeface="Times New Roman" pitchFamily="18" charset="0"/>
            </a:endParaRPr>
          </a:p>
        </p:txBody>
      </p:sp>
      <p:sp>
        <p:nvSpPr>
          <p:cNvPr id="10" name="Прямоугольник 9"/>
          <p:cNvSpPr/>
          <p:nvPr/>
        </p:nvSpPr>
        <p:spPr>
          <a:xfrm>
            <a:off x="857224" y="1571612"/>
            <a:ext cx="7429552" cy="1200329"/>
          </a:xfrm>
          <a:prstGeom prst="rect">
            <a:avLst/>
          </a:prstGeom>
        </p:spPr>
        <p:txBody>
          <a:bodyPr wrap="square">
            <a:spAutoFit/>
          </a:bodyPr>
          <a:lstStyle/>
          <a:p>
            <a:pPr algn="ctr"/>
            <a:r>
              <a:rPr lang="en-US" sz="2400" b="1" i="1" dirty="0" smtClean="0">
                <a:solidFill>
                  <a:srgbClr val="002060"/>
                </a:solidFill>
                <a:cs typeface="Times New Roman" pitchFamily="18" charset="0"/>
              </a:rPr>
              <a:t>Sub-project</a:t>
            </a:r>
            <a:r>
              <a:rPr lang="ru-RU" sz="2400" b="1" i="1" dirty="0" smtClean="0">
                <a:solidFill>
                  <a:srgbClr val="002060"/>
                </a:solidFill>
                <a:cs typeface="Times New Roman" pitchFamily="18" charset="0"/>
              </a:rPr>
              <a:t>: </a:t>
            </a:r>
            <a:r>
              <a:rPr lang="en-US" sz="2400" b="1" i="1" cap="all" dirty="0" smtClean="0">
                <a:solidFill>
                  <a:srgbClr val="003399"/>
                </a:solidFill>
              </a:rPr>
              <a:t>Automated on-line monitoring system of incoming ore flows for mining and processing plants</a:t>
            </a:r>
            <a:endParaRPr lang="ru-RU" sz="2400" b="1" i="1" dirty="0">
              <a:solidFill>
                <a:srgbClr val="003399"/>
              </a:solidFill>
              <a:cs typeface="Times New Roman" pitchFamily="18" charset="0"/>
            </a:endParaRPr>
          </a:p>
        </p:txBody>
      </p:sp>
    </p:spTree>
    <p:extLst>
      <p:ext uri="{BB962C8B-B14F-4D97-AF65-F5344CB8AC3E}">
        <p14:creationId xmlns:p14="http://schemas.microsoft.com/office/powerpoint/2010/main" xmlns="" val="239316273"/>
      </p:ext>
    </p:extLst>
  </p:cSld>
  <p:clrMapOvr>
    <a:masterClrMapping/>
  </p:clrMapOvr>
  <p:transition advTm="3946">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500034" y="3621459"/>
            <a:ext cx="1356696" cy="1164863"/>
            <a:chOff x="2358048" y="3391660"/>
            <a:chExt cx="3165475" cy="1164863"/>
          </a:xfrm>
        </p:grpSpPr>
        <p:sp>
          <p:nvSpPr>
            <p:cNvPr id="5" name="AutoShape 5"/>
            <p:cNvSpPr>
              <a:spLocks noChangeArrowheads="1"/>
            </p:cNvSpPr>
            <p:nvPr/>
          </p:nvSpPr>
          <p:spPr bwMode="auto">
            <a:xfrm>
              <a:off x="2358048" y="3584640"/>
              <a:ext cx="1035050" cy="971883"/>
            </a:xfrm>
            <a:prstGeom prst="flowChartExtract">
              <a:avLst/>
            </a:prstGeom>
            <a:solidFill>
              <a:srgbClr val="F79646"/>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6" name="Rectangle 6"/>
            <p:cNvSpPr>
              <a:spLocks noChangeArrowheads="1"/>
            </p:cNvSpPr>
            <p:nvPr/>
          </p:nvSpPr>
          <p:spPr bwMode="auto">
            <a:xfrm>
              <a:off x="3182278" y="3392929"/>
              <a:ext cx="1547495" cy="1162958"/>
            </a:xfrm>
            <a:prstGeom prst="rect">
              <a:avLst/>
            </a:prstGeom>
            <a:solidFill>
              <a:srgbClr val="F79646"/>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7" name="Oval 7"/>
            <p:cNvSpPr>
              <a:spLocks noChangeArrowheads="1"/>
            </p:cNvSpPr>
            <p:nvPr/>
          </p:nvSpPr>
          <p:spPr bwMode="auto">
            <a:xfrm>
              <a:off x="2830488" y="3392929"/>
              <a:ext cx="622935" cy="774459"/>
            </a:xfrm>
            <a:prstGeom prst="ellipse">
              <a:avLst/>
            </a:prstGeom>
            <a:solidFill>
              <a:srgbClr val="F79646"/>
            </a:solidFill>
            <a:ln w="38100">
              <a:noFill/>
              <a:round/>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8" name="AutoShape 10"/>
            <p:cNvSpPr>
              <a:spLocks noChangeArrowheads="1"/>
            </p:cNvSpPr>
            <p:nvPr/>
          </p:nvSpPr>
          <p:spPr bwMode="auto">
            <a:xfrm>
              <a:off x="4488473" y="3583370"/>
              <a:ext cx="1035050" cy="971883"/>
            </a:xfrm>
            <a:prstGeom prst="flowChartExtract">
              <a:avLst/>
            </a:prstGeom>
            <a:solidFill>
              <a:srgbClr val="F79646"/>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9" name="Oval 11"/>
            <p:cNvSpPr>
              <a:spLocks noChangeArrowheads="1"/>
            </p:cNvSpPr>
            <p:nvPr/>
          </p:nvSpPr>
          <p:spPr bwMode="auto">
            <a:xfrm>
              <a:off x="4438308" y="3391660"/>
              <a:ext cx="622935" cy="774459"/>
            </a:xfrm>
            <a:prstGeom prst="ellipse">
              <a:avLst/>
            </a:prstGeom>
            <a:solidFill>
              <a:srgbClr val="F79646"/>
            </a:solidFill>
            <a:ln w="38100">
              <a:noFill/>
              <a:round/>
              <a:headEnd/>
              <a:tailEnd/>
            </a:ln>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0" name="Группа 9"/>
          <p:cNvGrpSpPr/>
          <p:nvPr/>
        </p:nvGrpSpPr>
        <p:grpSpPr>
          <a:xfrm>
            <a:off x="4357686" y="3643314"/>
            <a:ext cx="857256" cy="1164863"/>
            <a:chOff x="2358048" y="3391660"/>
            <a:chExt cx="3165475" cy="1164863"/>
          </a:xfrm>
        </p:grpSpPr>
        <p:sp>
          <p:nvSpPr>
            <p:cNvPr id="11" name="AutoShape 5"/>
            <p:cNvSpPr>
              <a:spLocks noChangeArrowheads="1"/>
            </p:cNvSpPr>
            <p:nvPr/>
          </p:nvSpPr>
          <p:spPr bwMode="auto">
            <a:xfrm>
              <a:off x="2358048" y="3584640"/>
              <a:ext cx="1035050" cy="971883"/>
            </a:xfrm>
            <a:prstGeom prst="flowChartExtract">
              <a:avLst/>
            </a:prstGeom>
            <a:solidFill>
              <a:srgbClr val="F79646"/>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12" name="Rectangle 6"/>
            <p:cNvSpPr>
              <a:spLocks noChangeArrowheads="1"/>
            </p:cNvSpPr>
            <p:nvPr/>
          </p:nvSpPr>
          <p:spPr bwMode="auto">
            <a:xfrm>
              <a:off x="3182278" y="3392929"/>
              <a:ext cx="1547495" cy="1162958"/>
            </a:xfrm>
            <a:prstGeom prst="rect">
              <a:avLst/>
            </a:prstGeom>
            <a:solidFill>
              <a:srgbClr val="F79646"/>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13" name="Oval 7"/>
            <p:cNvSpPr>
              <a:spLocks noChangeArrowheads="1"/>
            </p:cNvSpPr>
            <p:nvPr/>
          </p:nvSpPr>
          <p:spPr bwMode="auto">
            <a:xfrm>
              <a:off x="2830488" y="3392929"/>
              <a:ext cx="622935" cy="774459"/>
            </a:xfrm>
            <a:prstGeom prst="ellipse">
              <a:avLst/>
            </a:prstGeom>
            <a:solidFill>
              <a:srgbClr val="F79646"/>
            </a:solidFill>
            <a:ln w="38100">
              <a:noFill/>
              <a:round/>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14" name="AutoShape 10"/>
            <p:cNvSpPr>
              <a:spLocks noChangeArrowheads="1"/>
            </p:cNvSpPr>
            <p:nvPr/>
          </p:nvSpPr>
          <p:spPr bwMode="auto">
            <a:xfrm>
              <a:off x="4488473" y="3583370"/>
              <a:ext cx="1035050" cy="971883"/>
            </a:xfrm>
            <a:prstGeom prst="flowChartExtract">
              <a:avLst/>
            </a:prstGeom>
            <a:solidFill>
              <a:srgbClr val="F79646"/>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15" name="Oval 11"/>
            <p:cNvSpPr>
              <a:spLocks noChangeArrowheads="1"/>
            </p:cNvSpPr>
            <p:nvPr/>
          </p:nvSpPr>
          <p:spPr bwMode="auto">
            <a:xfrm>
              <a:off x="4438308" y="3391660"/>
              <a:ext cx="622935" cy="774459"/>
            </a:xfrm>
            <a:prstGeom prst="ellipse">
              <a:avLst/>
            </a:prstGeom>
            <a:solidFill>
              <a:srgbClr val="F79646"/>
            </a:solidFill>
            <a:ln w="38100">
              <a:noFill/>
              <a:round/>
              <a:headEnd/>
              <a:tailEnd/>
            </a:ln>
            <a:effectLst/>
          </p:spPr>
          <p:txBody>
            <a:bodyPr vert="horz" wrap="square" lIns="91440" tIns="45720" rIns="91440" bIns="45720" numCol="1" anchor="t" anchorCtr="0" compatLnSpc="1">
              <a:prstTxWarp prst="textNoShape">
                <a:avLst/>
              </a:prstTxWarp>
            </a:bodyPr>
            <a:lstStyle/>
            <a:p>
              <a:endParaRPr lang="ru-RU" dirty="0"/>
            </a:p>
          </p:txBody>
        </p:sp>
      </p:grpSp>
      <p:cxnSp>
        <p:nvCxnSpPr>
          <p:cNvPr id="16" name="Прямая соединительная линия 15"/>
          <p:cNvCxnSpPr/>
          <p:nvPr/>
        </p:nvCxnSpPr>
        <p:spPr>
          <a:xfrm>
            <a:off x="357158" y="4786322"/>
            <a:ext cx="80724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AutoShape 16"/>
          <p:cNvCxnSpPr>
            <a:cxnSpLocks noChangeShapeType="1"/>
          </p:cNvCxnSpPr>
          <p:nvPr/>
        </p:nvCxnSpPr>
        <p:spPr bwMode="auto">
          <a:xfrm flipV="1">
            <a:off x="1857356" y="2857496"/>
            <a:ext cx="0" cy="1943131"/>
          </a:xfrm>
          <a:prstGeom prst="straightConnector1">
            <a:avLst/>
          </a:prstGeom>
          <a:noFill/>
          <a:ln w="9525">
            <a:solidFill>
              <a:srgbClr val="000000"/>
            </a:solidFill>
            <a:prstDash val="lgDash"/>
            <a:round/>
            <a:headEnd/>
            <a:tailEnd/>
          </a:ln>
        </p:spPr>
      </p:cxnSp>
      <p:cxnSp>
        <p:nvCxnSpPr>
          <p:cNvPr id="18" name="AutoShape 17"/>
          <p:cNvCxnSpPr>
            <a:cxnSpLocks noChangeShapeType="1"/>
          </p:cNvCxnSpPr>
          <p:nvPr/>
        </p:nvCxnSpPr>
        <p:spPr bwMode="auto">
          <a:xfrm flipV="1">
            <a:off x="4357686" y="2786058"/>
            <a:ext cx="0" cy="1943131"/>
          </a:xfrm>
          <a:prstGeom prst="straightConnector1">
            <a:avLst/>
          </a:prstGeom>
          <a:noFill/>
          <a:ln w="9525">
            <a:solidFill>
              <a:srgbClr val="000000"/>
            </a:solidFill>
            <a:prstDash val="lgDash"/>
            <a:round/>
            <a:headEnd/>
            <a:tailEnd/>
          </a:ln>
        </p:spPr>
      </p:cxnSp>
      <p:sp>
        <p:nvSpPr>
          <p:cNvPr id="19" name="Rectangle 19"/>
          <p:cNvSpPr>
            <a:spLocks noChangeArrowheads="1"/>
          </p:cNvSpPr>
          <p:nvPr/>
        </p:nvSpPr>
        <p:spPr bwMode="auto">
          <a:xfrm>
            <a:off x="1928794" y="4143380"/>
            <a:ext cx="2357454" cy="642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1600" dirty="0" smtClean="0"/>
              <a:t>Lack of ore flow on the conveyor</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0" name="Группа 19"/>
          <p:cNvGrpSpPr/>
          <p:nvPr/>
        </p:nvGrpSpPr>
        <p:grpSpPr>
          <a:xfrm>
            <a:off x="5929322" y="3643314"/>
            <a:ext cx="1357322" cy="1164863"/>
            <a:chOff x="2358048" y="3391660"/>
            <a:chExt cx="3165475" cy="1164863"/>
          </a:xfrm>
        </p:grpSpPr>
        <p:sp>
          <p:nvSpPr>
            <p:cNvPr id="21" name="AutoShape 5"/>
            <p:cNvSpPr>
              <a:spLocks noChangeArrowheads="1"/>
            </p:cNvSpPr>
            <p:nvPr/>
          </p:nvSpPr>
          <p:spPr bwMode="auto">
            <a:xfrm>
              <a:off x="2358048" y="3584640"/>
              <a:ext cx="1035050" cy="971883"/>
            </a:xfrm>
            <a:prstGeom prst="flowChartExtract">
              <a:avLst/>
            </a:prstGeom>
            <a:solidFill>
              <a:srgbClr val="F79646"/>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22" name="Rectangle 6"/>
            <p:cNvSpPr>
              <a:spLocks noChangeArrowheads="1"/>
            </p:cNvSpPr>
            <p:nvPr/>
          </p:nvSpPr>
          <p:spPr bwMode="auto">
            <a:xfrm>
              <a:off x="3182278" y="3392929"/>
              <a:ext cx="1547495" cy="1162958"/>
            </a:xfrm>
            <a:prstGeom prst="rect">
              <a:avLst/>
            </a:prstGeom>
            <a:solidFill>
              <a:srgbClr val="F79646"/>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23" name="Oval 7"/>
            <p:cNvSpPr>
              <a:spLocks noChangeArrowheads="1"/>
            </p:cNvSpPr>
            <p:nvPr/>
          </p:nvSpPr>
          <p:spPr bwMode="auto">
            <a:xfrm>
              <a:off x="2830488" y="3392929"/>
              <a:ext cx="622935" cy="774459"/>
            </a:xfrm>
            <a:prstGeom prst="ellipse">
              <a:avLst/>
            </a:prstGeom>
            <a:solidFill>
              <a:srgbClr val="F79646"/>
            </a:solidFill>
            <a:ln w="38100">
              <a:noFill/>
              <a:round/>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24" name="AutoShape 10"/>
            <p:cNvSpPr>
              <a:spLocks noChangeArrowheads="1"/>
            </p:cNvSpPr>
            <p:nvPr/>
          </p:nvSpPr>
          <p:spPr bwMode="auto">
            <a:xfrm>
              <a:off x="4488473" y="3583370"/>
              <a:ext cx="1035050" cy="971883"/>
            </a:xfrm>
            <a:prstGeom prst="flowChartExtract">
              <a:avLst/>
            </a:prstGeom>
            <a:solidFill>
              <a:srgbClr val="F79646"/>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25" name="Oval 11"/>
            <p:cNvSpPr>
              <a:spLocks noChangeArrowheads="1"/>
            </p:cNvSpPr>
            <p:nvPr/>
          </p:nvSpPr>
          <p:spPr bwMode="auto">
            <a:xfrm>
              <a:off x="4438308" y="3391660"/>
              <a:ext cx="622935" cy="774459"/>
            </a:xfrm>
            <a:prstGeom prst="ellipse">
              <a:avLst/>
            </a:prstGeom>
            <a:solidFill>
              <a:srgbClr val="F79646"/>
            </a:solidFill>
            <a:ln w="38100">
              <a:noFill/>
              <a:round/>
              <a:headEnd/>
              <a:tailEnd/>
            </a:ln>
            <a:effectLst/>
          </p:spPr>
          <p:txBody>
            <a:bodyPr vert="horz" wrap="square" lIns="91440" tIns="45720" rIns="91440" bIns="45720" numCol="1" anchor="t" anchorCtr="0" compatLnSpc="1">
              <a:prstTxWarp prst="textNoShape">
                <a:avLst/>
              </a:prstTxWarp>
            </a:bodyPr>
            <a:lstStyle/>
            <a:p>
              <a:endParaRPr lang="ru-RU" dirty="0"/>
            </a:p>
          </p:txBody>
        </p:sp>
      </p:grpSp>
      <p:cxnSp>
        <p:nvCxnSpPr>
          <p:cNvPr id="26" name="AutoShape 4"/>
          <p:cNvCxnSpPr>
            <a:cxnSpLocks noChangeShapeType="1"/>
          </p:cNvCxnSpPr>
          <p:nvPr/>
        </p:nvCxnSpPr>
        <p:spPr bwMode="auto">
          <a:xfrm flipV="1">
            <a:off x="357158" y="4786322"/>
            <a:ext cx="8215370" cy="16120"/>
          </a:xfrm>
          <a:prstGeom prst="straightConnector1">
            <a:avLst/>
          </a:prstGeom>
          <a:noFill/>
          <a:ln w="9525">
            <a:solidFill>
              <a:srgbClr val="000000"/>
            </a:solidFill>
            <a:round/>
            <a:headEnd/>
            <a:tailEnd type="triangle" w="med" len="med"/>
          </a:ln>
        </p:spPr>
      </p:cxnSp>
      <p:sp>
        <p:nvSpPr>
          <p:cNvPr id="27" name="Oval 13"/>
          <p:cNvSpPr>
            <a:spLocks noChangeArrowheads="1"/>
          </p:cNvSpPr>
          <p:nvPr/>
        </p:nvSpPr>
        <p:spPr bwMode="auto">
          <a:xfrm>
            <a:off x="5608297" y="1996068"/>
            <a:ext cx="734060" cy="620202"/>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28" name="Rectangle 14"/>
          <p:cNvSpPr>
            <a:spLocks noChangeArrowheads="1"/>
          </p:cNvSpPr>
          <p:nvPr/>
        </p:nvSpPr>
        <p:spPr bwMode="auto">
          <a:xfrm>
            <a:off x="242733" y="1506584"/>
            <a:ext cx="319405" cy="358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W</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15"/>
          <p:cNvSpPr>
            <a:spLocks noChangeArrowheads="1"/>
          </p:cNvSpPr>
          <p:nvPr/>
        </p:nvSpPr>
        <p:spPr bwMode="auto">
          <a:xfrm>
            <a:off x="7572396" y="3071810"/>
            <a:ext cx="319405" cy="28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ti</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 name="AutoShape 17"/>
          <p:cNvCxnSpPr>
            <a:cxnSpLocks noChangeShapeType="1"/>
          </p:cNvCxnSpPr>
          <p:nvPr/>
        </p:nvCxnSpPr>
        <p:spPr bwMode="auto">
          <a:xfrm flipV="1">
            <a:off x="7286644" y="2857496"/>
            <a:ext cx="0" cy="1943131"/>
          </a:xfrm>
          <a:prstGeom prst="straightConnector1">
            <a:avLst/>
          </a:prstGeom>
          <a:noFill/>
          <a:ln w="9525">
            <a:solidFill>
              <a:srgbClr val="000000"/>
            </a:solidFill>
            <a:prstDash val="lgDash"/>
            <a:round/>
            <a:headEnd/>
            <a:tailEnd/>
          </a:ln>
        </p:spPr>
      </p:cxnSp>
      <p:cxnSp>
        <p:nvCxnSpPr>
          <p:cNvPr id="31" name="AutoShape 18"/>
          <p:cNvCxnSpPr>
            <a:cxnSpLocks noChangeShapeType="1"/>
          </p:cNvCxnSpPr>
          <p:nvPr/>
        </p:nvCxnSpPr>
        <p:spPr bwMode="auto">
          <a:xfrm>
            <a:off x="1857356" y="3500438"/>
            <a:ext cx="2500330" cy="1588"/>
          </a:xfrm>
          <a:prstGeom prst="straightConnector1">
            <a:avLst/>
          </a:prstGeom>
          <a:noFill/>
          <a:ln w="9525">
            <a:solidFill>
              <a:srgbClr val="000000"/>
            </a:solidFill>
            <a:round/>
            <a:headEnd type="triangle" w="med" len="med"/>
            <a:tailEnd type="triangle" w="med" len="med"/>
          </a:ln>
        </p:spPr>
      </p:cxnSp>
      <p:sp>
        <p:nvSpPr>
          <p:cNvPr id="32" name="Rectangle 19"/>
          <p:cNvSpPr>
            <a:spLocks noChangeArrowheads="1"/>
          </p:cNvSpPr>
          <p:nvPr/>
        </p:nvSpPr>
        <p:spPr bwMode="auto">
          <a:xfrm>
            <a:off x="8429652" y="4714884"/>
            <a:ext cx="319405" cy="28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3" name="AutoShape 20"/>
          <p:cNvCxnSpPr>
            <a:cxnSpLocks noChangeShapeType="1"/>
          </p:cNvCxnSpPr>
          <p:nvPr/>
        </p:nvCxnSpPr>
        <p:spPr bwMode="auto">
          <a:xfrm flipV="1">
            <a:off x="5214942" y="2857496"/>
            <a:ext cx="0" cy="1943131"/>
          </a:xfrm>
          <a:prstGeom prst="straightConnector1">
            <a:avLst/>
          </a:prstGeom>
          <a:noFill/>
          <a:ln w="9525">
            <a:solidFill>
              <a:srgbClr val="000000"/>
            </a:solidFill>
            <a:prstDash val="lgDash"/>
            <a:round/>
            <a:headEnd/>
            <a:tailEnd/>
          </a:ln>
        </p:spPr>
      </p:cxnSp>
      <p:cxnSp>
        <p:nvCxnSpPr>
          <p:cNvPr id="34" name="AutoShape 21"/>
          <p:cNvCxnSpPr>
            <a:cxnSpLocks noChangeShapeType="1"/>
          </p:cNvCxnSpPr>
          <p:nvPr/>
        </p:nvCxnSpPr>
        <p:spPr bwMode="auto">
          <a:xfrm flipV="1">
            <a:off x="5940152" y="2857496"/>
            <a:ext cx="0" cy="1943131"/>
          </a:xfrm>
          <a:prstGeom prst="straightConnector1">
            <a:avLst/>
          </a:prstGeom>
          <a:noFill/>
          <a:ln w="9525">
            <a:solidFill>
              <a:srgbClr val="000000"/>
            </a:solidFill>
            <a:prstDash val="lgDash"/>
            <a:round/>
            <a:headEnd/>
            <a:tailEnd/>
          </a:ln>
        </p:spPr>
      </p:cxnSp>
      <p:cxnSp>
        <p:nvCxnSpPr>
          <p:cNvPr id="35" name="AutoShape 22"/>
          <p:cNvCxnSpPr>
            <a:cxnSpLocks noChangeShapeType="1"/>
          </p:cNvCxnSpPr>
          <p:nvPr/>
        </p:nvCxnSpPr>
        <p:spPr bwMode="auto">
          <a:xfrm>
            <a:off x="5148064" y="3214686"/>
            <a:ext cx="785818" cy="1588"/>
          </a:xfrm>
          <a:prstGeom prst="straightConnector1">
            <a:avLst/>
          </a:prstGeom>
          <a:noFill/>
          <a:ln w="9525">
            <a:solidFill>
              <a:srgbClr val="000000"/>
            </a:solidFill>
            <a:round/>
            <a:headEnd type="triangle" w="med" len="med"/>
            <a:tailEnd type="triangle" w="med" len="med"/>
          </a:ln>
        </p:spPr>
      </p:cxnSp>
      <p:sp>
        <p:nvSpPr>
          <p:cNvPr id="36" name="Rectangle 23"/>
          <p:cNvSpPr>
            <a:spLocks noChangeArrowheads="1"/>
          </p:cNvSpPr>
          <p:nvPr/>
        </p:nvSpPr>
        <p:spPr bwMode="auto">
          <a:xfrm>
            <a:off x="5643570" y="2932199"/>
            <a:ext cx="319405" cy="28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t</a:t>
            </a:r>
            <a:r>
              <a:rPr kumimoji="0" lang="en-US" sz="1100" b="0" i="0" u="none" strike="noStrike" cap="none" normalizeH="0" baseline="0" dirty="0" smtClean="0">
                <a:ln>
                  <a:noFill/>
                </a:ln>
                <a:solidFill>
                  <a:schemeClr val="tx1"/>
                </a:solidFill>
                <a:effectLst/>
                <a:latin typeface="Calibri" pitchFamily="34" charset="0"/>
                <a:cs typeface="Arial" pitchFamily="34" charset="0"/>
              </a:rPr>
              <a:t>2</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7" name="Группа 36"/>
          <p:cNvGrpSpPr/>
          <p:nvPr/>
        </p:nvGrpSpPr>
        <p:grpSpPr>
          <a:xfrm>
            <a:off x="7500958" y="3621459"/>
            <a:ext cx="857256" cy="1164863"/>
            <a:chOff x="2358048" y="3391660"/>
            <a:chExt cx="3165475" cy="1164863"/>
          </a:xfrm>
        </p:grpSpPr>
        <p:sp>
          <p:nvSpPr>
            <p:cNvPr id="38" name="AutoShape 5"/>
            <p:cNvSpPr>
              <a:spLocks noChangeArrowheads="1"/>
            </p:cNvSpPr>
            <p:nvPr/>
          </p:nvSpPr>
          <p:spPr bwMode="auto">
            <a:xfrm>
              <a:off x="2358048" y="3584640"/>
              <a:ext cx="1035050" cy="971883"/>
            </a:xfrm>
            <a:prstGeom prst="flowChartExtract">
              <a:avLst/>
            </a:prstGeom>
            <a:solidFill>
              <a:srgbClr val="F79646"/>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39" name="Rectangle 6"/>
            <p:cNvSpPr>
              <a:spLocks noChangeArrowheads="1"/>
            </p:cNvSpPr>
            <p:nvPr/>
          </p:nvSpPr>
          <p:spPr bwMode="auto">
            <a:xfrm>
              <a:off x="3182278" y="3392929"/>
              <a:ext cx="1547495" cy="1162958"/>
            </a:xfrm>
            <a:prstGeom prst="rect">
              <a:avLst/>
            </a:prstGeom>
            <a:solidFill>
              <a:srgbClr val="F79646"/>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40" name="Oval 7"/>
            <p:cNvSpPr>
              <a:spLocks noChangeArrowheads="1"/>
            </p:cNvSpPr>
            <p:nvPr/>
          </p:nvSpPr>
          <p:spPr bwMode="auto">
            <a:xfrm>
              <a:off x="2830488" y="3392929"/>
              <a:ext cx="622935" cy="774459"/>
            </a:xfrm>
            <a:prstGeom prst="ellipse">
              <a:avLst/>
            </a:prstGeom>
            <a:solidFill>
              <a:srgbClr val="F79646"/>
            </a:solidFill>
            <a:ln w="38100">
              <a:noFill/>
              <a:round/>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41" name="AutoShape 10"/>
            <p:cNvSpPr>
              <a:spLocks noChangeArrowheads="1"/>
            </p:cNvSpPr>
            <p:nvPr/>
          </p:nvSpPr>
          <p:spPr bwMode="auto">
            <a:xfrm>
              <a:off x="4488473" y="3583370"/>
              <a:ext cx="1035050" cy="971883"/>
            </a:xfrm>
            <a:prstGeom prst="flowChartExtract">
              <a:avLst/>
            </a:prstGeom>
            <a:solidFill>
              <a:srgbClr val="F79646"/>
            </a:solidFill>
            <a:ln w="38100">
              <a:noFill/>
              <a:miter lim="800000"/>
              <a:headEnd/>
              <a:tailEnd/>
            </a:ln>
            <a:effectLst/>
          </p:spPr>
          <p:txBody>
            <a:bodyPr vert="horz" wrap="square" lIns="91440" tIns="45720" rIns="91440" bIns="45720" numCol="1" anchor="t" anchorCtr="0" compatLnSpc="1">
              <a:prstTxWarp prst="textNoShape">
                <a:avLst/>
              </a:prstTxWarp>
            </a:bodyPr>
            <a:lstStyle/>
            <a:p>
              <a:endParaRPr lang="ru-RU" dirty="0"/>
            </a:p>
          </p:txBody>
        </p:sp>
        <p:sp>
          <p:nvSpPr>
            <p:cNvPr id="42" name="Oval 11"/>
            <p:cNvSpPr>
              <a:spLocks noChangeArrowheads="1"/>
            </p:cNvSpPr>
            <p:nvPr/>
          </p:nvSpPr>
          <p:spPr bwMode="auto">
            <a:xfrm>
              <a:off x="4438308" y="3391660"/>
              <a:ext cx="622935" cy="774459"/>
            </a:xfrm>
            <a:prstGeom prst="ellipse">
              <a:avLst/>
            </a:prstGeom>
            <a:solidFill>
              <a:srgbClr val="F79646"/>
            </a:solidFill>
            <a:ln w="38100">
              <a:noFill/>
              <a:round/>
              <a:headEnd/>
              <a:tailEnd/>
            </a:ln>
            <a:effectLst/>
          </p:spPr>
          <p:txBody>
            <a:bodyPr vert="horz" wrap="square" lIns="91440" tIns="45720" rIns="91440" bIns="45720" numCol="1" anchor="t" anchorCtr="0" compatLnSpc="1">
              <a:prstTxWarp prst="textNoShape">
                <a:avLst/>
              </a:prstTxWarp>
            </a:bodyPr>
            <a:lstStyle/>
            <a:p>
              <a:endParaRPr lang="ru-RU" dirty="0"/>
            </a:p>
          </p:txBody>
        </p:sp>
      </p:grpSp>
      <p:cxnSp>
        <p:nvCxnSpPr>
          <p:cNvPr id="43" name="Прямая со стрелкой 42"/>
          <p:cNvCxnSpPr/>
          <p:nvPr/>
        </p:nvCxnSpPr>
        <p:spPr>
          <a:xfrm flipV="1">
            <a:off x="499240" y="1673625"/>
            <a:ext cx="794" cy="3113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AutoShape 21"/>
          <p:cNvCxnSpPr>
            <a:cxnSpLocks noChangeShapeType="1"/>
          </p:cNvCxnSpPr>
          <p:nvPr/>
        </p:nvCxnSpPr>
        <p:spPr bwMode="auto">
          <a:xfrm flipV="1">
            <a:off x="7500958" y="2857496"/>
            <a:ext cx="0" cy="1943131"/>
          </a:xfrm>
          <a:prstGeom prst="straightConnector1">
            <a:avLst/>
          </a:prstGeom>
          <a:noFill/>
          <a:ln w="9525">
            <a:solidFill>
              <a:srgbClr val="000000"/>
            </a:solidFill>
            <a:prstDash val="lgDash"/>
            <a:round/>
            <a:headEnd/>
            <a:tailEnd/>
          </a:ln>
        </p:spPr>
      </p:cxnSp>
      <p:pic>
        <p:nvPicPr>
          <p:cNvPr id="45" name="Рисунок 44"/>
          <p:cNvPicPr/>
          <p:nvPr/>
        </p:nvPicPr>
        <p:blipFill>
          <a:blip r:embed="rId2" cstate="print"/>
          <a:srcRect l="37705" t="31250" r="22951" b="37500"/>
          <a:stretch>
            <a:fillRect/>
          </a:stretch>
        </p:blipFill>
        <p:spPr bwMode="auto">
          <a:xfrm>
            <a:off x="1071538" y="1714488"/>
            <a:ext cx="7572428" cy="785818"/>
          </a:xfrm>
          <a:prstGeom prst="rect">
            <a:avLst/>
          </a:prstGeom>
          <a:noFill/>
          <a:ln w="9525">
            <a:noFill/>
            <a:miter lim="800000"/>
            <a:headEnd/>
            <a:tailEnd/>
          </a:ln>
        </p:spPr>
      </p:pic>
      <p:cxnSp>
        <p:nvCxnSpPr>
          <p:cNvPr id="46" name="AutoShape 17"/>
          <p:cNvCxnSpPr>
            <a:cxnSpLocks noChangeShapeType="1"/>
          </p:cNvCxnSpPr>
          <p:nvPr/>
        </p:nvCxnSpPr>
        <p:spPr bwMode="auto">
          <a:xfrm rot="5400000" flipH="1" flipV="1">
            <a:off x="3641077" y="1931033"/>
            <a:ext cx="861717" cy="1"/>
          </a:xfrm>
          <a:prstGeom prst="straightConnector1">
            <a:avLst/>
          </a:prstGeom>
          <a:noFill/>
          <a:ln w="9525">
            <a:solidFill>
              <a:srgbClr val="000000"/>
            </a:solidFill>
            <a:prstDash val="lgDash"/>
            <a:round/>
            <a:headEnd/>
            <a:tailEnd/>
          </a:ln>
        </p:spPr>
      </p:cxnSp>
      <p:cxnSp>
        <p:nvCxnSpPr>
          <p:cNvPr id="47" name="AutoShape 17"/>
          <p:cNvCxnSpPr>
            <a:cxnSpLocks noChangeShapeType="1"/>
          </p:cNvCxnSpPr>
          <p:nvPr/>
        </p:nvCxnSpPr>
        <p:spPr bwMode="auto">
          <a:xfrm rot="5400000" flipH="1" flipV="1">
            <a:off x="3283886" y="1931032"/>
            <a:ext cx="861717" cy="1"/>
          </a:xfrm>
          <a:prstGeom prst="straightConnector1">
            <a:avLst/>
          </a:prstGeom>
          <a:noFill/>
          <a:ln w="9525">
            <a:solidFill>
              <a:srgbClr val="000000"/>
            </a:solidFill>
            <a:prstDash val="lgDash"/>
            <a:round/>
            <a:headEnd/>
            <a:tailEnd/>
          </a:ln>
        </p:spPr>
      </p:cxnSp>
      <p:cxnSp>
        <p:nvCxnSpPr>
          <p:cNvPr id="48" name="AutoShape 17"/>
          <p:cNvCxnSpPr>
            <a:cxnSpLocks noChangeShapeType="1"/>
          </p:cNvCxnSpPr>
          <p:nvPr/>
        </p:nvCxnSpPr>
        <p:spPr bwMode="auto">
          <a:xfrm rot="5400000" flipH="1" flipV="1">
            <a:off x="6604958" y="1961496"/>
            <a:ext cx="933950" cy="794"/>
          </a:xfrm>
          <a:prstGeom prst="straightConnector1">
            <a:avLst/>
          </a:prstGeom>
          <a:noFill/>
          <a:ln w="9525">
            <a:solidFill>
              <a:srgbClr val="000000"/>
            </a:solidFill>
            <a:prstDash val="lgDash"/>
            <a:round/>
            <a:headEnd/>
            <a:tailEnd/>
          </a:ln>
        </p:spPr>
      </p:cxnSp>
      <p:cxnSp>
        <p:nvCxnSpPr>
          <p:cNvPr id="49" name="AutoShape 17"/>
          <p:cNvCxnSpPr>
            <a:cxnSpLocks noChangeShapeType="1"/>
          </p:cNvCxnSpPr>
          <p:nvPr/>
        </p:nvCxnSpPr>
        <p:spPr bwMode="auto">
          <a:xfrm rot="5400000" flipH="1" flipV="1">
            <a:off x="6426363" y="1931033"/>
            <a:ext cx="862512" cy="794"/>
          </a:xfrm>
          <a:prstGeom prst="straightConnector1">
            <a:avLst/>
          </a:prstGeom>
          <a:noFill/>
          <a:ln w="9525">
            <a:solidFill>
              <a:srgbClr val="000000"/>
            </a:solidFill>
            <a:prstDash val="lgDash"/>
            <a:round/>
            <a:headEnd/>
            <a:tailEnd/>
          </a:ln>
        </p:spPr>
      </p:cxnSp>
      <p:cxnSp>
        <p:nvCxnSpPr>
          <p:cNvPr id="50" name="AutoShape 22"/>
          <p:cNvCxnSpPr>
            <a:cxnSpLocks noChangeShapeType="1"/>
          </p:cNvCxnSpPr>
          <p:nvPr/>
        </p:nvCxnSpPr>
        <p:spPr bwMode="auto">
          <a:xfrm>
            <a:off x="7286644" y="3429000"/>
            <a:ext cx="214314" cy="1588"/>
          </a:xfrm>
          <a:prstGeom prst="straightConnector1">
            <a:avLst/>
          </a:prstGeom>
          <a:noFill/>
          <a:ln w="9525">
            <a:solidFill>
              <a:srgbClr val="000000"/>
            </a:solidFill>
            <a:round/>
            <a:headEnd type="triangle" w="med" len="med"/>
            <a:tailEnd type="triangle" w="med" len="med"/>
          </a:ln>
        </p:spPr>
      </p:cxnSp>
      <p:sp>
        <p:nvSpPr>
          <p:cNvPr id="51" name="Rectangle 19"/>
          <p:cNvSpPr>
            <a:spLocks noChangeArrowheads="1"/>
          </p:cNvSpPr>
          <p:nvPr/>
        </p:nvSpPr>
        <p:spPr bwMode="auto">
          <a:xfrm>
            <a:off x="3081326" y="3214686"/>
            <a:ext cx="319405" cy="28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t1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2" name="Прямая соединительная линия 51"/>
          <p:cNvCxnSpPr/>
          <p:nvPr/>
        </p:nvCxnSpPr>
        <p:spPr>
          <a:xfrm flipV="1">
            <a:off x="7429520" y="3286124"/>
            <a:ext cx="214314"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AutoShape 22"/>
          <p:cNvCxnSpPr>
            <a:cxnSpLocks noChangeShapeType="1"/>
          </p:cNvCxnSpPr>
          <p:nvPr/>
        </p:nvCxnSpPr>
        <p:spPr bwMode="auto">
          <a:xfrm>
            <a:off x="3714744" y="1643050"/>
            <a:ext cx="357190" cy="1588"/>
          </a:xfrm>
          <a:prstGeom prst="straightConnector1">
            <a:avLst/>
          </a:prstGeom>
          <a:noFill/>
          <a:ln w="9525">
            <a:solidFill>
              <a:srgbClr val="000000"/>
            </a:solidFill>
            <a:round/>
            <a:headEnd type="triangle" w="med" len="med"/>
            <a:tailEnd type="triangle" w="med" len="med"/>
          </a:ln>
        </p:spPr>
      </p:cxnSp>
      <p:sp>
        <p:nvSpPr>
          <p:cNvPr id="54" name="Rectangle 19"/>
          <p:cNvSpPr>
            <a:spLocks noChangeArrowheads="1"/>
          </p:cNvSpPr>
          <p:nvPr/>
        </p:nvSpPr>
        <p:spPr bwMode="auto">
          <a:xfrm>
            <a:off x="3786182" y="1285860"/>
            <a:ext cx="319405" cy="28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t1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5" name="AutoShape 22"/>
          <p:cNvCxnSpPr>
            <a:cxnSpLocks noChangeShapeType="1"/>
          </p:cNvCxnSpPr>
          <p:nvPr/>
        </p:nvCxnSpPr>
        <p:spPr bwMode="auto">
          <a:xfrm>
            <a:off x="6858016" y="1643050"/>
            <a:ext cx="214314" cy="1588"/>
          </a:xfrm>
          <a:prstGeom prst="straightConnector1">
            <a:avLst/>
          </a:prstGeom>
          <a:noFill/>
          <a:ln w="9525">
            <a:solidFill>
              <a:srgbClr val="000000"/>
            </a:solidFill>
            <a:round/>
            <a:headEnd type="triangle" w="med" len="med"/>
            <a:tailEnd type="triangle" w="med" len="med"/>
          </a:ln>
        </p:spPr>
      </p:cxnSp>
      <p:sp>
        <p:nvSpPr>
          <p:cNvPr id="56" name="Rectangle 23"/>
          <p:cNvSpPr>
            <a:spLocks noChangeArrowheads="1"/>
          </p:cNvSpPr>
          <p:nvPr/>
        </p:nvSpPr>
        <p:spPr bwMode="auto">
          <a:xfrm>
            <a:off x="6858016" y="1285860"/>
            <a:ext cx="319405" cy="282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t</a:t>
            </a:r>
            <a:r>
              <a:rPr kumimoji="0" lang="en-US" sz="1100" b="0" i="0" u="none" strike="noStrike" cap="none" normalizeH="0" baseline="0" dirty="0" smtClean="0">
                <a:ln>
                  <a:noFill/>
                </a:ln>
                <a:solidFill>
                  <a:schemeClr val="tx1"/>
                </a:solidFill>
                <a:effectLst/>
                <a:latin typeface="Calibri" pitchFamily="34" charset="0"/>
                <a:cs typeface="Arial" pitchFamily="34" charset="0"/>
              </a:rPr>
              <a:t>2</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TextBox 56"/>
          <p:cNvSpPr txBox="1"/>
          <p:nvPr/>
        </p:nvSpPr>
        <p:spPr>
          <a:xfrm>
            <a:off x="1357290" y="5072074"/>
            <a:ext cx="7000924" cy="738664"/>
          </a:xfrm>
          <a:prstGeom prst="rect">
            <a:avLst/>
          </a:prstGeom>
          <a:noFill/>
        </p:spPr>
        <p:txBody>
          <a:bodyPr wrap="square" rtlCol="0">
            <a:spAutoFit/>
          </a:bodyPr>
          <a:lstStyle/>
          <a:p>
            <a:pPr algn="ctr"/>
            <a:r>
              <a:rPr lang="en-US" sz="1400" dirty="0" smtClean="0"/>
              <a:t>Calibration of measuring devices is carried out in the absence of ore on a moving conveyor.</a:t>
            </a:r>
            <a:r>
              <a:rPr lang="ru-RU" sz="1400" dirty="0" smtClean="0"/>
              <a:t>(</a:t>
            </a:r>
            <a:r>
              <a:rPr lang="en-US" sz="1400" dirty="0" smtClean="0"/>
              <a:t>In this example, on the intervals t1, t2, </a:t>
            </a:r>
            <a:r>
              <a:rPr lang="en-US" sz="1400" dirty="0" err="1" smtClean="0"/>
              <a:t>ti</a:t>
            </a:r>
            <a:r>
              <a:rPr lang="en-US" sz="1400" dirty="0" smtClean="0"/>
              <a:t>).  </a:t>
            </a:r>
            <a:endParaRPr lang="ru-RU" sz="1400" dirty="0"/>
          </a:p>
          <a:p>
            <a:pPr algn="ctr"/>
            <a:r>
              <a:rPr lang="en-US" sz="1400" dirty="0" smtClean="0"/>
              <a:t>For zero is the value </a:t>
            </a:r>
            <a:r>
              <a:rPr lang="ru-RU" sz="1400" dirty="0" smtClean="0"/>
              <a:t>(</a:t>
            </a:r>
            <a:r>
              <a:rPr lang="en-US" sz="1400" dirty="0" smtClean="0"/>
              <a:t>Wt</a:t>
            </a:r>
            <a:r>
              <a:rPr lang="en-US" sz="1000" dirty="0" smtClean="0"/>
              <a:t>1</a:t>
            </a:r>
            <a:r>
              <a:rPr lang="en-US" sz="1400" dirty="0" smtClean="0"/>
              <a:t>+Wt</a:t>
            </a:r>
            <a:r>
              <a:rPr lang="en-US" sz="1000" dirty="0" smtClean="0"/>
              <a:t>2</a:t>
            </a:r>
            <a:r>
              <a:rPr lang="en-US" sz="1400" dirty="0" smtClean="0"/>
              <a:t>+</a:t>
            </a:r>
            <a:r>
              <a:rPr lang="en-US" sz="1000" dirty="0" smtClean="0"/>
              <a:t>……</a:t>
            </a:r>
            <a:r>
              <a:rPr lang="en-US" sz="1400" dirty="0" smtClean="0"/>
              <a:t>+ </a:t>
            </a:r>
            <a:r>
              <a:rPr lang="en-US" sz="1400" dirty="0" err="1" smtClean="0"/>
              <a:t>W</a:t>
            </a:r>
            <a:r>
              <a:rPr lang="en-US" sz="1000" dirty="0" err="1" smtClean="0"/>
              <a:t>ti</a:t>
            </a:r>
            <a:r>
              <a:rPr lang="en-US" sz="1400" dirty="0" smtClean="0"/>
              <a:t>)/ (t</a:t>
            </a:r>
            <a:r>
              <a:rPr lang="en-US" sz="1000" dirty="0" smtClean="0"/>
              <a:t>1</a:t>
            </a:r>
            <a:r>
              <a:rPr lang="en-US" sz="1400" dirty="0" smtClean="0"/>
              <a:t>+t</a:t>
            </a:r>
            <a:r>
              <a:rPr lang="en-US" sz="1000" dirty="0" smtClean="0"/>
              <a:t>2</a:t>
            </a:r>
            <a:r>
              <a:rPr lang="en-US" sz="1400" dirty="0" smtClean="0"/>
              <a:t>+…+</a:t>
            </a:r>
            <a:r>
              <a:rPr lang="en-US" sz="1400" dirty="0" err="1" smtClean="0"/>
              <a:t>t</a:t>
            </a:r>
            <a:r>
              <a:rPr lang="en-US" sz="1000" dirty="0" err="1" smtClean="0"/>
              <a:t>i</a:t>
            </a:r>
            <a:r>
              <a:rPr lang="en-US" sz="1400" dirty="0" smtClean="0"/>
              <a:t>)</a:t>
            </a:r>
            <a:endParaRPr lang="ru-RU" sz="1000" dirty="0"/>
          </a:p>
        </p:txBody>
      </p:sp>
      <p:sp>
        <p:nvSpPr>
          <p:cNvPr id="58" name="Заголовок 3"/>
          <p:cNvSpPr txBox="1">
            <a:spLocks/>
          </p:cNvSpPr>
          <p:nvPr/>
        </p:nvSpPr>
        <p:spPr>
          <a:xfrm>
            <a:off x="0" y="0"/>
            <a:ext cx="9144000" cy="642942"/>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rtlCol="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
        <p:nvSpPr>
          <p:cNvPr id="59" name="TextBox 58"/>
          <p:cNvSpPr txBox="1"/>
          <p:nvPr/>
        </p:nvSpPr>
        <p:spPr>
          <a:xfrm>
            <a:off x="8899" y="669856"/>
            <a:ext cx="9144000" cy="646331"/>
          </a:xfrm>
          <a:prstGeom prst="rect">
            <a:avLst/>
          </a:prstGeom>
          <a:solidFill>
            <a:schemeClr val="tx1"/>
          </a:solidFill>
        </p:spPr>
        <p:txBody>
          <a:bodyPr wrap="square" rtlCol="0">
            <a:spAutoFit/>
          </a:bodyPr>
          <a:lstStyle/>
          <a:p>
            <a:pPr algn="ctr"/>
            <a:r>
              <a:rPr lang="en-US" b="1" dirty="0" smtClean="0">
                <a:solidFill>
                  <a:schemeClr val="bg1"/>
                </a:solidFill>
              </a:rPr>
              <a:t>Specification of methodological and scientific-technical solutions for the creation of the </a:t>
            </a:r>
            <a:r>
              <a:rPr lang="en-US" sz="1600" b="1" dirty="0" smtClean="0">
                <a:solidFill>
                  <a:schemeClr val="bg1"/>
                </a:solidFill>
              </a:rPr>
              <a:t>OMIOQ</a:t>
            </a:r>
            <a:r>
              <a:rPr lang="ru-RU" b="1" dirty="0" smtClean="0">
                <a:solidFill>
                  <a:schemeClr val="bg1"/>
                </a:solidFill>
              </a:rPr>
              <a:t> </a:t>
            </a:r>
            <a:r>
              <a:rPr lang="en-US" b="1" dirty="0" smtClean="0">
                <a:solidFill>
                  <a:schemeClr val="bg1"/>
                </a:solidFill>
              </a:rPr>
              <a:t>Calibration of measuring instruments</a:t>
            </a:r>
            <a:endParaRPr lang="ru-RU" b="1" dirty="0">
              <a:solidFill>
                <a:schemeClr val="bg1"/>
              </a:solidFill>
            </a:endParaRPr>
          </a:p>
        </p:txBody>
      </p:sp>
    </p:spTree>
    <p:extLst>
      <p:ext uri="{BB962C8B-B14F-4D97-AF65-F5344CB8AC3E}">
        <p14:creationId xmlns:p14="http://schemas.microsoft.com/office/powerpoint/2010/main" xmlns="" val="3136427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6243" y="702507"/>
            <a:ext cx="9135122"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t>Justification of the choice of analyzers</a:t>
            </a:r>
            <a:endParaRPr lang="ru-RU" sz="1600" b="1" dirty="0">
              <a:solidFill>
                <a:schemeClr val="bg1"/>
              </a:solidFill>
              <a:latin typeface="Calibri" pitchFamily="34" charset="0"/>
              <a:ea typeface="Calibri" pitchFamily="34" charset="0"/>
              <a:cs typeface="Times New Roman" pitchFamily="18" charset="0"/>
            </a:endParaRPr>
          </a:p>
        </p:txBody>
      </p:sp>
      <p:sp>
        <p:nvSpPr>
          <p:cNvPr id="6" name="Полилиния 5"/>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graphicFrame>
        <p:nvGraphicFramePr>
          <p:cNvPr id="7" name="Таблица 6"/>
          <p:cNvGraphicFramePr>
            <a:graphicFrameLocks noGrp="1"/>
          </p:cNvGraphicFramePr>
          <p:nvPr/>
        </p:nvGraphicFramePr>
        <p:xfrm>
          <a:off x="642909" y="1214422"/>
          <a:ext cx="7786744" cy="5514663"/>
        </p:xfrm>
        <a:graphic>
          <a:graphicData uri="http://schemas.openxmlformats.org/drawingml/2006/table">
            <a:tbl>
              <a:tblPr/>
              <a:tblGrid>
                <a:gridCol w="1521318"/>
                <a:gridCol w="1569179"/>
                <a:gridCol w="1095952"/>
                <a:gridCol w="1020129"/>
                <a:gridCol w="1290621"/>
                <a:gridCol w="1289545"/>
              </a:tblGrid>
              <a:tr h="375863">
                <a:tc>
                  <a:txBody>
                    <a:bodyPr/>
                    <a:lstStyle/>
                    <a:p>
                      <a:pPr algn="ctr">
                        <a:lnSpc>
                          <a:spcPct val="115000"/>
                        </a:lnSpc>
                      </a:pPr>
                      <a:r>
                        <a:rPr lang="ru-RU" sz="1200" dirty="0">
                          <a:solidFill>
                            <a:srgbClr val="000000"/>
                          </a:solidFill>
                          <a:latin typeface="Calibri"/>
                          <a:ea typeface="Calibri"/>
                          <a:cs typeface="Calibri"/>
                        </a:rPr>
                        <a:t>Parameters</a:t>
                      </a: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pPr>
                      <a:r>
                        <a:rPr lang="en-US" sz="1200" dirty="0">
                          <a:solidFill>
                            <a:srgbClr val="000000"/>
                          </a:solidFill>
                          <a:latin typeface="Calibri"/>
                          <a:ea typeface="Calibri"/>
                          <a:cs typeface="Calibri"/>
                        </a:rPr>
                        <a:t>Instruments with X-ray tube</a:t>
                      </a:r>
                      <a:endParaRPr lang="ru-RU" sz="1200" dirty="0">
                        <a:solidFill>
                          <a:srgbClr val="000000"/>
                        </a:solidFill>
                        <a:latin typeface="Calibri"/>
                        <a:ea typeface="Calibri"/>
                        <a:cs typeface="Calibri"/>
                      </a:endParaRPr>
                    </a:p>
                  </a:txBody>
                  <a:tcPr marL="7145" marR="7145" marT="7145" marB="7145" anchor="ctr">
                    <a:lnL>
                      <a:noFill/>
                    </a:lnL>
                    <a:lnR>
                      <a:noFill/>
                    </a:lnR>
                    <a:lnT>
                      <a:noFill/>
                    </a:lnT>
                    <a:lnB>
                      <a:noFill/>
                    </a:lnB>
                    <a:solidFill>
                      <a:srgbClr val="28A6D7"/>
                    </a:solidFill>
                  </a:tcPr>
                </a:tc>
                <a:tc>
                  <a:txBody>
                    <a:bodyPr/>
                    <a:lstStyle/>
                    <a:p>
                      <a:pPr algn="ctr">
                        <a:lnSpc>
                          <a:spcPct val="115000"/>
                        </a:lnSpc>
                      </a:pPr>
                      <a:r>
                        <a:rPr lang="en-US" sz="1200" b="1" dirty="0">
                          <a:solidFill>
                            <a:srgbClr val="FFFFFF"/>
                          </a:solidFill>
                          <a:latin typeface="Calibri"/>
                          <a:ea typeface="Calibri"/>
                          <a:cs typeface="Calibri"/>
                        </a:rPr>
                        <a:t>   </a:t>
                      </a:r>
                      <a:r>
                        <a:rPr lang="ru-RU" sz="1200" dirty="0" err="1">
                          <a:solidFill>
                            <a:srgbClr val="000000"/>
                          </a:solidFill>
                          <a:latin typeface="Calibri"/>
                          <a:ea typeface="Calibri"/>
                          <a:cs typeface="Calibri"/>
                        </a:rPr>
                        <a:t>Radioisotope</a:t>
                      </a:r>
                      <a:endParaRPr lang="ru-RU" sz="1200" dirty="0">
                        <a:solidFill>
                          <a:srgbClr val="000000"/>
                        </a:solidFill>
                        <a:latin typeface="Calibri"/>
                        <a:ea typeface="Calibri"/>
                        <a:cs typeface="Calibri"/>
                      </a:endParaRPr>
                    </a:p>
                  </a:txBody>
                  <a:tcPr marL="7145" marR="7145" marT="7145" marB="7145" anchor="ctr">
                    <a:lnL>
                      <a:noFill/>
                    </a:lnL>
                    <a:lnR>
                      <a:noFill/>
                    </a:lnR>
                    <a:lnT>
                      <a:noFill/>
                    </a:lnT>
                    <a:lnB>
                      <a:noFill/>
                    </a:lnB>
                    <a:solidFill>
                      <a:srgbClr val="28A6D7"/>
                    </a:solidFill>
                  </a:tcPr>
                </a:tc>
                <a:tc>
                  <a:txBody>
                    <a:bodyPr/>
                    <a:lstStyle/>
                    <a:p>
                      <a:pPr algn="ctr">
                        <a:lnSpc>
                          <a:spcPct val="115000"/>
                        </a:lnSpc>
                        <a:spcAft>
                          <a:spcPts val="1000"/>
                        </a:spcAft>
                      </a:pPr>
                      <a:r>
                        <a:rPr lang="ru-RU" sz="1200" b="1" dirty="0">
                          <a:solidFill>
                            <a:srgbClr val="FFFFFF"/>
                          </a:solidFill>
                          <a:latin typeface="Calibri"/>
                          <a:ea typeface="Calibri"/>
                          <a:cs typeface="Times New Roman"/>
                        </a:rPr>
                        <a:t> </a:t>
                      </a:r>
                      <a:r>
                        <a:rPr lang="ru-RU" sz="1200" dirty="0" err="1">
                          <a:solidFill>
                            <a:srgbClr val="000000"/>
                          </a:solidFill>
                          <a:latin typeface="Calibri"/>
                          <a:ea typeface="Calibri"/>
                          <a:cs typeface="Times New Roman"/>
                        </a:rPr>
                        <a:t>Laser</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rgbClr val="28A6D7"/>
                    </a:solidFill>
                  </a:tcPr>
                </a:tc>
                <a:tc>
                  <a:txBody>
                    <a:bodyPr/>
                    <a:lstStyle/>
                    <a:p>
                      <a:pPr algn="ctr">
                        <a:lnSpc>
                          <a:spcPct val="115000"/>
                        </a:lnSpc>
                        <a:spcAft>
                          <a:spcPts val="1000"/>
                        </a:spcAft>
                      </a:pPr>
                      <a:r>
                        <a:rPr lang="ru-RU" sz="1200" dirty="0" err="1" smtClean="0">
                          <a:solidFill>
                            <a:srgbClr val="000000"/>
                          </a:solidFill>
                          <a:latin typeface="Calibri"/>
                          <a:ea typeface="Calibri"/>
                          <a:cs typeface="Times New Roman"/>
                        </a:rPr>
                        <a:t>Neutron</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rgbClr val="28A6D7"/>
                    </a:solidFill>
                  </a:tcPr>
                </a:tc>
                <a:tc>
                  <a:txBody>
                    <a:bodyPr/>
                    <a:lstStyle/>
                    <a:p>
                      <a:pPr algn="ctr">
                        <a:lnSpc>
                          <a:spcPct val="115000"/>
                        </a:lnSpc>
                        <a:spcAft>
                          <a:spcPts val="1000"/>
                        </a:spcAft>
                      </a:pPr>
                      <a:r>
                        <a:rPr lang="ru-RU" sz="1200" dirty="0" err="1" smtClean="0">
                          <a:solidFill>
                            <a:srgbClr val="000000"/>
                          </a:solidFill>
                          <a:latin typeface="Calibri"/>
                          <a:ea typeface="Calibri"/>
                          <a:cs typeface="Times New Roman"/>
                        </a:rPr>
                        <a:t>Optical</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rgbClr val="28A6D7"/>
                    </a:solidFill>
                  </a:tcPr>
                </a:tc>
              </a:tr>
              <a:tr h="353921">
                <a:tc>
                  <a:txBody>
                    <a:bodyPr/>
                    <a:lstStyle/>
                    <a:p>
                      <a:pPr>
                        <a:lnSpc>
                          <a:spcPct val="115000"/>
                        </a:lnSpc>
                      </a:pPr>
                      <a:r>
                        <a:rPr lang="ru-RU" sz="1200">
                          <a:solidFill>
                            <a:srgbClr val="000000"/>
                          </a:solidFill>
                          <a:latin typeface="Calibri"/>
                          <a:ea typeface="Calibri"/>
                          <a:cs typeface="Calibri"/>
                        </a:rPr>
                        <a:t>Analyzed elements</a:t>
                      </a:r>
                    </a:p>
                  </a:txBody>
                  <a:tcPr marL="7145" marR="7145" marT="7145" marB="7145" anchor="ctr">
                    <a:lnL>
                      <a:noFill/>
                    </a:lnL>
                    <a:lnR>
                      <a:noFill/>
                    </a:lnR>
                    <a:lnT>
                      <a:noFill/>
                    </a:lnT>
                    <a:lnB>
                      <a:noFill/>
                    </a:lnB>
                    <a:solidFill>
                      <a:srgbClr val="28A6D7"/>
                    </a:solidFill>
                  </a:tcPr>
                </a:tc>
                <a:tc>
                  <a:txBody>
                    <a:bodyPr/>
                    <a:lstStyle/>
                    <a:p>
                      <a:pPr algn="ctr">
                        <a:lnSpc>
                          <a:spcPct val="115000"/>
                        </a:lnSpc>
                        <a:spcAft>
                          <a:spcPts val="1000"/>
                        </a:spcAft>
                      </a:pPr>
                      <a:r>
                        <a:rPr lang="ru-RU" sz="1200" dirty="0">
                          <a:solidFill>
                            <a:srgbClr val="333333"/>
                          </a:solidFill>
                          <a:latin typeface="Calibri"/>
                          <a:ea typeface="Calibri"/>
                          <a:cs typeface="Times New Roman"/>
                        </a:rPr>
                        <a:t> </a:t>
                      </a:r>
                      <a:r>
                        <a:rPr lang="ru-RU" sz="1200" dirty="0">
                          <a:solidFill>
                            <a:srgbClr val="000000"/>
                          </a:solidFill>
                          <a:latin typeface="Calibri"/>
                          <a:ea typeface="Calibri"/>
                          <a:cs typeface="Times New Roman"/>
                        </a:rPr>
                        <a:t>From Al to U</a:t>
                      </a: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ru-RU" sz="1200" dirty="0">
                          <a:solidFill>
                            <a:srgbClr val="000000"/>
                          </a:solidFill>
                          <a:latin typeface="Calibri"/>
                          <a:ea typeface="Calibri"/>
                          <a:cs typeface="Times New Roman"/>
                        </a:rPr>
                        <a:t>From Mg to U</a:t>
                      </a:r>
                      <a:r>
                        <a:rPr lang="ru-RU" sz="1200" dirty="0">
                          <a:solidFill>
                            <a:srgbClr val="333333"/>
                          </a:solidFill>
                          <a:latin typeface="Calibri"/>
                          <a:ea typeface="Calibri"/>
                          <a:cs typeface="Times New Roman"/>
                        </a:rPr>
                        <a:t> </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ru-RU" sz="1200" dirty="0">
                          <a:solidFill>
                            <a:srgbClr val="000000"/>
                          </a:solidFill>
                          <a:latin typeface="Calibri"/>
                          <a:ea typeface="Calibri"/>
                          <a:cs typeface="Times New Roman"/>
                        </a:rPr>
                        <a:t>From </a:t>
                      </a:r>
                      <a:r>
                        <a:rPr lang="ru-RU" sz="1200" dirty="0">
                          <a:solidFill>
                            <a:srgbClr val="333333"/>
                          </a:solidFill>
                          <a:latin typeface="Calibri"/>
                          <a:ea typeface="Calibri"/>
                          <a:cs typeface="Times New Roman"/>
                        </a:rPr>
                        <a:t>C </a:t>
                      </a:r>
                      <a:r>
                        <a:rPr lang="ru-RU" sz="1200" dirty="0">
                          <a:solidFill>
                            <a:srgbClr val="000000"/>
                          </a:solidFill>
                          <a:latin typeface="Calibri"/>
                          <a:ea typeface="Calibri"/>
                          <a:cs typeface="Times New Roman"/>
                        </a:rPr>
                        <a:t>to </a:t>
                      </a:r>
                      <a:r>
                        <a:rPr lang="ru-RU" sz="1200" dirty="0">
                          <a:solidFill>
                            <a:srgbClr val="333333"/>
                          </a:solidFill>
                          <a:latin typeface="Calibri"/>
                          <a:ea typeface="Calibri"/>
                          <a:cs typeface="Times New Roman"/>
                        </a:rPr>
                        <a:t>U</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ru-RU" sz="1200" dirty="0">
                          <a:solidFill>
                            <a:srgbClr val="000000"/>
                          </a:solidFill>
                          <a:latin typeface="Calibri"/>
                          <a:ea typeface="Calibri"/>
                          <a:cs typeface="Times New Roman"/>
                        </a:rPr>
                        <a:t>From </a:t>
                      </a:r>
                      <a:r>
                        <a:rPr lang="ru-RU" sz="1200" dirty="0">
                          <a:solidFill>
                            <a:srgbClr val="333333"/>
                          </a:solidFill>
                          <a:latin typeface="Calibri"/>
                          <a:ea typeface="Calibri"/>
                          <a:cs typeface="Times New Roman"/>
                        </a:rPr>
                        <a:t>C </a:t>
                      </a:r>
                      <a:r>
                        <a:rPr lang="ru-RU" sz="1200" dirty="0">
                          <a:solidFill>
                            <a:srgbClr val="000000"/>
                          </a:solidFill>
                          <a:latin typeface="Calibri"/>
                          <a:ea typeface="Calibri"/>
                          <a:cs typeface="Times New Roman"/>
                        </a:rPr>
                        <a:t>to </a:t>
                      </a:r>
                      <a:r>
                        <a:rPr lang="ru-RU" sz="1200" dirty="0">
                          <a:solidFill>
                            <a:srgbClr val="333333"/>
                          </a:solidFill>
                          <a:latin typeface="Calibri"/>
                          <a:ea typeface="Calibri"/>
                          <a:cs typeface="Times New Roman"/>
                        </a:rPr>
                        <a:t>U</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ru-RU" sz="1200" dirty="0">
                          <a:solidFill>
                            <a:srgbClr val="000000"/>
                          </a:solidFill>
                          <a:latin typeface="Calibri"/>
                          <a:ea typeface="Calibri"/>
                          <a:cs typeface="Times New Roman"/>
                        </a:rPr>
                        <a:t>From </a:t>
                      </a:r>
                      <a:r>
                        <a:rPr lang="ru-RU" sz="1200" dirty="0">
                          <a:solidFill>
                            <a:srgbClr val="333333"/>
                          </a:solidFill>
                          <a:latin typeface="Calibri"/>
                          <a:ea typeface="Calibri"/>
                          <a:cs typeface="Times New Roman"/>
                        </a:rPr>
                        <a:t>H </a:t>
                      </a:r>
                      <a:r>
                        <a:rPr lang="ru-RU" sz="1200" dirty="0">
                          <a:solidFill>
                            <a:srgbClr val="000000"/>
                          </a:solidFill>
                          <a:latin typeface="Calibri"/>
                          <a:ea typeface="Calibri"/>
                          <a:cs typeface="Times New Roman"/>
                        </a:rPr>
                        <a:t>to </a:t>
                      </a:r>
                      <a:r>
                        <a:rPr lang="ru-RU" sz="1200" dirty="0">
                          <a:solidFill>
                            <a:srgbClr val="333333"/>
                          </a:solidFill>
                          <a:latin typeface="Calibri"/>
                          <a:ea typeface="Calibri"/>
                          <a:cs typeface="Times New Roman"/>
                        </a:rPr>
                        <a:t>Mt</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chemeClr val="tx2">
                        <a:lumMod val="20000"/>
                        <a:lumOff val="80000"/>
                      </a:schemeClr>
                    </a:solidFill>
                  </a:tcPr>
                </a:tc>
              </a:tr>
              <a:tr h="734031">
                <a:tc>
                  <a:txBody>
                    <a:bodyPr/>
                    <a:lstStyle/>
                    <a:p>
                      <a:pPr>
                        <a:lnSpc>
                          <a:spcPct val="115000"/>
                        </a:lnSpc>
                      </a:pPr>
                      <a:r>
                        <a:rPr lang="en-US" sz="1200" dirty="0">
                          <a:solidFill>
                            <a:srgbClr val="000000"/>
                          </a:solidFill>
                          <a:latin typeface="Calibri"/>
                          <a:ea typeface="Calibri"/>
                          <a:cs typeface="Calibri"/>
                        </a:rPr>
                        <a:t>Value Range</a:t>
                      </a:r>
                      <a:br>
                        <a:rPr lang="en-US" sz="1200" dirty="0">
                          <a:solidFill>
                            <a:srgbClr val="000000"/>
                          </a:solidFill>
                          <a:latin typeface="Calibri"/>
                          <a:ea typeface="Calibri"/>
                          <a:cs typeface="Calibri"/>
                        </a:rPr>
                      </a:br>
                      <a:r>
                        <a:rPr lang="en-US" sz="1200" dirty="0">
                          <a:solidFill>
                            <a:srgbClr val="000000"/>
                          </a:solidFill>
                          <a:latin typeface="Calibri"/>
                          <a:ea typeface="Calibri"/>
                          <a:cs typeface="Calibri"/>
                        </a:rPr>
                        <a:t>Ambient temperature</a:t>
                      </a:r>
                      <a:br>
                        <a:rPr lang="en-US" sz="1200" dirty="0">
                          <a:solidFill>
                            <a:srgbClr val="000000"/>
                          </a:solidFill>
                          <a:latin typeface="Calibri"/>
                          <a:ea typeface="Calibri"/>
                          <a:cs typeface="Calibri"/>
                        </a:rPr>
                      </a:br>
                      <a:r>
                        <a:rPr lang="en-US" sz="1200" dirty="0">
                          <a:solidFill>
                            <a:srgbClr val="000000"/>
                          </a:solidFill>
                          <a:latin typeface="Calibri"/>
                          <a:ea typeface="Calibri"/>
                          <a:cs typeface="Calibri"/>
                        </a:rPr>
                        <a:t>Air, oC</a:t>
                      </a:r>
                      <a:endParaRPr lang="ru-RU" sz="1200" dirty="0">
                        <a:solidFill>
                          <a:srgbClr val="000000"/>
                        </a:solidFill>
                        <a:latin typeface="Calibri"/>
                        <a:ea typeface="Calibri"/>
                        <a:cs typeface="Calibri"/>
                      </a:endParaRPr>
                    </a:p>
                  </a:txBody>
                  <a:tcPr marL="7145" marR="7145" marT="7145" marB="7145" anchor="ctr">
                    <a:lnL>
                      <a:noFill/>
                    </a:lnL>
                    <a:lnR>
                      <a:noFill/>
                    </a:lnR>
                    <a:lnT>
                      <a:noFill/>
                    </a:lnT>
                    <a:lnB>
                      <a:noFill/>
                    </a:lnB>
                    <a:solidFill>
                      <a:srgbClr val="28A6D7"/>
                    </a:solidFill>
                  </a:tcPr>
                </a:tc>
                <a:tc>
                  <a:txBody>
                    <a:bodyPr/>
                    <a:lstStyle/>
                    <a:p>
                      <a:pPr algn="ctr">
                        <a:lnSpc>
                          <a:spcPct val="115000"/>
                        </a:lnSpc>
                        <a:spcAft>
                          <a:spcPts val="1000"/>
                        </a:spcAft>
                      </a:pPr>
                      <a:r>
                        <a:rPr lang="en-US" sz="1200" dirty="0">
                          <a:solidFill>
                            <a:srgbClr val="333333"/>
                          </a:solidFill>
                          <a:latin typeface="Calibri"/>
                          <a:ea typeface="Calibri"/>
                          <a:cs typeface="Times New Roman"/>
                        </a:rPr>
                        <a:t> </a:t>
                      </a:r>
                      <a:r>
                        <a:rPr lang="ru-RU" sz="1200" dirty="0">
                          <a:solidFill>
                            <a:srgbClr val="333333"/>
                          </a:solidFill>
                          <a:latin typeface="Calibri"/>
                          <a:ea typeface="Calibri"/>
                          <a:cs typeface="Times New Roman"/>
                        </a:rPr>
                        <a:t>-20 </a:t>
                      </a:r>
                      <a:r>
                        <a:rPr lang="ru-RU" sz="1200" dirty="0">
                          <a:solidFill>
                            <a:srgbClr val="000000"/>
                          </a:solidFill>
                          <a:latin typeface="Calibri"/>
                          <a:ea typeface="Calibri"/>
                          <a:cs typeface="Times New Roman"/>
                        </a:rPr>
                        <a:t>to </a:t>
                      </a:r>
                      <a:r>
                        <a:rPr lang="ru-RU" sz="1200" dirty="0">
                          <a:solidFill>
                            <a:srgbClr val="333333"/>
                          </a:solidFill>
                          <a:latin typeface="Calibri"/>
                          <a:ea typeface="Calibri"/>
                          <a:cs typeface="Times New Roman"/>
                        </a:rPr>
                        <a:t>+45</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tcPr>
                </a:tc>
                <a:tc>
                  <a:txBody>
                    <a:bodyPr/>
                    <a:lstStyle/>
                    <a:p>
                      <a:pPr algn="ctr">
                        <a:lnSpc>
                          <a:spcPct val="115000"/>
                        </a:lnSpc>
                        <a:spcAft>
                          <a:spcPts val="1000"/>
                        </a:spcAft>
                      </a:pPr>
                      <a:r>
                        <a:rPr lang="ru-RU" sz="1200" dirty="0">
                          <a:solidFill>
                            <a:srgbClr val="333333"/>
                          </a:solidFill>
                          <a:latin typeface="Calibri"/>
                          <a:ea typeface="Calibri"/>
                          <a:cs typeface="Times New Roman"/>
                        </a:rPr>
                        <a:t> -30 </a:t>
                      </a:r>
                      <a:r>
                        <a:rPr lang="ru-RU" sz="1200" dirty="0">
                          <a:solidFill>
                            <a:srgbClr val="000000"/>
                          </a:solidFill>
                          <a:latin typeface="Calibri"/>
                          <a:ea typeface="Calibri"/>
                          <a:cs typeface="Times New Roman"/>
                        </a:rPr>
                        <a:t>to </a:t>
                      </a:r>
                      <a:r>
                        <a:rPr lang="ru-RU" sz="1200" dirty="0">
                          <a:solidFill>
                            <a:srgbClr val="333333"/>
                          </a:solidFill>
                          <a:latin typeface="Calibri"/>
                          <a:ea typeface="Calibri"/>
                          <a:cs typeface="Times New Roman"/>
                        </a:rPr>
                        <a:t>+50</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tcPr>
                </a:tc>
                <a:tc>
                  <a:txBody>
                    <a:bodyPr/>
                    <a:lstStyle/>
                    <a:p>
                      <a:pPr algn="ctr">
                        <a:lnSpc>
                          <a:spcPct val="115000"/>
                        </a:lnSpc>
                        <a:spcAft>
                          <a:spcPts val="1000"/>
                        </a:spcAft>
                      </a:pPr>
                      <a:r>
                        <a:rPr lang="ru-RU" sz="1200" dirty="0">
                          <a:solidFill>
                            <a:srgbClr val="333333"/>
                          </a:solidFill>
                          <a:latin typeface="Calibri"/>
                          <a:ea typeface="Calibri"/>
                          <a:cs typeface="Times New Roman"/>
                        </a:rPr>
                        <a:t> -20 </a:t>
                      </a:r>
                      <a:r>
                        <a:rPr lang="ru-RU" sz="1200" dirty="0">
                          <a:solidFill>
                            <a:srgbClr val="000000"/>
                          </a:solidFill>
                          <a:latin typeface="Calibri"/>
                          <a:ea typeface="Calibri"/>
                          <a:cs typeface="Times New Roman"/>
                        </a:rPr>
                        <a:t>to </a:t>
                      </a:r>
                      <a:r>
                        <a:rPr lang="ru-RU" sz="1200" dirty="0">
                          <a:solidFill>
                            <a:srgbClr val="333333"/>
                          </a:solidFill>
                          <a:latin typeface="Calibri"/>
                          <a:ea typeface="Calibri"/>
                          <a:cs typeface="Times New Roman"/>
                        </a:rPr>
                        <a:t>+45 </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tcPr>
                </a:tc>
                <a:tc>
                  <a:txBody>
                    <a:bodyPr/>
                    <a:lstStyle/>
                    <a:p>
                      <a:pPr algn="ctr">
                        <a:lnSpc>
                          <a:spcPct val="115000"/>
                        </a:lnSpc>
                        <a:spcAft>
                          <a:spcPts val="1000"/>
                        </a:spcAft>
                      </a:pPr>
                      <a:r>
                        <a:rPr lang="ru-RU" sz="1200" dirty="0">
                          <a:solidFill>
                            <a:srgbClr val="333333"/>
                          </a:solidFill>
                          <a:latin typeface="Calibri"/>
                          <a:ea typeface="Calibri"/>
                          <a:cs typeface="Times New Roman"/>
                        </a:rPr>
                        <a:t> -30 </a:t>
                      </a:r>
                      <a:r>
                        <a:rPr lang="ru-RU" sz="1200" dirty="0">
                          <a:solidFill>
                            <a:srgbClr val="000000"/>
                          </a:solidFill>
                          <a:latin typeface="Calibri"/>
                          <a:ea typeface="Calibri"/>
                          <a:cs typeface="Times New Roman"/>
                        </a:rPr>
                        <a:t>to </a:t>
                      </a:r>
                      <a:r>
                        <a:rPr lang="ru-RU" sz="1200" dirty="0">
                          <a:solidFill>
                            <a:srgbClr val="333333"/>
                          </a:solidFill>
                          <a:latin typeface="Calibri"/>
                          <a:ea typeface="Calibri"/>
                          <a:cs typeface="Times New Roman"/>
                        </a:rPr>
                        <a:t>+50 </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tcPr>
                </a:tc>
                <a:tc>
                  <a:txBody>
                    <a:bodyPr/>
                    <a:lstStyle/>
                    <a:p>
                      <a:pPr algn="ctr">
                        <a:lnSpc>
                          <a:spcPct val="115000"/>
                        </a:lnSpc>
                        <a:spcAft>
                          <a:spcPts val="1000"/>
                        </a:spcAft>
                      </a:pPr>
                      <a:r>
                        <a:rPr lang="ru-RU" sz="1200" dirty="0">
                          <a:solidFill>
                            <a:srgbClr val="000000"/>
                          </a:solidFill>
                          <a:latin typeface="Calibri"/>
                          <a:ea typeface="Calibri"/>
                          <a:cs typeface="Times New Roman"/>
                        </a:rPr>
                        <a:t> </a:t>
                      </a:r>
                    </a:p>
                  </a:txBody>
                  <a:tcPr marL="7145" marR="7145" marT="7145" marB="7145" anchor="ctr">
                    <a:lnL>
                      <a:noFill/>
                    </a:lnL>
                    <a:lnR>
                      <a:noFill/>
                    </a:lnR>
                    <a:lnT>
                      <a:noFill/>
                    </a:lnT>
                    <a:lnB>
                      <a:noFill/>
                    </a:lnB>
                  </a:tcPr>
                </a:tc>
              </a:tr>
              <a:tr h="1092199">
                <a:tc>
                  <a:txBody>
                    <a:bodyPr/>
                    <a:lstStyle/>
                    <a:p>
                      <a:pPr>
                        <a:lnSpc>
                          <a:spcPct val="115000"/>
                        </a:lnSpc>
                        <a:spcAft>
                          <a:spcPts val="1000"/>
                        </a:spcAft>
                      </a:pPr>
                      <a:r>
                        <a:rPr lang="ru-RU" sz="1200" b="1" dirty="0">
                          <a:solidFill>
                            <a:srgbClr val="FFFFFF"/>
                          </a:solidFill>
                          <a:latin typeface="Calibri"/>
                          <a:ea typeface="Calibri"/>
                          <a:cs typeface="Times New Roman"/>
                        </a:rPr>
                        <a:t> </a:t>
                      </a:r>
                      <a:r>
                        <a:rPr lang="ru-RU" sz="1200" dirty="0" err="1">
                          <a:solidFill>
                            <a:srgbClr val="000000"/>
                          </a:solidFill>
                          <a:latin typeface="Calibri"/>
                          <a:ea typeface="Calibri"/>
                          <a:cs typeface="Times New Roman"/>
                        </a:rPr>
                        <a:t>Dimensions</a:t>
                      </a:r>
                      <a:r>
                        <a:rPr lang="ru-RU" sz="1200" dirty="0">
                          <a:solidFill>
                            <a:srgbClr val="000000"/>
                          </a:solidFill>
                          <a:latin typeface="Calibri"/>
                          <a:ea typeface="Calibri"/>
                          <a:cs typeface="Times New Roman"/>
                        </a:rPr>
                        <a:t>, </a:t>
                      </a:r>
                      <a:r>
                        <a:rPr lang="ru-RU" sz="1200" dirty="0" err="1">
                          <a:solidFill>
                            <a:srgbClr val="000000"/>
                          </a:solidFill>
                          <a:latin typeface="Calibri"/>
                          <a:ea typeface="Calibri"/>
                          <a:cs typeface="Times New Roman"/>
                        </a:rPr>
                        <a:t>mm</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rgbClr val="28A6D7"/>
                    </a:solidFill>
                  </a:tcPr>
                </a:tc>
                <a:tc>
                  <a:txBody>
                    <a:bodyPr/>
                    <a:lstStyle/>
                    <a:p>
                      <a:pPr algn="ctr">
                        <a:lnSpc>
                          <a:spcPct val="115000"/>
                        </a:lnSpc>
                        <a:spcAft>
                          <a:spcPts val="1000"/>
                        </a:spcAft>
                      </a:pPr>
                      <a:r>
                        <a:rPr lang="ru-RU" sz="1200" dirty="0">
                          <a:solidFill>
                            <a:srgbClr val="333333"/>
                          </a:solidFill>
                          <a:latin typeface="Calibri"/>
                          <a:ea typeface="Calibri"/>
                          <a:cs typeface="Times New Roman"/>
                        </a:rPr>
                        <a:t>890x275x240</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pPr>
                      <a:r>
                        <a:rPr lang="en-US" sz="1200" dirty="0">
                          <a:solidFill>
                            <a:srgbClr val="333333"/>
                          </a:solidFill>
                          <a:latin typeface="Calibri"/>
                          <a:ea typeface="Calibri"/>
                          <a:cs typeface="Calibri"/>
                        </a:rPr>
                        <a:t> </a:t>
                      </a:r>
                      <a:r>
                        <a:rPr lang="en-US" sz="1200" dirty="0">
                          <a:solidFill>
                            <a:srgbClr val="000000"/>
                          </a:solidFill>
                          <a:latin typeface="Calibri"/>
                          <a:ea typeface="Calibri"/>
                          <a:cs typeface="Calibri"/>
                        </a:rPr>
                        <a:t>Sensor</a:t>
                      </a:r>
                      <a:br>
                        <a:rPr lang="en-US" sz="1200" dirty="0">
                          <a:solidFill>
                            <a:srgbClr val="000000"/>
                          </a:solidFill>
                          <a:latin typeface="Calibri"/>
                          <a:ea typeface="Calibri"/>
                          <a:cs typeface="Calibri"/>
                        </a:rPr>
                      </a:br>
                      <a:r>
                        <a:rPr lang="en-US" sz="1200" dirty="0">
                          <a:solidFill>
                            <a:srgbClr val="333333"/>
                          </a:solidFill>
                          <a:latin typeface="Calibri"/>
                          <a:ea typeface="Calibri"/>
                          <a:cs typeface="Calibri"/>
                        </a:rPr>
                        <a:t>150</a:t>
                      </a:r>
                      <a:r>
                        <a:rPr lang="ru-RU" sz="1200" dirty="0" err="1">
                          <a:solidFill>
                            <a:srgbClr val="333333"/>
                          </a:solidFill>
                          <a:latin typeface="Calibri"/>
                          <a:ea typeface="Calibri"/>
                          <a:cs typeface="Calibri"/>
                        </a:rPr>
                        <a:t>х</a:t>
                      </a:r>
                      <a:r>
                        <a:rPr lang="en-US" sz="1200" dirty="0">
                          <a:solidFill>
                            <a:srgbClr val="333333"/>
                          </a:solidFill>
                          <a:latin typeface="Calibri"/>
                          <a:ea typeface="Calibri"/>
                          <a:cs typeface="Calibri"/>
                        </a:rPr>
                        <a:t>140</a:t>
                      </a:r>
                      <a:r>
                        <a:rPr lang="ru-RU" sz="1200" dirty="0" err="1">
                          <a:solidFill>
                            <a:srgbClr val="333333"/>
                          </a:solidFill>
                          <a:latin typeface="Calibri"/>
                          <a:ea typeface="Calibri"/>
                          <a:cs typeface="Calibri"/>
                        </a:rPr>
                        <a:t>х</a:t>
                      </a:r>
                      <a:r>
                        <a:rPr lang="en-US" sz="1200" dirty="0">
                          <a:solidFill>
                            <a:srgbClr val="333333"/>
                          </a:solidFill>
                          <a:latin typeface="Calibri"/>
                          <a:ea typeface="Calibri"/>
                          <a:cs typeface="Calibri"/>
                        </a:rPr>
                        <a:t>300</a:t>
                      </a:r>
                      <a:br>
                        <a:rPr lang="en-US" sz="1200" dirty="0">
                          <a:solidFill>
                            <a:srgbClr val="333333"/>
                          </a:solidFill>
                          <a:latin typeface="Calibri"/>
                          <a:ea typeface="Calibri"/>
                          <a:cs typeface="Calibri"/>
                        </a:rPr>
                      </a:br>
                      <a:r>
                        <a:rPr lang="en-US" sz="1200" dirty="0">
                          <a:solidFill>
                            <a:srgbClr val="000000"/>
                          </a:solidFill>
                          <a:latin typeface="Calibri"/>
                          <a:ea typeface="Calibri"/>
                          <a:cs typeface="Calibri"/>
                        </a:rPr>
                        <a:t>Power cabinet</a:t>
                      </a:r>
                      <a:r>
                        <a:rPr lang="en-US" sz="1200" dirty="0">
                          <a:solidFill>
                            <a:srgbClr val="333333"/>
                          </a:solidFill>
                          <a:latin typeface="Calibri"/>
                          <a:ea typeface="Calibri"/>
                          <a:cs typeface="Calibri"/>
                        </a:rPr>
                        <a:t/>
                      </a:r>
                      <a:br>
                        <a:rPr lang="en-US" sz="1200" dirty="0">
                          <a:solidFill>
                            <a:srgbClr val="333333"/>
                          </a:solidFill>
                          <a:latin typeface="Calibri"/>
                          <a:ea typeface="Calibri"/>
                          <a:cs typeface="Calibri"/>
                        </a:rPr>
                      </a:br>
                      <a:r>
                        <a:rPr lang="en-US" sz="1200" dirty="0">
                          <a:solidFill>
                            <a:srgbClr val="333333"/>
                          </a:solidFill>
                          <a:latin typeface="Calibri"/>
                          <a:ea typeface="Calibri"/>
                          <a:cs typeface="Calibri"/>
                        </a:rPr>
                        <a:t>300</a:t>
                      </a:r>
                      <a:r>
                        <a:rPr lang="ru-RU" sz="1200" dirty="0" err="1">
                          <a:solidFill>
                            <a:srgbClr val="333333"/>
                          </a:solidFill>
                          <a:latin typeface="Calibri"/>
                          <a:ea typeface="Calibri"/>
                          <a:cs typeface="Calibri"/>
                        </a:rPr>
                        <a:t>х</a:t>
                      </a:r>
                      <a:r>
                        <a:rPr lang="en-US" sz="1200" dirty="0">
                          <a:solidFill>
                            <a:srgbClr val="333333"/>
                          </a:solidFill>
                          <a:latin typeface="Calibri"/>
                          <a:ea typeface="Calibri"/>
                          <a:cs typeface="Calibri"/>
                        </a:rPr>
                        <a:t>250</a:t>
                      </a:r>
                      <a:r>
                        <a:rPr lang="ru-RU" sz="1200" dirty="0" err="1">
                          <a:solidFill>
                            <a:srgbClr val="333333"/>
                          </a:solidFill>
                          <a:latin typeface="Calibri"/>
                          <a:ea typeface="Calibri"/>
                          <a:cs typeface="Calibri"/>
                        </a:rPr>
                        <a:t>х</a:t>
                      </a:r>
                      <a:r>
                        <a:rPr lang="en-US" sz="1200" dirty="0">
                          <a:solidFill>
                            <a:srgbClr val="333333"/>
                          </a:solidFill>
                          <a:latin typeface="Calibri"/>
                          <a:ea typeface="Calibri"/>
                          <a:cs typeface="Calibri"/>
                        </a:rPr>
                        <a:t>170</a:t>
                      </a:r>
                      <a:endParaRPr lang="ru-RU" sz="1200" dirty="0">
                        <a:solidFill>
                          <a:srgbClr val="000000"/>
                        </a:solidFill>
                        <a:latin typeface="Calibri"/>
                        <a:ea typeface="Calibri"/>
                        <a:cs typeface="Calibri"/>
                      </a:endParaRP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en-US" sz="1200" dirty="0">
                          <a:solidFill>
                            <a:srgbClr val="333333"/>
                          </a:solidFill>
                          <a:latin typeface="Calibri"/>
                          <a:ea typeface="Calibri"/>
                          <a:cs typeface="Times New Roman"/>
                        </a:rPr>
                        <a:t> </a:t>
                      </a:r>
                      <a:r>
                        <a:rPr lang="ru-RU" sz="1200" dirty="0">
                          <a:solidFill>
                            <a:srgbClr val="333333"/>
                          </a:solidFill>
                          <a:latin typeface="Calibri"/>
                          <a:ea typeface="Calibri"/>
                          <a:cs typeface="Times New Roman"/>
                        </a:rPr>
                        <a:t>1500x800x1300</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ru-RU" sz="1200" dirty="0">
                          <a:solidFill>
                            <a:srgbClr val="333333"/>
                          </a:solidFill>
                          <a:latin typeface="Calibri"/>
                          <a:ea typeface="Calibri"/>
                          <a:cs typeface="Times New Roman"/>
                        </a:rPr>
                        <a:t>  2103х1690х1575</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pPr>
                      <a:r>
                        <a:rPr lang="en-US" sz="1200" dirty="0">
                          <a:solidFill>
                            <a:srgbClr val="000000"/>
                          </a:solidFill>
                          <a:latin typeface="Calibri"/>
                          <a:ea typeface="Calibri"/>
                          <a:cs typeface="Calibri"/>
                        </a:rPr>
                        <a:t>Lighting unit</a:t>
                      </a:r>
                      <a:br>
                        <a:rPr lang="en-US" sz="1200" dirty="0">
                          <a:solidFill>
                            <a:srgbClr val="000000"/>
                          </a:solidFill>
                          <a:latin typeface="Calibri"/>
                          <a:ea typeface="Calibri"/>
                          <a:cs typeface="Calibri"/>
                        </a:rPr>
                      </a:br>
                      <a:r>
                        <a:rPr lang="en-US" sz="1200" dirty="0">
                          <a:solidFill>
                            <a:srgbClr val="333333"/>
                          </a:solidFill>
                          <a:latin typeface="Calibri"/>
                          <a:ea typeface="Calibri"/>
                          <a:cs typeface="Calibri"/>
                        </a:rPr>
                        <a:t>2000x2000x1000</a:t>
                      </a:r>
                      <a:r>
                        <a:rPr lang="en-US" sz="1200" dirty="0">
                          <a:solidFill>
                            <a:srgbClr val="000000"/>
                          </a:solidFill>
                          <a:latin typeface="Calibri"/>
                          <a:ea typeface="Calibri"/>
                          <a:cs typeface="Calibri"/>
                        </a:rPr>
                        <a:t/>
                      </a:r>
                      <a:br>
                        <a:rPr lang="en-US" sz="1200" dirty="0">
                          <a:solidFill>
                            <a:srgbClr val="000000"/>
                          </a:solidFill>
                          <a:latin typeface="Calibri"/>
                          <a:ea typeface="Calibri"/>
                          <a:cs typeface="Calibri"/>
                        </a:rPr>
                      </a:br>
                      <a:r>
                        <a:rPr lang="en-US" sz="1200" dirty="0">
                          <a:solidFill>
                            <a:srgbClr val="000000"/>
                          </a:solidFill>
                          <a:latin typeface="Calibri"/>
                          <a:ea typeface="Calibri"/>
                          <a:cs typeface="Calibri"/>
                        </a:rPr>
                        <a:t>Cabinet with electronics</a:t>
                      </a:r>
                      <a:br>
                        <a:rPr lang="en-US" sz="1200" dirty="0">
                          <a:solidFill>
                            <a:srgbClr val="000000"/>
                          </a:solidFill>
                          <a:latin typeface="Calibri"/>
                          <a:ea typeface="Calibri"/>
                          <a:cs typeface="Calibri"/>
                        </a:rPr>
                      </a:br>
                      <a:r>
                        <a:rPr lang="en-US" sz="1200" dirty="0">
                          <a:solidFill>
                            <a:srgbClr val="333333"/>
                          </a:solidFill>
                          <a:latin typeface="Calibri"/>
                          <a:ea typeface="Calibri"/>
                          <a:cs typeface="Calibri"/>
                        </a:rPr>
                        <a:t>1300</a:t>
                      </a:r>
                      <a:r>
                        <a:rPr lang="ru-RU" sz="1200" dirty="0" err="1">
                          <a:solidFill>
                            <a:srgbClr val="333333"/>
                          </a:solidFill>
                          <a:latin typeface="Calibri"/>
                          <a:ea typeface="Calibri"/>
                          <a:cs typeface="Calibri"/>
                        </a:rPr>
                        <a:t>х</a:t>
                      </a:r>
                      <a:r>
                        <a:rPr lang="en-US" sz="1200" dirty="0">
                          <a:solidFill>
                            <a:srgbClr val="333333"/>
                          </a:solidFill>
                          <a:latin typeface="Calibri"/>
                          <a:ea typeface="Calibri"/>
                          <a:cs typeface="Calibri"/>
                        </a:rPr>
                        <a:t>800</a:t>
                      </a:r>
                      <a:r>
                        <a:rPr lang="ru-RU" sz="1200" dirty="0" err="1">
                          <a:solidFill>
                            <a:srgbClr val="333333"/>
                          </a:solidFill>
                          <a:latin typeface="Calibri"/>
                          <a:ea typeface="Calibri"/>
                          <a:cs typeface="Calibri"/>
                        </a:rPr>
                        <a:t>х</a:t>
                      </a:r>
                      <a:r>
                        <a:rPr lang="en-US" sz="1200" dirty="0">
                          <a:solidFill>
                            <a:srgbClr val="333333"/>
                          </a:solidFill>
                          <a:latin typeface="Calibri"/>
                          <a:ea typeface="Calibri"/>
                          <a:cs typeface="Calibri"/>
                        </a:rPr>
                        <a:t>200</a:t>
                      </a:r>
                      <a:r>
                        <a:rPr lang="en-US" sz="1200" dirty="0">
                          <a:solidFill>
                            <a:srgbClr val="000000"/>
                          </a:solidFill>
                          <a:latin typeface="Calibri"/>
                          <a:ea typeface="Calibri"/>
                          <a:cs typeface="Calibri"/>
                        </a:rPr>
                        <a:t/>
                      </a:r>
                      <a:br>
                        <a:rPr lang="en-US" sz="1200" dirty="0">
                          <a:solidFill>
                            <a:srgbClr val="000000"/>
                          </a:solidFill>
                          <a:latin typeface="Calibri"/>
                          <a:ea typeface="Calibri"/>
                          <a:cs typeface="Calibri"/>
                        </a:rPr>
                      </a:br>
                      <a:r>
                        <a:rPr lang="en-US" sz="1200" dirty="0">
                          <a:solidFill>
                            <a:srgbClr val="000000"/>
                          </a:solidFill>
                          <a:latin typeface="Calibri"/>
                          <a:ea typeface="Calibri"/>
                          <a:cs typeface="Calibri"/>
                        </a:rPr>
                        <a:t> </a:t>
                      </a:r>
                      <a:endParaRPr lang="ru-RU" sz="1200" dirty="0">
                        <a:solidFill>
                          <a:srgbClr val="000000"/>
                        </a:solidFill>
                        <a:latin typeface="Calibri"/>
                        <a:ea typeface="Calibri"/>
                        <a:cs typeface="Calibri"/>
                      </a:endParaRPr>
                    </a:p>
                  </a:txBody>
                  <a:tcPr marL="7145" marR="7145" marT="7145" marB="7145" anchor="ctr">
                    <a:lnL>
                      <a:noFill/>
                    </a:lnL>
                    <a:lnR>
                      <a:noFill/>
                    </a:lnR>
                    <a:lnT>
                      <a:noFill/>
                    </a:lnT>
                    <a:lnB>
                      <a:noFill/>
                    </a:lnB>
                    <a:solidFill>
                      <a:schemeClr val="tx2">
                        <a:lumMod val="20000"/>
                        <a:lumOff val="80000"/>
                      </a:schemeClr>
                    </a:solidFill>
                  </a:tcPr>
                </a:tc>
              </a:tr>
              <a:tr h="734385">
                <a:tc>
                  <a:txBody>
                    <a:bodyPr/>
                    <a:lstStyle/>
                    <a:p>
                      <a:pPr>
                        <a:lnSpc>
                          <a:spcPct val="115000"/>
                        </a:lnSpc>
                        <a:spcAft>
                          <a:spcPts val="1000"/>
                        </a:spcAft>
                      </a:pPr>
                      <a:r>
                        <a:rPr lang="ru-RU" sz="1200">
                          <a:solidFill>
                            <a:srgbClr val="000000"/>
                          </a:solidFill>
                          <a:latin typeface="Calibri"/>
                          <a:ea typeface="Calibri"/>
                          <a:cs typeface="Times New Roman"/>
                        </a:rPr>
                        <a:t>Weight, kg</a:t>
                      </a:r>
                    </a:p>
                  </a:txBody>
                  <a:tcPr marL="7145" marR="7145" marT="7145" marB="7145" anchor="ctr">
                    <a:lnL>
                      <a:noFill/>
                    </a:lnL>
                    <a:lnR>
                      <a:noFill/>
                    </a:lnR>
                    <a:lnT>
                      <a:noFill/>
                    </a:lnT>
                    <a:lnB>
                      <a:noFill/>
                    </a:lnB>
                    <a:solidFill>
                      <a:srgbClr val="28A6D7"/>
                    </a:solidFill>
                  </a:tcPr>
                </a:tc>
                <a:tc>
                  <a:txBody>
                    <a:bodyPr/>
                    <a:lstStyle/>
                    <a:p>
                      <a:pPr algn="ctr">
                        <a:lnSpc>
                          <a:spcPct val="115000"/>
                        </a:lnSpc>
                        <a:spcAft>
                          <a:spcPts val="1000"/>
                        </a:spcAft>
                      </a:pPr>
                      <a:r>
                        <a:rPr lang="ru-RU" sz="1200">
                          <a:solidFill>
                            <a:srgbClr val="333333"/>
                          </a:solidFill>
                          <a:latin typeface="Calibri"/>
                          <a:ea typeface="Calibri"/>
                          <a:cs typeface="Times New Roman"/>
                        </a:rPr>
                        <a:t>45</a:t>
                      </a:r>
                      <a:endParaRPr lang="ru-RU" sz="1200">
                        <a:solidFill>
                          <a:srgbClr val="000000"/>
                        </a:solidFill>
                        <a:latin typeface="Calibri"/>
                        <a:ea typeface="Calibri"/>
                        <a:cs typeface="Times New Roman"/>
                      </a:endParaRPr>
                    </a:p>
                  </a:txBody>
                  <a:tcPr marL="7145" marR="7145" marT="7145" marB="7145" anchor="ctr">
                    <a:lnL>
                      <a:noFill/>
                    </a:lnL>
                    <a:lnR>
                      <a:noFill/>
                    </a:lnR>
                    <a:lnT>
                      <a:noFill/>
                    </a:lnT>
                    <a:lnB>
                      <a:noFill/>
                    </a:lnB>
                  </a:tcPr>
                </a:tc>
                <a:tc>
                  <a:txBody>
                    <a:bodyPr/>
                    <a:lstStyle/>
                    <a:p>
                      <a:pPr algn="ctr">
                        <a:lnSpc>
                          <a:spcPct val="115000"/>
                        </a:lnSpc>
                        <a:spcAft>
                          <a:spcPts val="1000"/>
                        </a:spcAft>
                      </a:pPr>
                      <a:r>
                        <a:rPr lang="ru-RU" sz="1200">
                          <a:solidFill>
                            <a:srgbClr val="333333"/>
                          </a:solidFill>
                          <a:latin typeface="Calibri"/>
                          <a:ea typeface="Calibri"/>
                          <a:cs typeface="Times New Roman"/>
                        </a:rPr>
                        <a:t> </a:t>
                      </a:r>
                      <a:r>
                        <a:rPr lang="ru-RU" sz="1200">
                          <a:solidFill>
                            <a:srgbClr val="000000"/>
                          </a:solidFill>
                          <a:latin typeface="Calibri"/>
                          <a:ea typeface="Calibri"/>
                          <a:cs typeface="Times New Roman"/>
                        </a:rPr>
                        <a:t>Sensor</a:t>
                      </a:r>
                      <a:br>
                        <a:rPr lang="ru-RU" sz="1200">
                          <a:solidFill>
                            <a:srgbClr val="000000"/>
                          </a:solidFill>
                          <a:latin typeface="Calibri"/>
                          <a:ea typeface="Calibri"/>
                          <a:cs typeface="Times New Roman"/>
                        </a:rPr>
                      </a:br>
                      <a:r>
                        <a:rPr lang="ru-RU" sz="1200">
                          <a:solidFill>
                            <a:srgbClr val="333333"/>
                          </a:solidFill>
                          <a:latin typeface="Calibri"/>
                          <a:ea typeface="Calibri"/>
                          <a:cs typeface="Times New Roman"/>
                        </a:rPr>
                        <a:t>5</a:t>
                      </a:r>
                      <a:br>
                        <a:rPr lang="ru-RU" sz="1200">
                          <a:solidFill>
                            <a:srgbClr val="333333"/>
                          </a:solidFill>
                          <a:latin typeface="Calibri"/>
                          <a:ea typeface="Calibri"/>
                          <a:cs typeface="Times New Roman"/>
                        </a:rPr>
                      </a:br>
                      <a:r>
                        <a:rPr lang="ru-RU" sz="1200">
                          <a:solidFill>
                            <a:srgbClr val="000000"/>
                          </a:solidFill>
                          <a:latin typeface="Calibri"/>
                          <a:ea typeface="Calibri"/>
                          <a:cs typeface="Times New Roman"/>
                        </a:rPr>
                        <a:t>Power cabinet</a:t>
                      </a:r>
                      <a:r>
                        <a:rPr lang="ru-RU" sz="1200">
                          <a:solidFill>
                            <a:srgbClr val="333333"/>
                          </a:solidFill>
                          <a:latin typeface="Calibri"/>
                          <a:ea typeface="Calibri"/>
                          <a:cs typeface="Times New Roman"/>
                        </a:rPr>
                        <a:t/>
                      </a:r>
                      <a:br>
                        <a:rPr lang="ru-RU" sz="1200">
                          <a:solidFill>
                            <a:srgbClr val="333333"/>
                          </a:solidFill>
                          <a:latin typeface="Calibri"/>
                          <a:ea typeface="Calibri"/>
                          <a:cs typeface="Times New Roman"/>
                        </a:rPr>
                      </a:br>
                      <a:r>
                        <a:rPr lang="ru-RU" sz="1200">
                          <a:solidFill>
                            <a:srgbClr val="333333"/>
                          </a:solidFill>
                          <a:latin typeface="Calibri"/>
                          <a:ea typeface="Calibri"/>
                          <a:cs typeface="Times New Roman"/>
                        </a:rPr>
                        <a:t>6,5</a:t>
                      </a:r>
                      <a:endParaRPr lang="ru-RU" sz="1200">
                        <a:solidFill>
                          <a:srgbClr val="000000"/>
                        </a:solidFill>
                        <a:latin typeface="Calibri"/>
                        <a:ea typeface="Calibri"/>
                        <a:cs typeface="Times New Roman"/>
                      </a:endParaRPr>
                    </a:p>
                  </a:txBody>
                  <a:tcPr marL="7145" marR="7145" marT="7145" marB="7145" anchor="ctr">
                    <a:lnL>
                      <a:noFill/>
                    </a:lnL>
                    <a:lnR>
                      <a:noFill/>
                    </a:lnR>
                    <a:lnT>
                      <a:noFill/>
                    </a:lnT>
                    <a:lnB>
                      <a:noFill/>
                    </a:lnB>
                  </a:tcPr>
                </a:tc>
                <a:tc>
                  <a:txBody>
                    <a:bodyPr/>
                    <a:lstStyle/>
                    <a:p>
                      <a:pPr algn="ctr">
                        <a:lnSpc>
                          <a:spcPct val="115000"/>
                        </a:lnSpc>
                        <a:spcAft>
                          <a:spcPts val="1000"/>
                        </a:spcAft>
                      </a:pPr>
                      <a:r>
                        <a:rPr lang="ru-RU" sz="1200" dirty="0">
                          <a:solidFill>
                            <a:srgbClr val="333333"/>
                          </a:solidFill>
                          <a:latin typeface="Calibri"/>
                          <a:ea typeface="Calibri"/>
                          <a:cs typeface="Times New Roman"/>
                        </a:rPr>
                        <a:t> 450</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tcPr>
                </a:tc>
                <a:tc>
                  <a:txBody>
                    <a:bodyPr/>
                    <a:lstStyle/>
                    <a:p>
                      <a:pPr algn="ctr">
                        <a:lnSpc>
                          <a:spcPct val="115000"/>
                        </a:lnSpc>
                        <a:spcAft>
                          <a:spcPts val="1000"/>
                        </a:spcAft>
                      </a:pPr>
                      <a:r>
                        <a:rPr lang="ru-RU" sz="1200" dirty="0">
                          <a:solidFill>
                            <a:srgbClr val="333333"/>
                          </a:solidFill>
                          <a:latin typeface="Calibri"/>
                          <a:ea typeface="Calibri"/>
                          <a:cs typeface="Times New Roman"/>
                        </a:rPr>
                        <a:t>  </a:t>
                      </a:r>
                      <a:r>
                        <a:rPr lang="en-US" sz="1200" dirty="0">
                          <a:solidFill>
                            <a:srgbClr val="333333"/>
                          </a:solidFill>
                          <a:latin typeface="Calibri"/>
                          <a:ea typeface="Calibri"/>
                          <a:cs typeface="Times New Roman"/>
                        </a:rPr>
                        <a:t>from</a:t>
                      </a:r>
                      <a:r>
                        <a:rPr lang="ru-RU" sz="1200" dirty="0">
                          <a:solidFill>
                            <a:srgbClr val="333333"/>
                          </a:solidFill>
                          <a:latin typeface="Calibri"/>
                          <a:ea typeface="Calibri"/>
                          <a:cs typeface="Times New Roman"/>
                        </a:rPr>
                        <a:t> 2721 </a:t>
                      </a:r>
                      <a:r>
                        <a:rPr lang="ru-RU" sz="1200" dirty="0">
                          <a:solidFill>
                            <a:srgbClr val="000000"/>
                          </a:solidFill>
                          <a:latin typeface="Calibri"/>
                          <a:ea typeface="Calibri"/>
                          <a:cs typeface="Times New Roman"/>
                        </a:rPr>
                        <a:t>to </a:t>
                      </a:r>
                      <a:r>
                        <a:rPr lang="ru-RU" sz="1200" dirty="0">
                          <a:solidFill>
                            <a:srgbClr val="333333"/>
                          </a:solidFill>
                          <a:latin typeface="Calibri"/>
                          <a:ea typeface="Calibri"/>
                          <a:cs typeface="Times New Roman"/>
                        </a:rPr>
                        <a:t>4081</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tcPr>
                </a:tc>
                <a:tc>
                  <a:txBody>
                    <a:bodyPr/>
                    <a:lstStyle/>
                    <a:p>
                      <a:pPr algn="ctr">
                        <a:lnSpc>
                          <a:spcPct val="115000"/>
                        </a:lnSpc>
                        <a:spcAft>
                          <a:spcPts val="1000"/>
                        </a:spcAft>
                      </a:pPr>
                      <a:r>
                        <a:rPr lang="ru-RU" sz="1200">
                          <a:solidFill>
                            <a:srgbClr val="333333"/>
                          </a:solidFill>
                          <a:latin typeface="Calibri"/>
                          <a:ea typeface="Calibri"/>
                          <a:cs typeface="Times New Roman"/>
                        </a:rPr>
                        <a:t> 180</a:t>
                      </a:r>
                      <a:endParaRPr lang="ru-RU" sz="1200">
                        <a:solidFill>
                          <a:srgbClr val="000000"/>
                        </a:solidFill>
                        <a:latin typeface="Calibri"/>
                        <a:ea typeface="Calibri"/>
                        <a:cs typeface="Times New Roman"/>
                      </a:endParaRPr>
                    </a:p>
                  </a:txBody>
                  <a:tcPr marL="7145" marR="7145" marT="7145" marB="7145" anchor="ctr">
                    <a:lnL>
                      <a:noFill/>
                    </a:lnL>
                    <a:lnR>
                      <a:noFill/>
                    </a:lnR>
                    <a:lnT>
                      <a:noFill/>
                    </a:lnT>
                    <a:lnB>
                      <a:noFill/>
                    </a:lnB>
                  </a:tcPr>
                </a:tc>
              </a:tr>
              <a:tr h="375863">
                <a:tc>
                  <a:txBody>
                    <a:bodyPr/>
                    <a:lstStyle/>
                    <a:p>
                      <a:pPr>
                        <a:lnSpc>
                          <a:spcPct val="115000"/>
                        </a:lnSpc>
                      </a:pPr>
                      <a:r>
                        <a:rPr lang="ru-RU" sz="1200">
                          <a:solidFill>
                            <a:srgbClr val="000000"/>
                          </a:solidFill>
                          <a:latin typeface="Calibri"/>
                          <a:ea typeface="Calibri"/>
                          <a:cs typeface="Calibri"/>
                        </a:rPr>
                        <a:t>Area / volume of analysis</a:t>
                      </a:r>
                    </a:p>
                  </a:txBody>
                  <a:tcPr marL="7145" marR="7145" marT="7145" marB="7145" anchor="ctr">
                    <a:lnL>
                      <a:noFill/>
                    </a:lnL>
                    <a:lnR>
                      <a:noFill/>
                    </a:lnR>
                    <a:lnT>
                      <a:noFill/>
                    </a:lnT>
                    <a:lnB>
                      <a:noFill/>
                    </a:lnB>
                    <a:solidFill>
                      <a:srgbClr val="28A6D7"/>
                    </a:solidFill>
                  </a:tcPr>
                </a:tc>
                <a:tc>
                  <a:txBody>
                    <a:bodyPr/>
                    <a:lstStyle/>
                    <a:p>
                      <a:pPr algn="ctr">
                        <a:lnSpc>
                          <a:spcPct val="115000"/>
                        </a:lnSpc>
                        <a:spcAft>
                          <a:spcPts val="1000"/>
                        </a:spcAft>
                      </a:pPr>
                      <a:r>
                        <a:rPr lang="ru-RU" sz="1200" dirty="0" err="1">
                          <a:solidFill>
                            <a:srgbClr val="000000"/>
                          </a:solidFill>
                          <a:latin typeface="Calibri"/>
                          <a:ea typeface="Calibri"/>
                          <a:cs typeface="Times New Roman"/>
                        </a:rPr>
                        <a:t>Surface</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ru-RU" sz="1200" dirty="0">
                          <a:solidFill>
                            <a:srgbClr val="333333"/>
                          </a:solidFill>
                          <a:latin typeface="Calibri"/>
                          <a:ea typeface="Calibri"/>
                          <a:cs typeface="Times New Roman"/>
                        </a:rPr>
                        <a:t> </a:t>
                      </a:r>
                      <a:r>
                        <a:rPr lang="ru-RU" sz="1200" dirty="0">
                          <a:solidFill>
                            <a:srgbClr val="000000"/>
                          </a:solidFill>
                          <a:latin typeface="Calibri"/>
                          <a:ea typeface="Calibri"/>
                          <a:cs typeface="Times New Roman"/>
                        </a:rPr>
                        <a:t>Scope</a:t>
                      </a: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ru-RU" sz="1200" dirty="0">
                          <a:solidFill>
                            <a:srgbClr val="333333"/>
                          </a:solidFill>
                          <a:latin typeface="Calibri"/>
                          <a:ea typeface="Calibri"/>
                          <a:cs typeface="Times New Roman"/>
                        </a:rPr>
                        <a:t> </a:t>
                      </a:r>
                      <a:r>
                        <a:rPr lang="ru-RU" sz="1200" dirty="0" err="1">
                          <a:solidFill>
                            <a:srgbClr val="000000"/>
                          </a:solidFill>
                          <a:latin typeface="Calibri"/>
                          <a:ea typeface="Calibri"/>
                          <a:cs typeface="Times New Roman"/>
                        </a:rPr>
                        <a:t>Surface</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ru-RU" sz="1200" dirty="0">
                          <a:solidFill>
                            <a:srgbClr val="000000"/>
                          </a:solidFill>
                          <a:latin typeface="Calibri"/>
                          <a:ea typeface="Calibri"/>
                          <a:cs typeface="Times New Roman"/>
                        </a:rPr>
                        <a:t>Scope</a:t>
                      </a: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ru-RU" sz="1200" dirty="0">
                          <a:solidFill>
                            <a:srgbClr val="000000"/>
                          </a:solidFill>
                          <a:latin typeface="Calibri"/>
                          <a:ea typeface="Calibri"/>
                          <a:cs typeface="Times New Roman"/>
                        </a:rPr>
                        <a:t>Surface</a:t>
                      </a:r>
                    </a:p>
                  </a:txBody>
                  <a:tcPr marL="7145" marR="7145" marT="7145" marB="7145" anchor="ctr">
                    <a:lnL>
                      <a:noFill/>
                    </a:lnL>
                    <a:lnR>
                      <a:noFill/>
                    </a:lnR>
                    <a:lnT>
                      <a:noFill/>
                    </a:lnT>
                    <a:lnB>
                      <a:noFill/>
                    </a:lnB>
                    <a:solidFill>
                      <a:schemeClr val="tx2">
                        <a:lumMod val="20000"/>
                        <a:lumOff val="80000"/>
                      </a:schemeClr>
                    </a:solidFill>
                  </a:tcPr>
                </a:tc>
              </a:tr>
              <a:tr h="435322">
                <a:tc>
                  <a:txBody>
                    <a:bodyPr/>
                    <a:lstStyle/>
                    <a:p>
                      <a:pPr>
                        <a:lnSpc>
                          <a:spcPct val="115000"/>
                        </a:lnSpc>
                        <a:spcAft>
                          <a:spcPts val="1000"/>
                        </a:spcAft>
                      </a:pPr>
                      <a:r>
                        <a:rPr lang="en-US" sz="1200" dirty="0">
                          <a:solidFill>
                            <a:srgbClr val="000000"/>
                          </a:solidFill>
                          <a:latin typeface="Calibri"/>
                          <a:ea typeface="Calibri"/>
                          <a:cs typeface="Times New Roman"/>
                        </a:rPr>
                        <a:t>Limits of detection and accuracy</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rgbClr val="28A6D7"/>
                    </a:solidFill>
                  </a:tcPr>
                </a:tc>
                <a:tc gridSpan="5">
                  <a:txBody>
                    <a:bodyPr/>
                    <a:lstStyle/>
                    <a:p>
                      <a:pPr algn="ctr">
                        <a:lnSpc>
                          <a:spcPct val="115000"/>
                        </a:lnSpc>
                        <a:spcAft>
                          <a:spcPts val="1000"/>
                        </a:spcAft>
                      </a:pPr>
                      <a:r>
                        <a:rPr lang="en-US" sz="1200" dirty="0">
                          <a:solidFill>
                            <a:srgbClr val="000000"/>
                          </a:solidFill>
                          <a:latin typeface="Calibri"/>
                          <a:ea typeface="Calibri"/>
                          <a:cs typeface="Times New Roman"/>
                        </a:rPr>
                        <a:t>  </a:t>
                      </a:r>
                      <a:r>
                        <a:rPr lang="en-US" sz="1200" dirty="0">
                          <a:solidFill>
                            <a:srgbClr val="333333"/>
                          </a:solidFill>
                          <a:latin typeface="Calibri"/>
                          <a:ea typeface="Calibri"/>
                          <a:cs typeface="Times New Roman"/>
                        </a:rPr>
                        <a:t>  </a:t>
                      </a:r>
                      <a:r>
                        <a:rPr lang="en-US" sz="1200" dirty="0">
                          <a:solidFill>
                            <a:srgbClr val="000000"/>
                          </a:solidFill>
                          <a:latin typeface="Calibri"/>
                          <a:ea typeface="Calibri"/>
                          <a:cs typeface="Times New Roman"/>
                        </a:rPr>
                        <a:t>For all stream analyzers - up to 100ppm (0.01%), vary depending on the elements</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5863">
                <a:tc>
                  <a:txBody>
                    <a:bodyPr/>
                    <a:lstStyle/>
                    <a:p>
                      <a:pPr>
                        <a:lnSpc>
                          <a:spcPct val="115000"/>
                        </a:lnSpc>
                      </a:pPr>
                      <a:r>
                        <a:rPr lang="en-US" sz="1200" dirty="0">
                          <a:solidFill>
                            <a:srgbClr val="000000"/>
                          </a:solidFill>
                          <a:latin typeface="Calibri"/>
                          <a:ea typeface="Calibri"/>
                          <a:cs typeface="Calibri"/>
                        </a:rPr>
                        <a:t>Danger to health</a:t>
                      </a:r>
                      <a:br>
                        <a:rPr lang="en-US" sz="1200" dirty="0">
                          <a:solidFill>
                            <a:srgbClr val="000000"/>
                          </a:solidFill>
                          <a:latin typeface="Calibri"/>
                          <a:ea typeface="Calibri"/>
                          <a:cs typeface="Calibri"/>
                        </a:rPr>
                      </a:br>
                      <a:r>
                        <a:rPr lang="en-US" sz="1200" dirty="0">
                          <a:solidFill>
                            <a:srgbClr val="000000"/>
                          </a:solidFill>
                          <a:latin typeface="Calibri"/>
                          <a:ea typeface="Calibri"/>
                          <a:cs typeface="Calibri"/>
                        </a:rPr>
                        <a:t>Of staff</a:t>
                      </a:r>
                      <a:endParaRPr lang="ru-RU" sz="1200" dirty="0">
                        <a:solidFill>
                          <a:srgbClr val="000000"/>
                        </a:solidFill>
                        <a:latin typeface="Calibri"/>
                        <a:ea typeface="Calibri"/>
                        <a:cs typeface="Calibri"/>
                      </a:endParaRPr>
                    </a:p>
                  </a:txBody>
                  <a:tcPr marL="7145" marR="7145" marT="7145" marB="7145" anchor="ctr">
                    <a:lnL>
                      <a:noFill/>
                    </a:lnL>
                    <a:lnR>
                      <a:noFill/>
                    </a:lnR>
                    <a:lnT>
                      <a:noFill/>
                    </a:lnT>
                    <a:lnB>
                      <a:noFill/>
                    </a:lnB>
                    <a:solidFill>
                      <a:srgbClr val="28A6D7"/>
                    </a:solidFill>
                  </a:tcPr>
                </a:tc>
                <a:tc>
                  <a:txBody>
                    <a:bodyPr/>
                    <a:lstStyle/>
                    <a:p>
                      <a:pPr algn="ctr">
                        <a:lnSpc>
                          <a:spcPct val="115000"/>
                        </a:lnSpc>
                        <a:spcAft>
                          <a:spcPts val="1000"/>
                        </a:spcAft>
                      </a:pPr>
                      <a:r>
                        <a:rPr lang="en-US" sz="1200" dirty="0">
                          <a:solidFill>
                            <a:srgbClr val="333333"/>
                          </a:solidFill>
                          <a:latin typeface="Calibri"/>
                          <a:ea typeface="Calibri"/>
                          <a:cs typeface="Times New Roman"/>
                        </a:rPr>
                        <a:t> </a:t>
                      </a:r>
                      <a:r>
                        <a:rPr lang="ru-RU" sz="1200" dirty="0">
                          <a:solidFill>
                            <a:srgbClr val="000000"/>
                          </a:solidFill>
                          <a:latin typeface="Calibri"/>
                          <a:ea typeface="Calibri"/>
                          <a:cs typeface="Times New Roman"/>
                        </a:rPr>
                        <a:t>there is</a:t>
                      </a: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ru-RU" sz="1200" dirty="0">
                          <a:solidFill>
                            <a:srgbClr val="333333"/>
                          </a:solidFill>
                          <a:latin typeface="Calibri"/>
                          <a:ea typeface="Calibri"/>
                          <a:cs typeface="Times New Roman"/>
                        </a:rPr>
                        <a:t> </a:t>
                      </a:r>
                      <a:r>
                        <a:rPr lang="ru-RU" sz="1200" dirty="0">
                          <a:solidFill>
                            <a:srgbClr val="000000"/>
                          </a:solidFill>
                          <a:latin typeface="Calibri"/>
                          <a:ea typeface="Calibri"/>
                          <a:cs typeface="Times New Roman"/>
                        </a:rPr>
                        <a:t>Unlikely</a:t>
                      </a: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ru-RU" sz="1200" dirty="0">
                          <a:solidFill>
                            <a:srgbClr val="333333"/>
                          </a:solidFill>
                          <a:latin typeface="Calibri"/>
                          <a:ea typeface="Calibri"/>
                          <a:cs typeface="Times New Roman"/>
                        </a:rPr>
                        <a:t> </a:t>
                      </a:r>
                      <a:r>
                        <a:rPr lang="en-US" sz="1200" dirty="0">
                          <a:solidFill>
                            <a:srgbClr val="333333"/>
                          </a:solidFill>
                          <a:latin typeface="Calibri"/>
                          <a:ea typeface="Calibri"/>
                          <a:cs typeface="Times New Roman"/>
                        </a:rPr>
                        <a:t>no</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ru-RU" sz="1200" dirty="0">
                          <a:solidFill>
                            <a:srgbClr val="333333"/>
                          </a:solidFill>
                          <a:latin typeface="Calibri"/>
                          <a:ea typeface="Calibri"/>
                          <a:cs typeface="Times New Roman"/>
                        </a:rPr>
                        <a:t> </a:t>
                      </a:r>
                      <a:r>
                        <a:rPr lang="ru-RU" sz="1200" dirty="0">
                          <a:solidFill>
                            <a:srgbClr val="000000"/>
                          </a:solidFill>
                          <a:latin typeface="Calibri"/>
                          <a:ea typeface="Calibri"/>
                          <a:cs typeface="Times New Roman"/>
                        </a:rPr>
                        <a:t>there is</a:t>
                      </a:r>
                    </a:p>
                  </a:txBody>
                  <a:tcPr marL="7145" marR="7145" marT="7145" marB="7145" anchor="ctr">
                    <a:lnL>
                      <a:noFill/>
                    </a:lnL>
                    <a:lnR>
                      <a:noFill/>
                    </a:lnR>
                    <a:lnT>
                      <a:noFill/>
                    </a:lnT>
                    <a:lnB>
                      <a:noFill/>
                    </a:lnB>
                    <a:solidFill>
                      <a:schemeClr val="tx2">
                        <a:lumMod val="20000"/>
                        <a:lumOff val="80000"/>
                      </a:schemeClr>
                    </a:solidFill>
                  </a:tcPr>
                </a:tc>
                <a:tc>
                  <a:txBody>
                    <a:bodyPr/>
                    <a:lstStyle/>
                    <a:p>
                      <a:pPr algn="ctr">
                        <a:lnSpc>
                          <a:spcPct val="115000"/>
                        </a:lnSpc>
                        <a:spcAft>
                          <a:spcPts val="1000"/>
                        </a:spcAft>
                      </a:pPr>
                      <a:r>
                        <a:rPr lang="en-US" sz="1200" dirty="0">
                          <a:solidFill>
                            <a:srgbClr val="333333"/>
                          </a:solidFill>
                          <a:latin typeface="Calibri"/>
                          <a:ea typeface="Calibri"/>
                          <a:cs typeface="Times New Roman"/>
                        </a:rPr>
                        <a:t>no</a:t>
                      </a:r>
                      <a:r>
                        <a:rPr lang="ru-RU" sz="1200" dirty="0">
                          <a:solidFill>
                            <a:srgbClr val="000000"/>
                          </a:solidFill>
                          <a:latin typeface="Calibri"/>
                          <a:ea typeface="Calibri"/>
                          <a:cs typeface="Times New Roman"/>
                        </a:rPr>
                        <a:t> </a:t>
                      </a:r>
                    </a:p>
                  </a:txBody>
                  <a:tcPr marL="7145" marR="7145" marT="7145" marB="7145" anchor="ctr">
                    <a:lnL>
                      <a:noFill/>
                    </a:lnL>
                    <a:lnR>
                      <a:noFill/>
                    </a:lnR>
                    <a:lnT>
                      <a:noFill/>
                    </a:lnT>
                    <a:lnB>
                      <a:noFill/>
                    </a:lnB>
                    <a:solidFill>
                      <a:schemeClr val="tx2">
                        <a:lumMod val="20000"/>
                        <a:lumOff val="80000"/>
                      </a:schemeClr>
                    </a:solidFill>
                  </a:tcPr>
                </a:tc>
              </a:tr>
              <a:tr h="554947">
                <a:tc>
                  <a:txBody>
                    <a:bodyPr/>
                    <a:lstStyle/>
                    <a:p>
                      <a:pPr>
                        <a:lnSpc>
                          <a:spcPct val="115000"/>
                        </a:lnSpc>
                        <a:spcAft>
                          <a:spcPts val="1000"/>
                        </a:spcAft>
                      </a:pPr>
                      <a:r>
                        <a:rPr lang="en-US" sz="1200" dirty="0">
                          <a:solidFill>
                            <a:srgbClr val="000000"/>
                          </a:solidFill>
                          <a:latin typeface="Calibri"/>
                          <a:ea typeface="Calibri"/>
                          <a:cs typeface="Times New Roman"/>
                        </a:rPr>
                        <a:t>Frequency of analysis, samples / min</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solidFill>
                      <a:srgbClr val="28A6D7"/>
                    </a:solidFill>
                  </a:tcPr>
                </a:tc>
                <a:tc>
                  <a:txBody>
                    <a:bodyPr/>
                    <a:lstStyle/>
                    <a:p>
                      <a:pPr algn="ctr">
                        <a:lnSpc>
                          <a:spcPct val="115000"/>
                        </a:lnSpc>
                        <a:spcAft>
                          <a:spcPts val="1000"/>
                        </a:spcAft>
                      </a:pPr>
                      <a:r>
                        <a:rPr lang="ru-RU" sz="1200" dirty="0">
                          <a:solidFill>
                            <a:srgbClr val="000000"/>
                          </a:solidFill>
                          <a:latin typeface="Calibri"/>
                          <a:ea typeface="Calibri"/>
                          <a:cs typeface="Times New Roman"/>
                        </a:rPr>
                        <a:t>Continuously</a:t>
                      </a:r>
                    </a:p>
                  </a:txBody>
                  <a:tcPr marL="7145" marR="7145" marT="7145" marB="7145" anchor="ctr">
                    <a:lnL>
                      <a:noFill/>
                    </a:lnL>
                    <a:lnR>
                      <a:noFill/>
                    </a:lnR>
                    <a:lnT>
                      <a:noFill/>
                    </a:lnT>
                    <a:lnB>
                      <a:noFill/>
                    </a:lnB>
                  </a:tcPr>
                </a:tc>
                <a:tc>
                  <a:txBody>
                    <a:bodyPr/>
                    <a:lstStyle/>
                    <a:p>
                      <a:pPr algn="ctr">
                        <a:lnSpc>
                          <a:spcPct val="115000"/>
                        </a:lnSpc>
                        <a:spcAft>
                          <a:spcPts val="1000"/>
                        </a:spcAft>
                      </a:pPr>
                      <a:r>
                        <a:rPr lang="ru-RU" sz="1200" dirty="0">
                          <a:solidFill>
                            <a:srgbClr val="333333"/>
                          </a:solidFill>
                          <a:latin typeface="Calibri"/>
                          <a:ea typeface="Calibri"/>
                          <a:cs typeface="Times New Roman"/>
                        </a:rPr>
                        <a:t> </a:t>
                      </a:r>
                      <a:r>
                        <a:rPr lang="ru-RU" sz="1200" dirty="0">
                          <a:solidFill>
                            <a:srgbClr val="000000"/>
                          </a:solidFill>
                          <a:latin typeface="Calibri"/>
                          <a:ea typeface="Calibri"/>
                          <a:cs typeface="Times New Roman"/>
                        </a:rPr>
                        <a:t>Continuously</a:t>
                      </a:r>
                    </a:p>
                  </a:txBody>
                  <a:tcPr marL="7145" marR="7145" marT="7145" marB="7145" anchor="ctr">
                    <a:lnL>
                      <a:noFill/>
                    </a:lnL>
                    <a:lnR>
                      <a:noFill/>
                    </a:lnR>
                    <a:lnT>
                      <a:noFill/>
                    </a:lnT>
                    <a:lnB>
                      <a:noFill/>
                    </a:lnB>
                  </a:tcPr>
                </a:tc>
                <a:tc>
                  <a:txBody>
                    <a:bodyPr/>
                    <a:lstStyle/>
                    <a:p>
                      <a:pPr algn="ctr">
                        <a:lnSpc>
                          <a:spcPct val="115000"/>
                        </a:lnSpc>
                        <a:spcAft>
                          <a:spcPts val="1000"/>
                        </a:spcAft>
                      </a:pPr>
                      <a:r>
                        <a:rPr lang="ru-RU" sz="1200" dirty="0">
                          <a:solidFill>
                            <a:srgbClr val="333333"/>
                          </a:solidFill>
                          <a:latin typeface="Calibri"/>
                          <a:ea typeface="Calibri"/>
                          <a:cs typeface="Times New Roman"/>
                        </a:rPr>
                        <a:t> 3-20 </a:t>
                      </a:r>
                      <a:endParaRPr lang="ru-RU" sz="1200" dirty="0">
                        <a:solidFill>
                          <a:srgbClr val="000000"/>
                        </a:solidFill>
                        <a:latin typeface="Calibri"/>
                        <a:ea typeface="Calibri"/>
                        <a:cs typeface="Times New Roman"/>
                      </a:endParaRPr>
                    </a:p>
                  </a:txBody>
                  <a:tcPr marL="7145" marR="7145" marT="7145" marB="7145" anchor="ctr">
                    <a:lnL>
                      <a:noFill/>
                    </a:lnL>
                    <a:lnR>
                      <a:noFill/>
                    </a:lnR>
                    <a:lnT>
                      <a:noFill/>
                    </a:lnT>
                    <a:lnB>
                      <a:noFill/>
                    </a:lnB>
                  </a:tcPr>
                </a:tc>
                <a:tc>
                  <a:txBody>
                    <a:bodyPr/>
                    <a:lstStyle/>
                    <a:p>
                      <a:pPr algn="ctr">
                        <a:lnSpc>
                          <a:spcPct val="115000"/>
                        </a:lnSpc>
                      </a:pPr>
                      <a:r>
                        <a:rPr lang="ru-RU" sz="1200" dirty="0">
                          <a:solidFill>
                            <a:srgbClr val="333333"/>
                          </a:solidFill>
                          <a:latin typeface="Calibri"/>
                          <a:ea typeface="Calibri"/>
                          <a:cs typeface="Calibri"/>
                        </a:rPr>
                        <a:t> 1,</a:t>
                      </a:r>
                      <a:r>
                        <a:rPr lang="ru-RU" sz="1200" dirty="0">
                          <a:solidFill>
                            <a:srgbClr val="000000"/>
                          </a:solidFill>
                          <a:latin typeface="Calibri"/>
                          <a:ea typeface="Calibri"/>
                          <a:cs typeface="Calibri"/>
                        </a:rPr>
                        <a:t> Possibly continuously</a:t>
                      </a:r>
                    </a:p>
                  </a:txBody>
                  <a:tcPr marL="7145" marR="7145" marT="7145" marB="7145" anchor="ctr">
                    <a:lnL>
                      <a:noFill/>
                    </a:lnL>
                    <a:lnR>
                      <a:noFill/>
                    </a:lnR>
                    <a:lnT>
                      <a:noFill/>
                    </a:lnT>
                    <a:lnB>
                      <a:noFill/>
                    </a:lnB>
                  </a:tcPr>
                </a:tc>
                <a:tc>
                  <a:txBody>
                    <a:bodyPr/>
                    <a:lstStyle/>
                    <a:p>
                      <a:pPr algn="ctr">
                        <a:lnSpc>
                          <a:spcPct val="115000"/>
                        </a:lnSpc>
                      </a:pPr>
                      <a:r>
                        <a:rPr lang="ru-RU" sz="1200" dirty="0">
                          <a:solidFill>
                            <a:srgbClr val="333333"/>
                          </a:solidFill>
                          <a:latin typeface="Calibri"/>
                          <a:ea typeface="Calibri"/>
                          <a:cs typeface="Calibri"/>
                        </a:rPr>
                        <a:t>20 </a:t>
                      </a:r>
                      <a:endParaRPr lang="ru-RU" sz="1200" dirty="0">
                        <a:solidFill>
                          <a:srgbClr val="000000"/>
                        </a:solidFill>
                        <a:latin typeface="Calibri"/>
                        <a:ea typeface="Calibri"/>
                        <a:cs typeface="Calibri"/>
                      </a:endParaRPr>
                    </a:p>
                  </a:txBody>
                  <a:tcPr marL="7145" marR="7145" marT="7145" marB="7145" anchor="ctr">
                    <a:lnL>
                      <a:noFill/>
                    </a:lnL>
                    <a:lnR>
                      <a:noFill/>
                    </a:lnR>
                    <a:lnT>
                      <a:noFill/>
                    </a:lnT>
                    <a:lnB>
                      <a:noFill/>
                    </a:lnB>
                  </a:tcPr>
                </a:tc>
              </a:tr>
            </a:tbl>
          </a:graphicData>
        </a:graphic>
      </p:graphicFrame>
    </p:spTree>
    <p:extLst>
      <p:ext uri="{BB962C8B-B14F-4D97-AF65-F5344CB8AC3E}">
        <p14:creationId xmlns:p14="http://schemas.microsoft.com/office/powerpoint/2010/main" xmlns="" val="527508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482" t="11572" r="17644" b="9250"/>
          <a:stretch/>
        </p:blipFill>
        <p:spPr bwMode="auto">
          <a:xfrm>
            <a:off x="539552" y="1144694"/>
            <a:ext cx="7662210" cy="5427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Скругленный прямоугольник 7"/>
          <p:cNvSpPr/>
          <p:nvPr/>
        </p:nvSpPr>
        <p:spPr>
          <a:xfrm>
            <a:off x="26243" y="702507"/>
            <a:ext cx="9135122"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t>Project technical support. Structural diagram of the Hardware Complex</a:t>
            </a:r>
            <a:endParaRPr lang="ru-RU" sz="1600" b="1" dirty="0">
              <a:solidFill>
                <a:schemeClr val="bg1"/>
              </a:solidFill>
              <a:latin typeface="Calibri" pitchFamily="34" charset="0"/>
              <a:ea typeface="Calibri" pitchFamily="34" charset="0"/>
              <a:cs typeface="Times New Roman" pitchFamily="18" charset="0"/>
            </a:endParaRPr>
          </a:p>
        </p:txBody>
      </p:sp>
      <p:sp>
        <p:nvSpPr>
          <p:cNvPr id="9" name="Полилиния 8"/>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Tree>
    <p:extLst>
      <p:ext uri="{BB962C8B-B14F-4D97-AF65-F5344CB8AC3E}">
        <p14:creationId xmlns:p14="http://schemas.microsoft.com/office/powerpoint/2010/main" xmlns="" val="2552306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196752"/>
            <a:ext cx="6593860" cy="3600400"/>
          </a:xfrm>
          <a:prstGeom prst="rect">
            <a:avLst/>
          </a:prstGeom>
          <a:noFill/>
          <a:ln>
            <a:noFill/>
          </a:ln>
        </p:spPr>
      </p:pic>
      <p:sp>
        <p:nvSpPr>
          <p:cNvPr id="17" name="Скругленный прямоугольник 16"/>
          <p:cNvSpPr/>
          <p:nvPr/>
        </p:nvSpPr>
        <p:spPr>
          <a:xfrm>
            <a:off x="26243" y="702507"/>
            <a:ext cx="9135122"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t>Technical support project. Instrumentation</a:t>
            </a:r>
            <a:endParaRPr lang="ru-RU" sz="1600" b="1" dirty="0">
              <a:solidFill>
                <a:schemeClr val="bg1"/>
              </a:solidFill>
              <a:latin typeface="Calibri" pitchFamily="34" charset="0"/>
              <a:ea typeface="Calibri" pitchFamily="34" charset="0"/>
              <a:cs typeface="Times New Roman" pitchFamily="18" charset="0"/>
            </a:endParaRPr>
          </a:p>
        </p:txBody>
      </p:sp>
      <p:sp>
        <p:nvSpPr>
          <p:cNvPr id="22" name="Прямоугольник 21"/>
          <p:cNvSpPr/>
          <p:nvPr/>
        </p:nvSpPr>
        <p:spPr>
          <a:xfrm>
            <a:off x="0" y="-18506"/>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олилиния 5"/>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3271" t="23568" r="24451" b="17532"/>
          <a:stretch/>
        </p:blipFill>
        <p:spPr bwMode="auto">
          <a:xfrm>
            <a:off x="4500562" y="3143247"/>
            <a:ext cx="4558580" cy="32861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Стрелка углом 2"/>
          <p:cNvSpPr/>
          <p:nvPr/>
        </p:nvSpPr>
        <p:spPr>
          <a:xfrm rot="10800000" flipH="1">
            <a:off x="899591" y="3140968"/>
            <a:ext cx="3660686" cy="2808312"/>
          </a:xfrm>
          <a:prstGeom prst="bentArrow">
            <a:avLst>
              <a:gd name="adj1" fmla="val 8528"/>
              <a:gd name="adj2" fmla="val 952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pic>
        <p:nvPicPr>
          <p:cNvPr id="8" name="Рисунок 7"/>
          <p:cNvPicPr/>
          <p:nvPr/>
        </p:nvPicPr>
        <p:blipFill>
          <a:blip r:embed="rId5" cstate="print"/>
          <a:srcRect l="10314" t="10737" r="10563" b="14904"/>
          <a:stretch>
            <a:fillRect/>
          </a:stretch>
        </p:blipFill>
        <p:spPr bwMode="auto">
          <a:xfrm>
            <a:off x="7858148" y="3429000"/>
            <a:ext cx="1143008" cy="785818"/>
          </a:xfrm>
          <a:prstGeom prst="rect">
            <a:avLst/>
          </a:prstGeom>
          <a:noFill/>
          <a:ln w="9525">
            <a:noFill/>
            <a:miter lim="800000"/>
            <a:headEnd/>
            <a:tailEnd/>
          </a:ln>
        </p:spPr>
      </p:pic>
      <p:sp>
        <p:nvSpPr>
          <p:cNvPr id="9" name="TextBox 8"/>
          <p:cNvSpPr txBox="1"/>
          <p:nvPr/>
        </p:nvSpPr>
        <p:spPr>
          <a:xfrm>
            <a:off x="7561156" y="3181348"/>
            <a:ext cx="1440000" cy="230832"/>
          </a:xfrm>
          <a:prstGeom prst="rect">
            <a:avLst/>
          </a:prstGeom>
          <a:solidFill>
            <a:schemeClr val="bg1"/>
          </a:solidFill>
        </p:spPr>
        <p:txBody>
          <a:bodyPr wrap="square" lIns="0" tIns="0" rIns="0" bIns="0" rtlCol="0">
            <a:spAutoFit/>
          </a:bodyPr>
          <a:lstStyle/>
          <a:p>
            <a:pPr algn="ctr">
              <a:lnSpc>
                <a:spcPts val="900"/>
              </a:lnSpc>
            </a:pPr>
            <a:r>
              <a:rPr lang="ru-RU" sz="800" dirty="0" smtClean="0"/>
              <a:t>Индукционный  конвейерный анализатор МВ-5</a:t>
            </a:r>
            <a:endParaRPr lang="ru-RU" sz="800" dirty="0"/>
          </a:p>
        </p:txBody>
      </p:sp>
      <p:sp>
        <p:nvSpPr>
          <p:cNvPr id="10" name="TextBox 9"/>
          <p:cNvSpPr txBox="1"/>
          <p:nvPr/>
        </p:nvSpPr>
        <p:spPr>
          <a:xfrm>
            <a:off x="7572396" y="4412614"/>
            <a:ext cx="1440000" cy="230832"/>
          </a:xfrm>
          <a:prstGeom prst="rect">
            <a:avLst/>
          </a:prstGeom>
          <a:solidFill>
            <a:schemeClr val="bg1"/>
          </a:solidFill>
        </p:spPr>
        <p:txBody>
          <a:bodyPr wrap="square" lIns="0" tIns="0" rIns="0" bIns="0" rtlCol="0">
            <a:spAutoFit/>
          </a:bodyPr>
          <a:lstStyle/>
          <a:p>
            <a:pPr algn="ctr">
              <a:lnSpc>
                <a:spcPts val="900"/>
              </a:lnSpc>
            </a:pPr>
            <a:r>
              <a:rPr lang="ru-RU" sz="800" dirty="0" smtClean="0"/>
              <a:t>Конвейерный анализатор наличия  </a:t>
            </a:r>
            <a:r>
              <a:rPr lang="en-US" sz="800" dirty="0" smtClean="0"/>
              <a:t>Fe </a:t>
            </a:r>
            <a:r>
              <a:rPr lang="ru-RU" sz="800" dirty="0" smtClean="0"/>
              <a:t>в потоке</a:t>
            </a:r>
            <a:endParaRPr lang="ru-RU" sz="800" dirty="0"/>
          </a:p>
        </p:txBody>
      </p:sp>
    </p:spTree>
    <p:extLst>
      <p:ext uri="{BB962C8B-B14F-4D97-AF65-F5344CB8AC3E}">
        <p14:creationId xmlns:p14="http://schemas.microsoft.com/office/powerpoint/2010/main" xmlns="" val="239316273"/>
      </p:ext>
    </p:extLst>
  </p:cSld>
  <p:clrMapOvr>
    <a:masterClrMapping/>
  </p:clrMapOvr>
  <p:transition advTm="6896">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6243" y="702507"/>
            <a:ext cx="9135122"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t>Technical support project.</a:t>
            </a:r>
            <a:r>
              <a:rPr lang="ru-RU" sz="1600" b="1" dirty="0" smtClean="0"/>
              <a:t> </a:t>
            </a:r>
            <a:r>
              <a:rPr lang="en-US" sz="1600" b="1" dirty="0" smtClean="0"/>
              <a:t>Cabinets (</a:t>
            </a:r>
            <a:r>
              <a:rPr lang="en-US" sz="1600" dirty="0" smtClean="0"/>
              <a:t>General drawing)</a:t>
            </a:r>
            <a:endParaRPr lang="ru-RU" sz="1600" b="1" dirty="0">
              <a:solidFill>
                <a:schemeClr val="bg1"/>
              </a:solidFill>
              <a:latin typeface="Calibri" pitchFamily="34" charset="0"/>
              <a:ea typeface="Calibri" pitchFamily="34" charset="0"/>
              <a:cs typeface="Times New Roman" pitchFamily="18" charset="0"/>
            </a:endParaRPr>
          </a:p>
        </p:txBody>
      </p:sp>
      <p:sp>
        <p:nvSpPr>
          <p:cNvPr id="6" name="Полилиния 5"/>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pic>
        <p:nvPicPr>
          <p:cNvPr id="8" name="Рисунок 7"/>
          <p:cNvPicPr/>
          <p:nvPr/>
        </p:nvPicPr>
        <p:blipFill rotWithShape="1">
          <a:blip r:embed="rId2" cstate="print">
            <a:extLst>
              <a:ext uri="{28A0092B-C50C-407E-A947-70E740481C1C}">
                <a14:useLocalDpi xmlns:a14="http://schemas.microsoft.com/office/drawing/2010/main" xmlns="" val="0"/>
              </a:ext>
            </a:extLst>
          </a:blip>
          <a:srcRect l="17019" t="10232" r="15746" b="6081"/>
          <a:stretch/>
        </p:blipFill>
        <p:spPr>
          <a:xfrm>
            <a:off x="3779912" y="1211258"/>
            <a:ext cx="5200288" cy="3369870"/>
          </a:xfrm>
          <a:prstGeom prst="rect">
            <a:avLst/>
          </a:prstGeom>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533" t="11490" r="16360" b="5231"/>
          <a:stretch/>
        </p:blipFill>
        <p:spPr bwMode="auto">
          <a:xfrm>
            <a:off x="323528" y="2060848"/>
            <a:ext cx="4818159" cy="34142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84617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ройная стрелка влево/вправо/вверх 1"/>
          <p:cNvSpPr/>
          <p:nvPr/>
        </p:nvSpPr>
        <p:spPr>
          <a:xfrm flipV="1">
            <a:off x="2699793" y="3365665"/>
            <a:ext cx="3703682" cy="1597111"/>
          </a:xfrm>
          <a:prstGeom prst="leftRightUpArrow">
            <a:avLst>
              <a:gd name="adj1" fmla="val 25000"/>
              <a:gd name="adj2" fmla="val 3904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p:cNvSpPr/>
          <p:nvPr/>
        </p:nvSpPr>
        <p:spPr>
          <a:xfrm>
            <a:off x="2891033" y="3246898"/>
            <a:ext cx="3290011" cy="1425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descr="C:\Users\Admin\Desktop\P_ST70_XX_04796i.jpg"/>
          <p:cNvPicPr/>
          <p:nvPr/>
        </p:nvPicPr>
        <p:blipFill>
          <a:blip r:embed="rId2" cstate="print"/>
          <a:srcRect t="33174"/>
          <a:stretch>
            <a:fillRect/>
          </a:stretch>
        </p:blipFill>
        <p:spPr bwMode="auto">
          <a:xfrm>
            <a:off x="3946588" y="3361731"/>
            <a:ext cx="1345492" cy="1011881"/>
          </a:xfrm>
          <a:prstGeom prst="rect">
            <a:avLst/>
          </a:prstGeom>
          <a:ln>
            <a:noFill/>
          </a:ln>
          <a:effectLst>
            <a:softEdge rad="112500"/>
          </a:effectLst>
        </p:spPr>
      </p:pic>
      <p:sp>
        <p:nvSpPr>
          <p:cNvPr id="29" name="WordArt 23"/>
          <p:cNvSpPr>
            <a:spLocks noChangeArrowheads="1" noChangeShapeType="1" noTextEdit="1"/>
          </p:cNvSpPr>
          <p:nvPr/>
        </p:nvSpPr>
        <p:spPr bwMode="auto">
          <a:xfrm>
            <a:off x="4167982" y="4320413"/>
            <a:ext cx="980082" cy="255588"/>
          </a:xfrm>
          <a:prstGeom prst="rect">
            <a:avLst/>
          </a:prstGeom>
        </p:spPr>
        <p:txBody>
          <a:bodyPr wrap="none" fromWordArt="1">
            <a:prstTxWarp prst="textPlain">
              <a:avLst>
                <a:gd name="adj" fmla="val 50000"/>
              </a:avLst>
            </a:prstTxWarp>
          </a:bodyPr>
          <a:lstStyle/>
          <a:p>
            <a:pPr algn="ctr" rtl="0">
              <a:buNone/>
            </a:pPr>
            <a:r>
              <a:rPr lang="en-US" sz="3600" kern="10" spc="0" dirty="0" smtClean="0">
                <a:ln w="9525">
                  <a:solidFill>
                    <a:srgbClr val="000000"/>
                  </a:solidFill>
                  <a:round/>
                  <a:headEnd/>
                  <a:tailEnd/>
                </a:ln>
                <a:solidFill>
                  <a:srgbClr val="FFFFFF"/>
                </a:solidFill>
                <a:effectLst>
                  <a:outerShdw dist="28398" dir="1593903" algn="ctr" rotWithShape="0">
                    <a:srgbClr val="868686"/>
                  </a:outerShdw>
                </a:effectLst>
                <a:latin typeface="Arial Black"/>
              </a:rPr>
              <a:t>DATABASE</a:t>
            </a:r>
            <a:endParaRPr lang="ru-RU" sz="3600" kern="10" spc="0" dirty="0">
              <a:ln w="9525">
                <a:solidFill>
                  <a:srgbClr val="000000"/>
                </a:solidFill>
                <a:round/>
                <a:headEnd/>
                <a:tailEnd/>
              </a:ln>
              <a:solidFill>
                <a:srgbClr val="FFFFFF"/>
              </a:solidFill>
              <a:effectLst>
                <a:outerShdw dist="28398" dir="1593903" algn="ctr" rotWithShape="0">
                  <a:srgbClr val="868686"/>
                </a:outerShdw>
              </a:effectLst>
              <a:latin typeface="Arial Black"/>
            </a:endParaRPr>
          </a:p>
        </p:txBody>
      </p:sp>
      <p:sp>
        <p:nvSpPr>
          <p:cNvPr id="37" name="WordArt 11"/>
          <p:cNvSpPr>
            <a:spLocks noChangeArrowheads="1" noChangeShapeType="1" noTextEdit="1"/>
          </p:cNvSpPr>
          <p:nvPr/>
        </p:nvSpPr>
        <p:spPr bwMode="auto">
          <a:xfrm>
            <a:off x="4355976" y="3700985"/>
            <a:ext cx="386772" cy="166687"/>
          </a:xfrm>
          <a:prstGeom prst="rect">
            <a:avLst/>
          </a:prstGeom>
        </p:spPr>
        <p:txBody>
          <a:bodyPr wrap="none" fromWordArt="1">
            <a:prstTxWarp prst="textPlain">
              <a:avLst>
                <a:gd name="adj" fmla="val 50000"/>
              </a:avLst>
            </a:prstTxWarp>
          </a:bodyPr>
          <a:lstStyle/>
          <a:p>
            <a:pPr algn="ctr" rtl="0">
              <a:buNone/>
            </a:pPr>
            <a:r>
              <a:rPr lang="en-US" sz="3600" kern="10" spc="0" dirty="0" smtClean="0">
                <a:ln w="9525">
                  <a:solidFill>
                    <a:srgbClr val="000000"/>
                  </a:solidFill>
                  <a:round/>
                  <a:headEnd/>
                  <a:tailEnd/>
                </a:ln>
                <a:solidFill>
                  <a:srgbClr val="FFFFFF"/>
                </a:solidFill>
                <a:effectLst>
                  <a:outerShdw dist="28398" dir="1593903" algn="ctr" rotWithShape="0">
                    <a:srgbClr val="868686"/>
                  </a:outerShdw>
                </a:effectLst>
                <a:latin typeface="Arial Black"/>
              </a:rPr>
              <a:t>PLC</a:t>
            </a:r>
            <a:endParaRPr lang="ru-RU" sz="3600" kern="10" spc="0" dirty="0">
              <a:ln w="9525">
                <a:solidFill>
                  <a:srgbClr val="000000"/>
                </a:solidFill>
                <a:round/>
                <a:headEnd/>
                <a:tailEnd/>
              </a:ln>
              <a:solidFill>
                <a:srgbClr val="FFFFFF"/>
              </a:solidFill>
              <a:effectLst>
                <a:outerShdw dist="28398" dir="1593903" algn="ctr" rotWithShape="0">
                  <a:srgbClr val="868686"/>
                </a:outerShdw>
              </a:effectLst>
              <a:latin typeface="Arial Black"/>
            </a:endParaRPr>
          </a:p>
        </p:txBody>
      </p:sp>
      <p:pic>
        <p:nvPicPr>
          <p:cNvPr id="4" name="Рисунок 3" descr="C:\Users\Admin\Desktop\P_PM10_XX_00015I.JPG"/>
          <p:cNvPicPr/>
          <p:nvPr/>
        </p:nvPicPr>
        <p:blipFill>
          <a:blip r:embed="rId3" cstate="print"/>
          <a:srcRect t="45833"/>
          <a:stretch>
            <a:fillRect/>
          </a:stretch>
        </p:blipFill>
        <p:spPr bwMode="auto">
          <a:xfrm>
            <a:off x="1187624" y="3608032"/>
            <a:ext cx="1368153" cy="672571"/>
          </a:xfrm>
          <a:prstGeom prst="rect">
            <a:avLst/>
          </a:prstGeom>
          <a:noFill/>
          <a:ln w="9525">
            <a:noFill/>
            <a:miter lim="800000"/>
            <a:headEnd/>
            <a:tailEnd/>
          </a:ln>
        </p:spPr>
      </p:pic>
      <p:pic>
        <p:nvPicPr>
          <p:cNvPr id="5" name="Рисунок 4" descr="C:\Users\Admin\Desktop\P_PM10_XX_00015I.JPG"/>
          <p:cNvPicPr/>
          <p:nvPr/>
        </p:nvPicPr>
        <p:blipFill>
          <a:blip r:embed="rId3" cstate="print"/>
          <a:srcRect t="45833"/>
          <a:stretch>
            <a:fillRect/>
          </a:stretch>
        </p:blipFill>
        <p:spPr bwMode="auto">
          <a:xfrm>
            <a:off x="6516216" y="3581018"/>
            <a:ext cx="1352010" cy="707146"/>
          </a:xfrm>
          <a:prstGeom prst="rect">
            <a:avLst/>
          </a:prstGeom>
          <a:noFill/>
          <a:ln w="9525">
            <a:noFill/>
            <a:miter lim="800000"/>
            <a:headEnd/>
            <a:tailEnd/>
          </a:ln>
        </p:spPr>
      </p:pic>
      <p:pic>
        <p:nvPicPr>
          <p:cNvPr id="7" name="Рисунок 6" descr="Картинки по запросу АРМ"/>
          <p:cNvPicPr/>
          <p:nvPr/>
        </p:nvPicPr>
        <p:blipFill>
          <a:blip r:embed="rId4" cstate="print"/>
          <a:srcRect/>
          <a:stretch>
            <a:fillRect/>
          </a:stretch>
        </p:blipFill>
        <p:spPr bwMode="auto">
          <a:xfrm>
            <a:off x="3711051" y="1229507"/>
            <a:ext cx="1857913" cy="1111578"/>
          </a:xfrm>
          <a:prstGeom prst="rect">
            <a:avLst/>
          </a:prstGeom>
          <a:noFill/>
          <a:ln w="9525">
            <a:noFill/>
            <a:miter lim="800000"/>
            <a:headEnd/>
            <a:tailEnd/>
          </a:ln>
        </p:spPr>
      </p:pic>
      <p:sp>
        <p:nvSpPr>
          <p:cNvPr id="17" name="WordArt 11"/>
          <p:cNvSpPr>
            <a:spLocks noChangeArrowheads="1" noChangeShapeType="1" noTextEdit="1"/>
          </p:cNvSpPr>
          <p:nvPr/>
        </p:nvSpPr>
        <p:spPr bwMode="auto">
          <a:xfrm>
            <a:off x="4229640" y="1785296"/>
            <a:ext cx="820737" cy="166687"/>
          </a:xfrm>
          <a:prstGeom prst="rect">
            <a:avLst/>
          </a:prstGeom>
        </p:spPr>
        <p:txBody>
          <a:bodyPr wrap="none" fromWordArt="1">
            <a:prstTxWarp prst="textPlain">
              <a:avLst>
                <a:gd name="adj" fmla="val 50000"/>
              </a:avLst>
            </a:prstTxWarp>
          </a:bodyPr>
          <a:lstStyle/>
          <a:p>
            <a:pPr algn="ctr" rtl="0">
              <a:buNone/>
            </a:pPr>
            <a:r>
              <a:rPr lang="ru-RU" sz="3600" kern="10" spc="0" dirty="0" smtClean="0">
                <a:ln w="9525">
                  <a:solidFill>
                    <a:srgbClr val="000000"/>
                  </a:solidFill>
                  <a:round/>
                  <a:headEnd/>
                  <a:tailEnd/>
                </a:ln>
                <a:solidFill>
                  <a:srgbClr val="FFFFFF"/>
                </a:solidFill>
                <a:effectLst>
                  <a:outerShdw dist="28398" dir="1593903" algn="ctr" rotWithShape="0">
                    <a:srgbClr val="868686"/>
                  </a:outerShdw>
                </a:effectLst>
                <a:latin typeface="Arial Black"/>
              </a:rPr>
              <a:t>АРМ</a:t>
            </a:r>
            <a:endParaRPr lang="ru-RU" sz="3600" kern="10" spc="0" dirty="0">
              <a:ln w="9525">
                <a:solidFill>
                  <a:srgbClr val="000000"/>
                </a:solidFill>
                <a:round/>
                <a:headEnd/>
                <a:tailEnd/>
              </a:ln>
              <a:solidFill>
                <a:srgbClr val="FFFFFF"/>
              </a:solidFill>
              <a:effectLst>
                <a:outerShdw dist="28398" dir="1593903" algn="ctr" rotWithShape="0">
                  <a:srgbClr val="868686"/>
                </a:outerShdw>
              </a:effectLst>
              <a:latin typeface="Arial Black"/>
            </a:endParaRPr>
          </a:p>
        </p:txBody>
      </p:sp>
      <p:sp>
        <p:nvSpPr>
          <p:cNvPr id="25" name="AutoShape 19"/>
          <p:cNvSpPr>
            <a:spLocks noChangeArrowheads="1"/>
          </p:cNvSpPr>
          <p:nvPr/>
        </p:nvSpPr>
        <p:spPr bwMode="auto">
          <a:xfrm>
            <a:off x="4157665" y="2706742"/>
            <a:ext cx="382736" cy="680985"/>
          </a:xfrm>
          <a:prstGeom prst="upArrow">
            <a:avLst>
              <a:gd name="adj1" fmla="val 50000"/>
              <a:gd name="adj2" fmla="val 50728"/>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eaVert" wrap="square" lIns="91440" tIns="45720" rIns="91440" bIns="45720" numCol="1" anchor="t" anchorCtr="0" compatLnSpc="1">
            <a:prstTxWarp prst="textNoShape">
              <a:avLst/>
            </a:prstTxWarp>
          </a:bodyPr>
          <a:lstStyle/>
          <a:p>
            <a:endParaRPr lang="ru-RU" dirty="0"/>
          </a:p>
        </p:txBody>
      </p:sp>
      <p:sp>
        <p:nvSpPr>
          <p:cNvPr id="27" name="AutoShape 21"/>
          <p:cNvSpPr>
            <a:spLocks noChangeArrowheads="1"/>
          </p:cNvSpPr>
          <p:nvPr/>
        </p:nvSpPr>
        <p:spPr bwMode="auto">
          <a:xfrm rot="10800000">
            <a:off x="4618247" y="2717603"/>
            <a:ext cx="362695" cy="676760"/>
          </a:xfrm>
          <a:prstGeom prst="upArrow">
            <a:avLst>
              <a:gd name="adj1" fmla="val 50000"/>
              <a:gd name="adj2" fmla="val 50647"/>
            </a:avLst>
          </a:prstGeom>
          <a:gradFill rotWithShape="0">
            <a:gsLst>
              <a:gs pos="0">
                <a:srgbClr val="95B3D7"/>
              </a:gs>
              <a:gs pos="50000">
                <a:srgbClr val="4F81BD"/>
              </a:gs>
              <a:gs pos="100000">
                <a:srgbClr val="95B3D7"/>
              </a:gs>
            </a:gsLst>
            <a:lin ang="5400000" scaled="1"/>
          </a:gradFill>
          <a:ln w="12700">
            <a:solidFill>
              <a:srgbClr val="4F81BD"/>
            </a:solidFill>
            <a:miter lim="800000"/>
            <a:headEnd/>
            <a:tailEnd/>
          </a:ln>
          <a:effectLst>
            <a:outerShdw dist="28398" dir="3806097" algn="ctr" rotWithShape="0">
              <a:srgbClr val="243F60"/>
            </a:outerShdw>
          </a:effectLst>
        </p:spPr>
        <p:txBody>
          <a:bodyPr vert="eaVert" wrap="square" lIns="91440" tIns="45720" rIns="91440" bIns="45720" numCol="1" anchor="t" anchorCtr="0" compatLnSpc="1">
            <a:prstTxWarp prst="textNoShape">
              <a:avLst/>
            </a:prstTxWarp>
          </a:bodyPr>
          <a:lstStyle/>
          <a:p>
            <a:endParaRPr lang="ru-RU" dirty="0"/>
          </a:p>
        </p:txBody>
      </p:sp>
      <p:pic>
        <p:nvPicPr>
          <p:cNvPr id="34" name="Рисунок 33" descr="C:\Users\Admin\Desktop\P_PM10_XX_00015I.JPG"/>
          <p:cNvPicPr/>
          <p:nvPr/>
        </p:nvPicPr>
        <p:blipFill>
          <a:blip r:embed="rId3" cstate="print"/>
          <a:srcRect t="45833"/>
          <a:stretch>
            <a:fillRect/>
          </a:stretch>
        </p:blipFill>
        <p:spPr bwMode="auto">
          <a:xfrm>
            <a:off x="3912134" y="4990248"/>
            <a:ext cx="1302126" cy="702034"/>
          </a:xfrm>
          <a:prstGeom prst="rect">
            <a:avLst/>
          </a:prstGeom>
          <a:noFill/>
          <a:ln w="9525">
            <a:noFill/>
            <a:miter lim="800000"/>
            <a:headEnd/>
            <a:tailEnd/>
          </a:ln>
        </p:spPr>
      </p:pic>
      <p:sp>
        <p:nvSpPr>
          <p:cNvPr id="35" name="Прямоугольник 34"/>
          <p:cNvSpPr/>
          <p:nvPr/>
        </p:nvSpPr>
        <p:spPr>
          <a:xfrm>
            <a:off x="581368" y="4332631"/>
            <a:ext cx="2352885" cy="677108"/>
          </a:xfrm>
          <a:prstGeom prst="rect">
            <a:avLst/>
          </a:prstGeom>
          <a:noFill/>
        </p:spPr>
        <p:txBody>
          <a:bodyPr wrap="square" lIns="91440" tIns="45720" rIns="91440" bIns="45720">
            <a:spAutoFit/>
          </a:bodyPr>
          <a:lstStyle/>
          <a:p>
            <a:pPr algn="ctr"/>
            <a:r>
              <a:rPr lang="en-US" sz="1400" b="1" dirty="0" smtClean="0">
                <a:ln w="18000">
                  <a:noFill/>
                  <a:prstDash val="solid"/>
                  <a:miter lim="800000"/>
                </a:ln>
                <a:solidFill>
                  <a:schemeClr val="accent2"/>
                </a:solidFill>
              </a:rPr>
              <a:t>Data on ore flows</a:t>
            </a:r>
            <a:br>
              <a:rPr lang="en-US" sz="1400" b="1" dirty="0" smtClean="0">
                <a:ln w="18000">
                  <a:noFill/>
                  <a:prstDash val="solid"/>
                  <a:miter lim="800000"/>
                </a:ln>
                <a:solidFill>
                  <a:schemeClr val="accent2"/>
                </a:solidFill>
              </a:rPr>
            </a:br>
            <a:r>
              <a:rPr lang="en-US" sz="1400" b="1" dirty="0" smtClean="0">
                <a:ln w="18000">
                  <a:noFill/>
                  <a:prstDash val="solid"/>
                  <a:miter lim="800000"/>
                </a:ln>
                <a:solidFill>
                  <a:schemeClr val="accent2"/>
                </a:solidFill>
              </a:rPr>
              <a:t>  After crushing</a:t>
            </a:r>
            <a:br>
              <a:rPr lang="en-US" sz="1400" b="1" dirty="0" smtClean="0">
                <a:ln w="18000">
                  <a:noFill/>
                  <a:prstDash val="solid"/>
                  <a:miter lim="800000"/>
                </a:ln>
                <a:solidFill>
                  <a:schemeClr val="accent2"/>
                </a:solidFill>
              </a:rPr>
            </a:br>
            <a:r>
              <a:rPr lang="en-US" sz="1000" b="1" dirty="0" smtClean="0">
                <a:ln w="18000">
                  <a:noFill/>
                  <a:prstDash val="solid"/>
                  <a:miter lim="800000"/>
                </a:ln>
                <a:solidFill>
                  <a:schemeClr val="accent2"/>
                </a:solidFill>
              </a:rPr>
              <a:t>Once every 10 seconds</a:t>
            </a:r>
            <a:endParaRPr lang="ru-RU" sz="1000" b="1" dirty="0">
              <a:ln w="18000">
                <a:noFill/>
                <a:prstDash val="solid"/>
                <a:miter lim="800000"/>
              </a:ln>
              <a:solidFill>
                <a:schemeClr val="accent2"/>
              </a:solidFill>
            </a:endParaRPr>
          </a:p>
        </p:txBody>
      </p:sp>
      <p:sp>
        <p:nvSpPr>
          <p:cNvPr id="38" name="Прямоугольник 37"/>
          <p:cNvSpPr/>
          <p:nvPr/>
        </p:nvSpPr>
        <p:spPr>
          <a:xfrm>
            <a:off x="3311885" y="5826750"/>
            <a:ext cx="2448305" cy="461665"/>
          </a:xfrm>
          <a:prstGeom prst="rect">
            <a:avLst/>
          </a:prstGeom>
          <a:noFill/>
          <a:ln>
            <a:noFill/>
          </a:ln>
        </p:spPr>
        <p:txBody>
          <a:bodyPr wrap="square" lIns="91440" tIns="45720" rIns="91440" bIns="45720">
            <a:spAutoFit/>
          </a:bodyPr>
          <a:lstStyle/>
          <a:p>
            <a:pPr algn="ctr"/>
            <a:r>
              <a:rPr lang="en-US" sz="1400" b="1" dirty="0" smtClean="0">
                <a:ln w="18000">
                  <a:noFill/>
                  <a:prstDash val="solid"/>
                  <a:miter lim="800000"/>
                </a:ln>
                <a:solidFill>
                  <a:schemeClr val="accent2"/>
                </a:solidFill>
              </a:rPr>
              <a:t>Chronology of unloading</a:t>
            </a:r>
            <a:br>
              <a:rPr lang="en-US" sz="1400" b="1" dirty="0" smtClean="0">
                <a:ln w="18000">
                  <a:noFill/>
                  <a:prstDash val="solid"/>
                  <a:miter lim="800000"/>
                </a:ln>
                <a:solidFill>
                  <a:schemeClr val="accent2"/>
                </a:solidFill>
              </a:rPr>
            </a:br>
            <a:r>
              <a:rPr lang="en-US" sz="1000" b="1" dirty="0" smtClean="0">
                <a:ln w="18000">
                  <a:noFill/>
                  <a:prstDash val="solid"/>
                  <a:miter lim="800000"/>
                </a:ln>
                <a:solidFill>
                  <a:schemeClr val="accent2"/>
                </a:solidFill>
              </a:rPr>
              <a:t>Once a second</a:t>
            </a:r>
            <a:endParaRPr lang="ru-RU" sz="1000" b="1" dirty="0">
              <a:ln w="18000">
                <a:noFill/>
                <a:prstDash val="solid"/>
                <a:miter lim="800000"/>
              </a:ln>
              <a:solidFill>
                <a:schemeClr val="accent2"/>
              </a:solidFill>
            </a:endParaRPr>
          </a:p>
        </p:txBody>
      </p:sp>
      <p:sp>
        <p:nvSpPr>
          <p:cNvPr id="39" name="Прямоугольник 38"/>
          <p:cNvSpPr/>
          <p:nvPr/>
        </p:nvSpPr>
        <p:spPr>
          <a:xfrm>
            <a:off x="6084168" y="4252090"/>
            <a:ext cx="2780175" cy="677108"/>
          </a:xfrm>
          <a:prstGeom prst="rect">
            <a:avLst/>
          </a:prstGeom>
          <a:noFill/>
        </p:spPr>
        <p:txBody>
          <a:bodyPr wrap="square" lIns="91440" tIns="45720" rIns="91440" bIns="45720">
            <a:spAutoFit/>
          </a:bodyPr>
          <a:lstStyle/>
          <a:p>
            <a:pPr algn="ctr"/>
            <a:r>
              <a:rPr lang="en-US" sz="1400" b="1" dirty="0" smtClean="0">
                <a:ln w="18000">
                  <a:noFill/>
                  <a:prstDash val="solid"/>
                  <a:miter lim="800000"/>
                </a:ln>
                <a:solidFill>
                  <a:schemeClr val="accent2"/>
                </a:solidFill>
              </a:rPr>
              <a:t>Situational information</a:t>
            </a:r>
            <a:br>
              <a:rPr lang="en-US" sz="1400" b="1" dirty="0" smtClean="0">
                <a:ln w="18000">
                  <a:noFill/>
                  <a:prstDash val="solid"/>
                  <a:miter lim="800000"/>
                </a:ln>
                <a:solidFill>
                  <a:schemeClr val="accent2"/>
                </a:solidFill>
              </a:rPr>
            </a:br>
            <a:r>
              <a:rPr lang="en-US" sz="1400" b="1" dirty="0" smtClean="0">
                <a:ln w="18000">
                  <a:noFill/>
                  <a:prstDash val="solid"/>
                  <a:miter lim="800000"/>
                </a:ln>
                <a:solidFill>
                  <a:schemeClr val="accent2"/>
                </a:solidFill>
              </a:rPr>
              <a:t>  by unloading zone</a:t>
            </a:r>
            <a:br>
              <a:rPr lang="en-US" sz="1400" b="1" dirty="0" smtClean="0">
                <a:ln w="18000">
                  <a:noFill/>
                  <a:prstDash val="solid"/>
                  <a:miter lim="800000"/>
                </a:ln>
                <a:solidFill>
                  <a:schemeClr val="accent2"/>
                </a:solidFill>
              </a:rPr>
            </a:br>
            <a:r>
              <a:rPr lang="en-US" sz="1000" b="1" dirty="0" smtClean="0">
                <a:ln w="18000">
                  <a:noFill/>
                  <a:prstDash val="solid"/>
                  <a:miter lim="800000"/>
                </a:ln>
                <a:solidFill>
                  <a:schemeClr val="accent2"/>
                </a:solidFill>
              </a:rPr>
              <a:t>By event</a:t>
            </a:r>
            <a:endParaRPr lang="ru-RU" sz="1000" b="1" dirty="0" smtClean="0">
              <a:ln w="18000">
                <a:noFill/>
                <a:prstDash val="solid"/>
                <a:miter lim="800000"/>
              </a:ln>
              <a:solidFill>
                <a:schemeClr val="accent2"/>
              </a:solidFill>
            </a:endParaRPr>
          </a:p>
        </p:txBody>
      </p:sp>
      <p:sp>
        <p:nvSpPr>
          <p:cNvPr id="40" name="Прямоугольник 39"/>
          <p:cNvSpPr/>
          <p:nvPr/>
        </p:nvSpPr>
        <p:spPr>
          <a:xfrm>
            <a:off x="3363415" y="2260466"/>
            <a:ext cx="2448305"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solidFill>
                  <a:schemeClr val="accent2"/>
                </a:solidFill>
              </a:rPr>
              <a:t>Unloading control</a:t>
            </a:r>
            <a:br>
              <a:rPr lang="en-US" sz="1400" b="1" dirty="0" smtClean="0">
                <a:solidFill>
                  <a:schemeClr val="accent2"/>
                </a:solidFill>
              </a:rPr>
            </a:br>
            <a:r>
              <a:rPr lang="en-US" sz="1000" b="1" dirty="0" smtClean="0">
                <a:solidFill>
                  <a:schemeClr val="accent2"/>
                </a:solidFill>
              </a:rPr>
              <a:t>On request</a:t>
            </a:r>
            <a:endParaRPr lang="ru-RU" sz="1000" b="1" dirty="0" smtClean="0">
              <a:ln w="11430"/>
              <a:solidFill>
                <a:schemeClr val="accent2"/>
              </a:solidFill>
              <a:effectLst>
                <a:outerShdw blurRad="50800" dist="39000" dir="5460000" algn="tl">
                  <a:srgbClr val="000000">
                    <a:alpha val="38000"/>
                  </a:srgbClr>
                </a:outerShdw>
              </a:effectLst>
            </a:endParaRPr>
          </a:p>
        </p:txBody>
      </p:sp>
      <p:sp>
        <p:nvSpPr>
          <p:cNvPr id="41" name="Скругленный прямоугольник 40"/>
          <p:cNvSpPr/>
          <p:nvPr/>
        </p:nvSpPr>
        <p:spPr>
          <a:xfrm>
            <a:off x="47334" y="651138"/>
            <a:ext cx="9144000"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t>Information Support. Data collection scheme for analysis</a:t>
            </a:r>
            <a:endParaRPr lang="ru-RU" sz="1600" b="1" dirty="0"/>
          </a:p>
        </p:txBody>
      </p:sp>
      <p:sp>
        <p:nvSpPr>
          <p:cNvPr id="42" name="Полилиния 41"/>
          <p:cNvSpPr/>
          <p:nvPr/>
        </p:nvSpPr>
        <p:spPr>
          <a:xfrm>
            <a:off x="8878" y="8221"/>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Tree>
    <p:extLst>
      <p:ext uri="{BB962C8B-B14F-4D97-AF65-F5344CB8AC3E}">
        <p14:creationId xmlns:p14="http://schemas.microsoft.com/office/powerpoint/2010/main" xmlns="" val="3976482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Группа 78"/>
          <p:cNvGrpSpPr/>
          <p:nvPr/>
        </p:nvGrpSpPr>
        <p:grpSpPr>
          <a:xfrm>
            <a:off x="372469" y="1158787"/>
            <a:ext cx="8280920" cy="4814142"/>
            <a:chOff x="0" y="0"/>
            <a:chExt cx="8911597" cy="5164092"/>
          </a:xfrm>
        </p:grpSpPr>
        <p:cxnSp>
          <p:nvCxnSpPr>
            <p:cNvPr id="80" name="Соединительная линия уступом 79"/>
            <p:cNvCxnSpPr/>
            <p:nvPr/>
          </p:nvCxnSpPr>
          <p:spPr>
            <a:xfrm rot="16200000" flipV="1">
              <a:off x="5807947" y="1808703"/>
              <a:ext cx="2280285" cy="370840"/>
            </a:xfrm>
            <a:prstGeom prst="bentConnector3">
              <a:avLst>
                <a:gd name="adj1" fmla="val 205"/>
              </a:avLst>
            </a:prstGeom>
          </p:spPr>
          <p:style>
            <a:lnRef idx="1">
              <a:schemeClr val="accent1"/>
            </a:lnRef>
            <a:fillRef idx="0">
              <a:schemeClr val="accent1"/>
            </a:fillRef>
            <a:effectRef idx="0">
              <a:schemeClr val="accent1"/>
            </a:effectRef>
            <a:fontRef idx="minor">
              <a:schemeClr val="tx1"/>
            </a:fontRef>
          </p:style>
        </p:cxnSp>
        <p:grpSp>
          <p:nvGrpSpPr>
            <p:cNvPr id="81" name="Группа 80"/>
            <p:cNvGrpSpPr/>
            <p:nvPr/>
          </p:nvGrpSpPr>
          <p:grpSpPr>
            <a:xfrm>
              <a:off x="0" y="0"/>
              <a:ext cx="8911597" cy="5164092"/>
              <a:chOff x="0" y="0"/>
              <a:chExt cx="8911597" cy="5164092"/>
            </a:xfrm>
          </p:grpSpPr>
          <p:cxnSp>
            <p:nvCxnSpPr>
              <p:cNvPr id="82" name="Прямая соединительная линия 81"/>
              <p:cNvCxnSpPr/>
              <p:nvPr/>
            </p:nvCxnSpPr>
            <p:spPr>
              <a:xfrm>
                <a:off x="6752492" y="854110"/>
                <a:ext cx="2510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Соединительная линия уступом 82"/>
              <p:cNvCxnSpPr/>
              <p:nvPr/>
            </p:nvCxnSpPr>
            <p:spPr>
              <a:xfrm rot="16200000" flipV="1">
                <a:off x="6250075" y="3647551"/>
                <a:ext cx="1422177" cy="396297"/>
              </a:xfrm>
              <a:prstGeom prst="bentConnector3">
                <a:avLst>
                  <a:gd name="adj1" fmla="val -886"/>
                </a:avLst>
              </a:prstGeom>
            </p:spPr>
            <p:style>
              <a:lnRef idx="1">
                <a:schemeClr val="accent1"/>
              </a:lnRef>
              <a:fillRef idx="0">
                <a:schemeClr val="accent1"/>
              </a:fillRef>
              <a:effectRef idx="0">
                <a:schemeClr val="accent1"/>
              </a:effectRef>
              <a:fontRef idx="minor">
                <a:schemeClr val="tx1"/>
              </a:fontRef>
            </p:style>
          </p:cxnSp>
          <p:grpSp>
            <p:nvGrpSpPr>
              <p:cNvPr id="84" name="Группа 83"/>
              <p:cNvGrpSpPr/>
              <p:nvPr/>
            </p:nvGrpSpPr>
            <p:grpSpPr>
              <a:xfrm>
                <a:off x="0" y="0"/>
                <a:ext cx="8911597" cy="5164092"/>
                <a:chOff x="0" y="0"/>
                <a:chExt cx="8911597" cy="5164092"/>
              </a:xfrm>
            </p:grpSpPr>
            <p:grpSp>
              <p:nvGrpSpPr>
                <p:cNvPr id="85" name="Группа 84"/>
                <p:cNvGrpSpPr/>
                <p:nvPr/>
              </p:nvGrpSpPr>
              <p:grpSpPr>
                <a:xfrm>
                  <a:off x="903207" y="50242"/>
                  <a:ext cx="1758315" cy="1245235"/>
                  <a:chOff x="0" y="0"/>
                  <a:chExt cx="1758315" cy="1245369"/>
                </a:xfrm>
              </p:grpSpPr>
              <p:sp>
                <p:nvSpPr>
                  <p:cNvPr id="118" name="Поле 2"/>
                  <p:cNvSpPr txBox="1"/>
                  <p:nvPr/>
                </p:nvSpPr>
                <p:spPr>
                  <a:xfrm>
                    <a:off x="0" y="0"/>
                    <a:ext cx="1758315" cy="492125"/>
                  </a:xfrm>
                  <a:prstGeom prst="rect">
                    <a:avLst/>
                  </a:prstGeom>
                  <a:solidFill>
                    <a:schemeClr val="accen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DB_</a:t>
                    </a:r>
                    <a:r>
                      <a:rPr lang="ru-RU"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ПУТЬ</a:t>
                    </a:r>
                    <a:endParaRPr lang="ru-RU" sz="1100" dirty="0">
                      <a:effectLst/>
                      <a:ea typeface="Calibri"/>
                      <a:cs typeface="Times New Roman"/>
                    </a:endParaRPr>
                  </a:p>
                </p:txBody>
              </p:sp>
              <p:sp>
                <p:nvSpPr>
                  <p:cNvPr id="119" name="Поле 3"/>
                  <p:cNvSpPr txBox="1"/>
                  <p:nvPr/>
                </p:nvSpPr>
                <p:spPr>
                  <a:xfrm>
                    <a:off x="0" y="502419"/>
                    <a:ext cx="1758315" cy="7429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ru-RU" sz="1100" dirty="0" smtClean="0">
                        <a:ea typeface="Calibri"/>
                        <a:cs typeface="Times New Roman"/>
                      </a:rPr>
                      <a:t>Номер пути </a:t>
                    </a:r>
                    <a:r>
                      <a:rPr lang="en-US" sz="1100" dirty="0" smtClean="0"/>
                      <a:t/>
                    </a:r>
                    <a:br>
                      <a:rPr lang="en-US" sz="1100" dirty="0" smtClean="0"/>
                    </a:br>
                    <a:r>
                      <a:rPr lang="ru-RU" sz="1100" dirty="0" smtClean="0">
                        <a:ea typeface="Calibri"/>
                        <a:cs typeface="Times New Roman"/>
                      </a:rPr>
                      <a:t>Номер склада</a:t>
                    </a:r>
                  </a:p>
                  <a:p>
                    <a:pPr>
                      <a:lnSpc>
                        <a:spcPct val="115000"/>
                      </a:lnSpc>
                      <a:spcAft>
                        <a:spcPts val="0"/>
                      </a:spcAft>
                    </a:pPr>
                    <a:endParaRPr lang="ru-RU" sz="1100" dirty="0">
                      <a:effectLst/>
                      <a:ea typeface="Calibri"/>
                      <a:cs typeface="Times New Roman"/>
                    </a:endParaRPr>
                  </a:p>
                </p:txBody>
              </p:sp>
            </p:grpSp>
            <p:grpSp>
              <p:nvGrpSpPr>
                <p:cNvPr id="86" name="Группа 85"/>
                <p:cNvGrpSpPr/>
                <p:nvPr/>
              </p:nvGrpSpPr>
              <p:grpSpPr>
                <a:xfrm>
                  <a:off x="903207" y="2301073"/>
                  <a:ext cx="1758315" cy="1245234"/>
                  <a:chOff x="0" y="0"/>
                  <a:chExt cx="1758315" cy="1245368"/>
                </a:xfrm>
              </p:grpSpPr>
              <p:sp>
                <p:nvSpPr>
                  <p:cNvPr id="116" name="Поле 6"/>
                  <p:cNvSpPr txBox="1"/>
                  <p:nvPr/>
                </p:nvSpPr>
                <p:spPr>
                  <a:xfrm>
                    <a:off x="0" y="0"/>
                    <a:ext cx="1758315" cy="492125"/>
                  </a:xfrm>
                  <a:prstGeom prst="rect">
                    <a:avLst/>
                  </a:prstGeom>
                  <a:solidFill>
                    <a:schemeClr val="accen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DB_</a:t>
                    </a:r>
                    <a:r>
                      <a:rPr lang="ru-RU"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СКЛАД</a:t>
                    </a:r>
                    <a:endParaRPr lang="ru-RU" sz="1100" dirty="0">
                      <a:effectLst/>
                      <a:ea typeface="Calibri"/>
                      <a:cs typeface="Times New Roman"/>
                    </a:endParaRPr>
                  </a:p>
                </p:txBody>
              </p:sp>
              <p:sp>
                <p:nvSpPr>
                  <p:cNvPr id="117" name="Поле 7"/>
                  <p:cNvSpPr txBox="1"/>
                  <p:nvPr/>
                </p:nvSpPr>
                <p:spPr>
                  <a:xfrm>
                    <a:off x="0" y="502418"/>
                    <a:ext cx="1758315" cy="7429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ru-RU" sz="1100" dirty="0" smtClean="0">
                        <a:effectLst/>
                        <a:ea typeface="Calibri"/>
                        <a:cs typeface="Times New Roman"/>
                      </a:rPr>
                      <a:t>Номер склада</a:t>
                    </a:r>
                    <a:endParaRPr lang="ru-RU" sz="1100" dirty="0">
                      <a:effectLst/>
                      <a:ea typeface="Calibri"/>
                      <a:cs typeface="Times New Roman"/>
                    </a:endParaRPr>
                  </a:p>
                  <a:p>
                    <a:pPr>
                      <a:lnSpc>
                        <a:spcPct val="115000"/>
                      </a:lnSpc>
                      <a:spcAft>
                        <a:spcPts val="0"/>
                      </a:spcAft>
                    </a:pPr>
                    <a:r>
                      <a:rPr lang="ru-RU" sz="1100" dirty="0" smtClean="0">
                        <a:effectLst/>
                        <a:ea typeface="Calibri"/>
                        <a:cs typeface="Times New Roman"/>
                      </a:rPr>
                      <a:t>Скорость дробления</a:t>
                    </a:r>
                    <a:endParaRPr lang="ru-RU" sz="1100" dirty="0">
                      <a:effectLst/>
                      <a:ea typeface="Calibri"/>
                      <a:cs typeface="Times New Roman"/>
                    </a:endParaRPr>
                  </a:p>
                </p:txBody>
              </p:sp>
            </p:grpSp>
            <p:grpSp>
              <p:nvGrpSpPr>
                <p:cNvPr id="87" name="Группа 86"/>
                <p:cNvGrpSpPr/>
                <p:nvPr/>
              </p:nvGrpSpPr>
              <p:grpSpPr>
                <a:xfrm>
                  <a:off x="4229212" y="40194"/>
                  <a:ext cx="1758315" cy="1245234"/>
                  <a:chOff x="0" y="0"/>
                  <a:chExt cx="1758315" cy="1245368"/>
                </a:xfrm>
              </p:grpSpPr>
              <p:sp>
                <p:nvSpPr>
                  <p:cNvPr id="114" name="Поле 9"/>
                  <p:cNvSpPr txBox="1"/>
                  <p:nvPr/>
                </p:nvSpPr>
                <p:spPr>
                  <a:xfrm>
                    <a:off x="0" y="0"/>
                    <a:ext cx="1758315" cy="492125"/>
                  </a:xfrm>
                  <a:prstGeom prst="rect">
                    <a:avLst/>
                  </a:prstGeom>
                  <a:solidFill>
                    <a:schemeClr val="accen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DB_</a:t>
                    </a:r>
                    <a:r>
                      <a:rPr lang="ru-RU"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ВЕРТУШКА</a:t>
                    </a:r>
                    <a:endParaRPr lang="ru-RU" sz="1100" dirty="0">
                      <a:effectLst/>
                      <a:ea typeface="Calibri"/>
                      <a:cs typeface="Times New Roman"/>
                    </a:endParaRPr>
                  </a:p>
                </p:txBody>
              </p:sp>
              <p:sp>
                <p:nvSpPr>
                  <p:cNvPr id="115" name="Поле 10"/>
                  <p:cNvSpPr txBox="1"/>
                  <p:nvPr/>
                </p:nvSpPr>
                <p:spPr>
                  <a:xfrm>
                    <a:off x="0" y="502418"/>
                    <a:ext cx="1758315" cy="7429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ru-RU" sz="1100" dirty="0" smtClean="0">
                        <a:effectLst/>
                        <a:ea typeface="Calibri"/>
                        <a:cs typeface="Times New Roman"/>
                      </a:rPr>
                      <a:t>Номер вертушки</a:t>
                    </a:r>
                  </a:p>
                  <a:p>
                    <a:pPr>
                      <a:lnSpc>
                        <a:spcPct val="115000"/>
                      </a:lnSpc>
                      <a:spcAft>
                        <a:spcPts val="0"/>
                      </a:spcAft>
                    </a:pPr>
                    <a:r>
                      <a:rPr lang="ru-RU" sz="1100" dirty="0" smtClean="0">
                        <a:effectLst/>
                        <a:ea typeface="Calibri"/>
                        <a:cs typeface="Times New Roman"/>
                      </a:rPr>
                      <a:t>Номер склада</a:t>
                    </a:r>
                    <a:endParaRPr lang="ru-RU" sz="1100" dirty="0">
                      <a:effectLst/>
                      <a:ea typeface="Calibri"/>
                      <a:cs typeface="Times New Roman"/>
                    </a:endParaRPr>
                  </a:p>
                </p:txBody>
              </p:sp>
            </p:grpSp>
            <p:cxnSp>
              <p:nvCxnSpPr>
                <p:cNvPr id="88" name="Соединительная линия уступом 87"/>
                <p:cNvCxnSpPr/>
                <p:nvPr/>
              </p:nvCxnSpPr>
              <p:spPr>
                <a:xfrm rot="5400000">
                  <a:off x="2068816" y="1537398"/>
                  <a:ext cx="1998981" cy="788085"/>
                </a:xfrm>
                <a:prstGeom prst="bentConnector3">
                  <a:avLst>
                    <a:gd name="adj1" fmla="val 99765"/>
                  </a:avLst>
                </a:prstGeom>
              </p:spPr>
              <p:style>
                <a:lnRef idx="1">
                  <a:schemeClr val="accent1"/>
                </a:lnRef>
                <a:fillRef idx="0">
                  <a:schemeClr val="accent1"/>
                </a:fillRef>
                <a:effectRef idx="0">
                  <a:schemeClr val="accent1"/>
                </a:effectRef>
                <a:fontRef idx="minor">
                  <a:schemeClr val="tx1"/>
                </a:fontRef>
              </p:style>
            </p:cxnSp>
            <p:cxnSp>
              <p:nvCxnSpPr>
                <p:cNvPr id="89" name="Соединительная линия уступом 88"/>
                <p:cNvCxnSpPr/>
                <p:nvPr/>
              </p:nvCxnSpPr>
              <p:spPr>
                <a:xfrm>
                  <a:off x="2691814" y="854110"/>
                  <a:ext cx="1537335" cy="12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0" name="Соединительная линия уступом 89"/>
                <p:cNvCxnSpPr/>
                <p:nvPr/>
              </p:nvCxnSpPr>
              <p:spPr>
                <a:xfrm flipV="1">
                  <a:off x="2691814" y="602902"/>
                  <a:ext cx="1537398" cy="8044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91" name="Группа 90"/>
                <p:cNvGrpSpPr/>
                <p:nvPr/>
              </p:nvGrpSpPr>
              <p:grpSpPr>
                <a:xfrm>
                  <a:off x="7002557" y="0"/>
                  <a:ext cx="1758315" cy="1245234"/>
                  <a:chOff x="0" y="0"/>
                  <a:chExt cx="1758315" cy="1245368"/>
                </a:xfrm>
              </p:grpSpPr>
              <p:sp>
                <p:nvSpPr>
                  <p:cNvPr id="112" name="Поле 16"/>
                  <p:cNvSpPr txBox="1"/>
                  <p:nvPr/>
                </p:nvSpPr>
                <p:spPr>
                  <a:xfrm>
                    <a:off x="0" y="0"/>
                    <a:ext cx="1758315" cy="492125"/>
                  </a:xfrm>
                  <a:prstGeom prst="rect">
                    <a:avLst/>
                  </a:prstGeom>
                  <a:solidFill>
                    <a:schemeClr val="accen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DB_</a:t>
                    </a:r>
                    <a:r>
                      <a:rPr lang="ru-RU"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СВАЛ</a:t>
                    </a:r>
                    <a:endParaRPr lang="ru-RU" sz="1100" dirty="0">
                      <a:effectLst/>
                      <a:ea typeface="Calibri"/>
                      <a:cs typeface="Times New Roman"/>
                    </a:endParaRPr>
                  </a:p>
                </p:txBody>
              </p:sp>
              <p:sp>
                <p:nvSpPr>
                  <p:cNvPr id="113" name="Поле 17"/>
                  <p:cNvSpPr txBox="1"/>
                  <p:nvPr/>
                </p:nvSpPr>
                <p:spPr>
                  <a:xfrm>
                    <a:off x="0" y="502418"/>
                    <a:ext cx="1758315" cy="7429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ru-RU" sz="1100" dirty="0" smtClean="0">
                        <a:effectLst/>
                        <a:ea typeface="Calibri"/>
                        <a:cs typeface="Times New Roman"/>
                      </a:rPr>
                      <a:t>Номер вертушки</a:t>
                    </a:r>
                  </a:p>
                  <a:p>
                    <a:pPr>
                      <a:lnSpc>
                        <a:spcPct val="115000"/>
                      </a:lnSpc>
                      <a:spcAft>
                        <a:spcPts val="0"/>
                      </a:spcAft>
                    </a:pPr>
                    <a:r>
                      <a:rPr lang="ru-RU" sz="1100" dirty="0" smtClean="0">
                        <a:effectLst/>
                        <a:ea typeface="Calibri"/>
                        <a:cs typeface="Times New Roman"/>
                      </a:rPr>
                      <a:t>Номер вагона</a:t>
                    </a:r>
                  </a:p>
                  <a:p>
                    <a:pPr>
                      <a:lnSpc>
                        <a:spcPct val="115000"/>
                      </a:lnSpc>
                      <a:spcAft>
                        <a:spcPts val="0"/>
                      </a:spcAft>
                    </a:pPr>
                    <a:r>
                      <a:rPr lang="ru-RU" sz="1100" dirty="0" smtClean="0">
                        <a:effectLst/>
                        <a:ea typeface="Calibri"/>
                        <a:cs typeface="Times New Roman"/>
                      </a:rPr>
                      <a:t> </a:t>
                    </a:r>
                  </a:p>
                  <a:p>
                    <a:pPr>
                      <a:lnSpc>
                        <a:spcPct val="115000"/>
                      </a:lnSpc>
                      <a:spcAft>
                        <a:spcPts val="0"/>
                      </a:spcAft>
                    </a:pPr>
                    <a:r>
                      <a:rPr lang="ru-RU" sz="1100" dirty="0">
                        <a:effectLst/>
                        <a:ea typeface="Calibri"/>
                        <a:cs typeface="Times New Roman"/>
                      </a:rPr>
                      <a:t> </a:t>
                    </a:r>
                  </a:p>
                </p:txBody>
              </p:sp>
            </p:grpSp>
            <p:cxnSp>
              <p:nvCxnSpPr>
                <p:cNvPr id="92" name="Соединительная линия уступом 91"/>
                <p:cNvCxnSpPr/>
                <p:nvPr/>
              </p:nvCxnSpPr>
              <p:spPr>
                <a:xfrm flipV="1">
                  <a:off x="5987673" y="602902"/>
                  <a:ext cx="1014884" cy="7986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93" name="Группа 92"/>
                <p:cNvGrpSpPr/>
                <p:nvPr/>
              </p:nvGrpSpPr>
              <p:grpSpPr>
                <a:xfrm>
                  <a:off x="7153282" y="2280976"/>
                  <a:ext cx="1758315" cy="1245234"/>
                  <a:chOff x="0" y="0"/>
                  <a:chExt cx="1758315" cy="1245368"/>
                </a:xfrm>
              </p:grpSpPr>
              <p:sp>
                <p:nvSpPr>
                  <p:cNvPr id="110" name="Поле 20"/>
                  <p:cNvSpPr txBox="1"/>
                  <p:nvPr/>
                </p:nvSpPr>
                <p:spPr>
                  <a:xfrm>
                    <a:off x="0" y="0"/>
                    <a:ext cx="1758315" cy="492125"/>
                  </a:xfrm>
                  <a:prstGeom prst="rect">
                    <a:avLst/>
                  </a:prstGeom>
                  <a:solidFill>
                    <a:schemeClr val="accen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DB_</a:t>
                    </a:r>
                    <a:r>
                      <a:rPr lang="ru-RU"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ВАГОН</a:t>
                    </a:r>
                    <a:endParaRPr lang="ru-RU" sz="1100" dirty="0">
                      <a:effectLst/>
                      <a:ea typeface="Calibri"/>
                      <a:cs typeface="Times New Roman"/>
                    </a:endParaRPr>
                  </a:p>
                </p:txBody>
              </p:sp>
              <p:sp>
                <p:nvSpPr>
                  <p:cNvPr id="111" name="Поле 21"/>
                  <p:cNvSpPr txBox="1"/>
                  <p:nvPr/>
                </p:nvSpPr>
                <p:spPr>
                  <a:xfrm>
                    <a:off x="0" y="502418"/>
                    <a:ext cx="1758315" cy="7429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ru-RU" sz="1100" dirty="0">
                        <a:effectLst/>
                        <a:ea typeface="Calibri"/>
                        <a:cs typeface="Times New Roman"/>
                      </a:rPr>
                      <a:t>Номер вертушки</a:t>
                    </a:r>
                  </a:p>
                  <a:p>
                    <a:pPr>
                      <a:lnSpc>
                        <a:spcPct val="115000"/>
                      </a:lnSpc>
                      <a:spcAft>
                        <a:spcPts val="0"/>
                      </a:spcAft>
                    </a:pPr>
                    <a:r>
                      <a:rPr lang="ru-RU" sz="1100" dirty="0">
                        <a:effectLst/>
                        <a:ea typeface="Calibri"/>
                        <a:cs typeface="Times New Roman"/>
                      </a:rPr>
                      <a:t>Номер вагона</a:t>
                    </a:r>
                  </a:p>
                  <a:p>
                    <a:pPr>
                      <a:lnSpc>
                        <a:spcPct val="115000"/>
                      </a:lnSpc>
                      <a:spcAft>
                        <a:spcPts val="0"/>
                      </a:spcAft>
                    </a:pPr>
                    <a:r>
                      <a:rPr lang="ru-RU" sz="1100" dirty="0">
                        <a:effectLst/>
                        <a:ea typeface="Calibri"/>
                        <a:cs typeface="Times New Roman"/>
                      </a:rPr>
                      <a:t> </a:t>
                    </a:r>
                  </a:p>
                  <a:p>
                    <a:pPr>
                      <a:lnSpc>
                        <a:spcPct val="115000"/>
                      </a:lnSpc>
                      <a:spcAft>
                        <a:spcPts val="0"/>
                      </a:spcAft>
                    </a:pPr>
                    <a:r>
                      <a:rPr lang="ru-RU" sz="1100" dirty="0">
                        <a:effectLst/>
                        <a:ea typeface="Calibri"/>
                        <a:cs typeface="Times New Roman"/>
                      </a:rPr>
                      <a:t> </a:t>
                    </a:r>
                  </a:p>
                </p:txBody>
              </p:sp>
            </p:grpSp>
            <p:grpSp>
              <p:nvGrpSpPr>
                <p:cNvPr id="94" name="Группа 93"/>
                <p:cNvGrpSpPr/>
                <p:nvPr/>
              </p:nvGrpSpPr>
              <p:grpSpPr>
                <a:xfrm>
                  <a:off x="7153282" y="3918858"/>
                  <a:ext cx="1758315" cy="1245234"/>
                  <a:chOff x="0" y="0"/>
                  <a:chExt cx="1758315" cy="1245368"/>
                </a:xfrm>
              </p:grpSpPr>
              <p:sp>
                <p:nvSpPr>
                  <p:cNvPr id="108" name="Поле 25"/>
                  <p:cNvSpPr txBox="1"/>
                  <p:nvPr/>
                </p:nvSpPr>
                <p:spPr>
                  <a:xfrm>
                    <a:off x="0" y="0"/>
                    <a:ext cx="1758315" cy="492125"/>
                  </a:xfrm>
                  <a:prstGeom prst="rect">
                    <a:avLst/>
                  </a:prstGeom>
                  <a:solidFill>
                    <a:schemeClr val="accen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DB_</a:t>
                    </a:r>
                    <a:r>
                      <a:rPr lang="ru-RU"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ВЕСЫ</a:t>
                    </a:r>
                    <a:endParaRPr lang="ru-RU" sz="1100" dirty="0">
                      <a:effectLst/>
                      <a:ea typeface="Calibri"/>
                      <a:cs typeface="Times New Roman"/>
                    </a:endParaRPr>
                  </a:p>
                </p:txBody>
              </p:sp>
              <p:sp>
                <p:nvSpPr>
                  <p:cNvPr id="109" name="Поле 26"/>
                  <p:cNvSpPr txBox="1"/>
                  <p:nvPr/>
                </p:nvSpPr>
                <p:spPr>
                  <a:xfrm>
                    <a:off x="0" y="502418"/>
                    <a:ext cx="1758315" cy="7429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ru-RU" sz="1100" dirty="0">
                        <a:effectLst/>
                        <a:ea typeface="Calibri"/>
                        <a:cs typeface="Times New Roman"/>
                      </a:rPr>
                      <a:t>Номер вагона</a:t>
                    </a:r>
                  </a:p>
                  <a:p>
                    <a:pPr>
                      <a:lnSpc>
                        <a:spcPct val="115000"/>
                      </a:lnSpc>
                      <a:spcAft>
                        <a:spcPts val="0"/>
                      </a:spcAft>
                    </a:pPr>
                    <a:r>
                      <a:rPr lang="ru-RU" sz="1100" dirty="0">
                        <a:effectLst/>
                        <a:ea typeface="Calibri"/>
                        <a:cs typeface="Times New Roman"/>
                      </a:rPr>
                      <a:t>ВЕС</a:t>
                    </a:r>
                  </a:p>
                  <a:p>
                    <a:pPr>
                      <a:lnSpc>
                        <a:spcPct val="115000"/>
                      </a:lnSpc>
                      <a:spcAft>
                        <a:spcPts val="0"/>
                      </a:spcAft>
                    </a:pPr>
                    <a:r>
                      <a:rPr lang="ru-RU" sz="1100" dirty="0">
                        <a:effectLst/>
                        <a:ea typeface="Calibri"/>
                        <a:cs typeface="Times New Roman"/>
                      </a:rPr>
                      <a:t> </a:t>
                    </a:r>
                  </a:p>
                  <a:p>
                    <a:pPr>
                      <a:lnSpc>
                        <a:spcPct val="115000"/>
                      </a:lnSpc>
                      <a:spcAft>
                        <a:spcPts val="0"/>
                      </a:spcAft>
                    </a:pPr>
                    <a:r>
                      <a:rPr lang="ru-RU" sz="1100" dirty="0">
                        <a:effectLst/>
                        <a:ea typeface="Calibri"/>
                        <a:cs typeface="Times New Roman"/>
                      </a:rPr>
                      <a:t> </a:t>
                    </a:r>
                  </a:p>
                </p:txBody>
              </p:sp>
            </p:grpSp>
            <p:grpSp>
              <p:nvGrpSpPr>
                <p:cNvPr id="95" name="Группа 94"/>
                <p:cNvGrpSpPr/>
                <p:nvPr/>
              </p:nvGrpSpPr>
              <p:grpSpPr>
                <a:xfrm>
                  <a:off x="4229212" y="3918858"/>
                  <a:ext cx="1758315" cy="1245234"/>
                  <a:chOff x="0" y="0"/>
                  <a:chExt cx="1758315" cy="1245368"/>
                </a:xfrm>
              </p:grpSpPr>
              <p:sp>
                <p:nvSpPr>
                  <p:cNvPr id="106" name="Поле 30"/>
                  <p:cNvSpPr txBox="1"/>
                  <p:nvPr/>
                </p:nvSpPr>
                <p:spPr>
                  <a:xfrm>
                    <a:off x="0" y="0"/>
                    <a:ext cx="1758315" cy="492125"/>
                  </a:xfrm>
                  <a:prstGeom prst="rect">
                    <a:avLst/>
                  </a:prstGeom>
                  <a:solidFill>
                    <a:schemeClr val="accen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DB_</a:t>
                    </a:r>
                    <a:r>
                      <a:rPr lang="ru-RU"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БУНКЕР</a:t>
                    </a:r>
                    <a:endParaRPr lang="ru-RU" sz="1100" dirty="0">
                      <a:effectLst/>
                      <a:ea typeface="Calibri"/>
                      <a:cs typeface="Times New Roman"/>
                    </a:endParaRPr>
                  </a:p>
                </p:txBody>
              </p:sp>
              <p:sp>
                <p:nvSpPr>
                  <p:cNvPr id="107" name="Поле 31"/>
                  <p:cNvSpPr txBox="1"/>
                  <p:nvPr/>
                </p:nvSpPr>
                <p:spPr>
                  <a:xfrm>
                    <a:off x="0" y="502418"/>
                    <a:ext cx="1758315" cy="7429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ru-RU" sz="1100" dirty="0">
                        <a:effectLst/>
                        <a:ea typeface="Calibri"/>
                        <a:cs typeface="Times New Roman"/>
                      </a:rPr>
                      <a:t>Номер вагона</a:t>
                    </a:r>
                  </a:p>
                  <a:p>
                    <a:pPr>
                      <a:lnSpc>
                        <a:spcPct val="115000"/>
                      </a:lnSpc>
                      <a:spcAft>
                        <a:spcPts val="0"/>
                      </a:spcAft>
                    </a:pPr>
                    <a:r>
                      <a:rPr lang="ru-RU" sz="1100" dirty="0">
                        <a:effectLst/>
                        <a:ea typeface="Calibri"/>
                        <a:cs typeface="Times New Roman"/>
                      </a:rPr>
                      <a:t> </a:t>
                    </a:r>
                  </a:p>
                  <a:p>
                    <a:pPr>
                      <a:lnSpc>
                        <a:spcPct val="115000"/>
                      </a:lnSpc>
                      <a:spcAft>
                        <a:spcPts val="0"/>
                      </a:spcAft>
                    </a:pPr>
                    <a:r>
                      <a:rPr lang="ru-RU" sz="1100" dirty="0">
                        <a:effectLst/>
                        <a:ea typeface="Calibri"/>
                        <a:cs typeface="Times New Roman"/>
                      </a:rPr>
                      <a:t> </a:t>
                    </a:r>
                  </a:p>
                </p:txBody>
              </p:sp>
            </p:grpSp>
            <p:cxnSp>
              <p:nvCxnSpPr>
                <p:cNvPr id="96" name="Прямая соединительная линия 95"/>
                <p:cNvCxnSpPr/>
                <p:nvPr/>
              </p:nvCxnSpPr>
              <p:spPr>
                <a:xfrm>
                  <a:off x="5987673" y="4561952"/>
                  <a:ext cx="774020" cy="0"/>
                </a:xfrm>
                <a:prstGeom prst="line">
                  <a:avLst/>
                </a:prstGeom>
              </p:spPr>
              <p:style>
                <a:lnRef idx="1">
                  <a:schemeClr val="accent1"/>
                </a:lnRef>
                <a:fillRef idx="0">
                  <a:schemeClr val="accent1"/>
                </a:fillRef>
                <a:effectRef idx="0">
                  <a:schemeClr val="accent1"/>
                </a:effectRef>
                <a:fontRef idx="minor">
                  <a:schemeClr val="tx1"/>
                </a:fontRef>
              </p:style>
            </p:cxnSp>
            <p:sp>
              <p:nvSpPr>
                <p:cNvPr id="97" name="Овал 96"/>
                <p:cNvSpPr/>
                <p:nvPr/>
              </p:nvSpPr>
              <p:spPr>
                <a:xfrm>
                  <a:off x="3425344" y="844062"/>
                  <a:ext cx="76835" cy="80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dirty="0"/>
                </a:p>
              </p:txBody>
            </p:sp>
            <p:sp>
              <p:nvSpPr>
                <p:cNvPr id="98" name="Овал 97"/>
                <p:cNvSpPr/>
                <p:nvPr/>
              </p:nvSpPr>
              <p:spPr>
                <a:xfrm>
                  <a:off x="6751348" y="4531807"/>
                  <a:ext cx="76835" cy="80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dirty="0"/>
                </a:p>
              </p:txBody>
            </p:sp>
            <p:sp>
              <p:nvSpPr>
                <p:cNvPr id="99" name="Овал 98"/>
                <p:cNvSpPr/>
                <p:nvPr/>
              </p:nvSpPr>
              <p:spPr>
                <a:xfrm>
                  <a:off x="6731251" y="3084844"/>
                  <a:ext cx="90170" cy="90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dirty="0"/>
                </a:p>
              </p:txBody>
            </p:sp>
            <p:grpSp>
              <p:nvGrpSpPr>
                <p:cNvPr id="100" name="Группа 99"/>
                <p:cNvGrpSpPr/>
                <p:nvPr/>
              </p:nvGrpSpPr>
              <p:grpSpPr>
                <a:xfrm>
                  <a:off x="4259357" y="1929284"/>
                  <a:ext cx="1758315" cy="1597687"/>
                  <a:chOff x="0" y="0"/>
                  <a:chExt cx="1758315" cy="1245368"/>
                </a:xfrm>
              </p:grpSpPr>
              <p:sp>
                <p:nvSpPr>
                  <p:cNvPr id="104" name="Поле 38"/>
                  <p:cNvSpPr txBox="1"/>
                  <p:nvPr/>
                </p:nvSpPr>
                <p:spPr>
                  <a:xfrm>
                    <a:off x="0" y="0"/>
                    <a:ext cx="1758315" cy="492125"/>
                  </a:xfrm>
                  <a:prstGeom prst="rect">
                    <a:avLst/>
                  </a:prstGeom>
                  <a:solidFill>
                    <a:schemeClr val="accen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DB_</a:t>
                    </a:r>
                    <a:r>
                      <a:rPr lang="ru-RU" sz="1600" b="1" dirty="0">
                        <a:ln w="445" cap="flat" cmpd="sng" algn="ctr">
                          <a:solidFill>
                            <a:srgbClr val="1D7DEE">
                              <a:alpha val="55000"/>
                            </a:srgbClr>
                          </a:solidFill>
                          <a:prstDash val="solid"/>
                          <a:round/>
                        </a:ln>
                        <a:solidFill>
                          <a:srgbClr val="FFFFFF"/>
                        </a:solidFill>
                        <a:effectLst>
                          <a:outerShdw blurRad="101600" dist="76200" dir="5400000" sx="0" sy="0">
                            <a:schemeClr val="accent1">
                              <a:satMod val="190000"/>
                              <a:tint val="100000"/>
                              <a:alpha val="74000"/>
                            </a:schemeClr>
                          </a:outerShdw>
                        </a:effectLst>
                        <a:ea typeface="Calibri"/>
                        <a:cs typeface="Times New Roman"/>
                      </a:rPr>
                      <a:t>СВОДКА</a:t>
                    </a:r>
                    <a:endParaRPr lang="ru-RU" sz="1100" dirty="0">
                      <a:effectLst/>
                      <a:ea typeface="Calibri"/>
                      <a:cs typeface="Times New Roman"/>
                    </a:endParaRPr>
                  </a:p>
                </p:txBody>
              </p:sp>
              <p:sp>
                <p:nvSpPr>
                  <p:cNvPr id="105" name="Поле 39"/>
                  <p:cNvSpPr txBox="1"/>
                  <p:nvPr/>
                </p:nvSpPr>
                <p:spPr>
                  <a:xfrm>
                    <a:off x="0" y="502418"/>
                    <a:ext cx="1758315" cy="7429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ru-RU" sz="1100" dirty="0" smtClean="0">
                        <a:effectLst/>
                        <a:ea typeface="Calibri"/>
                        <a:cs typeface="Times New Roman"/>
                      </a:rPr>
                      <a:t>Номер вагона</a:t>
                    </a:r>
                    <a:endParaRPr lang="ru-RU" sz="1100" dirty="0">
                      <a:effectLst/>
                      <a:ea typeface="Calibri"/>
                      <a:cs typeface="Times New Roman"/>
                    </a:endParaRPr>
                  </a:p>
                  <a:p>
                    <a:pPr>
                      <a:lnSpc>
                        <a:spcPct val="115000"/>
                      </a:lnSpc>
                      <a:spcAft>
                        <a:spcPts val="0"/>
                      </a:spcAft>
                    </a:pPr>
                    <a:r>
                      <a:rPr lang="ru-RU" sz="1100" dirty="0" smtClean="0">
                        <a:effectLst/>
                        <a:ea typeface="Calibri"/>
                        <a:cs typeface="Times New Roman"/>
                      </a:rPr>
                      <a:t>Номер вертушки</a:t>
                    </a:r>
                  </a:p>
                  <a:p>
                    <a:pPr>
                      <a:lnSpc>
                        <a:spcPct val="115000"/>
                      </a:lnSpc>
                      <a:spcAft>
                        <a:spcPts val="0"/>
                      </a:spcAft>
                    </a:pPr>
                    <a:r>
                      <a:rPr lang="ru-RU" sz="1100" dirty="0" smtClean="0">
                        <a:effectLst/>
                        <a:ea typeface="Calibri"/>
                        <a:cs typeface="Times New Roman"/>
                      </a:rPr>
                      <a:t>Номер склада</a:t>
                    </a:r>
                  </a:p>
                  <a:p>
                    <a:pPr>
                      <a:lnSpc>
                        <a:spcPct val="115000"/>
                      </a:lnSpc>
                      <a:spcAft>
                        <a:spcPts val="0"/>
                      </a:spcAft>
                    </a:pPr>
                    <a:r>
                      <a:rPr lang="ru-RU" sz="1100" dirty="0" smtClean="0">
                        <a:effectLst/>
                        <a:ea typeface="Calibri"/>
                        <a:cs typeface="Times New Roman"/>
                      </a:rPr>
                      <a:t>Номер пути </a:t>
                    </a:r>
                  </a:p>
                  <a:p>
                    <a:pPr>
                      <a:lnSpc>
                        <a:spcPct val="115000"/>
                      </a:lnSpc>
                      <a:spcAft>
                        <a:spcPts val="0"/>
                      </a:spcAft>
                    </a:pPr>
                    <a:r>
                      <a:rPr lang="ru-RU" sz="1100" dirty="0" smtClean="0">
                        <a:effectLst/>
                        <a:ea typeface="Calibri"/>
                        <a:cs typeface="Times New Roman"/>
                      </a:rPr>
                      <a:t> </a:t>
                    </a:r>
                  </a:p>
                  <a:p>
                    <a:pPr>
                      <a:lnSpc>
                        <a:spcPct val="115000"/>
                      </a:lnSpc>
                      <a:spcAft>
                        <a:spcPts val="0"/>
                      </a:spcAft>
                    </a:pPr>
                    <a:r>
                      <a:rPr lang="ru-RU" sz="1100" dirty="0">
                        <a:effectLst/>
                        <a:ea typeface="Calibri"/>
                        <a:cs typeface="Times New Roman"/>
                      </a:rPr>
                      <a:t> </a:t>
                    </a:r>
                  </a:p>
                  <a:p>
                    <a:pPr>
                      <a:lnSpc>
                        <a:spcPct val="115000"/>
                      </a:lnSpc>
                      <a:spcAft>
                        <a:spcPts val="0"/>
                      </a:spcAft>
                    </a:pPr>
                    <a:r>
                      <a:rPr lang="ru-RU" sz="1100" dirty="0">
                        <a:effectLst/>
                        <a:ea typeface="Calibri"/>
                        <a:cs typeface="Times New Roman"/>
                      </a:rPr>
                      <a:t> </a:t>
                    </a:r>
                  </a:p>
                </p:txBody>
              </p:sp>
            </p:grpSp>
            <p:cxnSp>
              <p:nvCxnSpPr>
                <p:cNvPr id="101" name="Соединительная линия уступом 100"/>
                <p:cNvCxnSpPr/>
                <p:nvPr/>
              </p:nvCxnSpPr>
              <p:spPr>
                <a:xfrm>
                  <a:off x="6017818" y="2873829"/>
                  <a:ext cx="743853" cy="26095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2" name="Соединительная линия уступом 101"/>
                <p:cNvCxnSpPr/>
                <p:nvPr/>
              </p:nvCxnSpPr>
              <p:spPr>
                <a:xfrm flipV="1">
                  <a:off x="8904" y="3305908"/>
                  <a:ext cx="4219645" cy="1636394"/>
                </a:xfrm>
                <a:prstGeom prst="bentConnector3">
                  <a:avLst>
                    <a:gd name="adj1" fmla="val 82861"/>
                  </a:avLst>
                </a:prstGeom>
              </p:spPr>
              <p:style>
                <a:lnRef idx="1">
                  <a:schemeClr val="accent1"/>
                </a:lnRef>
                <a:fillRef idx="0">
                  <a:schemeClr val="accent1"/>
                </a:fillRef>
                <a:effectRef idx="0">
                  <a:schemeClr val="accent1"/>
                </a:effectRef>
                <a:fontRef idx="minor">
                  <a:schemeClr val="tx1"/>
                </a:fontRef>
              </p:style>
            </p:cxnSp>
            <p:cxnSp>
              <p:nvCxnSpPr>
                <p:cNvPr id="103" name="Соединительная линия уступом 102"/>
                <p:cNvCxnSpPr/>
                <p:nvPr/>
              </p:nvCxnSpPr>
              <p:spPr>
                <a:xfrm rot="5400000" flipH="1" flipV="1">
                  <a:off x="-1679219" y="2371412"/>
                  <a:ext cx="4258946" cy="900507"/>
                </a:xfrm>
                <a:prstGeom prst="bentConnector3">
                  <a:avLst>
                    <a:gd name="adj1" fmla="val 99782"/>
                  </a:avLst>
                </a:prstGeom>
              </p:spPr>
              <p:style>
                <a:lnRef idx="1">
                  <a:schemeClr val="accent1"/>
                </a:lnRef>
                <a:fillRef idx="0">
                  <a:schemeClr val="accent1"/>
                </a:fillRef>
                <a:effectRef idx="0">
                  <a:schemeClr val="accent1"/>
                </a:effectRef>
                <a:fontRef idx="minor">
                  <a:schemeClr val="tx1"/>
                </a:fontRef>
              </p:style>
            </p:cxnSp>
          </p:grpSp>
        </p:grpSp>
      </p:grpSp>
      <p:sp>
        <p:nvSpPr>
          <p:cNvPr id="120" name="Скругленный прямоугольник 119"/>
          <p:cNvSpPr/>
          <p:nvPr/>
        </p:nvSpPr>
        <p:spPr>
          <a:xfrm>
            <a:off x="8878" y="702507"/>
            <a:ext cx="9135122"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t>Information Support.</a:t>
            </a:r>
            <a:r>
              <a:rPr lang="kk-KZ" sz="1600" b="1" dirty="0" smtClean="0">
                <a:solidFill>
                  <a:schemeClr val="bg1"/>
                </a:solidFill>
                <a:latin typeface="Calibri" pitchFamily="34" charset="0"/>
                <a:ea typeface="Calibri" pitchFamily="34" charset="0"/>
                <a:cs typeface="Times New Roman" pitchFamily="18" charset="0"/>
              </a:rPr>
              <a:t> </a:t>
            </a:r>
            <a:r>
              <a:rPr lang="en-US" sz="1600" b="1" dirty="0" smtClean="0"/>
              <a:t>Logical diagram of the database of the controller station</a:t>
            </a:r>
            <a:endParaRPr lang="ru-RU" sz="1600" b="1" dirty="0">
              <a:solidFill>
                <a:schemeClr val="bg1"/>
              </a:solidFill>
              <a:latin typeface="Calibri" pitchFamily="34" charset="0"/>
              <a:ea typeface="Calibri" pitchFamily="34" charset="0"/>
              <a:cs typeface="Times New Roman" pitchFamily="18" charset="0"/>
            </a:endParaRPr>
          </a:p>
        </p:txBody>
      </p:sp>
      <p:sp>
        <p:nvSpPr>
          <p:cNvPr id="121" name="Полилиния 120"/>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Tree>
    <p:extLst>
      <p:ext uri="{BB962C8B-B14F-4D97-AF65-F5344CB8AC3E}">
        <p14:creationId xmlns:p14="http://schemas.microsoft.com/office/powerpoint/2010/main" xmlns="" val="2540894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944086437"/>
              </p:ext>
            </p:extLst>
          </p:nvPr>
        </p:nvGraphicFramePr>
        <p:xfrm>
          <a:off x="185974" y="1242730"/>
          <a:ext cx="8786873" cy="5193228"/>
        </p:xfrm>
        <a:graphic>
          <a:graphicData uri="http://schemas.openxmlformats.org/drawingml/2006/table">
            <a:tbl>
              <a:tblPr firstRow="1" firstCol="1" bandRow="1">
                <a:tableStyleId>{5C22544A-7EE6-4342-B048-85BDC9FD1C3A}</a:tableStyleId>
              </a:tblPr>
              <a:tblGrid>
                <a:gridCol w="1428760"/>
                <a:gridCol w="2808156"/>
                <a:gridCol w="1835314"/>
                <a:gridCol w="1500198"/>
                <a:gridCol w="1214445"/>
              </a:tblGrid>
              <a:tr h="649166">
                <a:tc>
                  <a:txBody>
                    <a:bodyPr/>
                    <a:lstStyle/>
                    <a:p>
                      <a:pPr marL="0" indent="0" algn="ctr">
                        <a:lnSpc>
                          <a:spcPts val="1400"/>
                        </a:lnSpc>
                        <a:spcAft>
                          <a:spcPts val="0"/>
                        </a:spcAft>
                      </a:pPr>
                      <a:r>
                        <a:rPr lang="en-US" sz="1600" dirty="0" smtClean="0"/>
                        <a:t>DB numbers</a:t>
                      </a:r>
                      <a:endParaRPr lang="ru-RU" sz="160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600" dirty="0" smtClean="0"/>
                        <a:t>Characteristics of ore flow /</a:t>
                      </a:r>
                      <a:br>
                        <a:rPr lang="en-US" sz="1600" dirty="0" smtClean="0"/>
                      </a:br>
                      <a:r>
                        <a:rPr lang="en-US" sz="1600" dirty="0" smtClean="0"/>
                        <a:t>  Situational information</a:t>
                      </a:r>
                      <a:endParaRPr lang="ru-RU" sz="160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600" dirty="0" smtClean="0"/>
                        <a:t>Fixing / calculation frequency</a:t>
                      </a:r>
                      <a:endParaRPr lang="ru-RU" sz="160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600" dirty="0" smtClean="0"/>
                        <a:t>Duration of storage</a:t>
                      </a:r>
                      <a:endParaRPr lang="ru-RU" sz="1600" b="1" dirty="0">
                        <a:solidFill>
                          <a:schemeClr val="bg1"/>
                        </a:solidFill>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600" dirty="0" smtClean="0">
                          <a:effectLst/>
                        </a:rPr>
                        <a:t>Note</a:t>
                      </a:r>
                      <a:endParaRPr lang="ru-RU" sz="1600" dirty="0">
                        <a:effectLst/>
                        <a:latin typeface="Calibri"/>
                        <a:ea typeface="Calibri"/>
                        <a:cs typeface="Times New Roman"/>
                      </a:endParaRPr>
                    </a:p>
                  </a:txBody>
                  <a:tcPr marL="67143" marR="67143" marT="0" marB="0" anchor="ctr"/>
                </a:tc>
              </a:tr>
              <a:tr h="826190">
                <a:tc>
                  <a:txBody>
                    <a:bodyPr/>
                    <a:lstStyle/>
                    <a:p>
                      <a:pPr marL="0" indent="0" algn="ctr">
                        <a:lnSpc>
                          <a:spcPts val="1400"/>
                        </a:lnSpc>
                        <a:spcAft>
                          <a:spcPts val="0"/>
                        </a:spcAft>
                      </a:pPr>
                      <a:r>
                        <a:rPr lang="en-US" sz="1400" dirty="0">
                          <a:effectLst/>
                        </a:rPr>
                        <a:t>DB</a:t>
                      </a:r>
                      <a:r>
                        <a:rPr lang="ru-RU" sz="1400" dirty="0">
                          <a:effectLst/>
                        </a:rPr>
                        <a:t>51 – </a:t>
                      </a:r>
                      <a:r>
                        <a:rPr lang="en-US" sz="1400" dirty="0">
                          <a:effectLst/>
                        </a:rPr>
                        <a:t>DB</a:t>
                      </a:r>
                      <a:r>
                        <a:rPr lang="ru-RU" sz="1400" dirty="0">
                          <a:effectLst/>
                        </a:rPr>
                        <a:t>58</a:t>
                      </a:r>
                      <a:endParaRPr lang="ru-RU" sz="140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400" dirty="0" smtClean="0"/>
                        <a:t>Instantaneous weight and quality value from sensors on the conveyor</a:t>
                      </a:r>
                      <a:endParaRPr lang="ru-RU" sz="1400" b="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400" b="0" dirty="0" smtClean="0">
                          <a:effectLst/>
                        </a:rPr>
                        <a:t>1 second</a:t>
                      </a:r>
                      <a:endParaRPr lang="ru-RU" sz="1400" b="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400" dirty="0" smtClean="0"/>
                        <a:t>two shifts</a:t>
                      </a:r>
                      <a:endParaRPr lang="ru-RU" sz="1400" b="0" dirty="0">
                        <a:solidFill>
                          <a:schemeClr val="tx1"/>
                        </a:solidFill>
                        <a:effectLst/>
                        <a:latin typeface="Calibri"/>
                        <a:ea typeface="Calibri"/>
                        <a:cs typeface="Times New Roman"/>
                      </a:endParaRPr>
                    </a:p>
                  </a:txBody>
                  <a:tcPr marL="67143" marR="67143" marT="0" marB="0" anchor="ct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400" dirty="0" smtClean="0"/>
                        <a:t>One DB for each indicator of each queue</a:t>
                      </a:r>
                      <a:endParaRPr lang="ru-RU" sz="1400" b="0" dirty="0" smtClean="0">
                        <a:effectLst/>
                      </a:endParaRPr>
                    </a:p>
                  </a:txBody>
                  <a:tcPr marL="67143" marR="67143" marT="0" marB="0" anchor="ctr"/>
                </a:tc>
              </a:tr>
              <a:tr h="1121262">
                <a:tc>
                  <a:txBody>
                    <a:bodyPr/>
                    <a:lstStyle/>
                    <a:p>
                      <a:pPr marL="0" indent="0" algn="ctr">
                        <a:lnSpc>
                          <a:spcPts val="1400"/>
                        </a:lnSpc>
                        <a:spcAft>
                          <a:spcPts val="0"/>
                        </a:spcAft>
                      </a:pPr>
                      <a:r>
                        <a:rPr lang="en-US" sz="1400" dirty="0" smtClean="0">
                          <a:effectLst/>
                        </a:rPr>
                        <a:t>DB</a:t>
                      </a:r>
                      <a:r>
                        <a:rPr lang="ru-RU" sz="1400" dirty="0" smtClean="0">
                          <a:effectLst/>
                        </a:rPr>
                        <a:t>14</a:t>
                      </a:r>
                      <a:r>
                        <a:rPr lang="en-US" sz="1400" dirty="0" smtClean="0">
                          <a:effectLst/>
                        </a:rPr>
                        <a:t>0</a:t>
                      </a:r>
                      <a:r>
                        <a:rPr lang="ru-RU" sz="1400" dirty="0" smtClean="0">
                          <a:effectLst/>
                        </a:rPr>
                        <a:t> </a:t>
                      </a:r>
                      <a:r>
                        <a:rPr lang="ru-RU" sz="1400" dirty="0">
                          <a:effectLst/>
                        </a:rPr>
                        <a:t>– </a:t>
                      </a:r>
                      <a:r>
                        <a:rPr lang="en-US" sz="1400" dirty="0" smtClean="0">
                          <a:effectLst/>
                        </a:rPr>
                        <a:t>DB</a:t>
                      </a:r>
                      <a:r>
                        <a:rPr lang="ru-RU" sz="1400" dirty="0" smtClean="0">
                          <a:effectLst/>
                        </a:rPr>
                        <a:t>14</a:t>
                      </a:r>
                      <a:r>
                        <a:rPr lang="en-US" sz="1400" dirty="0" smtClean="0">
                          <a:effectLst/>
                        </a:rPr>
                        <a:t>1</a:t>
                      </a:r>
                      <a:r>
                        <a:rPr lang="ru-RU" sz="1400" dirty="0" smtClean="0">
                          <a:effectLst/>
                        </a:rPr>
                        <a:t>,</a:t>
                      </a:r>
                    </a:p>
                    <a:p>
                      <a:pPr marL="0" indent="0" algn="ctr">
                        <a:lnSpc>
                          <a:spcPts val="1400"/>
                        </a:lnSpc>
                        <a:spcAft>
                          <a:spcPts val="0"/>
                        </a:spcAft>
                      </a:pPr>
                      <a:r>
                        <a:rPr lang="en-US" sz="1400" dirty="0" smtClean="0">
                          <a:effectLst/>
                          <a:latin typeface="Calibri"/>
                          <a:ea typeface="Calibri"/>
                          <a:cs typeface="Times New Roman"/>
                        </a:rPr>
                        <a:t>DB146</a:t>
                      </a:r>
                      <a:r>
                        <a:rPr lang="en-US" sz="1400" baseline="0" dirty="0" smtClean="0">
                          <a:effectLst/>
                          <a:latin typeface="Calibri"/>
                          <a:ea typeface="Calibri"/>
                          <a:cs typeface="Times New Roman"/>
                        </a:rPr>
                        <a:t> – DB149</a:t>
                      </a:r>
                      <a:endParaRPr lang="ru-RU" sz="140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400" dirty="0" smtClean="0"/>
                        <a:t>Moments of the input / output of the turntable for unloading, moments of movement / shutdown of the turntable, moments of the wagon</a:t>
                      </a:r>
                      <a:endParaRPr lang="ru-RU" sz="1400" b="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400" b="0" dirty="0" smtClean="0">
                          <a:effectLst/>
                        </a:rPr>
                        <a:t>1 second</a:t>
                      </a:r>
                      <a:endParaRPr lang="ru-RU" sz="1400" b="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400" dirty="0" smtClean="0"/>
                        <a:t>two shifts</a:t>
                      </a:r>
                      <a:endParaRPr lang="ru-RU" sz="1400" b="0" dirty="0">
                        <a:solidFill>
                          <a:schemeClr val="tx1"/>
                        </a:solidFill>
                        <a:effectLst/>
                        <a:latin typeface="+mn-lt"/>
                        <a:ea typeface="Calibri"/>
                        <a:cs typeface="Times New Roman"/>
                      </a:endParaRPr>
                    </a:p>
                  </a:txBody>
                  <a:tcPr marL="67143" marR="67143" marT="0" marB="0" anchor="ct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400" dirty="0" smtClean="0"/>
                        <a:t>One DB for each indicator </a:t>
                      </a:r>
                      <a:endParaRPr lang="ru-RU" sz="1400" b="0" dirty="0" smtClean="0">
                        <a:effectLst/>
                      </a:endParaRPr>
                    </a:p>
                  </a:txBody>
                  <a:tcPr marL="67143" marR="67143" marT="0" marB="0" anchor="ctr"/>
                </a:tc>
              </a:tr>
              <a:tr h="1121262">
                <a:tc>
                  <a:txBody>
                    <a:bodyPr/>
                    <a:lstStyle/>
                    <a:p>
                      <a:pPr marL="0" indent="0" algn="ctr">
                        <a:lnSpc>
                          <a:spcPts val="1400"/>
                        </a:lnSpc>
                        <a:spcAft>
                          <a:spcPts val="0"/>
                        </a:spcAft>
                      </a:pPr>
                      <a:r>
                        <a:rPr lang="en-US" sz="1400" dirty="0">
                          <a:effectLst/>
                        </a:rPr>
                        <a:t>DB301 – DB1091</a:t>
                      </a:r>
                      <a:endParaRPr lang="ru-RU" sz="140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400" dirty="0" smtClean="0">
                          <a:effectLst/>
                        </a:rPr>
                        <a:t>Weighted average weight and quality value for each wagon of the unloaded train</a:t>
                      </a:r>
                      <a:endParaRPr lang="ru-RU" sz="140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400" dirty="0" smtClean="0"/>
                        <a:t>Every second calculation for the time of unloading the turntable</a:t>
                      </a:r>
                      <a:endParaRPr lang="ru-RU" sz="140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400" dirty="0" smtClean="0"/>
                        <a:t>two shifts</a:t>
                      </a:r>
                      <a:endParaRPr lang="ru-RU" sz="1400" b="0" dirty="0">
                        <a:solidFill>
                          <a:schemeClr val="tx1"/>
                        </a:solidFill>
                        <a:effectLst/>
                        <a:latin typeface="+mn-lt"/>
                        <a:ea typeface="Calibri"/>
                        <a:cs typeface="Times New Roman"/>
                      </a:endParaRPr>
                    </a:p>
                  </a:txBody>
                  <a:tcPr marL="67143" marR="67143" marT="0" marB="0" anchor="ctr"/>
                </a:tc>
                <a:tc rowSpan="2">
                  <a:txBody>
                    <a:bodyPr/>
                    <a:lstStyle/>
                    <a:p>
                      <a:pPr marL="0" indent="0" algn="ctr">
                        <a:lnSpc>
                          <a:spcPts val="1400"/>
                        </a:lnSpc>
                        <a:spcAft>
                          <a:spcPts val="0"/>
                        </a:spcAft>
                      </a:pPr>
                      <a:r>
                        <a:rPr lang="en-US" sz="1400" dirty="0" smtClean="0"/>
                        <a:t>The number of DBs is set on the basis of the maximum number of wagon trailers unloaded in two shifts</a:t>
                      </a:r>
                      <a:endParaRPr lang="ru-RU" sz="1400" dirty="0">
                        <a:effectLst/>
                        <a:latin typeface="Calibri"/>
                        <a:ea typeface="Calibri"/>
                        <a:cs typeface="Times New Roman"/>
                      </a:endParaRPr>
                    </a:p>
                  </a:txBody>
                  <a:tcPr marL="0" marR="0" marT="0" marB="0" anchor="ctr"/>
                </a:tc>
              </a:tr>
              <a:tr h="1475348">
                <a:tc>
                  <a:txBody>
                    <a:bodyPr/>
                    <a:lstStyle/>
                    <a:p>
                      <a:pPr marL="0" indent="0" algn="ctr">
                        <a:lnSpc>
                          <a:spcPts val="1400"/>
                        </a:lnSpc>
                        <a:spcAft>
                          <a:spcPts val="0"/>
                        </a:spcAft>
                      </a:pPr>
                      <a:r>
                        <a:rPr lang="en-US" sz="1400" dirty="0">
                          <a:effectLst/>
                        </a:rPr>
                        <a:t>DB301 – DB1091</a:t>
                      </a:r>
                      <a:endParaRPr lang="ru-RU" sz="1400" dirty="0">
                        <a:effectLst/>
                        <a:latin typeface="Calibri"/>
                        <a:ea typeface="Calibri"/>
                        <a:cs typeface="Times New Roman"/>
                      </a:endParaRPr>
                    </a:p>
                  </a:txBody>
                  <a:tcPr marL="67143" marR="67143" marT="0" marB="0" anchor="ct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US" sz="1400" dirty="0" smtClean="0">
                          <a:effectLst/>
                        </a:rPr>
                        <a:t>Weighted average weight and quality value for each wagon of the unloaded train in one hopper</a:t>
                      </a:r>
                      <a:r>
                        <a:rPr lang="ru-RU" sz="1400" dirty="0" smtClean="0">
                          <a:effectLst/>
                        </a:rPr>
                        <a:t> </a:t>
                      </a:r>
                      <a:endParaRPr lang="ru-RU" sz="140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400" dirty="0" smtClean="0"/>
                        <a:t>Every second calculation for the time of unloading the turntable</a:t>
                      </a:r>
                      <a:endParaRPr lang="ru-RU" sz="1400" dirty="0">
                        <a:effectLst/>
                        <a:latin typeface="Calibri"/>
                        <a:ea typeface="Calibri"/>
                        <a:cs typeface="Times New Roman"/>
                      </a:endParaRPr>
                    </a:p>
                  </a:txBody>
                  <a:tcPr marL="67143" marR="67143" marT="0" marB="0" anchor="ctr"/>
                </a:tc>
                <a:tc>
                  <a:txBody>
                    <a:bodyPr/>
                    <a:lstStyle/>
                    <a:p>
                      <a:pPr marL="0" indent="0" algn="ctr">
                        <a:lnSpc>
                          <a:spcPts val="1400"/>
                        </a:lnSpc>
                        <a:spcAft>
                          <a:spcPts val="0"/>
                        </a:spcAft>
                      </a:pPr>
                      <a:r>
                        <a:rPr lang="en-US" sz="1400" dirty="0" smtClean="0"/>
                        <a:t>two shifts</a:t>
                      </a:r>
                      <a:endParaRPr lang="ru-RU" sz="1400" b="0" dirty="0">
                        <a:solidFill>
                          <a:schemeClr val="tx1"/>
                        </a:solidFill>
                        <a:effectLst/>
                        <a:latin typeface="+mn-lt"/>
                        <a:ea typeface="Calibri"/>
                        <a:cs typeface="Times New Roman"/>
                      </a:endParaRPr>
                    </a:p>
                  </a:txBody>
                  <a:tcPr marL="67143" marR="67143" marT="0" marB="0" anchor="ctr"/>
                </a:tc>
                <a:tc vMerge="1">
                  <a:txBody>
                    <a:bodyPr/>
                    <a:lstStyle/>
                    <a:p>
                      <a:endParaRPr lang="ru-RU"/>
                    </a:p>
                  </a:txBody>
                  <a:tcPr/>
                </a:tc>
              </a:tr>
            </a:tbl>
          </a:graphicData>
        </a:graphic>
      </p:graphicFrame>
      <p:sp>
        <p:nvSpPr>
          <p:cNvPr id="5" name="Скругленный прямоугольник 4"/>
          <p:cNvSpPr/>
          <p:nvPr/>
        </p:nvSpPr>
        <p:spPr>
          <a:xfrm>
            <a:off x="8878" y="702507"/>
            <a:ext cx="9115338"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t>Information Support.</a:t>
            </a:r>
            <a:r>
              <a:rPr lang="kk-KZ" sz="1600" b="1" dirty="0" smtClean="0">
                <a:solidFill>
                  <a:schemeClr val="bg1"/>
                </a:solidFill>
                <a:latin typeface="Calibri" pitchFamily="34" charset="0"/>
                <a:ea typeface="Calibri" pitchFamily="34" charset="0"/>
                <a:cs typeface="Times New Roman" pitchFamily="18" charset="0"/>
              </a:rPr>
              <a:t> </a:t>
            </a:r>
            <a:r>
              <a:rPr lang="en-US" sz="1600" b="1" dirty="0" smtClean="0"/>
              <a:t>Functionality DB of the controller station</a:t>
            </a:r>
            <a:endParaRPr lang="ru-RU" sz="1600" b="1" dirty="0">
              <a:solidFill>
                <a:schemeClr val="bg1"/>
              </a:solidFill>
              <a:latin typeface="Calibri" pitchFamily="34" charset="0"/>
              <a:ea typeface="Calibri" pitchFamily="34" charset="0"/>
              <a:cs typeface="Times New Roman" pitchFamily="18" charset="0"/>
            </a:endParaRPr>
          </a:p>
        </p:txBody>
      </p:sp>
      <p:sp>
        <p:nvSpPr>
          <p:cNvPr id="6" name="Полилиния 5"/>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Tree>
    <p:extLst>
      <p:ext uri="{BB962C8B-B14F-4D97-AF65-F5344CB8AC3E}">
        <p14:creationId xmlns:p14="http://schemas.microsoft.com/office/powerpoint/2010/main" xmlns="" val="1530447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2426287490"/>
              </p:ext>
            </p:extLst>
          </p:nvPr>
        </p:nvGraphicFramePr>
        <p:xfrm>
          <a:off x="285720" y="928670"/>
          <a:ext cx="8643998" cy="5726981"/>
        </p:xfrm>
        <a:graphic>
          <a:graphicData uri="http://schemas.openxmlformats.org/drawingml/2006/table">
            <a:tbl>
              <a:tblPr firstRow="1" bandRow="1">
                <a:tableStyleId>{5C22544A-7EE6-4342-B048-85BDC9FD1C3A}</a:tableStyleId>
              </a:tblPr>
              <a:tblGrid>
                <a:gridCol w="3076677"/>
                <a:gridCol w="2856915"/>
                <a:gridCol w="2710406"/>
              </a:tblGrid>
              <a:tr h="5726981">
                <a:tc>
                  <a:txBody>
                    <a:bodyPr/>
                    <a:lstStyle/>
                    <a:p>
                      <a:pPr algn="ctr"/>
                      <a:endParaRPr lang="ru-RU" dirty="0">
                        <a:solidFill>
                          <a:schemeClr val="tx1"/>
                        </a:solidFill>
                      </a:endParaRPr>
                    </a:p>
                  </a:txBody>
                  <a:tcPr>
                    <a:solidFill>
                      <a:schemeClr val="accent1">
                        <a:lumMod val="20000"/>
                        <a:lumOff val="80000"/>
                      </a:schemeClr>
                    </a:solidFill>
                  </a:tcPr>
                </a:tc>
                <a:tc>
                  <a:txBody>
                    <a:bodyPr/>
                    <a:lstStyle/>
                    <a:p>
                      <a:endParaRPr lang="ru-RU" dirty="0"/>
                    </a:p>
                  </a:txBody>
                  <a:tcPr>
                    <a:solidFill>
                      <a:schemeClr val="tx2">
                        <a:lumMod val="20000"/>
                        <a:lumOff val="80000"/>
                      </a:schemeClr>
                    </a:solidFill>
                  </a:tcPr>
                </a:tc>
                <a:tc>
                  <a:txBody>
                    <a:bodyPr/>
                    <a:lstStyle/>
                    <a:p>
                      <a:endParaRPr lang="ru-RU" dirty="0"/>
                    </a:p>
                  </a:txBody>
                  <a:tcPr>
                    <a:solidFill>
                      <a:schemeClr val="accent1">
                        <a:lumMod val="20000"/>
                        <a:lumOff val="80000"/>
                      </a:schemeClr>
                    </a:solidFill>
                  </a:tcPr>
                </a:tc>
              </a:tr>
            </a:tbl>
          </a:graphicData>
        </a:graphic>
      </p:graphicFrame>
      <p:grpSp>
        <p:nvGrpSpPr>
          <p:cNvPr id="5" name="Группа 4"/>
          <p:cNvGrpSpPr/>
          <p:nvPr/>
        </p:nvGrpSpPr>
        <p:grpSpPr>
          <a:xfrm>
            <a:off x="3673931" y="1422507"/>
            <a:ext cx="2183953" cy="699249"/>
            <a:chOff x="1043605" y="836712"/>
            <a:chExt cx="1800203" cy="723955"/>
          </a:xfrm>
        </p:grpSpPr>
        <p:sp>
          <p:nvSpPr>
            <p:cNvPr id="6"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effectLst/>
                  <a:latin typeface="+mj-lt"/>
                  <a:ea typeface="Calibri"/>
                  <a:cs typeface="Times New Roman"/>
                </a:rPr>
                <a:t>№ </a:t>
              </a:r>
              <a:r>
                <a:rPr lang="en-US" sz="1400" dirty="0">
                  <a:effectLst/>
                  <a:latin typeface="+mj-lt"/>
                  <a:ea typeface="Calibri"/>
                  <a:cs typeface="Times New Roman"/>
                </a:rPr>
                <a:t>DB</a:t>
              </a:r>
              <a:r>
                <a:rPr lang="ru-RU" sz="1400" dirty="0">
                  <a:effectLst/>
                  <a:latin typeface="+mj-lt"/>
                  <a:ea typeface="Calibri"/>
                  <a:cs typeface="Times New Roman"/>
                </a:rPr>
                <a:t> </a:t>
              </a:r>
              <a:r>
                <a:rPr lang="ru-RU" sz="1400" dirty="0" smtClean="0">
                  <a:latin typeface="+mj-lt"/>
                </a:rPr>
                <a:t>след-го вагона =5</a:t>
              </a:r>
              <a:r>
                <a:rPr lang="en-US" sz="1400" dirty="0" smtClean="0">
                  <a:latin typeface="+mj-lt"/>
                </a:rPr>
                <a:t> </a:t>
              </a:r>
              <a:r>
                <a:rPr lang="ru-RU" sz="1400" dirty="0" smtClean="0">
                  <a:ea typeface="Calibri"/>
                  <a:cs typeface="Times New Roman"/>
                </a:rPr>
                <a:t>№ </a:t>
              </a:r>
              <a:r>
                <a:rPr lang="en-US" sz="1400" dirty="0" smtClean="0">
                  <a:ea typeface="Calibri"/>
                  <a:cs typeface="Times New Roman"/>
                </a:rPr>
                <a:t>DB</a:t>
              </a:r>
              <a:r>
                <a:rPr lang="ru-RU" sz="1400" dirty="0" smtClean="0">
                  <a:ea typeface="Calibri"/>
                  <a:cs typeface="Times New Roman"/>
                </a:rPr>
                <a:t> пр</a:t>
              </a:r>
              <a:r>
                <a:rPr lang="ru-RU" sz="1400" dirty="0" smtClean="0"/>
                <a:t>ед-го вагона</a:t>
              </a:r>
              <a:r>
                <a:rPr lang="ru-RU" sz="1400" dirty="0" smtClean="0">
                  <a:latin typeface="+mj-lt"/>
                </a:rPr>
                <a:t> </a:t>
              </a:r>
              <a:r>
                <a:rPr lang="en-US" sz="1400" dirty="0" smtClean="0">
                  <a:latin typeface="+mj-lt"/>
                </a:rPr>
                <a:t>=0</a:t>
              </a:r>
              <a:endParaRPr lang="ru-RU" sz="1400" dirty="0">
                <a:effectLst/>
                <a:latin typeface="+mj-lt"/>
                <a:ea typeface="Calibri"/>
                <a:cs typeface="Times New Roman"/>
              </a:endParaRPr>
            </a:p>
          </p:txBody>
        </p:sp>
        <p:sp>
          <p:nvSpPr>
            <p:cNvPr id="7" name="Прямоугольник 6"/>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a:ea typeface="Calibri"/>
                  <a:cs typeface="Times New Roman"/>
                </a:rPr>
                <a:t>DB</a:t>
              </a:r>
              <a:r>
                <a:rPr lang="ru-RU" sz="1600" dirty="0">
                  <a:ea typeface="Calibri"/>
                  <a:cs typeface="Times New Roman"/>
                </a:rPr>
                <a:t>3 </a:t>
              </a:r>
              <a:r>
                <a:rPr lang="ru-RU" sz="1600" dirty="0" smtClean="0"/>
                <a:t>Вагон </a:t>
              </a:r>
              <a:r>
                <a:rPr lang="ru-RU" sz="1600" dirty="0" smtClean="0">
                  <a:ea typeface="Calibri"/>
                  <a:cs typeface="Times New Roman"/>
                </a:rPr>
                <a:t>№</a:t>
              </a:r>
              <a:r>
                <a:rPr lang="ru-RU" sz="1600" dirty="0">
                  <a:ea typeface="Calibri"/>
                  <a:cs typeface="Times New Roman"/>
                </a:rPr>
                <a:t>1</a:t>
              </a:r>
            </a:p>
          </p:txBody>
        </p:sp>
      </p:grpSp>
      <p:grpSp>
        <p:nvGrpSpPr>
          <p:cNvPr id="8" name="Группа 7"/>
          <p:cNvGrpSpPr/>
          <p:nvPr/>
        </p:nvGrpSpPr>
        <p:grpSpPr>
          <a:xfrm>
            <a:off x="743144" y="1454689"/>
            <a:ext cx="2183953" cy="699249"/>
            <a:chOff x="1043605" y="836712"/>
            <a:chExt cx="1800203" cy="723955"/>
          </a:xfrm>
        </p:grpSpPr>
        <p:sp>
          <p:nvSpPr>
            <p:cNvPr id="9"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effectLst/>
                  <a:latin typeface="Calibri"/>
                  <a:ea typeface="Calibri"/>
                  <a:cs typeface="Times New Roman"/>
                </a:rPr>
                <a:t>№ </a:t>
              </a:r>
              <a:r>
                <a:rPr lang="en-US" sz="1400" dirty="0">
                  <a:effectLst/>
                  <a:latin typeface="Calibri"/>
                  <a:ea typeface="Calibri"/>
                  <a:cs typeface="Times New Roman"/>
                </a:rPr>
                <a:t>DB</a:t>
              </a:r>
              <a:r>
                <a:rPr lang="ru-RU" sz="1400" dirty="0">
                  <a:effectLst/>
                  <a:latin typeface="Calibri"/>
                  <a:ea typeface="Calibri"/>
                  <a:cs typeface="Times New Roman"/>
                </a:rPr>
                <a:t> предыдущей вертушки = 0</a:t>
              </a:r>
            </a:p>
          </p:txBody>
        </p:sp>
        <p:sp>
          <p:nvSpPr>
            <p:cNvPr id="10" name="Прямоугольник 9"/>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a:ea typeface="Calibri"/>
                  <a:cs typeface="Times New Roman"/>
                </a:rPr>
                <a:t>DB</a:t>
              </a:r>
              <a:r>
                <a:rPr lang="ru-RU" sz="1600" dirty="0">
                  <a:ea typeface="Calibri"/>
                  <a:cs typeface="Times New Roman"/>
                </a:rPr>
                <a:t>3 Вертушка №1</a:t>
              </a:r>
            </a:p>
          </p:txBody>
        </p:sp>
      </p:grpSp>
      <p:grpSp>
        <p:nvGrpSpPr>
          <p:cNvPr id="11" name="Группа 10"/>
          <p:cNvGrpSpPr/>
          <p:nvPr/>
        </p:nvGrpSpPr>
        <p:grpSpPr>
          <a:xfrm>
            <a:off x="728794" y="2459485"/>
            <a:ext cx="2183953" cy="699249"/>
            <a:chOff x="1043605" y="836712"/>
            <a:chExt cx="1800203" cy="723955"/>
          </a:xfrm>
        </p:grpSpPr>
        <p:sp>
          <p:nvSpPr>
            <p:cNvPr id="12"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effectLst/>
                  <a:latin typeface="Calibri"/>
                  <a:ea typeface="Calibri"/>
                  <a:cs typeface="Times New Roman"/>
                </a:rPr>
                <a:t>№ </a:t>
              </a:r>
              <a:r>
                <a:rPr lang="en-US" sz="1400" dirty="0">
                  <a:effectLst/>
                  <a:latin typeface="Calibri"/>
                  <a:ea typeface="Calibri"/>
                  <a:cs typeface="Times New Roman"/>
                </a:rPr>
                <a:t>DB</a:t>
              </a:r>
              <a:r>
                <a:rPr lang="ru-RU" sz="1400" dirty="0">
                  <a:effectLst/>
                  <a:latin typeface="Calibri"/>
                  <a:ea typeface="Calibri"/>
                  <a:cs typeface="Times New Roman"/>
                </a:rPr>
                <a:t> предыдущей вертушки = </a:t>
              </a:r>
              <a:r>
                <a:rPr lang="ru-RU" sz="1400" dirty="0" smtClean="0">
                  <a:effectLst/>
                  <a:latin typeface="Calibri"/>
                  <a:ea typeface="Calibri"/>
                  <a:cs typeface="Times New Roman"/>
                </a:rPr>
                <a:t>3</a:t>
              </a:r>
              <a:endParaRPr lang="ru-RU" sz="1400" dirty="0">
                <a:effectLst/>
                <a:latin typeface="Calibri"/>
                <a:ea typeface="Calibri"/>
                <a:cs typeface="Times New Roman"/>
              </a:endParaRPr>
            </a:p>
          </p:txBody>
        </p:sp>
        <p:sp>
          <p:nvSpPr>
            <p:cNvPr id="13" name="Прямоугольник 12"/>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smtClean="0">
                  <a:ea typeface="Calibri"/>
                  <a:cs typeface="Times New Roman"/>
                </a:rPr>
                <a:t>DB</a:t>
              </a:r>
              <a:r>
                <a:rPr lang="ru-RU" sz="1600" dirty="0" smtClean="0">
                  <a:ea typeface="Calibri"/>
                  <a:cs typeface="Times New Roman"/>
                </a:rPr>
                <a:t>5 </a:t>
              </a:r>
              <a:r>
                <a:rPr lang="ru-RU" sz="1600" dirty="0">
                  <a:ea typeface="Calibri"/>
                  <a:cs typeface="Times New Roman"/>
                </a:rPr>
                <a:t>Вертушка </a:t>
              </a:r>
              <a:r>
                <a:rPr lang="ru-RU" sz="1600" dirty="0" smtClean="0">
                  <a:ea typeface="Calibri"/>
                  <a:cs typeface="Times New Roman"/>
                </a:rPr>
                <a:t>№2</a:t>
              </a:r>
              <a:endParaRPr lang="ru-RU" sz="1600" dirty="0">
                <a:ea typeface="Calibri"/>
                <a:cs typeface="Times New Roman"/>
              </a:endParaRPr>
            </a:p>
          </p:txBody>
        </p:sp>
      </p:grpSp>
      <p:grpSp>
        <p:nvGrpSpPr>
          <p:cNvPr id="14" name="Группа 13"/>
          <p:cNvGrpSpPr/>
          <p:nvPr/>
        </p:nvGrpSpPr>
        <p:grpSpPr>
          <a:xfrm>
            <a:off x="728796" y="3466901"/>
            <a:ext cx="2183953" cy="699249"/>
            <a:chOff x="1043605" y="836712"/>
            <a:chExt cx="1800203" cy="723955"/>
          </a:xfrm>
        </p:grpSpPr>
        <p:sp>
          <p:nvSpPr>
            <p:cNvPr id="15"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effectLst/>
                  <a:latin typeface="Calibri"/>
                  <a:ea typeface="Calibri"/>
                  <a:cs typeface="Times New Roman"/>
                </a:rPr>
                <a:t>№ </a:t>
              </a:r>
              <a:r>
                <a:rPr lang="en-US" sz="1400" dirty="0">
                  <a:effectLst/>
                  <a:latin typeface="Calibri"/>
                  <a:ea typeface="Calibri"/>
                  <a:cs typeface="Times New Roman"/>
                </a:rPr>
                <a:t>DB</a:t>
              </a:r>
              <a:r>
                <a:rPr lang="ru-RU" sz="1400" dirty="0">
                  <a:effectLst/>
                  <a:latin typeface="Calibri"/>
                  <a:ea typeface="Calibri"/>
                  <a:cs typeface="Times New Roman"/>
                </a:rPr>
                <a:t> предыдущей вертушки = </a:t>
              </a:r>
              <a:r>
                <a:rPr lang="ru-RU" sz="1400" dirty="0" smtClean="0">
                  <a:effectLst/>
                  <a:latin typeface="Calibri"/>
                  <a:ea typeface="Calibri"/>
                  <a:cs typeface="Times New Roman"/>
                </a:rPr>
                <a:t>5</a:t>
              </a:r>
              <a:endParaRPr lang="ru-RU" sz="1400" dirty="0">
                <a:effectLst/>
                <a:latin typeface="Calibri"/>
                <a:ea typeface="Calibri"/>
                <a:cs typeface="Times New Roman"/>
              </a:endParaRPr>
            </a:p>
          </p:txBody>
        </p:sp>
        <p:sp>
          <p:nvSpPr>
            <p:cNvPr id="16" name="Прямоугольник 15"/>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smtClean="0">
                  <a:ea typeface="Calibri"/>
                  <a:cs typeface="Times New Roman"/>
                </a:rPr>
                <a:t>DB</a:t>
              </a:r>
              <a:r>
                <a:rPr lang="ru-RU" sz="1600" dirty="0" smtClean="0">
                  <a:ea typeface="Calibri"/>
                  <a:cs typeface="Times New Roman"/>
                </a:rPr>
                <a:t>6 </a:t>
              </a:r>
              <a:r>
                <a:rPr lang="ru-RU" sz="1600" dirty="0">
                  <a:ea typeface="Calibri"/>
                  <a:cs typeface="Times New Roman"/>
                </a:rPr>
                <a:t>Вертушка </a:t>
              </a:r>
              <a:r>
                <a:rPr lang="ru-RU" sz="1600" dirty="0" smtClean="0">
                  <a:ea typeface="Calibri"/>
                  <a:cs typeface="Times New Roman"/>
                </a:rPr>
                <a:t>№3</a:t>
              </a:r>
              <a:endParaRPr lang="ru-RU" sz="1600" dirty="0">
                <a:ea typeface="Calibri"/>
                <a:cs typeface="Times New Roman"/>
              </a:endParaRPr>
            </a:p>
          </p:txBody>
        </p:sp>
      </p:grpSp>
      <p:grpSp>
        <p:nvGrpSpPr>
          <p:cNvPr id="17" name="Группа 16"/>
          <p:cNvGrpSpPr/>
          <p:nvPr/>
        </p:nvGrpSpPr>
        <p:grpSpPr>
          <a:xfrm>
            <a:off x="679944" y="4937824"/>
            <a:ext cx="2183953" cy="699249"/>
            <a:chOff x="1043605" y="836712"/>
            <a:chExt cx="1800203" cy="723955"/>
          </a:xfrm>
        </p:grpSpPr>
        <p:sp>
          <p:nvSpPr>
            <p:cNvPr id="18"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effectLst/>
                  <a:latin typeface="Calibri"/>
                  <a:ea typeface="Calibri"/>
                  <a:cs typeface="Times New Roman"/>
                </a:rPr>
                <a:t>№ </a:t>
              </a:r>
              <a:r>
                <a:rPr lang="en-US" sz="1400" dirty="0">
                  <a:effectLst/>
                  <a:latin typeface="Calibri"/>
                  <a:ea typeface="Calibri"/>
                  <a:cs typeface="Times New Roman"/>
                </a:rPr>
                <a:t>DB</a:t>
              </a:r>
              <a:r>
                <a:rPr lang="ru-RU" sz="1400" dirty="0">
                  <a:effectLst/>
                  <a:latin typeface="Calibri"/>
                  <a:ea typeface="Calibri"/>
                  <a:cs typeface="Times New Roman"/>
                </a:rPr>
                <a:t> предыдущей вертушки = </a:t>
              </a:r>
              <a:r>
                <a:rPr lang="en-US" sz="1400" dirty="0" smtClean="0">
                  <a:effectLst/>
                  <a:latin typeface="Calibri"/>
                  <a:ea typeface="Calibri"/>
                  <a:cs typeface="Times New Roman"/>
                </a:rPr>
                <a:t>{k}</a:t>
              </a:r>
              <a:endParaRPr lang="ru-RU" sz="1400" dirty="0">
                <a:effectLst/>
                <a:latin typeface="Calibri"/>
                <a:ea typeface="Calibri"/>
                <a:cs typeface="Times New Roman"/>
              </a:endParaRPr>
            </a:p>
          </p:txBody>
        </p:sp>
        <p:sp>
          <p:nvSpPr>
            <p:cNvPr id="19" name="Прямоугольник 18"/>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smtClean="0">
                  <a:ea typeface="Calibri"/>
                  <a:cs typeface="Times New Roman"/>
                </a:rPr>
                <a:t>DB{N}</a:t>
              </a:r>
              <a:r>
                <a:rPr lang="ru-RU" sz="1600" dirty="0" smtClean="0">
                  <a:ea typeface="Calibri"/>
                  <a:cs typeface="Times New Roman"/>
                </a:rPr>
                <a:t> </a:t>
              </a:r>
              <a:r>
                <a:rPr lang="ru-RU" sz="1600" dirty="0">
                  <a:ea typeface="Calibri"/>
                  <a:cs typeface="Times New Roman"/>
                </a:rPr>
                <a:t>Вертушка </a:t>
              </a:r>
              <a:r>
                <a:rPr lang="ru-RU" sz="1600" dirty="0" smtClean="0">
                  <a:ea typeface="Calibri"/>
                  <a:cs typeface="Times New Roman"/>
                </a:rPr>
                <a:t>№</a:t>
              </a:r>
              <a:r>
                <a:rPr lang="en-US" sz="1600" dirty="0" smtClean="0">
                  <a:ea typeface="Calibri"/>
                  <a:cs typeface="Times New Roman"/>
                </a:rPr>
                <a:t>S</a:t>
              </a:r>
              <a:endParaRPr lang="ru-RU" sz="1600" dirty="0">
                <a:ea typeface="Calibri"/>
                <a:cs typeface="Times New Roman"/>
              </a:endParaRPr>
            </a:p>
          </p:txBody>
        </p:sp>
      </p:grpSp>
      <p:grpSp>
        <p:nvGrpSpPr>
          <p:cNvPr id="20" name="Группа 19"/>
          <p:cNvGrpSpPr/>
          <p:nvPr/>
        </p:nvGrpSpPr>
        <p:grpSpPr>
          <a:xfrm>
            <a:off x="659853" y="5945936"/>
            <a:ext cx="2183953" cy="699249"/>
            <a:chOff x="1043605" y="836712"/>
            <a:chExt cx="1800203" cy="723955"/>
          </a:xfrm>
        </p:grpSpPr>
        <p:sp>
          <p:nvSpPr>
            <p:cNvPr id="21"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effectLst/>
                  <a:latin typeface="Calibri"/>
                  <a:ea typeface="Calibri"/>
                  <a:cs typeface="Times New Roman"/>
                </a:rPr>
                <a:t>№ </a:t>
              </a:r>
              <a:r>
                <a:rPr lang="en-US" sz="1400" dirty="0">
                  <a:effectLst/>
                  <a:latin typeface="Calibri"/>
                  <a:ea typeface="Calibri"/>
                  <a:cs typeface="Times New Roman"/>
                </a:rPr>
                <a:t>DB</a:t>
              </a:r>
              <a:r>
                <a:rPr lang="ru-RU" sz="1400" dirty="0">
                  <a:effectLst/>
                  <a:latin typeface="Calibri"/>
                  <a:ea typeface="Calibri"/>
                  <a:cs typeface="Times New Roman"/>
                </a:rPr>
                <a:t> предыдущей вертушки = </a:t>
              </a:r>
              <a:r>
                <a:rPr lang="en-US" sz="1400" dirty="0" smtClean="0">
                  <a:effectLst/>
                  <a:latin typeface="Calibri"/>
                  <a:ea typeface="Calibri"/>
                  <a:cs typeface="Times New Roman"/>
                </a:rPr>
                <a:t>{N}</a:t>
              </a:r>
              <a:endParaRPr lang="ru-RU" sz="1400" dirty="0">
                <a:effectLst/>
                <a:latin typeface="Calibri"/>
                <a:ea typeface="Calibri"/>
                <a:cs typeface="Times New Roman"/>
              </a:endParaRPr>
            </a:p>
          </p:txBody>
        </p:sp>
        <p:sp>
          <p:nvSpPr>
            <p:cNvPr id="22" name="Прямоугольник 21"/>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smtClean="0">
                  <a:ea typeface="Calibri"/>
                  <a:cs typeface="Times New Roman"/>
                </a:rPr>
                <a:t>DB{M}</a:t>
              </a:r>
              <a:r>
                <a:rPr lang="ru-RU" sz="1600" dirty="0" smtClean="0">
                  <a:ea typeface="Calibri"/>
                  <a:cs typeface="Times New Roman"/>
                </a:rPr>
                <a:t> </a:t>
              </a:r>
              <a:r>
                <a:rPr lang="ru-RU" sz="1600" dirty="0">
                  <a:ea typeface="Calibri"/>
                  <a:cs typeface="Times New Roman"/>
                </a:rPr>
                <a:t>Вертушка </a:t>
              </a:r>
              <a:r>
                <a:rPr lang="ru-RU" sz="1600" dirty="0" smtClean="0">
                  <a:ea typeface="Calibri"/>
                  <a:cs typeface="Times New Roman"/>
                </a:rPr>
                <a:t>№</a:t>
              </a:r>
              <a:r>
                <a:rPr lang="en-US" sz="1600" dirty="0" smtClean="0">
                  <a:ea typeface="Calibri"/>
                  <a:cs typeface="Times New Roman"/>
                </a:rPr>
                <a:t>S+1</a:t>
              </a:r>
              <a:endParaRPr lang="ru-RU" sz="1600" dirty="0">
                <a:ea typeface="Calibri"/>
                <a:cs typeface="Times New Roman"/>
              </a:endParaRPr>
            </a:p>
          </p:txBody>
        </p:sp>
      </p:grpSp>
      <p:grpSp>
        <p:nvGrpSpPr>
          <p:cNvPr id="23" name="Группа 22"/>
          <p:cNvGrpSpPr/>
          <p:nvPr/>
        </p:nvGrpSpPr>
        <p:grpSpPr>
          <a:xfrm>
            <a:off x="3673927" y="2472430"/>
            <a:ext cx="2183953" cy="699249"/>
            <a:chOff x="1043605" y="836712"/>
            <a:chExt cx="1800203" cy="723955"/>
          </a:xfrm>
        </p:grpSpPr>
        <p:sp>
          <p:nvSpPr>
            <p:cNvPr id="24"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ea typeface="Calibri"/>
                  <a:cs typeface="Times New Roman"/>
                </a:rPr>
                <a:t>№ </a:t>
              </a:r>
              <a:r>
                <a:rPr lang="en-US" sz="1400" dirty="0" smtClean="0">
                  <a:ea typeface="Calibri"/>
                  <a:cs typeface="Times New Roman"/>
                </a:rPr>
                <a:t>DB</a:t>
              </a:r>
              <a:r>
                <a:rPr lang="ru-RU" sz="1400" dirty="0" smtClean="0">
                  <a:ea typeface="Calibri"/>
                  <a:cs typeface="Times New Roman"/>
                </a:rPr>
                <a:t> </a:t>
              </a:r>
              <a:r>
                <a:rPr lang="ru-RU" sz="1400" dirty="0" smtClean="0"/>
                <a:t>след-го вагона =</a:t>
              </a:r>
              <a:r>
                <a:rPr lang="en-US" sz="1400" dirty="0" smtClean="0"/>
                <a:t>6 </a:t>
              </a:r>
              <a:r>
                <a:rPr lang="ru-RU" sz="1400" dirty="0" smtClean="0">
                  <a:ea typeface="Calibri"/>
                  <a:cs typeface="Times New Roman"/>
                </a:rPr>
                <a:t>№ </a:t>
              </a:r>
              <a:r>
                <a:rPr lang="en-US" sz="1400" dirty="0" smtClean="0">
                  <a:ea typeface="Calibri"/>
                  <a:cs typeface="Times New Roman"/>
                </a:rPr>
                <a:t>DB</a:t>
              </a:r>
              <a:r>
                <a:rPr lang="ru-RU" sz="1400" dirty="0" smtClean="0">
                  <a:ea typeface="Calibri"/>
                  <a:cs typeface="Times New Roman"/>
                </a:rPr>
                <a:t> пр</a:t>
              </a:r>
              <a:r>
                <a:rPr lang="ru-RU" sz="1400" dirty="0" smtClean="0"/>
                <a:t>ед-го вагона </a:t>
              </a:r>
              <a:r>
                <a:rPr lang="en-US" sz="1400" dirty="0" smtClean="0"/>
                <a:t>=3</a:t>
              </a:r>
              <a:endParaRPr lang="ru-RU" sz="1400" dirty="0" smtClean="0">
                <a:ea typeface="Calibri"/>
                <a:cs typeface="Times New Roman"/>
              </a:endParaRPr>
            </a:p>
            <a:p>
              <a:pPr algn="ctr">
                <a:lnSpc>
                  <a:spcPts val="1200"/>
                </a:lnSpc>
                <a:spcBef>
                  <a:spcPts val="600"/>
                </a:spcBef>
                <a:spcAft>
                  <a:spcPts val="1000"/>
                </a:spcAft>
              </a:pPr>
              <a:endParaRPr lang="ru-RU" sz="1400" dirty="0">
                <a:effectLst/>
                <a:latin typeface="Calibri"/>
                <a:ea typeface="Calibri"/>
                <a:cs typeface="Times New Roman"/>
              </a:endParaRPr>
            </a:p>
          </p:txBody>
        </p:sp>
        <p:sp>
          <p:nvSpPr>
            <p:cNvPr id="25" name="Прямоугольник 24"/>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smtClean="0">
                  <a:ea typeface="Calibri"/>
                  <a:cs typeface="Times New Roman"/>
                </a:rPr>
                <a:t>DB</a:t>
              </a:r>
              <a:r>
                <a:rPr lang="en-US" sz="1600" dirty="0">
                  <a:ea typeface="Calibri"/>
                  <a:cs typeface="Times New Roman"/>
                </a:rPr>
                <a:t>5</a:t>
              </a:r>
              <a:r>
                <a:rPr lang="ru-RU" sz="1600" dirty="0" smtClean="0">
                  <a:ea typeface="Calibri"/>
                  <a:cs typeface="Times New Roman"/>
                </a:rPr>
                <a:t> </a:t>
              </a:r>
              <a:r>
                <a:rPr lang="ru-RU" sz="1600" dirty="0" smtClean="0"/>
                <a:t>Вагон </a:t>
              </a:r>
              <a:r>
                <a:rPr lang="ru-RU" sz="1600" dirty="0" smtClean="0">
                  <a:ea typeface="Calibri"/>
                  <a:cs typeface="Times New Roman"/>
                </a:rPr>
                <a:t>№</a:t>
              </a:r>
              <a:r>
                <a:rPr lang="en-US" sz="1600" dirty="0" smtClean="0">
                  <a:ea typeface="Calibri"/>
                  <a:cs typeface="Times New Roman"/>
                </a:rPr>
                <a:t>2</a:t>
              </a:r>
              <a:endParaRPr lang="ru-RU" sz="1600" dirty="0">
                <a:ea typeface="Calibri"/>
                <a:cs typeface="Times New Roman"/>
              </a:endParaRPr>
            </a:p>
          </p:txBody>
        </p:sp>
      </p:grpSp>
      <p:grpSp>
        <p:nvGrpSpPr>
          <p:cNvPr id="26" name="Группа 25"/>
          <p:cNvGrpSpPr/>
          <p:nvPr/>
        </p:nvGrpSpPr>
        <p:grpSpPr>
          <a:xfrm>
            <a:off x="3655729" y="3474175"/>
            <a:ext cx="2183953" cy="699249"/>
            <a:chOff x="1043605" y="836712"/>
            <a:chExt cx="1800203" cy="723955"/>
          </a:xfrm>
        </p:grpSpPr>
        <p:sp>
          <p:nvSpPr>
            <p:cNvPr id="27"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ea typeface="Calibri"/>
                  <a:cs typeface="Times New Roman"/>
                </a:rPr>
                <a:t>№ </a:t>
              </a:r>
              <a:r>
                <a:rPr lang="en-US" sz="1400" dirty="0" smtClean="0">
                  <a:ea typeface="Calibri"/>
                  <a:cs typeface="Times New Roman"/>
                </a:rPr>
                <a:t>DB</a:t>
              </a:r>
              <a:r>
                <a:rPr lang="ru-RU" sz="1400" dirty="0" smtClean="0">
                  <a:ea typeface="Calibri"/>
                  <a:cs typeface="Times New Roman"/>
                </a:rPr>
                <a:t> </a:t>
              </a:r>
              <a:r>
                <a:rPr lang="ru-RU" sz="1400" dirty="0" smtClean="0"/>
                <a:t>след-го вагона =</a:t>
              </a:r>
              <a:r>
                <a:rPr lang="en-US" sz="1400" dirty="0" smtClean="0"/>
                <a:t>{K} </a:t>
              </a:r>
              <a:r>
                <a:rPr lang="ru-RU" sz="1400" dirty="0" smtClean="0">
                  <a:ea typeface="Calibri"/>
                  <a:cs typeface="Times New Roman"/>
                </a:rPr>
                <a:t>№ </a:t>
              </a:r>
              <a:r>
                <a:rPr lang="en-US" sz="1400" dirty="0" smtClean="0">
                  <a:ea typeface="Calibri"/>
                  <a:cs typeface="Times New Roman"/>
                </a:rPr>
                <a:t>DB</a:t>
              </a:r>
              <a:r>
                <a:rPr lang="ru-RU" sz="1400" dirty="0" smtClean="0">
                  <a:ea typeface="Calibri"/>
                  <a:cs typeface="Times New Roman"/>
                </a:rPr>
                <a:t> пр</a:t>
              </a:r>
              <a:r>
                <a:rPr lang="ru-RU" sz="1400" dirty="0" smtClean="0"/>
                <a:t>ед-го вагона </a:t>
              </a:r>
              <a:r>
                <a:rPr lang="en-US" sz="1400" dirty="0" smtClean="0"/>
                <a:t>=</a:t>
              </a:r>
              <a:r>
                <a:rPr lang="ru-RU" sz="1400" dirty="0" smtClean="0"/>
                <a:t>5</a:t>
              </a:r>
              <a:endParaRPr lang="ru-RU" sz="1400" dirty="0" smtClean="0">
                <a:ea typeface="Calibri"/>
                <a:cs typeface="Times New Roman"/>
              </a:endParaRPr>
            </a:p>
            <a:p>
              <a:pPr algn="ctr">
                <a:lnSpc>
                  <a:spcPts val="1200"/>
                </a:lnSpc>
                <a:spcBef>
                  <a:spcPts val="600"/>
                </a:spcBef>
                <a:spcAft>
                  <a:spcPts val="1000"/>
                </a:spcAft>
              </a:pPr>
              <a:endParaRPr lang="ru-RU" sz="1400" dirty="0">
                <a:effectLst/>
                <a:latin typeface="Calibri"/>
                <a:ea typeface="Calibri"/>
                <a:cs typeface="Times New Roman"/>
              </a:endParaRPr>
            </a:p>
          </p:txBody>
        </p:sp>
        <p:sp>
          <p:nvSpPr>
            <p:cNvPr id="28" name="Прямоугольник 27"/>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smtClean="0">
                  <a:ea typeface="Calibri"/>
                  <a:cs typeface="Times New Roman"/>
                </a:rPr>
                <a:t>DB6</a:t>
              </a:r>
              <a:r>
                <a:rPr lang="ru-RU" sz="1600" dirty="0" smtClean="0">
                  <a:ea typeface="Calibri"/>
                  <a:cs typeface="Times New Roman"/>
                </a:rPr>
                <a:t> </a:t>
              </a:r>
              <a:r>
                <a:rPr lang="ru-RU" sz="1600" dirty="0" smtClean="0"/>
                <a:t>Вагон </a:t>
              </a:r>
              <a:r>
                <a:rPr lang="ru-RU" sz="1600" dirty="0" smtClean="0">
                  <a:ea typeface="Calibri"/>
                  <a:cs typeface="Times New Roman"/>
                </a:rPr>
                <a:t>№</a:t>
              </a:r>
              <a:r>
                <a:rPr lang="en-US" sz="1600" dirty="0" smtClean="0">
                  <a:ea typeface="Calibri"/>
                  <a:cs typeface="Times New Roman"/>
                </a:rPr>
                <a:t>3</a:t>
              </a:r>
              <a:endParaRPr lang="ru-RU" sz="1600" dirty="0">
                <a:ea typeface="Calibri"/>
                <a:cs typeface="Times New Roman"/>
              </a:endParaRPr>
            </a:p>
          </p:txBody>
        </p:sp>
      </p:grpSp>
      <p:grpSp>
        <p:nvGrpSpPr>
          <p:cNvPr id="29" name="Группа 28"/>
          <p:cNvGrpSpPr/>
          <p:nvPr/>
        </p:nvGrpSpPr>
        <p:grpSpPr>
          <a:xfrm>
            <a:off x="3610485" y="4931166"/>
            <a:ext cx="2183953" cy="699249"/>
            <a:chOff x="1043605" y="836712"/>
            <a:chExt cx="1800203" cy="723955"/>
          </a:xfrm>
        </p:grpSpPr>
        <p:sp>
          <p:nvSpPr>
            <p:cNvPr id="30"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0000" tIns="45720" rIns="90000" bIns="45720" anchor="t" anchorCtr="0" upright="1">
              <a:noAutofit/>
            </a:bodyPr>
            <a:lstStyle/>
            <a:p>
              <a:pPr algn="ctr">
                <a:lnSpc>
                  <a:spcPts val="1200"/>
                </a:lnSpc>
                <a:spcBef>
                  <a:spcPts val="600"/>
                </a:spcBef>
                <a:spcAft>
                  <a:spcPts val="1000"/>
                </a:spcAft>
              </a:pPr>
              <a:r>
                <a:rPr lang="ru-RU" sz="1400" dirty="0" smtClean="0">
                  <a:ea typeface="Calibri"/>
                  <a:cs typeface="Times New Roman"/>
                </a:rPr>
                <a:t>№ </a:t>
              </a:r>
              <a:r>
                <a:rPr lang="en-US" sz="1400" dirty="0" smtClean="0">
                  <a:ea typeface="Calibri"/>
                  <a:cs typeface="Times New Roman"/>
                </a:rPr>
                <a:t>DB</a:t>
              </a:r>
              <a:r>
                <a:rPr lang="ru-RU" sz="1400" dirty="0" smtClean="0">
                  <a:ea typeface="Calibri"/>
                  <a:cs typeface="Times New Roman"/>
                </a:rPr>
                <a:t> </a:t>
              </a:r>
              <a:r>
                <a:rPr lang="ru-RU" sz="1400" dirty="0" smtClean="0"/>
                <a:t>след-го вагона =</a:t>
              </a:r>
              <a:r>
                <a:rPr lang="en-US" sz="1400" dirty="0" smtClean="0"/>
                <a:t>{M} </a:t>
              </a:r>
              <a:r>
                <a:rPr lang="ru-RU" sz="1400" dirty="0" smtClean="0">
                  <a:ea typeface="Calibri"/>
                  <a:cs typeface="Times New Roman"/>
                </a:rPr>
                <a:t>№ </a:t>
              </a:r>
              <a:r>
                <a:rPr lang="en-US" sz="1400" dirty="0" smtClean="0">
                  <a:ea typeface="Calibri"/>
                  <a:cs typeface="Times New Roman"/>
                </a:rPr>
                <a:t>DB</a:t>
              </a:r>
              <a:r>
                <a:rPr lang="ru-RU" sz="1400" dirty="0" smtClean="0">
                  <a:ea typeface="Calibri"/>
                  <a:cs typeface="Times New Roman"/>
                </a:rPr>
                <a:t> </a:t>
              </a:r>
              <a:r>
                <a:rPr lang="kk-KZ" sz="1400" dirty="0" smtClean="0">
                  <a:ea typeface="Calibri"/>
                  <a:cs typeface="Times New Roman"/>
                </a:rPr>
                <a:t>пр</a:t>
              </a:r>
              <a:r>
                <a:rPr lang="ru-RU" sz="1400" dirty="0" smtClean="0"/>
                <a:t>ед-го вагона </a:t>
              </a:r>
              <a:r>
                <a:rPr lang="en-US" sz="1400" dirty="0" smtClean="0"/>
                <a:t>={J}</a:t>
              </a:r>
              <a:endParaRPr lang="ru-RU" sz="1400" dirty="0" smtClean="0">
                <a:ea typeface="Calibri"/>
                <a:cs typeface="Times New Roman"/>
              </a:endParaRPr>
            </a:p>
            <a:p>
              <a:pPr algn="ctr">
                <a:lnSpc>
                  <a:spcPts val="1200"/>
                </a:lnSpc>
                <a:spcBef>
                  <a:spcPts val="600"/>
                </a:spcBef>
                <a:spcAft>
                  <a:spcPts val="1000"/>
                </a:spcAft>
              </a:pPr>
              <a:endParaRPr lang="ru-RU" sz="1400" dirty="0">
                <a:effectLst/>
                <a:latin typeface="Calibri"/>
                <a:ea typeface="Calibri"/>
                <a:cs typeface="Times New Roman"/>
              </a:endParaRPr>
            </a:p>
          </p:txBody>
        </p:sp>
        <p:sp>
          <p:nvSpPr>
            <p:cNvPr id="31" name="Прямоугольник 30"/>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smtClean="0">
                  <a:ea typeface="Calibri"/>
                  <a:cs typeface="Times New Roman"/>
                </a:rPr>
                <a:t>DB{N}</a:t>
              </a:r>
              <a:r>
                <a:rPr lang="ru-RU" sz="1600" dirty="0" smtClean="0">
                  <a:ea typeface="Calibri"/>
                  <a:cs typeface="Times New Roman"/>
                </a:rPr>
                <a:t> </a:t>
              </a:r>
              <a:r>
                <a:rPr lang="ru-RU" sz="1600" dirty="0" smtClean="0"/>
                <a:t>Вагон </a:t>
              </a:r>
              <a:r>
                <a:rPr lang="ru-RU" sz="1600" dirty="0" smtClean="0">
                  <a:ea typeface="Calibri"/>
                  <a:cs typeface="Times New Roman"/>
                </a:rPr>
                <a:t>№</a:t>
              </a:r>
              <a:r>
                <a:rPr lang="en-US" sz="1600" dirty="0" smtClean="0">
                  <a:ea typeface="Calibri"/>
                  <a:cs typeface="Times New Roman"/>
                </a:rPr>
                <a:t>S</a:t>
              </a:r>
              <a:endParaRPr lang="ru-RU" sz="1600" dirty="0">
                <a:ea typeface="Calibri"/>
                <a:cs typeface="Times New Roman"/>
              </a:endParaRPr>
            </a:p>
          </p:txBody>
        </p:sp>
      </p:grpSp>
      <p:grpSp>
        <p:nvGrpSpPr>
          <p:cNvPr id="32" name="Группа 31"/>
          <p:cNvGrpSpPr/>
          <p:nvPr/>
        </p:nvGrpSpPr>
        <p:grpSpPr>
          <a:xfrm>
            <a:off x="3625632" y="5962885"/>
            <a:ext cx="2183953" cy="699249"/>
            <a:chOff x="1043605" y="836712"/>
            <a:chExt cx="1800203" cy="723955"/>
          </a:xfrm>
        </p:grpSpPr>
        <p:sp>
          <p:nvSpPr>
            <p:cNvPr id="33"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ea typeface="Calibri"/>
                  <a:cs typeface="Times New Roman"/>
                </a:rPr>
                <a:t>№ </a:t>
              </a:r>
              <a:r>
                <a:rPr lang="en-US" sz="1400" dirty="0" smtClean="0">
                  <a:ea typeface="Calibri"/>
                  <a:cs typeface="Times New Roman"/>
                </a:rPr>
                <a:t>DB</a:t>
              </a:r>
              <a:r>
                <a:rPr lang="ru-RU" sz="1400" dirty="0" smtClean="0">
                  <a:ea typeface="Calibri"/>
                  <a:cs typeface="Times New Roman"/>
                </a:rPr>
                <a:t> </a:t>
              </a:r>
              <a:r>
                <a:rPr lang="ru-RU" sz="1400" dirty="0" smtClean="0"/>
                <a:t>след-го вагона =</a:t>
              </a:r>
              <a:r>
                <a:rPr lang="en-US" sz="1400" dirty="0" smtClean="0"/>
                <a:t>0 </a:t>
              </a:r>
              <a:r>
                <a:rPr lang="ru-RU" sz="1400" dirty="0" smtClean="0">
                  <a:ea typeface="Calibri"/>
                  <a:cs typeface="Times New Roman"/>
                </a:rPr>
                <a:t>№ </a:t>
              </a:r>
              <a:r>
                <a:rPr lang="en-US" sz="1400" dirty="0" smtClean="0">
                  <a:ea typeface="Calibri"/>
                  <a:cs typeface="Times New Roman"/>
                </a:rPr>
                <a:t>DB</a:t>
              </a:r>
              <a:r>
                <a:rPr lang="ru-RU" sz="1400" dirty="0" smtClean="0">
                  <a:ea typeface="Calibri"/>
                  <a:cs typeface="Times New Roman"/>
                </a:rPr>
                <a:t> пр</a:t>
              </a:r>
              <a:r>
                <a:rPr lang="ru-RU" sz="1400" dirty="0" smtClean="0"/>
                <a:t>ед-го вагона </a:t>
              </a:r>
              <a:r>
                <a:rPr lang="en-US" sz="1400" dirty="0" smtClean="0"/>
                <a:t>={N}</a:t>
              </a:r>
              <a:endParaRPr lang="ru-RU" sz="1400" dirty="0" smtClean="0">
                <a:ea typeface="Calibri"/>
                <a:cs typeface="Times New Roman"/>
              </a:endParaRPr>
            </a:p>
            <a:p>
              <a:pPr algn="ctr">
                <a:lnSpc>
                  <a:spcPts val="1200"/>
                </a:lnSpc>
                <a:spcBef>
                  <a:spcPts val="600"/>
                </a:spcBef>
                <a:spcAft>
                  <a:spcPts val="1000"/>
                </a:spcAft>
              </a:pPr>
              <a:endParaRPr lang="ru-RU" sz="1400" dirty="0">
                <a:effectLst/>
                <a:latin typeface="Calibri"/>
                <a:ea typeface="Calibri"/>
                <a:cs typeface="Times New Roman"/>
              </a:endParaRPr>
            </a:p>
          </p:txBody>
        </p:sp>
        <p:sp>
          <p:nvSpPr>
            <p:cNvPr id="34" name="Прямоугольник 33"/>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smtClean="0">
                  <a:ea typeface="Calibri"/>
                  <a:cs typeface="Times New Roman"/>
                </a:rPr>
                <a:t>DB{M}</a:t>
              </a:r>
              <a:r>
                <a:rPr lang="ru-RU" sz="1600" dirty="0" smtClean="0">
                  <a:ea typeface="Calibri"/>
                  <a:cs typeface="Times New Roman"/>
                </a:rPr>
                <a:t> </a:t>
              </a:r>
              <a:r>
                <a:rPr lang="ru-RU" sz="1600" dirty="0" smtClean="0"/>
                <a:t>Вагон </a:t>
              </a:r>
              <a:r>
                <a:rPr lang="ru-RU" sz="1600" dirty="0" smtClean="0">
                  <a:ea typeface="Calibri"/>
                  <a:cs typeface="Times New Roman"/>
                </a:rPr>
                <a:t>№</a:t>
              </a:r>
              <a:r>
                <a:rPr lang="en-US" sz="1600" dirty="0" smtClean="0">
                  <a:ea typeface="Calibri"/>
                  <a:cs typeface="Times New Roman"/>
                </a:rPr>
                <a:t>S+</a:t>
              </a:r>
              <a:r>
                <a:rPr lang="ru-RU" sz="1600" dirty="0" smtClean="0">
                  <a:ea typeface="Calibri"/>
                  <a:cs typeface="Times New Roman"/>
                </a:rPr>
                <a:t>1</a:t>
              </a:r>
              <a:endParaRPr lang="ru-RU" sz="1600" dirty="0">
                <a:ea typeface="Calibri"/>
                <a:cs typeface="Times New Roman"/>
              </a:endParaRPr>
            </a:p>
          </p:txBody>
        </p:sp>
      </p:grpSp>
      <p:grpSp>
        <p:nvGrpSpPr>
          <p:cNvPr id="35" name="Группа 34"/>
          <p:cNvGrpSpPr/>
          <p:nvPr/>
        </p:nvGrpSpPr>
        <p:grpSpPr>
          <a:xfrm>
            <a:off x="6531451" y="1428811"/>
            <a:ext cx="2183953" cy="699249"/>
            <a:chOff x="1043605" y="836712"/>
            <a:chExt cx="1800203" cy="723955"/>
          </a:xfrm>
        </p:grpSpPr>
        <p:sp>
          <p:nvSpPr>
            <p:cNvPr id="36"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t>№ </a:t>
              </a:r>
              <a:r>
                <a:rPr lang="en-US" sz="1400" dirty="0" smtClean="0"/>
                <a:t>DB</a:t>
              </a:r>
              <a:r>
                <a:rPr lang="ru-RU" sz="1400" dirty="0" smtClean="0"/>
                <a:t> след-го вагона вертушки=5</a:t>
              </a:r>
              <a:endParaRPr lang="ru-RU" sz="1400" dirty="0">
                <a:effectLst/>
                <a:latin typeface="Calibri"/>
                <a:ea typeface="Calibri"/>
                <a:cs typeface="Times New Roman"/>
              </a:endParaRPr>
            </a:p>
          </p:txBody>
        </p:sp>
        <p:sp>
          <p:nvSpPr>
            <p:cNvPr id="37" name="Прямоугольник 36"/>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a:ea typeface="Calibri"/>
                  <a:cs typeface="Times New Roman"/>
                </a:rPr>
                <a:t>DB</a:t>
              </a:r>
              <a:r>
                <a:rPr lang="ru-RU" sz="1600" dirty="0">
                  <a:ea typeface="Calibri"/>
                  <a:cs typeface="Times New Roman"/>
                </a:rPr>
                <a:t>3 </a:t>
              </a:r>
              <a:r>
                <a:rPr lang="ru-RU" sz="1600" dirty="0" smtClean="0"/>
                <a:t>Вагон </a:t>
              </a:r>
              <a:r>
                <a:rPr lang="ru-RU" sz="1600" dirty="0" smtClean="0">
                  <a:ea typeface="Calibri"/>
                  <a:cs typeface="Times New Roman"/>
                </a:rPr>
                <a:t>№</a:t>
              </a:r>
              <a:r>
                <a:rPr lang="ru-RU" sz="1600" dirty="0">
                  <a:ea typeface="Calibri"/>
                  <a:cs typeface="Times New Roman"/>
                </a:rPr>
                <a:t>1</a:t>
              </a:r>
            </a:p>
          </p:txBody>
        </p:sp>
      </p:grpSp>
      <p:grpSp>
        <p:nvGrpSpPr>
          <p:cNvPr id="38" name="Группа 37"/>
          <p:cNvGrpSpPr/>
          <p:nvPr/>
        </p:nvGrpSpPr>
        <p:grpSpPr>
          <a:xfrm>
            <a:off x="6531447" y="2478734"/>
            <a:ext cx="2183953" cy="699249"/>
            <a:chOff x="1043605" y="836712"/>
            <a:chExt cx="1800203" cy="723955"/>
          </a:xfrm>
        </p:grpSpPr>
        <p:sp>
          <p:nvSpPr>
            <p:cNvPr id="39"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t>№ </a:t>
              </a:r>
              <a:r>
                <a:rPr lang="en-US" sz="1400" dirty="0" smtClean="0"/>
                <a:t>DB</a:t>
              </a:r>
              <a:r>
                <a:rPr lang="ru-RU" sz="1400" dirty="0" smtClean="0"/>
                <a:t> след-го вагона вертушки=</a:t>
              </a:r>
              <a:r>
                <a:rPr lang="en-US" sz="1400" dirty="0" smtClean="0"/>
                <a:t>7</a:t>
              </a:r>
              <a:endParaRPr lang="ru-RU" sz="1400" dirty="0">
                <a:effectLst/>
                <a:latin typeface="Calibri"/>
                <a:ea typeface="Calibri"/>
                <a:cs typeface="Times New Roman"/>
              </a:endParaRPr>
            </a:p>
          </p:txBody>
        </p:sp>
        <p:sp>
          <p:nvSpPr>
            <p:cNvPr id="40" name="Прямоугольник 39"/>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smtClean="0">
                  <a:ea typeface="Calibri"/>
                  <a:cs typeface="Times New Roman"/>
                </a:rPr>
                <a:t>DB4</a:t>
              </a:r>
              <a:r>
                <a:rPr lang="ru-RU" sz="1600" dirty="0" smtClean="0">
                  <a:ea typeface="Calibri"/>
                  <a:cs typeface="Times New Roman"/>
                </a:rPr>
                <a:t> </a:t>
              </a:r>
              <a:r>
                <a:rPr lang="ru-RU" sz="1600" dirty="0" smtClean="0"/>
                <a:t>Вагон </a:t>
              </a:r>
              <a:r>
                <a:rPr lang="ru-RU" sz="1600" dirty="0" smtClean="0">
                  <a:ea typeface="Calibri"/>
                  <a:cs typeface="Times New Roman"/>
                </a:rPr>
                <a:t>№</a:t>
              </a:r>
              <a:r>
                <a:rPr lang="ru-RU" sz="1600" dirty="0">
                  <a:ea typeface="Calibri"/>
                  <a:cs typeface="Times New Roman"/>
                </a:rPr>
                <a:t>1</a:t>
              </a:r>
            </a:p>
          </p:txBody>
        </p:sp>
      </p:grpSp>
      <p:grpSp>
        <p:nvGrpSpPr>
          <p:cNvPr id="41" name="Группа 40"/>
          <p:cNvGrpSpPr/>
          <p:nvPr/>
        </p:nvGrpSpPr>
        <p:grpSpPr>
          <a:xfrm>
            <a:off x="6513249" y="3480479"/>
            <a:ext cx="2183953" cy="699249"/>
            <a:chOff x="1043605" y="836712"/>
            <a:chExt cx="1800203" cy="723955"/>
          </a:xfrm>
        </p:grpSpPr>
        <p:sp>
          <p:nvSpPr>
            <p:cNvPr id="42"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t>№ </a:t>
              </a:r>
              <a:r>
                <a:rPr lang="en-US" sz="1400" dirty="0" smtClean="0"/>
                <a:t>DB</a:t>
              </a:r>
              <a:r>
                <a:rPr lang="ru-RU" sz="1400" dirty="0" smtClean="0"/>
                <a:t> след-го вагона вертушки=</a:t>
              </a:r>
              <a:r>
                <a:rPr lang="en-US" sz="1400" dirty="0" smtClean="0"/>
                <a:t>{K}</a:t>
              </a:r>
              <a:endParaRPr lang="ru-RU" sz="1400" dirty="0">
                <a:effectLst/>
                <a:latin typeface="Calibri"/>
                <a:ea typeface="Calibri"/>
                <a:cs typeface="Times New Roman"/>
              </a:endParaRPr>
            </a:p>
          </p:txBody>
        </p:sp>
        <p:sp>
          <p:nvSpPr>
            <p:cNvPr id="43" name="Прямоугольник 42"/>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smtClean="0">
                  <a:ea typeface="Calibri"/>
                  <a:cs typeface="Times New Roman"/>
                </a:rPr>
                <a:t>DB7</a:t>
              </a:r>
              <a:r>
                <a:rPr lang="ru-RU" sz="1600" dirty="0" smtClean="0">
                  <a:ea typeface="Calibri"/>
                  <a:cs typeface="Times New Roman"/>
                </a:rPr>
                <a:t> </a:t>
              </a:r>
              <a:r>
                <a:rPr lang="ru-RU" sz="1600" dirty="0" smtClean="0"/>
                <a:t>Вагон </a:t>
              </a:r>
              <a:r>
                <a:rPr lang="ru-RU" sz="1600" dirty="0" smtClean="0">
                  <a:ea typeface="Calibri"/>
                  <a:cs typeface="Times New Roman"/>
                </a:rPr>
                <a:t>№</a:t>
              </a:r>
              <a:r>
                <a:rPr lang="ru-RU" sz="1600" dirty="0">
                  <a:ea typeface="Calibri"/>
                  <a:cs typeface="Times New Roman"/>
                </a:rPr>
                <a:t>1</a:t>
              </a:r>
            </a:p>
          </p:txBody>
        </p:sp>
      </p:grpSp>
      <p:grpSp>
        <p:nvGrpSpPr>
          <p:cNvPr id="44" name="Группа 43"/>
          <p:cNvGrpSpPr/>
          <p:nvPr/>
        </p:nvGrpSpPr>
        <p:grpSpPr>
          <a:xfrm>
            <a:off x="6483156" y="4945087"/>
            <a:ext cx="2183953" cy="699249"/>
            <a:chOff x="1043605" y="836712"/>
            <a:chExt cx="1800203" cy="723955"/>
          </a:xfrm>
        </p:grpSpPr>
        <p:sp>
          <p:nvSpPr>
            <p:cNvPr id="45"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t>№ </a:t>
              </a:r>
              <a:r>
                <a:rPr lang="en-US" sz="1400" dirty="0" smtClean="0"/>
                <a:t>DB</a:t>
              </a:r>
              <a:r>
                <a:rPr lang="ru-RU" sz="1400" dirty="0" smtClean="0"/>
                <a:t> след-го вагона вертушки=</a:t>
              </a:r>
              <a:r>
                <a:rPr lang="en-US" sz="1400" dirty="0" smtClean="0"/>
                <a:t>{M}</a:t>
              </a:r>
              <a:endParaRPr lang="ru-RU" sz="1400" dirty="0">
                <a:effectLst/>
                <a:latin typeface="Calibri"/>
                <a:ea typeface="Calibri"/>
                <a:cs typeface="Times New Roman"/>
              </a:endParaRPr>
            </a:p>
          </p:txBody>
        </p:sp>
        <p:sp>
          <p:nvSpPr>
            <p:cNvPr id="46" name="Прямоугольник 45"/>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smtClean="0">
                  <a:ea typeface="Calibri"/>
                  <a:cs typeface="Times New Roman"/>
                </a:rPr>
                <a:t>DB{N}</a:t>
              </a:r>
              <a:r>
                <a:rPr lang="ru-RU" sz="1600" dirty="0" smtClean="0">
                  <a:ea typeface="Calibri"/>
                  <a:cs typeface="Times New Roman"/>
                </a:rPr>
                <a:t> </a:t>
              </a:r>
              <a:r>
                <a:rPr lang="ru-RU" sz="1600" dirty="0" smtClean="0"/>
                <a:t>Вагон </a:t>
              </a:r>
              <a:r>
                <a:rPr lang="ru-RU" sz="1600" dirty="0" smtClean="0">
                  <a:ea typeface="Calibri"/>
                  <a:cs typeface="Times New Roman"/>
                </a:rPr>
                <a:t>№</a:t>
              </a:r>
              <a:r>
                <a:rPr lang="en-US" sz="1600" dirty="0" smtClean="0">
                  <a:ea typeface="Calibri"/>
                  <a:cs typeface="Times New Roman"/>
                </a:rPr>
                <a:t>{S}</a:t>
              </a:r>
              <a:endParaRPr lang="ru-RU" sz="1600" dirty="0">
                <a:ea typeface="Calibri"/>
                <a:cs typeface="Times New Roman"/>
              </a:endParaRPr>
            </a:p>
          </p:txBody>
        </p:sp>
      </p:grpSp>
      <p:grpSp>
        <p:nvGrpSpPr>
          <p:cNvPr id="47" name="Группа 46"/>
          <p:cNvGrpSpPr/>
          <p:nvPr/>
        </p:nvGrpSpPr>
        <p:grpSpPr>
          <a:xfrm>
            <a:off x="6483152" y="5965315"/>
            <a:ext cx="2183953" cy="699249"/>
            <a:chOff x="1043605" y="836712"/>
            <a:chExt cx="1800203" cy="723955"/>
          </a:xfrm>
        </p:grpSpPr>
        <p:sp>
          <p:nvSpPr>
            <p:cNvPr id="48" name="Rectangle 3"/>
            <p:cNvSpPr>
              <a:spLocks noChangeArrowheads="1"/>
            </p:cNvSpPr>
            <p:nvPr/>
          </p:nvSpPr>
          <p:spPr bwMode="auto">
            <a:xfrm rot="10800000" flipV="1">
              <a:off x="1043605" y="1088740"/>
              <a:ext cx="1800201" cy="471927"/>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algn="ctr">
                <a:lnSpc>
                  <a:spcPts val="1200"/>
                </a:lnSpc>
                <a:spcBef>
                  <a:spcPts val="600"/>
                </a:spcBef>
                <a:spcAft>
                  <a:spcPts val="1000"/>
                </a:spcAft>
              </a:pPr>
              <a:r>
                <a:rPr lang="ru-RU" sz="1400" dirty="0" smtClean="0"/>
                <a:t>№ </a:t>
              </a:r>
              <a:r>
                <a:rPr lang="en-US" sz="1400" dirty="0" smtClean="0"/>
                <a:t>DB</a:t>
              </a:r>
              <a:r>
                <a:rPr lang="ru-RU" sz="1400" dirty="0" smtClean="0"/>
                <a:t> след-го вагона вертушки=</a:t>
              </a:r>
              <a:r>
                <a:rPr lang="en-US" sz="1400" dirty="0" smtClean="0"/>
                <a:t>0</a:t>
              </a:r>
              <a:endParaRPr lang="ru-RU" sz="1400" dirty="0">
                <a:effectLst/>
                <a:latin typeface="Calibri"/>
                <a:ea typeface="Calibri"/>
                <a:cs typeface="Times New Roman"/>
              </a:endParaRPr>
            </a:p>
          </p:txBody>
        </p:sp>
        <p:sp>
          <p:nvSpPr>
            <p:cNvPr id="49" name="Прямоугольник 48"/>
            <p:cNvSpPr/>
            <p:nvPr/>
          </p:nvSpPr>
          <p:spPr>
            <a:xfrm>
              <a:off x="1043608" y="836712"/>
              <a:ext cx="1800200"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Aft>
                  <a:spcPts val="1000"/>
                </a:spcAft>
              </a:pPr>
              <a:r>
                <a:rPr lang="en-US" sz="1600" dirty="0" smtClean="0">
                  <a:ea typeface="Calibri"/>
                  <a:cs typeface="Times New Roman"/>
                </a:rPr>
                <a:t>DB{M}</a:t>
              </a:r>
              <a:r>
                <a:rPr lang="ru-RU" sz="1600" dirty="0" smtClean="0">
                  <a:ea typeface="Calibri"/>
                  <a:cs typeface="Times New Roman"/>
                </a:rPr>
                <a:t> </a:t>
              </a:r>
              <a:r>
                <a:rPr lang="ru-RU" sz="1600" dirty="0" smtClean="0"/>
                <a:t>Вагон </a:t>
              </a:r>
              <a:r>
                <a:rPr lang="ru-RU" sz="1600" dirty="0" smtClean="0">
                  <a:ea typeface="Calibri"/>
                  <a:cs typeface="Times New Roman"/>
                </a:rPr>
                <a:t>№</a:t>
              </a:r>
              <a:r>
                <a:rPr lang="en-US" sz="1600" dirty="0" smtClean="0">
                  <a:ea typeface="Calibri"/>
                  <a:cs typeface="Times New Roman"/>
                </a:rPr>
                <a:t>S+</a:t>
              </a:r>
              <a:r>
                <a:rPr lang="ru-RU" sz="1600" dirty="0" smtClean="0">
                  <a:ea typeface="Calibri"/>
                  <a:cs typeface="Times New Roman"/>
                </a:rPr>
                <a:t>1</a:t>
              </a:r>
              <a:endParaRPr lang="ru-RU" sz="1600" dirty="0">
                <a:ea typeface="Calibri"/>
                <a:cs typeface="Times New Roman"/>
              </a:endParaRPr>
            </a:p>
          </p:txBody>
        </p:sp>
      </p:grpSp>
      <p:sp>
        <p:nvSpPr>
          <p:cNvPr id="50" name="TextBox 49"/>
          <p:cNvSpPr txBox="1"/>
          <p:nvPr/>
        </p:nvSpPr>
        <p:spPr>
          <a:xfrm>
            <a:off x="571472" y="4357694"/>
            <a:ext cx="2494661" cy="369332"/>
          </a:xfrm>
          <a:prstGeom prst="rect">
            <a:avLst/>
          </a:prstGeom>
          <a:noFill/>
        </p:spPr>
        <p:txBody>
          <a:bodyPr wrap="square" rtlCol="0">
            <a:spAutoFit/>
          </a:bodyPr>
          <a:lstStyle/>
          <a:p>
            <a:r>
              <a:rPr lang="ru-RU" dirty="0" smtClean="0"/>
              <a:t>…………………………...........</a:t>
            </a:r>
            <a:endParaRPr lang="ru-RU" dirty="0"/>
          </a:p>
        </p:txBody>
      </p:sp>
      <p:sp>
        <p:nvSpPr>
          <p:cNvPr id="51" name="Развернутая стрелка 50"/>
          <p:cNvSpPr/>
          <p:nvPr/>
        </p:nvSpPr>
        <p:spPr>
          <a:xfrm rot="16200000">
            <a:off x="-22164" y="2145918"/>
            <a:ext cx="1310447" cy="180020"/>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2" name="Развернутая стрелка 51"/>
          <p:cNvSpPr/>
          <p:nvPr/>
        </p:nvSpPr>
        <p:spPr>
          <a:xfrm rot="16200000" flipV="1">
            <a:off x="2343102" y="3155140"/>
            <a:ext cx="1310443" cy="157520"/>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3" name="Скругленный прямоугольник 52"/>
          <p:cNvSpPr/>
          <p:nvPr/>
        </p:nvSpPr>
        <p:spPr>
          <a:xfrm>
            <a:off x="8878" y="571480"/>
            <a:ext cx="9115338" cy="287445"/>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t>Information Support. Linked lists of data blocks</a:t>
            </a:r>
            <a:r>
              <a:rPr lang="ru-RU" sz="1600" b="1" dirty="0" smtClean="0">
                <a:solidFill>
                  <a:schemeClr val="bg1"/>
                </a:solidFill>
                <a:latin typeface="Calibri" pitchFamily="34" charset="0"/>
                <a:ea typeface="Calibri" pitchFamily="34" charset="0"/>
                <a:cs typeface="Times New Roman" pitchFamily="18" charset="0"/>
              </a:rPr>
              <a:t> (</a:t>
            </a:r>
            <a:r>
              <a:rPr lang="en-US" sz="1600" b="1" dirty="0" smtClean="0">
                <a:solidFill>
                  <a:schemeClr val="bg1"/>
                </a:solidFill>
                <a:latin typeface="Calibri" pitchFamily="34" charset="0"/>
                <a:ea typeface="Calibri" pitchFamily="34" charset="0"/>
                <a:cs typeface="Times New Roman" pitchFamily="18" charset="0"/>
              </a:rPr>
              <a:t>DB)</a:t>
            </a:r>
            <a:endParaRPr lang="ru-RU" sz="1600" b="1" dirty="0">
              <a:solidFill>
                <a:schemeClr val="bg1"/>
              </a:solidFill>
              <a:latin typeface="Calibri" pitchFamily="34" charset="0"/>
              <a:ea typeface="Calibri" pitchFamily="34" charset="0"/>
              <a:cs typeface="Times New Roman" pitchFamily="18" charset="0"/>
            </a:endParaRPr>
          </a:p>
        </p:txBody>
      </p:sp>
      <p:sp>
        <p:nvSpPr>
          <p:cNvPr id="54" name="Полилиния 53"/>
          <p:cNvSpPr/>
          <p:nvPr/>
        </p:nvSpPr>
        <p:spPr>
          <a:xfrm>
            <a:off x="8878" y="17007"/>
            <a:ext cx="9115338" cy="535551"/>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
        <p:nvSpPr>
          <p:cNvPr id="55" name="Развернутая стрелка 54"/>
          <p:cNvSpPr/>
          <p:nvPr/>
        </p:nvSpPr>
        <p:spPr>
          <a:xfrm rot="16200000" flipV="1">
            <a:off x="2496652" y="4932843"/>
            <a:ext cx="896445" cy="174773"/>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6" name="Развернутая стрелка 55"/>
          <p:cNvSpPr/>
          <p:nvPr/>
        </p:nvSpPr>
        <p:spPr>
          <a:xfrm rot="16200000">
            <a:off x="148327" y="3964875"/>
            <a:ext cx="966001" cy="180000"/>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7" name="Развернутая стрелка 56"/>
          <p:cNvSpPr/>
          <p:nvPr/>
        </p:nvSpPr>
        <p:spPr>
          <a:xfrm rot="16200000">
            <a:off x="-73805" y="5609859"/>
            <a:ext cx="1310447" cy="180020"/>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8" name="TextBox 57"/>
          <p:cNvSpPr txBox="1"/>
          <p:nvPr/>
        </p:nvSpPr>
        <p:spPr>
          <a:xfrm>
            <a:off x="3506099" y="4330488"/>
            <a:ext cx="2494661" cy="369332"/>
          </a:xfrm>
          <a:prstGeom prst="rect">
            <a:avLst/>
          </a:prstGeom>
          <a:noFill/>
        </p:spPr>
        <p:txBody>
          <a:bodyPr wrap="square" rtlCol="0">
            <a:spAutoFit/>
          </a:bodyPr>
          <a:lstStyle/>
          <a:p>
            <a:r>
              <a:rPr lang="ru-RU" dirty="0" smtClean="0"/>
              <a:t>…………………………...........</a:t>
            </a:r>
            <a:endParaRPr lang="ru-RU" dirty="0"/>
          </a:p>
        </p:txBody>
      </p:sp>
      <p:sp>
        <p:nvSpPr>
          <p:cNvPr id="59" name="Развернутая стрелка 58"/>
          <p:cNvSpPr/>
          <p:nvPr/>
        </p:nvSpPr>
        <p:spPr>
          <a:xfrm rot="5400000" flipV="1">
            <a:off x="3172242" y="2083336"/>
            <a:ext cx="827447" cy="177172"/>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0" name="Развернутая стрелка 59"/>
          <p:cNvSpPr/>
          <p:nvPr/>
        </p:nvSpPr>
        <p:spPr>
          <a:xfrm rot="5400000" flipV="1">
            <a:off x="3142484" y="3155288"/>
            <a:ext cx="827447" cy="176400"/>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1" name="Развернутая стрелка 60"/>
          <p:cNvSpPr/>
          <p:nvPr/>
        </p:nvSpPr>
        <p:spPr>
          <a:xfrm rot="5400000" flipV="1">
            <a:off x="3164732" y="4120921"/>
            <a:ext cx="758449" cy="176400"/>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2" name="Развернутая стрелка 61"/>
          <p:cNvSpPr/>
          <p:nvPr/>
        </p:nvSpPr>
        <p:spPr>
          <a:xfrm rot="5400000" flipV="1">
            <a:off x="3103469" y="5584180"/>
            <a:ext cx="827447" cy="176400"/>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3" name="Развернутая стрелка 62"/>
          <p:cNvSpPr/>
          <p:nvPr/>
        </p:nvSpPr>
        <p:spPr>
          <a:xfrm rot="16200000" flipV="1">
            <a:off x="5286874" y="2191204"/>
            <a:ext cx="1310443" cy="157520"/>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4" name="Развернутая стрелка 63"/>
          <p:cNvSpPr/>
          <p:nvPr/>
        </p:nvSpPr>
        <p:spPr>
          <a:xfrm rot="16200000" flipV="1">
            <a:off x="5423856" y="4874393"/>
            <a:ext cx="896445" cy="174773"/>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5" name="Развернутая стрелка 64"/>
          <p:cNvSpPr/>
          <p:nvPr/>
        </p:nvSpPr>
        <p:spPr>
          <a:xfrm rot="16200000" flipV="1">
            <a:off x="5310663" y="3162672"/>
            <a:ext cx="1310443" cy="216000"/>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6" name="Развернутая стрелка 65"/>
          <p:cNvSpPr/>
          <p:nvPr/>
        </p:nvSpPr>
        <p:spPr>
          <a:xfrm rot="16200000" flipV="1">
            <a:off x="5280519" y="5612186"/>
            <a:ext cx="1310443" cy="216000"/>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7" name="TextBox 66"/>
          <p:cNvSpPr txBox="1"/>
          <p:nvPr/>
        </p:nvSpPr>
        <p:spPr>
          <a:xfrm>
            <a:off x="6399244" y="4332918"/>
            <a:ext cx="2423223" cy="369332"/>
          </a:xfrm>
          <a:prstGeom prst="rect">
            <a:avLst/>
          </a:prstGeom>
          <a:noFill/>
        </p:spPr>
        <p:txBody>
          <a:bodyPr wrap="square" rtlCol="0">
            <a:spAutoFit/>
          </a:bodyPr>
          <a:lstStyle/>
          <a:p>
            <a:r>
              <a:rPr lang="ru-RU" dirty="0" smtClean="0"/>
              <a:t>…………………………..........</a:t>
            </a:r>
            <a:endParaRPr lang="ru-RU" dirty="0"/>
          </a:p>
        </p:txBody>
      </p:sp>
      <p:sp>
        <p:nvSpPr>
          <p:cNvPr id="68" name="Развернутая стрелка 67"/>
          <p:cNvSpPr/>
          <p:nvPr/>
        </p:nvSpPr>
        <p:spPr>
          <a:xfrm rot="5400000" flipV="1">
            <a:off x="6019714" y="2115332"/>
            <a:ext cx="827447" cy="177172"/>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69" name="Развернутая стрелка 68"/>
          <p:cNvSpPr/>
          <p:nvPr/>
        </p:nvSpPr>
        <p:spPr>
          <a:xfrm rot="5400000" flipV="1">
            <a:off x="6002669" y="3157332"/>
            <a:ext cx="827447" cy="177172"/>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0" name="Развернутая стрелка 69"/>
          <p:cNvSpPr/>
          <p:nvPr/>
        </p:nvSpPr>
        <p:spPr>
          <a:xfrm rot="5400000" flipV="1">
            <a:off x="6062160" y="4138937"/>
            <a:ext cx="729334" cy="176400"/>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1" name="Развернутая стрелка 70"/>
          <p:cNvSpPr/>
          <p:nvPr/>
        </p:nvSpPr>
        <p:spPr>
          <a:xfrm rot="5400000" flipV="1">
            <a:off x="5982573" y="5586224"/>
            <a:ext cx="827447" cy="177172"/>
          </a:xfrm>
          <a:prstGeom prst="uturnArrow">
            <a:avLst>
              <a:gd name="adj1" fmla="val 3437"/>
              <a:gd name="adj2" fmla="val 11822"/>
              <a:gd name="adj3" fmla="val 22604"/>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72" name="TextBox 71"/>
          <p:cNvSpPr txBox="1"/>
          <p:nvPr/>
        </p:nvSpPr>
        <p:spPr>
          <a:xfrm>
            <a:off x="357158" y="1000108"/>
            <a:ext cx="3000396" cy="307777"/>
          </a:xfrm>
          <a:prstGeom prst="rect">
            <a:avLst/>
          </a:prstGeom>
          <a:noFill/>
          <a:ln>
            <a:noFill/>
          </a:ln>
        </p:spPr>
        <p:txBody>
          <a:bodyPr wrap="square" t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200"/>
              </a:lnSpc>
            </a:pPr>
            <a:r>
              <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Linked list </a:t>
            </a:r>
            <a:r>
              <a:rPr lang="ru-RU"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lnSpc>
                <a:spcPts val="1200"/>
              </a:lnSpc>
            </a:pPr>
            <a:r>
              <a:rPr lang="ru-RU"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«Вертушки»</a:t>
            </a:r>
            <a:endPar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3" name="TextBox 72"/>
          <p:cNvSpPr txBox="1"/>
          <p:nvPr/>
        </p:nvSpPr>
        <p:spPr>
          <a:xfrm>
            <a:off x="3286116" y="1000108"/>
            <a:ext cx="3000396" cy="307777"/>
          </a:xfrm>
          <a:prstGeom prst="rect">
            <a:avLst/>
          </a:prstGeom>
          <a:noFill/>
          <a:ln>
            <a:noFill/>
          </a:ln>
        </p:spPr>
        <p:txBody>
          <a:bodyPr wrap="square" t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200"/>
              </a:lnSpc>
            </a:pPr>
            <a:r>
              <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Linked list</a:t>
            </a:r>
            <a:endParaRPr lang="ru-RU"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lnSpc>
                <a:spcPts val="1200"/>
              </a:lnSpc>
            </a:pPr>
            <a:r>
              <a:rPr lang="ru-RU"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«Вагоны очереди»</a:t>
            </a:r>
            <a:endPar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4" name="TextBox 73"/>
          <p:cNvSpPr txBox="1"/>
          <p:nvPr/>
        </p:nvSpPr>
        <p:spPr>
          <a:xfrm>
            <a:off x="6037694" y="1000108"/>
            <a:ext cx="3000396" cy="307777"/>
          </a:xfrm>
          <a:prstGeom prst="rect">
            <a:avLst/>
          </a:prstGeom>
          <a:noFill/>
          <a:ln>
            <a:noFill/>
          </a:ln>
        </p:spPr>
        <p:txBody>
          <a:bodyPr wrap="square" t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ts val="1200"/>
              </a:lnSpc>
            </a:pPr>
            <a:r>
              <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Linked list </a:t>
            </a:r>
            <a:r>
              <a:rPr lang="ru-RU"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lnSpc>
                <a:spcPts val="1200"/>
              </a:lnSpc>
            </a:pPr>
            <a:r>
              <a:rPr lang="ru-RU"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«Вагоны вертушки»</a:t>
            </a:r>
            <a:endPar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684163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2" name="Group 1"/>
          <p:cNvGrpSpPr>
            <a:grpSpLocks noChangeAspect="1"/>
          </p:cNvGrpSpPr>
          <p:nvPr/>
        </p:nvGrpSpPr>
        <p:grpSpPr bwMode="auto">
          <a:xfrm>
            <a:off x="611560" y="1196752"/>
            <a:ext cx="8064896" cy="5248236"/>
            <a:chOff x="329" y="1080"/>
            <a:chExt cx="16087" cy="9285"/>
          </a:xfrm>
        </p:grpSpPr>
        <p:sp>
          <p:nvSpPr>
            <p:cNvPr id="6" name="AutoShape 8"/>
            <p:cNvSpPr>
              <a:spLocks noChangeAspect="1" noChangeArrowheads="1" noTextEdit="1"/>
            </p:cNvSpPr>
            <p:nvPr/>
          </p:nvSpPr>
          <p:spPr bwMode="auto">
            <a:xfrm>
              <a:off x="329" y="1080"/>
              <a:ext cx="16087" cy="928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Rectangle 7"/>
            <p:cNvSpPr>
              <a:spLocks noChangeArrowheads="1"/>
            </p:cNvSpPr>
            <p:nvPr/>
          </p:nvSpPr>
          <p:spPr bwMode="auto">
            <a:xfrm>
              <a:off x="576" y="1203"/>
              <a:ext cx="3419" cy="6171"/>
            </a:xfrm>
            <a:prstGeom prst="rect">
              <a:avLst/>
            </a:prstGeom>
            <a:solidFill>
              <a:srgbClr val="FFFFFF"/>
            </a:solidFill>
            <a:ln w="9525">
              <a:solidFill>
                <a:srgbClr val="000000"/>
              </a:solidFill>
              <a:miter lim="800000"/>
              <a:headEnd/>
              <a:tailEnd/>
            </a:ln>
          </p:spPr>
          <p:txBody>
            <a:bodyPr vert="horz" wrap="square" lIns="54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DB «Путь»</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 пути</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 DB последней вошедшей вертушки</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a:t>
              </a:r>
              <a:r>
                <a:rPr kumimoji="0" lang="ru-RU"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Момент  </a:t>
              </a: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Команд</a:t>
              </a:r>
              <a:r>
                <a:rPr kumimoji="0" lang="ru-RU"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ы</a:t>
              </a: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 ввод данных по вертушке</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a:t>
              </a:r>
              <a:r>
                <a:rPr kumimoji="0" lang="ru-RU"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Момент </a:t>
              </a: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Команд</a:t>
              </a:r>
              <a:r>
                <a:rPr kumimoji="0" lang="ru-RU"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ы</a:t>
              </a: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 объединение вертушек</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a:t>
              </a:r>
              <a:r>
                <a:rPr kumimoji="0" lang="ru-RU"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Момент </a:t>
              </a: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Команда на разделение вертушки</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 вертушки (для команд)</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 № электровоза (для команд)</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 № склада (для команд)</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 Вес вертушки заявленный (для команд)</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 № вертушки для объединения</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 Количество вагонов в первой вертушке при разделении одной вертушки на две</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4536" y="4252"/>
              <a:ext cx="3685" cy="6000"/>
            </a:xfrm>
            <a:prstGeom prst="rect">
              <a:avLst/>
            </a:prstGeom>
            <a:solidFill>
              <a:srgbClr val="FFFFFF"/>
            </a:solidFill>
            <a:ln w="9525">
              <a:solidFill>
                <a:srgbClr val="000000"/>
              </a:solidFill>
              <a:miter lim="800000"/>
              <a:headEnd/>
              <a:tailEnd/>
            </a:ln>
          </p:spPr>
          <p:txBody>
            <a:bodyPr vert="horz" wrap="square" lIns="54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DB «</a:t>
              </a:r>
              <a:r>
                <a:rPr kumimoji="0" lang="en-US" altLang="ru-RU" sz="10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Вагон</a:t>
              </a:r>
              <a:r>
                <a:rPr kumimoji="0" lang="en-US" altLang="ru-RU"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Тип (обмоторенный / обычный)</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Заявленная масса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Содержание Fe</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Время свала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Время начала выхода из бункера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Время конца выхода из бункера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 Время начала прохода весов</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 Время конца прохода через весы</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 </a:t>
              </a:r>
              <a:r>
                <a:rPr kumimoji="0" lang="ru-RU"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Ссылка </a:t>
              </a: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DB вертушки</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 Номер вагона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 </a:t>
              </a:r>
              <a:r>
                <a:rPr lang="ru-RU" altLang="ru-RU" sz="1000" dirty="0">
                  <a:solidFill>
                    <a:prstClr val="black"/>
                  </a:solidFill>
                  <a:latin typeface="Arial" pitchFamily="34" charset="0"/>
                  <a:ea typeface="Times New Roman" pitchFamily="18" charset="0"/>
                  <a:cs typeface="Arial" pitchFamily="34" charset="0"/>
                </a:rPr>
                <a:t>Ссылка </a:t>
              </a: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DB след. вагона вертушки</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a:t>
              </a:r>
              <a:r>
                <a:rPr lang="ru-RU" altLang="ru-RU" sz="1000" dirty="0">
                  <a:latin typeface="Arial" pitchFamily="34" charset="0"/>
                  <a:ea typeface="Times New Roman" pitchFamily="18" charset="0"/>
                  <a:cs typeface="Arial" pitchFamily="34" charset="0"/>
                </a:rPr>
                <a:t> Ссылка </a:t>
              </a: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DB след. сваленного вагона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13. </a:t>
              </a:r>
              <a:r>
                <a:rPr lang="ru-RU" altLang="ru-RU" sz="1000" dirty="0">
                  <a:solidFill>
                    <a:prstClr val="black"/>
                  </a:solidFill>
                  <a:latin typeface="Arial" pitchFamily="34" charset="0"/>
                  <a:ea typeface="Times New Roman" pitchFamily="18" charset="0"/>
                  <a:cs typeface="Arial" pitchFamily="34" charset="0"/>
                </a:rPr>
                <a:t>Ссылка </a:t>
              </a: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DB пред. сваленного вагона</a:t>
              </a: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4536" y="1188"/>
              <a:ext cx="3685" cy="2898"/>
            </a:xfrm>
            <a:prstGeom prst="rect">
              <a:avLst/>
            </a:prstGeom>
            <a:solidFill>
              <a:srgbClr val="FFFFFF"/>
            </a:solidFill>
            <a:ln w="9525">
              <a:solidFill>
                <a:srgbClr val="000000"/>
              </a:solidFill>
              <a:miter lim="800000"/>
              <a:headEnd/>
              <a:tailEnd/>
            </a:ln>
          </p:spPr>
          <p:txBody>
            <a:bodyPr vert="horz" wrap="square" lIns="36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DB «</a:t>
              </a:r>
              <a:r>
                <a:rPr kumimoji="0" lang="en-US" altLang="ru-RU" sz="10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Бункер</a:t>
              </a:r>
              <a:r>
                <a:rPr kumimoji="0" lang="en-US" altLang="ru-RU"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Емкость</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Текущая масса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Коэфф. коррекции производительности</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Производительность на выходе</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DB первого вагона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DB последнего вагона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8501" y="4871"/>
              <a:ext cx="3665" cy="3977"/>
            </a:xfrm>
            <a:prstGeom prst="rect">
              <a:avLst/>
            </a:prstGeom>
            <a:solidFill>
              <a:srgbClr val="FFFFFF"/>
            </a:solidFill>
            <a:ln w="9525">
              <a:solidFill>
                <a:srgbClr val="000000"/>
              </a:solidFill>
              <a:miter lim="800000"/>
              <a:headEnd/>
              <a:tailEnd/>
            </a:ln>
          </p:spPr>
          <p:txBody>
            <a:bodyPr vert="horz" wrap="square" lIns="54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DB «</a:t>
              </a:r>
              <a:r>
                <a:rPr kumimoji="0" lang="en-US" altLang="ru-RU" sz="10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Весы</a:t>
              </a:r>
              <a:r>
                <a:rPr kumimoji="0" lang="en-US" altLang="ru-RU"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Текущий вес без нуля</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Текущий вес с учетом нуля</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Ноль весов</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Суммарный вес текущего потока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a:t>
              </a:r>
              <a:r>
                <a:rPr lang="ru-RU" altLang="ru-RU" sz="1000" dirty="0">
                  <a:solidFill>
                    <a:prstClr val="black"/>
                  </a:solidFill>
                  <a:latin typeface="Arial" pitchFamily="34" charset="0"/>
                  <a:ea typeface="Times New Roman" pitchFamily="18" charset="0"/>
                  <a:cs typeface="Arial" pitchFamily="34" charset="0"/>
                </a:rPr>
                <a:t>Ссылка </a:t>
              </a: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DB текущего вагона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Время начала потока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 Время конца потока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 Флаг конца потока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 Магнитная восприимчивость</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a:off x="12510" y="1234"/>
              <a:ext cx="3906" cy="6343"/>
            </a:xfrm>
            <a:prstGeom prst="rect">
              <a:avLst/>
            </a:prstGeom>
            <a:solidFill>
              <a:srgbClr val="FFFFFF"/>
            </a:solidFill>
            <a:ln w="9525">
              <a:solidFill>
                <a:srgbClr val="000000"/>
              </a:solidFill>
              <a:miter lim="800000"/>
              <a:headEnd/>
              <a:tailEnd/>
            </a:ln>
          </p:spPr>
          <p:txBody>
            <a:bodyPr vert="horz" wrap="square" lIns="54000" tIns="10800" rIns="18000" bIns="10800" numCol="1" anchor="t" anchorCtr="0" compatLnSpc="1">
              <a:prstTxWarp prst="textNoShape">
                <a:avLst/>
              </a:prstTxWarp>
            </a:bodyPr>
            <a:lstStyle>
              <a:lvl1pPr fontAlgn="base">
                <a:spcBef>
                  <a:spcPct val="0"/>
                </a:spcBef>
                <a:spcAft>
                  <a:spcPct val="0"/>
                </a:spcAft>
                <a:tabLst>
                  <a:tab pos="114300" algn="l"/>
                </a:tabLst>
                <a:defRPr>
                  <a:solidFill>
                    <a:schemeClr val="tx1"/>
                  </a:solidFill>
                  <a:latin typeface="Arial" pitchFamily="34" charset="0"/>
                  <a:cs typeface="Arial" pitchFamily="34" charset="0"/>
                </a:defRPr>
              </a:lvl1pPr>
              <a:lvl2pPr fontAlgn="base">
                <a:spcBef>
                  <a:spcPct val="0"/>
                </a:spcBef>
                <a:spcAft>
                  <a:spcPct val="0"/>
                </a:spcAft>
                <a:tabLst>
                  <a:tab pos="114300" algn="l"/>
                </a:tabLst>
                <a:defRPr>
                  <a:solidFill>
                    <a:schemeClr val="tx1"/>
                  </a:solidFill>
                  <a:latin typeface="Arial" pitchFamily="34" charset="0"/>
                  <a:cs typeface="Arial" pitchFamily="34" charset="0"/>
                </a:defRPr>
              </a:lvl2pPr>
              <a:lvl3pPr fontAlgn="base">
                <a:spcBef>
                  <a:spcPct val="0"/>
                </a:spcBef>
                <a:spcAft>
                  <a:spcPct val="0"/>
                </a:spcAft>
                <a:tabLst>
                  <a:tab pos="114300" algn="l"/>
                </a:tabLst>
                <a:defRPr>
                  <a:solidFill>
                    <a:schemeClr val="tx1"/>
                  </a:solidFill>
                  <a:latin typeface="Arial" pitchFamily="34" charset="0"/>
                  <a:cs typeface="Arial" pitchFamily="34" charset="0"/>
                </a:defRPr>
              </a:lvl3pPr>
              <a:lvl4pPr fontAlgn="base">
                <a:spcBef>
                  <a:spcPct val="0"/>
                </a:spcBef>
                <a:spcAft>
                  <a:spcPct val="0"/>
                </a:spcAft>
                <a:tabLst>
                  <a:tab pos="114300" algn="l"/>
                </a:tabLst>
                <a:defRPr>
                  <a:solidFill>
                    <a:schemeClr val="tx1"/>
                  </a:solidFill>
                  <a:latin typeface="Arial" pitchFamily="34" charset="0"/>
                  <a:cs typeface="Arial" pitchFamily="34" charset="0"/>
                </a:defRPr>
              </a:lvl4pPr>
              <a:lvl5pPr fontAlgn="base">
                <a:spcBef>
                  <a:spcPct val="0"/>
                </a:spcBef>
                <a:spcAft>
                  <a:spcPct val="0"/>
                </a:spcAft>
                <a:tabLst>
                  <a:tab pos="114300" algn="l"/>
                </a:tabLst>
                <a:defRPr>
                  <a:solidFill>
                    <a:schemeClr val="tx1"/>
                  </a:solidFill>
                  <a:latin typeface="Arial" pitchFamily="34" charset="0"/>
                  <a:cs typeface="Arial" pitchFamily="34" charset="0"/>
                </a:defRPr>
              </a:lvl5pPr>
              <a:lvl6pPr fontAlgn="base">
                <a:spcBef>
                  <a:spcPct val="0"/>
                </a:spcBef>
                <a:spcAft>
                  <a:spcPct val="0"/>
                </a:spcAft>
                <a:tabLst>
                  <a:tab pos="114300" algn="l"/>
                </a:tabLst>
                <a:defRPr>
                  <a:solidFill>
                    <a:schemeClr val="tx1"/>
                  </a:solidFill>
                  <a:latin typeface="Arial" pitchFamily="34" charset="0"/>
                  <a:cs typeface="Arial" pitchFamily="34" charset="0"/>
                </a:defRPr>
              </a:lvl6pPr>
              <a:lvl7pPr fontAlgn="base">
                <a:spcBef>
                  <a:spcPct val="0"/>
                </a:spcBef>
                <a:spcAft>
                  <a:spcPct val="0"/>
                </a:spcAft>
                <a:tabLst>
                  <a:tab pos="114300" algn="l"/>
                </a:tabLst>
                <a:defRPr>
                  <a:solidFill>
                    <a:schemeClr val="tx1"/>
                  </a:solidFill>
                  <a:latin typeface="Arial" pitchFamily="34" charset="0"/>
                  <a:cs typeface="Arial" pitchFamily="34" charset="0"/>
                </a:defRPr>
              </a:lvl7pPr>
              <a:lvl8pPr fontAlgn="base">
                <a:spcBef>
                  <a:spcPct val="0"/>
                </a:spcBef>
                <a:spcAft>
                  <a:spcPct val="0"/>
                </a:spcAft>
                <a:tabLst>
                  <a:tab pos="114300" algn="l"/>
                </a:tabLst>
                <a:defRPr>
                  <a:solidFill>
                    <a:schemeClr val="tx1"/>
                  </a:solidFill>
                  <a:latin typeface="Arial" pitchFamily="34" charset="0"/>
                  <a:cs typeface="Arial" pitchFamily="34" charset="0"/>
                </a:defRPr>
              </a:lvl8pPr>
              <a:lvl9pPr fontAlgn="base">
                <a:spcBef>
                  <a:spcPct val="0"/>
                </a:spcBef>
                <a:spcAft>
                  <a:spcPct val="0"/>
                </a:spcAft>
                <a:tabLst>
                  <a:tab pos="1143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14300" algn="l"/>
                </a:tabLst>
              </a:pPr>
              <a:r>
                <a:rPr kumimoji="0" lang="en-US" altLang="ru-RU"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DB «Сводка»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 algn="l"/>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П</a:t>
              </a:r>
              <a:r>
                <a:rPr kumimoji="0" lang="en-US" altLang="ru-RU" sz="10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орядковый номер строки сводки</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 algn="l"/>
                </a:tabLst>
              </a:pPr>
              <a:r>
                <a:rPr kumimoji="0" lang="en-US" altLang="ru-RU" sz="10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2. Время подачи вертушки на бункерный путь </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 algn="l"/>
                </a:tabLst>
              </a:pPr>
              <a:r>
                <a:rPr kumimoji="0" lang="en-US" altLang="ru-RU" sz="10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3. Время выхода вертушки с бункерного пути </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 algn="l"/>
                </a:tabLst>
              </a:pPr>
              <a:r>
                <a:rPr kumimoji="0" lang="en-US" altLang="ru-RU" sz="10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4. Номер электровоза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 algn="l"/>
                </a:tabLst>
              </a:pPr>
              <a:r>
                <a:rPr kumimoji="0" lang="en-US" altLang="ru-RU" sz="10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5. Номер склада, с которого загружена вертушка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 algn="l"/>
                </a:tabLst>
              </a:pPr>
              <a:r>
                <a:rPr kumimoji="0" lang="en-US" altLang="ru-RU" sz="10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6. Вес вертушки заявленный (введенный оператором ККД)</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 algn="l"/>
                </a:tabLst>
              </a:pPr>
              <a:r>
                <a:rPr kumimoji="0" lang="en-US" altLang="ru-RU" sz="10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7. Вес вертушки, реально принятый на фабричный передел </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 algn="l"/>
                </a:tabLst>
              </a:pPr>
              <a:r>
                <a:rPr kumimoji="0" lang="en-US" altLang="ru-RU" sz="10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8. Средне взвешенное содержание железа в руде вертушки</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 algn="l"/>
                </a:tabLst>
              </a:pPr>
              <a:r>
                <a:rPr kumimoji="0" lang="en-US" altLang="ru-RU" sz="10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9. Количество выгруженных вагонов</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14300" algn="l"/>
                </a:tabLst>
              </a:pPr>
              <a:r>
                <a:rPr kumimoji="0" lang="en-US" altLang="ru-RU" sz="10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10. Номер бункерного пути, на котором находится </a:t>
              </a:r>
              <a:r>
                <a:rPr kumimoji="0" lang="en-US" altLang="ru-RU" sz="1000" b="0" i="0" u="none" strike="noStrike" cap="none" normalizeH="0" baseline="0" dirty="0" err="1" smtClean="0">
                  <a:ln>
                    <a:noFill/>
                  </a:ln>
                  <a:solidFill>
                    <a:schemeClr val="tx1"/>
                  </a:solidFill>
                  <a:effectLst/>
                  <a:latin typeface="Arial" pitchFamily="34" charset="0"/>
                  <a:ea typeface="MS Mincho" pitchFamily="49" charset="-128"/>
                  <a:cs typeface="Arial" pitchFamily="34" charset="0"/>
                </a:rPr>
                <a:t>вертушка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Lst>
              </a:pP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8673" y="1871"/>
              <a:ext cx="3645" cy="2217"/>
            </a:xfrm>
            <a:prstGeom prst="rect">
              <a:avLst/>
            </a:prstGeom>
            <a:solidFill>
              <a:srgbClr val="FFFFFF"/>
            </a:solidFill>
            <a:ln w="9525">
              <a:solidFill>
                <a:srgbClr val="000000"/>
              </a:solidFill>
              <a:miter lim="800000"/>
              <a:headEnd/>
              <a:tailEnd/>
            </a:ln>
          </p:spPr>
          <p:txBody>
            <a:bodyPr vert="horz" wrap="square" lIns="54000" tIns="10800" rIns="18000" bIns="108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DB «Склад»</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Номер склада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Формула Коэффициент «А»</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Формула Коэффициент «B»</a:t>
              </a:r>
              <a:endParaRPr kumimoji="0" lang="en-US"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Скорость прохождения руды через дробилку</a:t>
              </a:r>
              <a:endParaRPr kumimoji="0" lang="en-US" altLang="ru-RU"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3" name="Скругленный прямоугольник 12"/>
          <p:cNvSpPr/>
          <p:nvPr/>
        </p:nvSpPr>
        <p:spPr>
          <a:xfrm>
            <a:off x="8878" y="571480"/>
            <a:ext cx="9115338" cy="287445"/>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t>Database table structure</a:t>
            </a:r>
            <a:endParaRPr lang="ru-RU" sz="1600" b="1" dirty="0">
              <a:solidFill>
                <a:schemeClr val="bg1"/>
              </a:solidFill>
              <a:latin typeface="Calibri" pitchFamily="34" charset="0"/>
              <a:ea typeface="Calibri" pitchFamily="34" charset="0"/>
              <a:cs typeface="Times New Roman" pitchFamily="18" charset="0"/>
            </a:endParaRPr>
          </a:p>
        </p:txBody>
      </p:sp>
      <p:sp>
        <p:nvSpPr>
          <p:cNvPr id="14" name="Полилиния 13"/>
          <p:cNvSpPr/>
          <p:nvPr/>
        </p:nvSpPr>
        <p:spPr>
          <a:xfrm>
            <a:off x="8878" y="17007"/>
            <a:ext cx="9115338" cy="535551"/>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Tree>
    <p:extLst>
      <p:ext uri="{BB962C8B-B14F-4D97-AF65-F5344CB8AC3E}">
        <p14:creationId xmlns="" xmlns:p14="http://schemas.microsoft.com/office/powerpoint/2010/main" val="878133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285852" y="5072074"/>
            <a:ext cx="7715304" cy="369332"/>
          </a:xfrm>
          <a:prstGeom prst="rect">
            <a:avLst/>
          </a:prstGeom>
        </p:spPr>
        <p:txBody>
          <a:bodyPr wrap="square">
            <a:spAutoFit/>
          </a:bodyPr>
          <a:lstStyle/>
          <a:p>
            <a:r>
              <a:rPr lang="ru-RU" dirty="0" smtClean="0"/>
              <a:t> </a:t>
            </a:r>
            <a:endParaRPr lang="ru-RU" dirty="0"/>
          </a:p>
        </p:txBody>
      </p:sp>
      <p:sp>
        <p:nvSpPr>
          <p:cNvPr id="19" name="Прямоугольник 18"/>
          <p:cNvSpPr/>
          <p:nvPr/>
        </p:nvSpPr>
        <p:spPr>
          <a:xfrm>
            <a:off x="0" y="-18506"/>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олилиния 9"/>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endParaRPr>
          </a:p>
        </p:txBody>
      </p:sp>
      <p:sp>
        <p:nvSpPr>
          <p:cNvPr id="11" name="Скругленный прямоугольник 10"/>
          <p:cNvSpPr/>
          <p:nvPr/>
        </p:nvSpPr>
        <p:spPr>
          <a:xfrm>
            <a:off x="8878" y="714356"/>
            <a:ext cx="9135122" cy="366426"/>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lIns="36000" rIns="0" anchor="ctr"/>
          <a:lstStyle/>
          <a:p>
            <a:pPr algn="ctr"/>
            <a:r>
              <a:rPr lang="en-US" b="1" dirty="0" smtClean="0">
                <a:solidFill>
                  <a:schemeClr val="bg1"/>
                </a:solidFill>
              </a:rPr>
              <a:t>PROBLEM: MANAGEMENT’S EFFICIENCY FOR MULTI-FLOW ORE ENRICHMENT SYSTEM</a:t>
            </a:r>
            <a:endParaRPr lang="ru-RU" dirty="0">
              <a:solidFill>
                <a:schemeClr val="bg1"/>
              </a:solidFill>
            </a:endParaRPr>
          </a:p>
        </p:txBody>
      </p:sp>
      <p:sp>
        <p:nvSpPr>
          <p:cNvPr id="13" name="TextBox 12"/>
          <p:cNvSpPr txBox="1"/>
          <p:nvPr/>
        </p:nvSpPr>
        <p:spPr>
          <a:xfrm>
            <a:off x="395536" y="1142984"/>
            <a:ext cx="8429684" cy="5324535"/>
          </a:xfrm>
          <a:prstGeom prst="rect">
            <a:avLst/>
          </a:prstGeom>
          <a:noFill/>
        </p:spPr>
        <p:txBody>
          <a:bodyPr wrap="square" rtlCol="0">
            <a:spAutoFit/>
          </a:bodyPr>
          <a:lstStyle/>
          <a:p>
            <a:pPr lvl="0">
              <a:buFont typeface="Wingdings" pitchFamily="2" charset="2"/>
              <a:buChar char="Ø"/>
            </a:pPr>
            <a:r>
              <a:rPr lang="en-US" sz="2000" dirty="0" smtClean="0">
                <a:solidFill>
                  <a:schemeClr val="tx2">
                    <a:lumMod val="75000"/>
                  </a:schemeClr>
                </a:solidFill>
              </a:rPr>
              <a:t>The practical </a:t>
            </a:r>
            <a:r>
              <a:rPr lang="en-US" sz="2000" b="1" dirty="0" smtClean="0">
                <a:solidFill>
                  <a:schemeClr val="tx2">
                    <a:lumMod val="75000"/>
                  </a:schemeClr>
                </a:solidFill>
              </a:rPr>
              <a:t>operational technology for measuring </a:t>
            </a:r>
            <a:r>
              <a:rPr lang="en-US" sz="2000" dirty="0" smtClean="0">
                <a:solidFill>
                  <a:schemeClr val="tx2">
                    <a:lumMod val="75000"/>
                  </a:schemeClr>
                </a:solidFill>
              </a:rPr>
              <a:t>the quality of processed ore is oriented </a:t>
            </a:r>
            <a:r>
              <a:rPr lang="en-US" sz="2000" b="1" dirty="0" smtClean="0">
                <a:solidFill>
                  <a:schemeClr val="tx2">
                    <a:lumMod val="75000"/>
                  </a:schemeClr>
                </a:solidFill>
              </a:rPr>
              <a:t>at fine-fraction ore flows </a:t>
            </a:r>
            <a:r>
              <a:rPr lang="en-US" sz="2000" dirty="0" smtClean="0">
                <a:solidFill>
                  <a:schemeClr val="tx2">
                    <a:lumMod val="75000"/>
                  </a:schemeClr>
                </a:solidFill>
              </a:rPr>
              <a:t>and are used in a </a:t>
            </a:r>
            <a:r>
              <a:rPr lang="en-US" sz="2000" b="1" dirty="0" smtClean="0">
                <a:solidFill>
                  <a:schemeClr val="tx2">
                    <a:lumMod val="75000"/>
                  </a:schemeClr>
                </a:solidFill>
              </a:rPr>
              <a:t>single-flow scheme </a:t>
            </a:r>
            <a:r>
              <a:rPr lang="en-US" sz="2000" dirty="0" smtClean="0">
                <a:solidFill>
                  <a:schemeClr val="tx2">
                    <a:lumMod val="75000"/>
                  </a:schemeClr>
                </a:solidFill>
              </a:rPr>
              <a:t>of ores supply for enrichment.</a:t>
            </a:r>
          </a:p>
          <a:p>
            <a:pPr lvl="0"/>
            <a:endParaRPr lang="ru-RU" sz="2000" dirty="0" smtClean="0">
              <a:solidFill>
                <a:schemeClr val="tx2">
                  <a:lumMod val="75000"/>
                </a:schemeClr>
              </a:solidFill>
            </a:endParaRPr>
          </a:p>
          <a:p>
            <a:pPr lvl="0">
              <a:buFont typeface="Wingdings" pitchFamily="2" charset="2"/>
              <a:buChar char="Ø"/>
            </a:pPr>
            <a:r>
              <a:rPr lang="en-US" sz="2000" dirty="0" smtClean="0">
                <a:solidFill>
                  <a:schemeClr val="tx2">
                    <a:lumMod val="75000"/>
                  </a:schemeClr>
                </a:solidFill>
              </a:rPr>
              <a:t>However, </a:t>
            </a:r>
            <a:r>
              <a:rPr lang="en-US" sz="2000" b="1" dirty="0" smtClean="0">
                <a:solidFill>
                  <a:schemeClr val="tx2">
                    <a:lumMod val="75000"/>
                  </a:schemeClr>
                </a:solidFill>
              </a:rPr>
              <a:t>single-flow ore supply scheme</a:t>
            </a:r>
            <a:r>
              <a:rPr lang="en-US" sz="2000" dirty="0" smtClean="0">
                <a:solidFill>
                  <a:schemeClr val="tx2">
                    <a:lumMod val="75000"/>
                  </a:schemeClr>
                </a:solidFill>
              </a:rPr>
              <a:t> does not provide the </a:t>
            </a:r>
            <a:r>
              <a:rPr lang="en-US" sz="2000" b="1" dirty="0" smtClean="0">
                <a:solidFill>
                  <a:schemeClr val="tx2">
                    <a:lumMod val="75000"/>
                  </a:schemeClr>
                </a:solidFill>
              </a:rPr>
              <a:t>maximum loading of enrichment plants equipment</a:t>
            </a:r>
            <a:r>
              <a:rPr lang="en-US" sz="2000" dirty="0" smtClean="0">
                <a:solidFill>
                  <a:schemeClr val="tx2">
                    <a:lumMod val="75000"/>
                  </a:schemeClr>
                </a:solidFill>
              </a:rPr>
              <a:t>.</a:t>
            </a:r>
          </a:p>
          <a:p>
            <a:pPr lvl="0">
              <a:buFont typeface="Wingdings" pitchFamily="2" charset="2"/>
              <a:buChar char="Ø"/>
            </a:pPr>
            <a:endParaRPr lang="ru-RU" sz="2000" dirty="0" smtClean="0">
              <a:solidFill>
                <a:schemeClr val="tx2">
                  <a:lumMod val="75000"/>
                </a:schemeClr>
              </a:solidFill>
            </a:endParaRPr>
          </a:p>
          <a:p>
            <a:pPr lvl="0">
              <a:buFont typeface="Wingdings" pitchFamily="2" charset="2"/>
              <a:buChar char="Ø"/>
            </a:pPr>
            <a:r>
              <a:rPr lang="en-US" sz="2000" dirty="0" smtClean="0">
                <a:solidFill>
                  <a:schemeClr val="tx2">
                    <a:lumMod val="75000"/>
                  </a:schemeClr>
                </a:solidFill>
              </a:rPr>
              <a:t>At </a:t>
            </a:r>
            <a:r>
              <a:rPr lang="en-US" sz="2000" b="1" dirty="0" smtClean="0">
                <a:solidFill>
                  <a:schemeClr val="tx2">
                    <a:lumMod val="75000"/>
                  </a:schemeClr>
                </a:solidFill>
              </a:rPr>
              <a:t>multi-flow ore </a:t>
            </a:r>
            <a:r>
              <a:rPr lang="en-US" sz="2000" dirty="0" smtClean="0">
                <a:solidFill>
                  <a:schemeClr val="tx2">
                    <a:lumMod val="75000"/>
                  </a:schemeClr>
                </a:solidFill>
              </a:rPr>
              <a:t>supply scheme, </a:t>
            </a:r>
            <a:r>
              <a:rPr lang="en-US" sz="2000" b="1" dirty="0" smtClean="0">
                <a:solidFill>
                  <a:schemeClr val="tx2">
                    <a:lumMod val="75000"/>
                  </a:schemeClr>
                </a:solidFill>
              </a:rPr>
              <a:t>fine-fractioned </a:t>
            </a:r>
            <a:r>
              <a:rPr lang="en-US" sz="2000" dirty="0" smtClean="0">
                <a:solidFill>
                  <a:schemeClr val="tx2">
                    <a:lumMod val="75000"/>
                  </a:schemeClr>
                </a:solidFill>
              </a:rPr>
              <a:t>ore flows are obtained </a:t>
            </a:r>
            <a:r>
              <a:rPr lang="en-US" sz="2000" b="1" dirty="0" smtClean="0">
                <a:solidFill>
                  <a:schemeClr val="tx2">
                    <a:lumMod val="75000"/>
                  </a:schemeClr>
                </a:solidFill>
              </a:rPr>
              <a:t>after crushing </a:t>
            </a:r>
            <a:r>
              <a:rPr lang="en-US" sz="2000" dirty="0" smtClean="0">
                <a:solidFill>
                  <a:schemeClr val="tx2">
                    <a:lumMod val="75000"/>
                  </a:schemeClr>
                </a:solidFill>
              </a:rPr>
              <a:t>when it is hard to distinguish in a ore flow </a:t>
            </a:r>
            <a:r>
              <a:rPr lang="en-US" sz="2000" b="1" dirty="0" smtClean="0">
                <a:solidFill>
                  <a:schemeClr val="tx2">
                    <a:lumMod val="75000"/>
                  </a:schemeClr>
                </a:solidFill>
              </a:rPr>
              <a:t>which ore comes from a certain mine</a:t>
            </a:r>
            <a:r>
              <a:rPr lang="en-US" sz="2000" dirty="0" smtClean="0">
                <a:solidFill>
                  <a:schemeClr val="tx2">
                    <a:lumMod val="75000"/>
                  </a:schemeClr>
                </a:solidFill>
              </a:rPr>
              <a:t>.</a:t>
            </a:r>
          </a:p>
          <a:p>
            <a:pPr lvl="0">
              <a:buFont typeface="Wingdings" pitchFamily="2" charset="2"/>
              <a:buChar char="Ø"/>
            </a:pPr>
            <a:endParaRPr lang="ru-RU" sz="2000" dirty="0" smtClean="0">
              <a:solidFill>
                <a:schemeClr val="tx2">
                  <a:lumMod val="75000"/>
                </a:schemeClr>
              </a:solidFill>
            </a:endParaRPr>
          </a:p>
          <a:p>
            <a:pPr lvl="0">
              <a:buFont typeface="Wingdings" pitchFamily="2" charset="2"/>
              <a:buChar char="Ø"/>
            </a:pPr>
            <a:r>
              <a:rPr lang="en-US" sz="2000" dirty="0" smtClean="0">
                <a:solidFill>
                  <a:schemeClr val="tx2">
                    <a:lumMod val="75000"/>
                  </a:schemeClr>
                </a:solidFill>
              </a:rPr>
              <a:t>Thus, there is </a:t>
            </a:r>
            <a:r>
              <a:rPr lang="en-US" sz="2000" b="1" dirty="0" smtClean="0">
                <a:solidFill>
                  <a:schemeClr val="tx2">
                    <a:lumMod val="75000"/>
                  </a:schemeClr>
                </a:solidFill>
              </a:rPr>
              <a:t>a problem</a:t>
            </a:r>
            <a:r>
              <a:rPr lang="en-US" sz="2000" dirty="0" smtClean="0">
                <a:solidFill>
                  <a:schemeClr val="tx2">
                    <a:lumMod val="75000"/>
                  </a:schemeClr>
                </a:solidFill>
              </a:rPr>
              <a:t>: </a:t>
            </a:r>
            <a:r>
              <a:rPr lang="en-US" sz="2000" b="1" dirty="0" smtClean="0">
                <a:solidFill>
                  <a:schemeClr val="tx2">
                    <a:lumMod val="75000"/>
                  </a:schemeClr>
                </a:solidFill>
              </a:rPr>
              <a:t>prior to crushing </a:t>
            </a:r>
            <a:r>
              <a:rPr lang="en-US" sz="2000" dirty="0" smtClean="0">
                <a:solidFill>
                  <a:schemeClr val="tx2">
                    <a:lumMod val="75000"/>
                  </a:schemeClr>
                </a:solidFill>
              </a:rPr>
              <a:t>it is hard to </a:t>
            </a:r>
            <a:r>
              <a:rPr lang="en-US" sz="2000" b="1" dirty="0" smtClean="0">
                <a:solidFill>
                  <a:schemeClr val="tx2">
                    <a:lumMod val="75000"/>
                  </a:schemeClr>
                </a:solidFill>
              </a:rPr>
              <a:t>quickly measure the quality </a:t>
            </a:r>
            <a:r>
              <a:rPr lang="en-US" sz="2000" dirty="0" smtClean="0">
                <a:solidFill>
                  <a:schemeClr val="tx2">
                    <a:lumMod val="75000"/>
                  </a:schemeClr>
                </a:solidFill>
              </a:rPr>
              <a:t>of ore from pits, and </a:t>
            </a:r>
            <a:r>
              <a:rPr lang="en-US" sz="2000" b="1" dirty="0" smtClean="0">
                <a:solidFill>
                  <a:schemeClr val="tx2">
                    <a:lumMod val="75000"/>
                  </a:schemeClr>
                </a:solidFill>
              </a:rPr>
              <a:t>after crushing </a:t>
            </a:r>
            <a:r>
              <a:rPr lang="en-US" sz="2000" dirty="0" smtClean="0">
                <a:solidFill>
                  <a:schemeClr val="tx2">
                    <a:lumMod val="75000"/>
                  </a:schemeClr>
                </a:solidFill>
              </a:rPr>
              <a:t>it is hard to distinguish </a:t>
            </a:r>
            <a:r>
              <a:rPr lang="en-US" sz="2000" b="1" dirty="0" smtClean="0">
                <a:solidFill>
                  <a:schemeClr val="tx2">
                    <a:lumMod val="75000"/>
                  </a:schemeClr>
                </a:solidFill>
              </a:rPr>
              <a:t>which ore came from a certain  mine</a:t>
            </a:r>
            <a:r>
              <a:rPr lang="en-US" sz="2000" dirty="0" smtClean="0">
                <a:solidFill>
                  <a:schemeClr val="tx2">
                    <a:lumMod val="75000"/>
                  </a:schemeClr>
                </a:solidFill>
              </a:rPr>
              <a:t>. </a:t>
            </a:r>
          </a:p>
          <a:p>
            <a:pPr lvl="0">
              <a:buFont typeface="Wingdings" pitchFamily="2" charset="2"/>
              <a:buChar char="Ø"/>
            </a:pPr>
            <a:endParaRPr lang="ru-RU" sz="2000" dirty="0" smtClean="0">
              <a:solidFill>
                <a:schemeClr val="tx2">
                  <a:lumMod val="75000"/>
                </a:schemeClr>
              </a:solidFill>
            </a:endParaRPr>
          </a:p>
          <a:p>
            <a:pPr>
              <a:buFont typeface="Wingdings" pitchFamily="2" charset="2"/>
              <a:buChar char="Ø"/>
            </a:pPr>
            <a:r>
              <a:rPr lang="en-US" sz="2000" dirty="0" smtClean="0">
                <a:solidFill>
                  <a:schemeClr val="tx2">
                    <a:lumMod val="75000"/>
                  </a:schemeClr>
                </a:solidFill>
              </a:rPr>
              <a:t>This </a:t>
            </a:r>
            <a:r>
              <a:rPr lang="en-US" sz="2000" b="1" dirty="0" smtClean="0">
                <a:solidFill>
                  <a:schemeClr val="tx2">
                    <a:lumMod val="75000"/>
                  </a:schemeClr>
                </a:solidFill>
              </a:rPr>
              <a:t>problem of operational monitoring </a:t>
            </a:r>
            <a:r>
              <a:rPr lang="en-US" sz="2000" dirty="0" smtClean="0">
                <a:solidFill>
                  <a:schemeClr val="tx2">
                    <a:lumMod val="75000"/>
                  </a:schemeClr>
                </a:solidFill>
              </a:rPr>
              <a:t>of input ore flows at multi-flow ore supply scheme for enrichment </a:t>
            </a:r>
            <a:r>
              <a:rPr lang="en-US" sz="2000" b="1" dirty="0" smtClean="0">
                <a:solidFill>
                  <a:schemeClr val="tx2">
                    <a:lumMod val="75000"/>
                  </a:schemeClr>
                </a:solidFill>
              </a:rPr>
              <a:t>has still not been resolved</a:t>
            </a:r>
            <a:r>
              <a:rPr lang="en-US" sz="2000" dirty="0" smtClean="0">
                <a:solidFill>
                  <a:schemeClr val="tx2">
                    <a:lumMod val="75000"/>
                  </a:schemeClr>
                </a:solidFill>
              </a:rPr>
              <a:t>.</a:t>
            </a:r>
            <a:endParaRPr lang="ru-RU" sz="2000" dirty="0">
              <a:solidFill>
                <a:schemeClr val="tx2">
                  <a:lumMod val="75000"/>
                </a:schemeClr>
              </a:solidFill>
            </a:endParaRPr>
          </a:p>
        </p:txBody>
      </p:sp>
    </p:spTree>
    <p:extLst>
      <p:ext uri="{BB962C8B-B14F-4D97-AF65-F5344CB8AC3E}">
        <p14:creationId xmlns:p14="http://schemas.microsoft.com/office/powerpoint/2010/main" xmlns="" val="239316273"/>
      </p:ext>
    </p:extLst>
  </p:cSld>
  <p:clrMapOvr>
    <a:masterClrMapping/>
  </p:clrMapOvr>
  <p:transition advTm="702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683568" y="1052736"/>
            <a:ext cx="7881384" cy="5112568"/>
            <a:chOff x="179513" y="188640"/>
            <a:chExt cx="8766558" cy="6192688"/>
          </a:xfrm>
        </p:grpSpPr>
        <p:sp>
          <p:nvSpPr>
            <p:cNvPr id="5" name="Прямоугольник 4"/>
            <p:cNvSpPr/>
            <p:nvPr/>
          </p:nvSpPr>
          <p:spPr>
            <a:xfrm>
              <a:off x="179513" y="188640"/>
              <a:ext cx="8766558"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Рисунок 6"/>
            <p:cNvPicPr/>
            <p:nvPr/>
          </p:nvPicPr>
          <p:blipFill rotWithShape="1">
            <a:blip r:embed="rId3"/>
            <a:srcRect l="42537" t="51291" r="41861" b="8490"/>
            <a:stretch/>
          </p:blipFill>
          <p:spPr bwMode="auto">
            <a:xfrm>
              <a:off x="611560" y="591310"/>
              <a:ext cx="2941607" cy="4235570"/>
            </a:xfrm>
            <a:prstGeom prst="rect">
              <a:avLst/>
            </a:prstGeom>
            <a:ln>
              <a:noFill/>
            </a:ln>
            <a:extLst>
              <a:ext uri="{53640926-AAD7-44D8-BBD7-CCE9431645EC}">
                <a14:shadowObscured xmlns:a14="http://schemas.microsoft.com/office/drawing/2010/main" xmlns=""/>
              </a:ext>
            </a:extLst>
          </p:spPr>
        </p:pic>
        <p:pic>
          <p:nvPicPr>
            <p:cNvPr id="10" name="Рисунок 9"/>
            <p:cNvPicPr/>
            <p:nvPr/>
          </p:nvPicPr>
          <p:blipFill rotWithShape="1">
            <a:blip r:embed="rId3"/>
            <a:srcRect l="75342" t="51428" r="9309" b="8926"/>
            <a:stretch/>
          </p:blipFill>
          <p:spPr bwMode="auto">
            <a:xfrm>
              <a:off x="2483768" y="1340768"/>
              <a:ext cx="2894000" cy="4175186"/>
            </a:xfrm>
            <a:prstGeom prst="rect">
              <a:avLst/>
            </a:prstGeom>
            <a:ln>
              <a:noFill/>
            </a:ln>
            <a:extLst>
              <a:ext uri="{53640926-AAD7-44D8-BBD7-CCE9431645EC}">
                <a14:shadowObscured xmlns:a14="http://schemas.microsoft.com/office/drawing/2010/main" xmlns=""/>
              </a:ext>
            </a:extLst>
          </p:spPr>
        </p:pic>
        <p:pic>
          <p:nvPicPr>
            <p:cNvPr id="9" name="Рисунок 8"/>
            <p:cNvPicPr/>
            <p:nvPr/>
          </p:nvPicPr>
          <p:blipFill rotWithShape="1">
            <a:blip r:embed="rId3"/>
            <a:srcRect l="59008" t="51642" r="25573" b="9040"/>
            <a:stretch/>
          </p:blipFill>
          <p:spPr bwMode="auto">
            <a:xfrm>
              <a:off x="4788024" y="548680"/>
              <a:ext cx="2907103" cy="4140679"/>
            </a:xfrm>
            <a:prstGeom prst="rect">
              <a:avLst/>
            </a:prstGeom>
            <a:ln>
              <a:noFill/>
            </a:ln>
            <a:extLst>
              <a:ext uri="{53640926-AAD7-44D8-BBD7-CCE9431645EC}">
                <a14:shadowObscured xmlns:a14="http://schemas.microsoft.com/office/drawing/2010/main" xmlns=""/>
              </a:ext>
            </a:extLst>
          </p:spPr>
        </p:pic>
        <p:pic>
          <p:nvPicPr>
            <p:cNvPr id="12" name="Рисунок 11"/>
            <p:cNvPicPr/>
            <p:nvPr/>
          </p:nvPicPr>
          <p:blipFill rotWithShape="1">
            <a:blip r:embed="rId4"/>
            <a:srcRect l="74711" t="50826" r="9424" b="9464"/>
            <a:stretch/>
          </p:blipFill>
          <p:spPr bwMode="auto">
            <a:xfrm>
              <a:off x="3937489" y="2276872"/>
              <a:ext cx="2839690" cy="3857964"/>
            </a:xfrm>
            <a:prstGeom prst="rect">
              <a:avLst/>
            </a:prstGeom>
            <a:ln>
              <a:noFill/>
            </a:ln>
            <a:extLst>
              <a:ext uri="{53640926-AAD7-44D8-BBD7-CCE9431645EC}">
                <a14:shadowObscured xmlns:a14="http://schemas.microsoft.com/office/drawing/2010/main" xmlns=""/>
              </a:ext>
            </a:extLst>
          </p:spPr>
        </p:pic>
        <p:pic>
          <p:nvPicPr>
            <p:cNvPr id="13" name="Рисунок 12"/>
            <p:cNvPicPr/>
            <p:nvPr/>
          </p:nvPicPr>
          <p:blipFill rotWithShape="1">
            <a:blip r:embed="rId4"/>
            <a:srcRect l="74711" t="17348" r="9424" b="50425"/>
            <a:stretch/>
          </p:blipFill>
          <p:spPr bwMode="auto">
            <a:xfrm>
              <a:off x="5652120" y="1866754"/>
              <a:ext cx="3077927" cy="4012788"/>
            </a:xfrm>
            <a:prstGeom prst="rect">
              <a:avLst/>
            </a:prstGeom>
            <a:ln>
              <a:noFill/>
            </a:ln>
            <a:extLst>
              <a:ext uri="{53640926-AAD7-44D8-BBD7-CCE9431645EC}">
                <a14:shadowObscured xmlns:a14="http://schemas.microsoft.com/office/drawing/2010/main" xmlns=""/>
              </a:ext>
            </a:extLst>
          </p:spPr>
        </p:pic>
      </p:grpSp>
      <p:sp>
        <p:nvSpPr>
          <p:cNvPr id="15" name="Скругленный прямоугольник 14"/>
          <p:cNvSpPr/>
          <p:nvPr/>
        </p:nvSpPr>
        <p:spPr>
          <a:xfrm>
            <a:off x="8878" y="571480"/>
            <a:ext cx="9115338" cy="287445"/>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t>Mathematical support. Algorithms</a:t>
            </a:r>
            <a:endParaRPr lang="ru-RU" sz="1600" b="1" dirty="0">
              <a:solidFill>
                <a:schemeClr val="bg1"/>
              </a:solidFill>
              <a:latin typeface="Calibri" pitchFamily="34" charset="0"/>
              <a:ea typeface="Calibri" pitchFamily="34" charset="0"/>
              <a:cs typeface="Times New Roman" pitchFamily="18" charset="0"/>
            </a:endParaRPr>
          </a:p>
        </p:txBody>
      </p:sp>
      <p:sp>
        <p:nvSpPr>
          <p:cNvPr id="16" name="Полилиния 15"/>
          <p:cNvSpPr/>
          <p:nvPr/>
        </p:nvSpPr>
        <p:spPr>
          <a:xfrm>
            <a:off x="8878" y="17007"/>
            <a:ext cx="9115338" cy="535551"/>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Tree>
    <p:extLst>
      <p:ext uri="{BB962C8B-B14F-4D97-AF65-F5344CB8AC3E}">
        <p14:creationId xmlns:p14="http://schemas.microsoft.com/office/powerpoint/2010/main" xmlns="" val="1428491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0" y="0"/>
            <a:ext cx="9144000" cy="642942"/>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rtlCol="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711200">
              <a:lnSpc>
                <a:spcPct val="90000"/>
              </a:lnSpc>
              <a:spcAft>
                <a:spcPct val="35000"/>
              </a:spcAft>
            </a:pPr>
            <a:r>
              <a:rPr lang="en-US" sz="1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
        <p:nvSpPr>
          <p:cNvPr id="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0" y="642918"/>
            <a:ext cx="9144000" cy="369332"/>
          </a:xfrm>
          <a:prstGeom prst="rect">
            <a:avLst/>
          </a:prstGeom>
          <a:solidFill>
            <a:schemeClr val="tx1"/>
          </a:solidFill>
        </p:spPr>
        <p:txBody>
          <a:bodyPr wrap="square" rtlCol="0">
            <a:spAutoFit/>
          </a:bodyPr>
          <a:lstStyle/>
          <a:p>
            <a:pPr algn="ctr"/>
            <a:r>
              <a:rPr lang="en-US" dirty="0" smtClean="0">
                <a:solidFill>
                  <a:schemeClr val="bg1"/>
                </a:solidFill>
              </a:rPr>
              <a:t>The main areas of work for the establishment of the OMVCS in the second half of 2017</a:t>
            </a:r>
            <a:endParaRPr lang="ru-RU" dirty="0">
              <a:solidFill>
                <a:schemeClr val="bg1"/>
              </a:solidFill>
            </a:endParaRPr>
          </a:p>
        </p:txBody>
      </p:sp>
      <p:graphicFrame>
        <p:nvGraphicFramePr>
          <p:cNvPr id="7" name="Таблица 6"/>
          <p:cNvGraphicFramePr>
            <a:graphicFrameLocks noGrp="1"/>
          </p:cNvGraphicFramePr>
          <p:nvPr>
            <p:extLst>
              <p:ext uri="{D42A27DB-BD31-4B8C-83A1-F6EECF244321}">
                <p14:modId xmlns="" xmlns:p14="http://schemas.microsoft.com/office/powerpoint/2010/main" val="4110066084"/>
              </p:ext>
            </p:extLst>
          </p:nvPr>
        </p:nvGraphicFramePr>
        <p:xfrm>
          <a:off x="899592" y="1397000"/>
          <a:ext cx="7431262" cy="1005840"/>
        </p:xfrm>
        <a:graphic>
          <a:graphicData uri="http://schemas.openxmlformats.org/drawingml/2006/table">
            <a:tbl>
              <a:tblPr firstRow="1" bandRow="1">
                <a:tableStyleId>{5C22544A-7EE6-4342-B048-85BDC9FD1C3A}</a:tableStyleId>
              </a:tblPr>
              <a:tblGrid>
                <a:gridCol w="7431262"/>
              </a:tblGrid>
              <a:tr h="370840">
                <a:tc>
                  <a:txBody>
                    <a:bodyPr/>
                    <a:lstStyle/>
                    <a:p>
                      <a:pPr algn="ctr"/>
                      <a:r>
                        <a:rPr lang="en-US" sz="2000" dirty="0" smtClean="0">
                          <a:solidFill>
                            <a:schemeClr val="tx1"/>
                          </a:solidFill>
                        </a:rPr>
                        <a:t>First half of the year</a:t>
                      </a:r>
                      <a:br>
                        <a:rPr lang="en-US" sz="2000" dirty="0" smtClean="0">
                          <a:solidFill>
                            <a:schemeClr val="tx1"/>
                          </a:solidFill>
                        </a:rPr>
                      </a:br>
                      <a:r>
                        <a:rPr lang="en-US" sz="2000" b="0" dirty="0" smtClean="0">
                          <a:solidFill>
                            <a:schemeClr val="tx1"/>
                          </a:solidFill>
                        </a:rPr>
                        <a:t>The work of the first half of 2017 was carried out in accordance with the subproject implementation plan</a:t>
                      </a:r>
                      <a:endParaRPr lang="ru-RU" b="0" dirty="0">
                        <a:solidFill>
                          <a:schemeClr val="tx1"/>
                        </a:solidFill>
                        <a:latin typeface="Times New Roman" pitchFamily="18" charset="0"/>
                        <a:cs typeface="Times New Roman" pitchFamily="18" charset="0"/>
                      </a:endParaRPr>
                    </a:p>
                  </a:txBody>
                  <a:tcPr>
                    <a:solidFill>
                      <a:srgbClr val="CCFF99"/>
                    </a:solidFill>
                  </a:tcPr>
                </a:tc>
              </a:tr>
            </a:tbl>
          </a:graphicData>
        </a:graphic>
      </p:graphicFrame>
      <p:sp>
        <p:nvSpPr>
          <p:cNvPr id="9" name="Прямоугольник 8"/>
          <p:cNvSpPr/>
          <p:nvPr/>
        </p:nvSpPr>
        <p:spPr>
          <a:xfrm>
            <a:off x="899592" y="2803728"/>
            <a:ext cx="7431262" cy="285752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Second</a:t>
            </a:r>
            <a:r>
              <a:rPr lang="en-US" sz="2000" dirty="0" smtClean="0">
                <a:solidFill>
                  <a:schemeClr val="tx1"/>
                </a:solidFill>
              </a:rPr>
              <a:t> </a:t>
            </a:r>
            <a:r>
              <a:rPr lang="en-US" sz="2000" b="1" dirty="0" smtClean="0">
                <a:solidFill>
                  <a:schemeClr val="tx1"/>
                </a:solidFill>
              </a:rPr>
              <a:t>half of the year</a:t>
            </a:r>
            <a:r>
              <a:rPr lang="en-US" sz="2000" dirty="0" smtClean="0">
                <a:solidFill>
                  <a:schemeClr val="tx1"/>
                </a:solidFill>
              </a:rPr>
              <a:t/>
            </a:r>
            <a:br>
              <a:rPr lang="en-US" sz="2000" dirty="0" smtClean="0">
                <a:solidFill>
                  <a:schemeClr val="tx1"/>
                </a:solidFill>
              </a:rPr>
            </a:br>
            <a:r>
              <a:rPr lang="en-US" sz="2000" dirty="0" smtClean="0">
                <a:solidFill>
                  <a:schemeClr val="tx1"/>
                </a:solidFill>
              </a:rPr>
              <a:t>The works of the second half of 2017 are planned for implementation in accordance with the subproject implementation plan and include:</a:t>
            </a:r>
            <a:endParaRPr lang="ru-RU" dirty="0" smtClean="0">
              <a:solidFill>
                <a:schemeClr val="tx1"/>
              </a:solidFill>
              <a:latin typeface="Times New Roman" pitchFamily="18" charset="0"/>
              <a:cs typeface="Times New Roman" pitchFamily="18" charset="0"/>
            </a:endParaRPr>
          </a:p>
          <a:p>
            <a:pPr algn="ctr">
              <a:buFontTx/>
              <a:buChar char="-"/>
            </a:pPr>
            <a:r>
              <a:rPr lang="en-US" dirty="0" smtClean="0">
                <a:solidFill>
                  <a:schemeClr val="tx1"/>
                </a:solidFill>
              </a:rPr>
              <a:t>Completion of design work for: maintenance; Mathematical support; Applied software of AS OMVKR.</a:t>
            </a:r>
          </a:p>
          <a:p>
            <a:pPr algn="ctr">
              <a:buFontTx/>
              <a:buChar char="-"/>
            </a:pPr>
            <a:r>
              <a:rPr lang="en-US" dirty="0" smtClean="0">
                <a:solidFill>
                  <a:schemeClr val="tx1"/>
                </a:solidFill>
              </a:rPr>
              <a:t>Completion and installation of cabinet structures</a:t>
            </a:r>
            <a:r>
              <a:rPr lang="ru-RU" dirty="0" smtClean="0">
                <a:solidFill>
                  <a:schemeClr val="tx1"/>
                </a:solidFill>
                <a:latin typeface="Times New Roman" pitchFamily="18" charset="0"/>
                <a:cs typeface="Times New Roman" pitchFamily="18" charset="0"/>
              </a:rPr>
              <a:t>.</a:t>
            </a:r>
          </a:p>
          <a:p>
            <a:pPr algn="ctr">
              <a:buFontTx/>
              <a:buChar char="-"/>
            </a:pPr>
            <a:r>
              <a:rPr lang="en-US" dirty="0" smtClean="0">
                <a:solidFill>
                  <a:schemeClr val="tx1"/>
                </a:solidFill>
              </a:rPr>
              <a:t>Completion of the system software platform.</a:t>
            </a:r>
            <a:endParaRPr lang="ru-RU" dirty="0" smtClean="0">
              <a:solidFill>
                <a:schemeClr val="tx1"/>
              </a:solidFill>
              <a:latin typeface="Times New Roman" pitchFamily="18" charset="0"/>
              <a:cs typeface="Times New Roman" pitchFamily="18" charset="0"/>
            </a:endParaRPr>
          </a:p>
          <a:p>
            <a:pPr algn="ctr">
              <a:buFontTx/>
              <a:buChar char="-"/>
            </a:pPr>
            <a:r>
              <a:rPr lang="ru-RU" dirty="0" smtClean="0">
                <a:solidFill>
                  <a:schemeClr val="tx1"/>
                </a:solidFill>
                <a:latin typeface="Times New Roman" pitchFamily="18" charset="0"/>
                <a:cs typeface="Times New Roman" pitchFamily="18" charset="0"/>
              </a:rPr>
              <a:t> </a:t>
            </a:r>
            <a:r>
              <a:rPr lang="en-US" dirty="0" smtClean="0">
                <a:solidFill>
                  <a:schemeClr val="tx1"/>
                </a:solidFill>
              </a:rPr>
              <a:t>Autonomous adjustment of control stations and workstations in polygon conditions of "TST-16" LLP.</a:t>
            </a:r>
            <a:endParaRPr lang="ru-RU" dirty="0" smtClean="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276403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18506"/>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олилиния 13"/>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endParaRPr>
          </a:p>
        </p:txBody>
      </p:sp>
      <p:sp>
        <p:nvSpPr>
          <p:cNvPr id="8" name="Скругленный прямоугольник 7"/>
          <p:cNvSpPr/>
          <p:nvPr/>
        </p:nvSpPr>
        <p:spPr>
          <a:xfrm>
            <a:off x="8878" y="722982"/>
            <a:ext cx="9135122" cy="366426"/>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lIns="36000" rIns="0" anchor="ctr"/>
          <a:lstStyle/>
          <a:p>
            <a:pPr algn="ctr"/>
            <a:r>
              <a:rPr lang="en-US" sz="2000" b="1" dirty="0" smtClean="0">
                <a:solidFill>
                  <a:schemeClr val="bg1"/>
                </a:solidFill>
              </a:rPr>
              <a:t>THE PROPOSED TECHNOLOGY</a:t>
            </a:r>
            <a:endParaRPr lang="ru-RU" sz="2000" b="1" dirty="0">
              <a:solidFill>
                <a:schemeClr val="bg1"/>
              </a:solidFill>
            </a:endParaRPr>
          </a:p>
        </p:txBody>
      </p:sp>
      <p:sp>
        <p:nvSpPr>
          <p:cNvPr id="10" name="Прямоугольник 9"/>
          <p:cNvSpPr/>
          <p:nvPr/>
        </p:nvSpPr>
        <p:spPr>
          <a:xfrm>
            <a:off x="142844" y="1785926"/>
            <a:ext cx="9001156" cy="4401205"/>
          </a:xfrm>
          <a:prstGeom prst="rect">
            <a:avLst/>
          </a:prstGeom>
        </p:spPr>
        <p:txBody>
          <a:bodyPr wrap="square">
            <a:spAutoFit/>
          </a:bodyPr>
          <a:lstStyle/>
          <a:p>
            <a:pPr marL="265113" indent="-265113">
              <a:spcAft>
                <a:spcPts val="1200"/>
              </a:spcAft>
              <a:buFont typeface="Wingdings" pitchFamily="2" charset="2"/>
              <a:buChar char="Ø"/>
              <a:tabLst>
                <a:tab pos="357188" algn="l"/>
                <a:tab pos="447675" algn="l"/>
              </a:tabLst>
            </a:pPr>
            <a:r>
              <a:rPr lang="ru-RU" sz="2400" dirty="0" smtClean="0">
                <a:solidFill>
                  <a:schemeClr val="tx2">
                    <a:lumMod val="75000"/>
                  </a:schemeClr>
                </a:solidFill>
              </a:rPr>
              <a:t>	</a:t>
            </a:r>
            <a:r>
              <a:rPr lang="en-US" sz="2400" dirty="0" smtClean="0">
                <a:solidFill>
                  <a:schemeClr val="tx2">
                    <a:lumMod val="75000"/>
                  </a:schemeClr>
                </a:solidFill>
              </a:rPr>
              <a:t>The essence of technology is considering</a:t>
            </a:r>
            <a:r>
              <a:rPr lang="en-US" sz="2400" b="1" dirty="0" smtClean="0">
                <a:solidFill>
                  <a:schemeClr val="tx2">
                    <a:lumMod val="75000"/>
                  </a:schemeClr>
                </a:solidFill>
              </a:rPr>
              <a:t> temporal dependencies of discrete flows of ores wagons from different quarries in the mixed output flow </a:t>
            </a:r>
            <a:r>
              <a:rPr lang="en-US" sz="2400" dirty="0" smtClean="0">
                <a:solidFill>
                  <a:schemeClr val="tx2">
                    <a:lumMod val="75000"/>
                  </a:schemeClr>
                </a:solidFill>
              </a:rPr>
              <a:t>of the crushing shop.</a:t>
            </a:r>
          </a:p>
          <a:p>
            <a:pPr marL="265113" indent="-265113">
              <a:spcAft>
                <a:spcPts val="1200"/>
              </a:spcAft>
              <a:buFont typeface="Wingdings" pitchFamily="2" charset="2"/>
              <a:buChar char="Ø"/>
              <a:tabLst>
                <a:tab pos="357188" algn="l"/>
                <a:tab pos="447675" algn="l"/>
              </a:tabLst>
            </a:pPr>
            <a:r>
              <a:rPr lang="en-US" sz="2400" b="1" dirty="0" smtClean="0">
                <a:solidFill>
                  <a:schemeClr val="tx2">
                    <a:lumMod val="75000"/>
                  </a:schemeClr>
                </a:solidFill>
              </a:rPr>
              <a:t>Measuring of quality of fine-fraction ore flow </a:t>
            </a:r>
            <a:r>
              <a:rPr lang="en-US" sz="2400" dirty="0" smtClean="0">
                <a:solidFill>
                  <a:schemeClr val="tx2">
                    <a:lumMod val="75000"/>
                  </a:schemeClr>
                </a:solidFill>
              </a:rPr>
              <a:t> at crushing shop takes place.</a:t>
            </a:r>
          </a:p>
          <a:p>
            <a:pPr marL="265113" indent="-265113">
              <a:spcAft>
                <a:spcPts val="1200"/>
              </a:spcAft>
              <a:buFont typeface="Wingdings" pitchFamily="2" charset="2"/>
              <a:buChar char="Ø"/>
              <a:tabLst>
                <a:tab pos="357188" algn="l"/>
                <a:tab pos="447675" algn="l"/>
              </a:tabLst>
            </a:pPr>
            <a:r>
              <a:rPr lang="en-US" sz="2400" dirty="0" smtClean="0">
                <a:solidFill>
                  <a:schemeClr val="tx2">
                    <a:lumMod val="75000"/>
                  </a:schemeClr>
                </a:solidFill>
              </a:rPr>
              <a:t>Then </a:t>
            </a:r>
            <a:r>
              <a:rPr lang="en-US" sz="2400" b="1" dirty="0" smtClean="0">
                <a:solidFill>
                  <a:schemeClr val="tx2">
                    <a:lumMod val="75000"/>
                  </a:schemeClr>
                </a:solidFill>
              </a:rPr>
              <a:t>back in time</a:t>
            </a:r>
            <a:r>
              <a:rPr lang="en-US" sz="2400" dirty="0" smtClean="0">
                <a:solidFill>
                  <a:schemeClr val="tx2">
                    <a:lumMod val="75000"/>
                  </a:schemeClr>
                </a:solidFill>
              </a:rPr>
              <a:t>  </a:t>
            </a:r>
            <a:r>
              <a:rPr lang="en-US" sz="2400" b="1" dirty="0" smtClean="0">
                <a:solidFill>
                  <a:schemeClr val="tx2">
                    <a:lumMod val="75000"/>
                  </a:schemeClr>
                </a:solidFill>
              </a:rPr>
              <a:t> (temporal) projecting of measured quality of ore into discrete flows of wagons </a:t>
            </a:r>
            <a:r>
              <a:rPr lang="en-US" sz="2400" dirty="0" smtClean="0">
                <a:solidFill>
                  <a:schemeClr val="tx2">
                    <a:lumMod val="75000"/>
                  </a:schemeClr>
                </a:solidFill>
              </a:rPr>
              <a:t>from the quarries takes place.</a:t>
            </a:r>
          </a:p>
          <a:p>
            <a:pPr marL="265113" indent="-265113">
              <a:spcAft>
                <a:spcPts val="1200"/>
              </a:spcAft>
              <a:buFont typeface="Wingdings" pitchFamily="2" charset="2"/>
              <a:buChar char="Ø"/>
              <a:tabLst>
                <a:tab pos="357188" algn="l"/>
                <a:tab pos="447675" algn="l"/>
              </a:tabLst>
            </a:pPr>
            <a:r>
              <a:rPr lang="en-US" sz="2400" dirty="0" smtClean="0">
                <a:solidFill>
                  <a:schemeClr val="tx2">
                    <a:lumMod val="75000"/>
                  </a:schemeClr>
                </a:solidFill>
              </a:rPr>
              <a:t>That is how </a:t>
            </a:r>
            <a:r>
              <a:rPr lang="en-US" sz="2400" b="1" dirty="0" smtClean="0">
                <a:solidFill>
                  <a:schemeClr val="tx2">
                    <a:lumMod val="75000"/>
                  </a:schemeClr>
                </a:solidFill>
              </a:rPr>
              <a:t>the real-time identification of the quality of wagon ores </a:t>
            </a:r>
            <a:r>
              <a:rPr lang="en-US" sz="2400" dirty="0" smtClean="0">
                <a:solidFill>
                  <a:schemeClr val="tx2">
                    <a:lumMod val="75000"/>
                  </a:schemeClr>
                </a:solidFill>
              </a:rPr>
              <a:t>of certain quarries takes place.</a:t>
            </a:r>
            <a:endParaRPr lang="ru-RU" sz="2400" dirty="0" smtClean="0">
              <a:solidFill>
                <a:schemeClr val="tx2">
                  <a:lumMod val="75000"/>
                </a:schemeClr>
              </a:solidFill>
            </a:endParaRPr>
          </a:p>
          <a:p>
            <a:pPr indent="457200">
              <a:buAutoNum type="arabicPeriod"/>
            </a:pPr>
            <a:endParaRPr lang="en-US" sz="2400" b="1" dirty="0" smtClean="0">
              <a:solidFill>
                <a:schemeClr val="tx2">
                  <a:lumMod val="75000"/>
                </a:schemeClr>
              </a:solidFill>
              <a:cs typeface="Times New Roman" pitchFamily="18" charset="0"/>
            </a:endParaRPr>
          </a:p>
        </p:txBody>
      </p:sp>
    </p:spTree>
    <p:extLst>
      <p:ext uri="{BB962C8B-B14F-4D97-AF65-F5344CB8AC3E}">
        <p14:creationId xmlns:p14="http://schemas.microsoft.com/office/powerpoint/2010/main" xmlns="" val="239316273"/>
      </p:ext>
    </p:extLst>
  </p:cSld>
  <p:clrMapOvr>
    <a:masterClrMapping/>
  </p:clrMapOvr>
  <p:transition advTm="6536">
    <p:pull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print">
            <a:extLst>
              <a:ext uri="{28A0092B-C50C-407E-A947-70E740481C1C}">
                <a14:useLocalDpi xmlns:a14="http://schemas.microsoft.com/office/drawing/2010/main" xmlns="" val="0"/>
              </a:ext>
            </a:extLst>
          </a:blip>
          <a:srcRect l="23701" t="21776" r="23489" b="13412"/>
          <a:stretch/>
        </p:blipFill>
        <p:spPr bwMode="auto">
          <a:xfrm>
            <a:off x="827584" y="1628800"/>
            <a:ext cx="7272807" cy="47169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Прямоугольник 5"/>
          <p:cNvSpPr/>
          <p:nvPr/>
        </p:nvSpPr>
        <p:spPr>
          <a:xfrm>
            <a:off x="1619672" y="5805264"/>
            <a:ext cx="1703736" cy="338554"/>
          </a:xfrm>
          <a:prstGeom prst="rect">
            <a:avLst/>
          </a:prstGeom>
          <a:noFill/>
        </p:spPr>
        <p:txBody>
          <a:bodyPr wrap="square" lIns="91440" tIns="45720" rIns="91440" bIns="45720">
            <a:spAutoFit/>
          </a:bodyPr>
          <a:lstStyle/>
          <a:p>
            <a:pPr algn="ctr"/>
            <a:r>
              <a:rPr lang="ru-RU"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Конвейер</a:t>
            </a:r>
            <a:endParaRPr lang="ru-RU"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Прямоугольник 7"/>
          <p:cNvSpPr/>
          <p:nvPr/>
        </p:nvSpPr>
        <p:spPr>
          <a:xfrm>
            <a:off x="5508104" y="5716480"/>
            <a:ext cx="1703736" cy="338554"/>
          </a:xfrm>
          <a:prstGeom prst="rect">
            <a:avLst/>
          </a:prstGeom>
          <a:noFill/>
        </p:spPr>
        <p:txBody>
          <a:bodyPr wrap="square" lIns="91440" tIns="45720" rIns="91440" bIns="45720">
            <a:spAutoFit/>
          </a:bodyPr>
          <a:lstStyle/>
          <a:p>
            <a:pPr algn="ctr"/>
            <a:r>
              <a:rPr lang="ru-RU"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Конвейер</a:t>
            </a:r>
            <a:endParaRPr lang="ru-RU"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Скругленный прямоугольник 8"/>
          <p:cNvSpPr/>
          <p:nvPr/>
        </p:nvSpPr>
        <p:spPr>
          <a:xfrm>
            <a:off x="8878" y="881102"/>
            <a:ext cx="9135122"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2000" b="1" cap="all" dirty="0" smtClean="0"/>
              <a:t>Objects of monitoring</a:t>
            </a:r>
            <a:endParaRPr lang="ru-RU" sz="2000" b="1" cap="all" dirty="0">
              <a:solidFill>
                <a:schemeClr val="bg1"/>
              </a:solidFill>
              <a:latin typeface="Calibri" pitchFamily="34" charset="0"/>
              <a:ea typeface="Calibri" pitchFamily="34" charset="0"/>
              <a:cs typeface="Times New Roman" pitchFamily="18" charset="0"/>
            </a:endParaRPr>
          </a:p>
        </p:txBody>
      </p:sp>
      <p:sp>
        <p:nvSpPr>
          <p:cNvPr id="10" name="Полилиния 9"/>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Tree>
    <p:extLst>
      <p:ext uri="{BB962C8B-B14F-4D97-AF65-F5344CB8AC3E}">
        <p14:creationId xmlns:p14="http://schemas.microsoft.com/office/powerpoint/2010/main" xmlns="" val="390812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51633" y="764704"/>
            <a:ext cx="9115338" cy="73547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2000" b="1" dirty="0" smtClean="0">
                <a:solidFill>
                  <a:schemeClr val="bg1"/>
                </a:solidFill>
                <a:latin typeface="Calibri" pitchFamily="34" charset="0"/>
                <a:ea typeface="Calibri" pitchFamily="34" charset="0"/>
                <a:cs typeface="Times New Roman" pitchFamily="18" charset="0"/>
              </a:rPr>
              <a:t>Receiving ore from the mines to the dressing plant (DP). Positioning of the formulations in the unloading zone</a:t>
            </a:r>
            <a:endParaRPr lang="ru-RU" sz="2000" dirty="0"/>
          </a:p>
        </p:txBody>
      </p:sp>
      <p:sp>
        <p:nvSpPr>
          <p:cNvPr id="19" name="Прямоугольник 18"/>
          <p:cNvSpPr/>
          <p:nvPr/>
        </p:nvSpPr>
        <p:spPr>
          <a:xfrm>
            <a:off x="0" y="-18506"/>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олилиния 9"/>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endParaRPr>
          </a:p>
        </p:txBody>
      </p:sp>
      <p:pic>
        <p:nvPicPr>
          <p:cNvPr id="15" name="Для презентации.avi">
            <a:hlinkClick r:id="" action="ppaction://media"/>
          </p:cNvPr>
          <p:cNvPicPr>
            <a:picLocks noRot="1" noChangeAspect="1"/>
          </p:cNvPicPr>
          <p:nvPr>
            <a:videoFile r:link="rId1"/>
          </p:nvPr>
        </p:nvPicPr>
        <p:blipFill>
          <a:blip r:embed="rId4"/>
          <a:stretch>
            <a:fillRect/>
          </a:stretch>
        </p:blipFill>
        <p:spPr>
          <a:xfrm>
            <a:off x="285719" y="1988840"/>
            <a:ext cx="8647165" cy="3168352"/>
          </a:xfrm>
          <a:prstGeom prst="rect">
            <a:avLst/>
          </a:prstGeom>
        </p:spPr>
      </p:pic>
      <p:cxnSp>
        <p:nvCxnSpPr>
          <p:cNvPr id="8" name="Прямая со стрелкой 7"/>
          <p:cNvCxnSpPr/>
          <p:nvPr/>
        </p:nvCxnSpPr>
        <p:spPr>
          <a:xfrm rot="16200000" flipH="1">
            <a:off x="5393537" y="2607463"/>
            <a:ext cx="2357454" cy="1571636"/>
          </a:xfrm>
          <a:prstGeom prst="straightConnector1">
            <a:avLst/>
          </a:prstGeom>
          <a:ln w="31750">
            <a:solidFill>
              <a:srgbClr val="00B05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29124" y="5429264"/>
            <a:ext cx="829073" cy="276999"/>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1200" spc="150" dirty="0">
                <a:ln w="11430"/>
                <a:effectLst>
                  <a:outerShdw blurRad="38100" dist="38100" dir="2700000" algn="tl">
                    <a:srgbClr val="000000">
                      <a:alpha val="43137"/>
                    </a:srgbClr>
                  </a:outerShdw>
                </a:effectLst>
                <a:latin typeface="Arial Narrow" pitchFamily="34" charset="0"/>
                <a:cs typeface="Times New Roman" pitchFamily="18" charset="0"/>
              </a:rPr>
              <a:t>Analyzer</a:t>
            </a:r>
            <a:endParaRPr lang="ru-RU" sz="1200" spc="150" dirty="0">
              <a:ln w="11430"/>
              <a:effectLst>
                <a:outerShdw blurRad="38100" dist="38100" dir="2700000" algn="tl">
                  <a:srgbClr val="000000">
                    <a:alpha val="43137"/>
                  </a:srgbClr>
                </a:outerShdw>
              </a:effectLst>
              <a:latin typeface="Arial Narrow" pitchFamily="34" charset="0"/>
              <a:cs typeface="Times New Roman" pitchFamily="18" charset="0"/>
            </a:endParaRPr>
          </a:p>
        </p:txBody>
      </p:sp>
      <p:sp>
        <p:nvSpPr>
          <p:cNvPr id="13" name="TextBox 12"/>
          <p:cNvSpPr txBox="1"/>
          <p:nvPr/>
        </p:nvSpPr>
        <p:spPr>
          <a:xfrm>
            <a:off x="3286116" y="6000768"/>
            <a:ext cx="694421" cy="276999"/>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1200" spc="150" dirty="0">
                <a:ln w="11430"/>
                <a:effectLst>
                  <a:outerShdw blurRad="38100" dist="38100" dir="2700000" algn="tl">
                    <a:srgbClr val="000000">
                      <a:alpha val="43137"/>
                    </a:srgbClr>
                  </a:outerShdw>
                </a:effectLst>
                <a:latin typeface="Times New Roman" pitchFamily="18" charset="0"/>
                <a:cs typeface="Times New Roman" pitchFamily="18" charset="0"/>
              </a:rPr>
              <a:t>Scales</a:t>
            </a:r>
            <a:endParaRPr lang="ru-RU" sz="1200" spc="150" dirty="0">
              <a:ln w="1143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6"/>
          <p:cNvSpPr txBox="1"/>
          <p:nvPr/>
        </p:nvSpPr>
        <p:spPr>
          <a:xfrm>
            <a:off x="7000892" y="4572008"/>
            <a:ext cx="1095172" cy="276999"/>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1200" spc="150" dirty="0" smtClean="0">
                <a:ln w="11430"/>
                <a:effectLst>
                  <a:outerShdw blurRad="38100" dist="38100" dir="2700000" algn="tl">
                    <a:srgbClr val="000000">
                      <a:alpha val="43137"/>
                    </a:srgbClr>
                  </a:outerShdw>
                </a:effectLst>
                <a:latin typeface="Arial Narrow" pitchFamily="34" charset="0"/>
                <a:cs typeface="Times New Roman" pitchFamily="18" charset="0"/>
              </a:rPr>
              <a:t>Semaphores</a:t>
            </a:r>
            <a:endParaRPr lang="ru-RU" sz="1200" spc="150" dirty="0">
              <a:ln w="11430"/>
              <a:effectLst>
                <a:outerShdw blurRad="38100" dist="38100" dir="2700000" algn="tl">
                  <a:srgbClr val="000000">
                    <a:alpha val="43137"/>
                  </a:srgbClr>
                </a:outerShdw>
              </a:effectLst>
              <a:latin typeface="Arial Narrow" pitchFamily="34" charset="0"/>
              <a:cs typeface="Times New Roman" pitchFamily="18" charset="0"/>
            </a:endParaRPr>
          </a:p>
        </p:txBody>
      </p:sp>
      <p:cxnSp>
        <p:nvCxnSpPr>
          <p:cNvPr id="18" name="Прямая со стрелкой 17"/>
          <p:cNvCxnSpPr/>
          <p:nvPr/>
        </p:nvCxnSpPr>
        <p:spPr>
          <a:xfrm>
            <a:off x="3714742" y="4562484"/>
            <a:ext cx="928698" cy="795344"/>
          </a:xfrm>
          <a:prstGeom prst="straightConnector1">
            <a:avLst/>
          </a:prstGeom>
          <a:ln w="31750">
            <a:solidFill>
              <a:srgbClr val="00B05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2500298" y="5205424"/>
            <a:ext cx="928698" cy="795344"/>
          </a:xfrm>
          <a:prstGeom prst="straightConnector1">
            <a:avLst/>
          </a:prstGeom>
          <a:ln w="31750">
            <a:solidFill>
              <a:srgbClr val="00B05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9316273"/>
      </p:ext>
    </p:extLst>
  </p:cSld>
  <p:clrMapOvr>
    <a:masterClrMapping/>
  </p:clrMapOvr>
  <p:transition advTm="1145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67"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Для презентации.avi">
            <a:hlinkClick r:id="" action="ppaction://media"/>
          </p:cNvPr>
          <p:cNvPicPr>
            <a:picLocks noRot="1" noChangeAspect="1"/>
          </p:cNvPicPr>
          <p:nvPr>
            <a:videoFile r:link="rId1"/>
          </p:nvPr>
        </p:nvPicPr>
        <p:blipFill rotWithShape="1">
          <a:blip r:embed="rId3"/>
          <a:srcRect t="66877" r="52365"/>
          <a:stretch/>
        </p:blipFill>
        <p:spPr>
          <a:xfrm>
            <a:off x="1252177" y="3918937"/>
            <a:ext cx="3609517" cy="1223077"/>
          </a:xfrm>
          <a:prstGeom prst="rect">
            <a:avLst/>
          </a:prstGeom>
          <a:scene3d>
            <a:camera prst="orthographicFront">
              <a:rot lat="0" lon="0" rev="20999999"/>
            </a:camera>
            <a:lightRig rig="threePt" dir="t"/>
          </a:scene3d>
        </p:spPr>
      </p:pic>
      <p:pic>
        <p:nvPicPr>
          <p:cNvPr id="4" name="Рисунок 3"/>
          <p:cNvPicPr/>
          <p:nvPr/>
        </p:nvPicPr>
        <p:blipFill>
          <a:blip r:embed="rId4"/>
          <a:srcRect l="5607" t="9907" r="5763" b="9907"/>
          <a:stretch>
            <a:fillRect/>
          </a:stretch>
        </p:blipFill>
        <p:spPr>
          <a:xfrm>
            <a:off x="2445166" y="2396917"/>
            <a:ext cx="4778939" cy="2055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descr="Семафор движения и семафор разгрузки.JPG"/>
          <p:cNvPicPr/>
          <p:nvPr/>
        </p:nvPicPr>
        <p:blipFill>
          <a:blip r:embed="rId5" cstate="print"/>
          <a:stretch>
            <a:fillRect/>
          </a:stretch>
        </p:blipFill>
        <p:spPr>
          <a:xfrm>
            <a:off x="6516216" y="1844824"/>
            <a:ext cx="1800200" cy="1105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опрокид.JPG"/>
          <p:cNvPicPr/>
          <p:nvPr/>
        </p:nvPicPr>
        <p:blipFill>
          <a:blip r:embed="rId6" cstate="print"/>
          <a:stretch>
            <a:fillRect/>
          </a:stretch>
        </p:blipFill>
        <p:spPr>
          <a:xfrm>
            <a:off x="1252177" y="1844824"/>
            <a:ext cx="1767057" cy="1076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Скругленный прямоугольник 7"/>
          <p:cNvSpPr/>
          <p:nvPr/>
        </p:nvSpPr>
        <p:spPr>
          <a:xfrm>
            <a:off x="8878" y="702507"/>
            <a:ext cx="9115338"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b="1" dirty="0" smtClean="0">
                <a:solidFill>
                  <a:schemeClr val="bg1"/>
                </a:solidFill>
                <a:latin typeface="Calibri" pitchFamily="34" charset="0"/>
                <a:ea typeface="Calibri" pitchFamily="34" charset="0"/>
                <a:cs typeface="Times New Roman" pitchFamily="18" charset="0"/>
              </a:rPr>
              <a:t>Receiving ore from the mines to the dressing plant. Unloading into the hoppers of mills</a:t>
            </a:r>
            <a:endParaRPr lang="ru-RU" dirty="0"/>
          </a:p>
        </p:txBody>
      </p:sp>
      <p:sp>
        <p:nvSpPr>
          <p:cNvPr id="9" name="Полилиния 8"/>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endParaRPr>
          </a:p>
        </p:txBody>
      </p:sp>
      <p:sp>
        <p:nvSpPr>
          <p:cNvPr id="10" name="Прямоугольник 9"/>
          <p:cNvSpPr/>
          <p:nvPr/>
        </p:nvSpPr>
        <p:spPr>
          <a:xfrm>
            <a:off x="3019234" y="4869029"/>
            <a:ext cx="678968" cy="307777"/>
          </a:xfrm>
          <a:prstGeom prst="rect">
            <a:avLst/>
          </a:prstGeom>
          <a:noFill/>
        </p:spPr>
        <p:txBody>
          <a:bodyPr wrap="none" lIns="91440" tIns="45720" rIns="91440" bIns="45720">
            <a:spAutoFit/>
          </a:bodyPr>
          <a:lstStyle/>
          <a:p>
            <a:pPr algn="ct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Scales</a:t>
            </a:r>
            <a:endParaRPr lang="ru-RU" sz="1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Прямоугольник 11"/>
          <p:cNvSpPr/>
          <p:nvPr/>
        </p:nvSpPr>
        <p:spPr>
          <a:xfrm>
            <a:off x="1619672" y="3841303"/>
            <a:ext cx="1187400" cy="307777"/>
          </a:xfrm>
          <a:prstGeom prst="rect">
            <a:avLst/>
          </a:prstGeom>
          <a:noFill/>
        </p:spPr>
        <p:txBody>
          <a:bodyPr wrap="square" lIns="91440" tIns="45720" rIns="91440" bIns="45720">
            <a:spAutoFit/>
          </a:bodyPr>
          <a:lstStyle/>
          <a:p>
            <a:r>
              <a:rPr lang="en-US" sz="1400" b="1" dirty="0" smtClean="0">
                <a:solidFill>
                  <a:schemeClr val="accent6">
                    <a:lumMod val="75000"/>
                  </a:schemeClr>
                </a:solidFill>
              </a:rPr>
              <a:t>Analyzer</a:t>
            </a:r>
            <a:endParaRPr lang="ru-RU" sz="1400" b="1" cap="none" spc="0" dirty="0">
              <a:ln w="1905"/>
              <a:solidFill>
                <a:schemeClr val="accent6">
                  <a:lumMod val="75000"/>
                </a:schemeClr>
              </a:solidFill>
              <a:effectLst>
                <a:innerShdw blurRad="69850" dist="43180" dir="5400000">
                  <a:srgbClr val="000000">
                    <a:alpha val="65000"/>
                  </a:srgbClr>
                </a:innerShdw>
              </a:effectLst>
            </a:endParaRPr>
          </a:p>
        </p:txBody>
      </p:sp>
      <p:sp>
        <p:nvSpPr>
          <p:cNvPr id="13" name="Прямоугольник 12"/>
          <p:cNvSpPr/>
          <p:nvPr/>
        </p:nvSpPr>
        <p:spPr>
          <a:xfrm>
            <a:off x="4267994" y="4452802"/>
            <a:ext cx="1187400" cy="307777"/>
          </a:xfrm>
          <a:prstGeom prst="rect">
            <a:avLst/>
          </a:prstGeom>
          <a:noFill/>
        </p:spPr>
        <p:txBody>
          <a:bodyPr wrap="square" lIns="91440" tIns="45720" rIns="91440" bIns="45720">
            <a:spAutoFit/>
          </a:bodyPr>
          <a:lstStyle/>
          <a:p>
            <a:pPr algn="ctr"/>
            <a:r>
              <a:rPr lang="en-US" sz="1400" b="1" dirty="0" smtClean="0">
                <a:solidFill>
                  <a:schemeClr val="accent6">
                    <a:lumMod val="75000"/>
                  </a:schemeClr>
                </a:solidFill>
              </a:rPr>
              <a:t>Analyzer</a:t>
            </a:r>
            <a:endParaRPr lang="ru-RU" sz="1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Прямоугольник 13"/>
          <p:cNvSpPr/>
          <p:nvPr/>
        </p:nvSpPr>
        <p:spPr>
          <a:xfrm>
            <a:off x="1634367" y="4606691"/>
            <a:ext cx="678968" cy="307777"/>
          </a:xfrm>
          <a:prstGeom prst="rect">
            <a:avLst/>
          </a:prstGeom>
          <a:noFill/>
        </p:spPr>
        <p:txBody>
          <a:bodyPr wrap="none" lIns="91440" tIns="45720" rIns="91440" bIns="45720">
            <a:spAutoFit/>
          </a:bodyPr>
          <a:lstStyle/>
          <a:p>
            <a:pPr algn="ctr"/>
            <a:r>
              <a:rPr lang="en-US"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400" b="1" cap="none" spc="0" dirty="0" smtClean="0">
                <a:ln w="1905"/>
                <a:solidFill>
                  <a:schemeClr val="accent6">
                    <a:lumMod val="75000"/>
                  </a:schemeClr>
                </a:solidFill>
                <a:effectLst>
                  <a:innerShdw blurRad="69850" dist="43180" dir="5400000">
                    <a:srgbClr val="000000">
                      <a:alpha val="65000"/>
                    </a:srgbClr>
                  </a:innerShdw>
                </a:effectLst>
              </a:rPr>
              <a:t>Scales</a:t>
            </a:r>
            <a:endParaRPr lang="ru-RU" sz="1400" b="1" cap="none" spc="0" dirty="0">
              <a:ln w="1905"/>
              <a:solidFill>
                <a:schemeClr val="accent6">
                  <a:lumMod val="75000"/>
                </a:schemeClr>
              </a:solidFill>
              <a:effectLst>
                <a:innerShdw blurRad="69850" dist="43180" dir="5400000">
                  <a:srgbClr val="000000">
                    <a:alpha val="65000"/>
                  </a:srgbClr>
                </a:innerShdw>
              </a:effectLst>
            </a:endParaRPr>
          </a:p>
        </p:txBody>
      </p:sp>
      <p:sp>
        <p:nvSpPr>
          <p:cNvPr id="15" name="Прямоугольник 14"/>
          <p:cNvSpPr/>
          <p:nvPr/>
        </p:nvSpPr>
        <p:spPr>
          <a:xfrm>
            <a:off x="1252176" y="1556792"/>
            <a:ext cx="1819626" cy="307777"/>
          </a:xfrm>
          <a:prstGeom prst="rect">
            <a:avLst/>
          </a:prstGeom>
          <a:noFill/>
        </p:spPr>
        <p:txBody>
          <a:bodyPr wrap="square" lIns="91440" tIns="45720" rIns="91440" bIns="45720">
            <a:spAutoFit/>
          </a:bodyPr>
          <a:lstStyle/>
          <a:p>
            <a:pPr algn="ctr"/>
            <a:r>
              <a:rPr lang="en-US" sz="1400" b="1" dirty="0" smtClean="0">
                <a:solidFill>
                  <a:schemeClr val="accent6">
                    <a:lumMod val="75000"/>
                  </a:schemeClr>
                </a:solidFill>
              </a:rPr>
              <a:t>Dump to the hopper 1 </a:t>
            </a:r>
            <a:endParaRPr lang="ru-RU" sz="1400" b="1" cap="none" spc="0" dirty="0">
              <a:ln w="1905"/>
              <a:solidFill>
                <a:schemeClr val="accent6">
                  <a:lumMod val="75000"/>
                </a:schemeClr>
              </a:solidFill>
              <a:effectLst>
                <a:innerShdw blurRad="69850" dist="43180" dir="5400000">
                  <a:srgbClr val="000000">
                    <a:alpha val="65000"/>
                  </a:srgbClr>
                </a:innerShdw>
              </a:effectLst>
            </a:endParaRPr>
          </a:p>
        </p:txBody>
      </p:sp>
      <p:sp>
        <p:nvSpPr>
          <p:cNvPr id="16" name="Прямоугольник 15"/>
          <p:cNvSpPr/>
          <p:nvPr/>
        </p:nvSpPr>
        <p:spPr>
          <a:xfrm>
            <a:off x="6500826" y="1565585"/>
            <a:ext cx="1845156" cy="307777"/>
          </a:xfrm>
          <a:prstGeom prst="rect">
            <a:avLst/>
          </a:prstGeom>
          <a:noFill/>
        </p:spPr>
        <p:txBody>
          <a:bodyPr wrap="square" lIns="91440" tIns="45720" rIns="91440" bIns="45720">
            <a:spAutoFit/>
          </a:bodyPr>
          <a:lstStyle/>
          <a:p>
            <a:pPr algn="ctr"/>
            <a:r>
              <a:rPr lang="en-US" sz="1400" b="1" dirty="0" smtClean="0">
                <a:solidFill>
                  <a:schemeClr val="accent6">
                    <a:lumMod val="75000"/>
                  </a:schemeClr>
                </a:solidFill>
              </a:rPr>
              <a:t>Dump to the hopper 2</a:t>
            </a:r>
            <a:endParaRPr lang="ru-RU" sz="1400" b="1" cap="none" spc="0" dirty="0">
              <a:ln w="1905"/>
              <a:solidFill>
                <a:schemeClr val="accent6">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95348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44" y="1340768"/>
            <a:ext cx="8893652" cy="2839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8" name="Rectangle 4"/>
          <p:cNvSpPr>
            <a:spLocks noChangeArrowheads="1"/>
          </p:cNvSpPr>
          <p:nvPr/>
        </p:nvSpPr>
        <p:spPr bwMode="auto">
          <a:xfrm>
            <a:off x="2435350" y="4893543"/>
            <a:ext cx="3720826" cy="932865"/>
          </a:xfrm>
          <a:prstGeom prst="rect">
            <a:avLst/>
          </a:prstGeom>
          <a:solidFill>
            <a:schemeClr val="tx2">
              <a:lumMod val="75000"/>
            </a:schemeClr>
          </a:solidFill>
          <a:ln>
            <a:solidFill>
              <a:srgbClr val="002060"/>
            </a:solidFill>
            <a:headEnd/>
            <a:tailEn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b="1" dirty="0" smtClean="0"/>
              <a:t>Analytics block: </a:t>
            </a:r>
            <a:r>
              <a:rPr lang="en-US" sz="1600" dirty="0" smtClean="0">
                <a:latin typeface="Arial Narrow" pitchFamily="34" charset="0"/>
                <a:cs typeface="Times New Roman" pitchFamily="18" charset="0"/>
              </a:rPr>
              <a:t>Disintegration of the flow of ore mixture after l</a:t>
            </a:r>
            <a:r>
              <a:rPr lang="en-US" sz="1600" dirty="0" smtClean="0"/>
              <a:t>arge crushing plant (LCP)</a:t>
            </a:r>
            <a:r>
              <a:rPr lang="en-US" sz="1600" dirty="0" smtClean="0">
                <a:latin typeface="Arial Narrow" pitchFamily="34" charset="0"/>
                <a:cs typeface="Times New Roman" pitchFamily="18" charset="0"/>
              </a:rPr>
              <a:t>  on the basis of belonging to ore mines</a:t>
            </a:r>
            <a:endParaRPr lang="ru-RU" sz="1600" dirty="0">
              <a:latin typeface="Arial Narrow" pitchFamily="34" charset="0"/>
              <a:cs typeface="Times New Roman" pitchFamily="18" charset="0"/>
            </a:endParaRPr>
          </a:p>
        </p:txBody>
      </p:sp>
      <p:sp>
        <p:nvSpPr>
          <p:cNvPr id="27652" name="Rectangle 4"/>
          <p:cNvSpPr>
            <a:spLocks noChangeArrowheads="1"/>
          </p:cNvSpPr>
          <p:nvPr/>
        </p:nvSpPr>
        <p:spPr bwMode="auto">
          <a:xfrm>
            <a:off x="179388" y="3429000"/>
            <a:ext cx="1728787" cy="863600"/>
          </a:xfrm>
          <a:prstGeom prst="rect">
            <a:avLst/>
          </a:prstGeom>
          <a:ln>
            <a:solidFill>
              <a:srgbClr val="00206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spcAft>
                <a:spcPts val="1000"/>
              </a:spcAft>
              <a:defRPr/>
            </a:pPr>
            <a:r>
              <a:rPr lang="en-US" sz="1600" dirty="0" smtClean="0"/>
              <a:t>Chronology ore carriers arriving at the factory</a:t>
            </a:r>
            <a:endParaRPr lang="ru-RU" sz="1600" dirty="0" smtClean="0"/>
          </a:p>
        </p:txBody>
      </p:sp>
      <p:sp>
        <p:nvSpPr>
          <p:cNvPr id="27651" name="Rectangle 3"/>
          <p:cNvSpPr>
            <a:spLocks noChangeArrowheads="1"/>
          </p:cNvSpPr>
          <p:nvPr/>
        </p:nvSpPr>
        <p:spPr bwMode="auto">
          <a:xfrm>
            <a:off x="2959100" y="4230688"/>
            <a:ext cx="2663825" cy="503237"/>
          </a:xfrm>
          <a:prstGeom prst="rect">
            <a:avLst/>
          </a:prstGeom>
          <a:ln>
            <a:solidFill>
              <a:srgbClr val="00206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lnSpc>
                <a:spcPts val="1600"/>
              </a:lnSpc>
              <a:defRPr/>
            </a:pPr>
            <a:r>
              <a:rPr lang="en-US" sz="1600" dirty="0" smtClean="0"/>
              <a:t>Quality control and dynamics of the ore flow after the LCP</a:t>
            </a:r>
            <a:endParaRPr lang="ru-RU" sz="1600" dirty="0">
              <a:latin typeface="Arial Narrow" pitchFamily="34" charset="0"/>
              <a:cs typeface="Arial" pitchFamily="34" charset="0"/>
            </a:endParaRPr>
          </a:p>
        </p:txBody>
      </p:sp>
      <p:sp>
        <p:nvSpPr>
          <p:cNvPr id="27659" name="Rectangle 11"/>
          <p:cNvSpPr>
            <a:spLocks noChangeArrowheads="1"/>
          </p:cNvSpPr>
          <p:nvPr/>
        </p:nvSpPr>
        <p:spPr bwMode="auto">
          <a:xfrm>
            <a:off x="2963863" y="6005513"/>
            <a:ext cx="2671762" cy="635000"/>
          </a:xfrm>
          <a:prstGeom prst="rect">
            <a:avLst/>
          </a:prstGeom>
          <a:ln>
            <a:solidFill>
              <a:srgbClr val="00206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lnSpc>
                <a:spcPts val="1200"/>
              </a:lnSpc>
              <a:defRPr/>
            </a:pPr>
            <a:r>
              <a:rPr lang="en-US" sz="1600" dirty="0" smtClean="0"/>
              <a:t>The block of the account of quality and volume of ore accepted on LCP</a:t>
            </a:r>
            <a:endParaRPr lang="ru-RU" sz="1600" dirty="0">
              <a:latin typeface="Arial Narrow" pitchFamily="34" charset="0"/>
              <a:cs typeface="Arial" pitchFamily="34" charset="0"/>
            </a:endParaRPr>
          </a:p>
        </p:txBody>
      </p:sp>
      <p:sp>
        <p:nvSpPr>
          <p:cNvPr id="92" name="Rectangle 5"/>
          <p:cNvSpPr>
            <a:spLocks noChangeArrowheads="1"/>
          </p:cNvSpPr>
          <p:nvPr/>
        </p:nvSpPr>
        <p:spPr bwMode="auto">
          <a:xfrm>
            <a:off x="6659563" y="4244975"/>
            <a:ext cx="2305050" cy="649288"/>
          </a:xfrm>
          <a:prstGeom prst="rect">
            <a:avLst/>
          </a:prstGeom>
          <a:ln>
            <a:solidFill>
              <a:srgbClr val="00206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lnSpc>
                <a:spcPts val="1400"/>
              </a:lnSpc>
              <a:defRPr/>
            </a:pPr>
            <a:r>
              <a:rPr lang="en-US" sz="1600" dirty="0" smtClean="0">
                <a:solidFill>
                  <a:schemeClr val="tx1"/>
                </a:solidFill>
                <a:cs typeface="Times New Roman" pitchFamily="18" charset="0"/>
              </a:rPr>
              <a:t>Temporal pattern of movement in the unloading </a:t>
            </a:r>
            <a:r>
              <a:rPr lang="en-US" sz="1600" dirty="0" smtClean="0"/>
              <a:t>area</a:t>
            </a:r>
            <a:endParaRPr lang="ru-RU" sz="1600" dirty="0" smtClean="0">
              <a:solidFill>
                <a:schemeClr val="tx1"/>
              </a:solidFill>
              <a:cs typeface="Times New Roman" pitchFamily="18" charset="0"/>
            </a:endParaRPr>
          </a:p>
        </p:txBody>
      </p:sp>
      <p:sp>
        <p:nvSpPr>
          <p:cNvPr id="93" name="Rectangle 5"/>
          <p:cNvSpPr>
            <a:spLocks noChangeArrowheads="1"/>
          </p:cNvSpPr>
          <p:nvPr/>
        </p:nvSpPr>
        <p:spPr bwMode="auto">
          <a:xfrm>
            <a:off x="6659563" y="5162550"/>
            <a:ext cx="2305050" cy="603250"/>
          </a:xfrm>
          <a:prstGeom prst="rect">
            <a:avLst/>
          </a:prstGeom>
          <a:ln>
            <a:solidFill>
              <a:srgbClr val="00206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lnSpc>
                <a:spcPts val="1400"/>
              </a:lnSpc>
              <a:defRPr/>
            </a:pPr>
            <a:r>
              <a:rPr lang="en-US" sz="1600" dirty="0" smtClean="0">
                <a:solidFill>
                  <a:schemeClr val="tx1"/>
                </a:solidFill>
                <a:cs typeface="Times New Roman" pitchFamily="18" charset="0"/>
              </a:rPr>
              <a:t>Temporal pattern of work flow transport system</a:t>
            </a:r>
          </a:p>
          <a:p>
            <a:pPr algn="ctr">
              <a:lnSpc>
                <a:spcPts val="1400"/>
              </a:lnSpc>
              <a:defRPr/>
            </a:pPr>
            <a:r>
              <a:rPr lang="en-US" sz="1600" dirty="0" smtClean="0">
                <a:solidFill>
                  <a:schemeClr val="tx1"/>
                </a:solidFill>
                <a:cs typeface="Times New Roman" pitchFamily="18" charset="0"/>
              </a:rPr>
              <a:t> of the LCP</a:t>
            </a:r>
            <a:endParaRPr lang="ru-RU" sz="1600" dirty="0">
              <a:solidFill>
                <a:schemeClr val="tx1"/>
              </a:solidFill>
              <a:cs typeface="Times New Roman" pitchFamily="18" charset="0"/>
            </a:endParaRPr>
          </a:p>
        </p:txBody>
      </p:sp>
      <p:sp>
        <p:nvSpPr>
          <p:cNvPr id="94" name="Rectangle 5"/>
          <p:cNvSpPr>
            <a:spLocks noChangeArrowheads="1"/>
          </p:cNvSpPr>
          <p:nvPr/>
        </p:nvSpPr>
        <p:spPr bwMode="auto">
          <a:xfrm>
            <a:off x="6659563" y="6013450"/>
            <a:ext cx="2305050" cy="608013"/>
          </a:xfrm>
          <a:prstGeom prst="rect">
            <a:avLst/>
          </a:prstGeom>
          <a:ln>
            <a:solidFill>
              <a:srgbClr val="00206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spcAft>
                <a:spcPts val="1000"/>
              </a:spcAft>
              <a:defRPr/>
            </a:pPr>
            <a:r>
              <a:rPr lang="en-US" sz="1600" dirty="0" smtClean="0"/>
              <a:t>Technological scheme of the monitoring object</a:t>
            </a:r>
            <a:endParaRPr lang="ru-RU" sz="1600" dirty="0">
              <a:latin typeface="Arial Narrow" pitchFamily="34" charset="0"/>
              <a:cs typeface="Arial" pitchFamily="34" charset="0"/>
            </a:endParaRPr>
          </a:p>
        </p:txBody>
      </p:sp>
      <p:sp>
        <p:nvSpPr>
          <p:cNvPr id="95" name="Rectangle 5"/>
          <p:cNvSpPr>
            <a:spLocks noChangeArrowheads="1"/>
          </p:cNvSpPr>
          <p:nvPr/>
        </p:nvSpPr>
        <p:spPr bwMode="auto">
          <a:xfrm>
            <a:off x="6659563" y="3429000"/>
            <a:ext cx="2305050" cy="571500"/>
          </a:xfrm>
          <a:prstGeom prst="rect">
            <a:avLst/>
          </a:prstGeom>
          <a:ln>
            <a:solidFill>
              <a:srgbClr val="00206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spcAft>
                <a:spcPts val="1000"/>
              </a:spcAft>
              <a:defRPr/>
            </a:pPr>
            <a:r>
              <a:rPr lang="en-US" sz="1600" dirty="0" smtClean="0"/>
              <a:t>Chronology of movement in the unloading area</a:t>
            </a:r>
            <a:endParaRPr lang="ru-RU" sz="1600" dirty="0">
              <a:latin typeface="Arial Narrow" pitchFamily="34" charset="0"/>
              <a:cs typeface="Arial" pitchFamily="34" charset="0"/>
            </a:endParaRPr>
          </a:p>
        </p:txBody>
      </p:sp>
      <p:cxnSp>
        <p:nvCxnSpPr>
          <p:cNvPr id="133" name="Прямая со стрелкой 132"/>
          <p:cNvCxnSpPr/>
          <p:nvPr/>
        </p:nvCxnSpPr>
        <p:spPr>
          <a:xfrm>
            <a:off x="6524625" y="1917700"/>
            <a:ext cx="1179513" cy="1511300"/>
          </a:xfrm>
          <a:prstGeom prst="straightConnector1">
            <a:avLst/>
          </a:prstGeom>
          <a:ln w="31750">
            <a:solidFill>
              <a:srgbClr val="00B05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3400822" y="1340768"/>
            <a:ext cx="1882247" cy="369332"/>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b="1" spc="150" dirty="0" smtClean="0">
                <a:ln w="11430"/>
                <a:effectLst>
                  <a:outerShdw blurRad="25400" algn="tl" rotWithShape="0">
                    <a:srgbClr val="000000">
                      <a:alpha val="43000"/>
                    </a:srgbClr>
                  </a:outerShdw>
                </a:effectLst>
                <a:latin typeface="Arial Narrow" pitchFamily="34" charset="0"/>
                <a:cs typeface="Times New Roman" pitchFamily="18" charset="0"/>
              </a:rPr>
              <a:t>Unloading area</a:t>
            </a:r>
            <a:endParaRPr lang="ru-RU" b="1" spc="150" dirty="0">
              <a:ln w="11430"/>
              <a:effectLst>
                <a:outerShdw blurRad="25400" algn="tl" rotWithShape="0">
                  <a:srgbClr val="000000">
                    <a:alpha val="43000"/>
                  </a:srgbClr>
                </a:outerShdw>
              </a:effectLst>
              <a:latin typeface="Arial Narrow" pitchFamily="34" charset="0"/>
              <a:cs typeface="Times New Roman" pitchFamily="18" charset="0"/>
            </a:endParaRPr>
          </a:p>
        </p:txBody>
      </p:sp>
      <p:sp>
        <p:nvSpPr>
          <p:cNvPr id="191" name="TextBox 190"/>
          <p:cNvSpPr txBox="1"/>
          <p:nvPr/>
        </p:nvSpPr>
        <p:spPr>
          <a:xfrm>
            <a:off x="491927" y="1340768"/>
            <a:ext cx="692818" cy="369332"/>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r>
              <a:rPr lang="en-US" b="1" spc="150" dirty="0" smtClean="0">
                <a:ln w="11430">
                  <a:noFill/>
                </a:ln>
                <a:effectLst>
                  <a:outerShdw blurRad="25400" algn="tl" rotWithShape="0">
                    <a:srgbClr val="000000">
                      <a:alpha val="43000"/>
                    </a:srgbClr>
                  </a:outerShdw>
                </a:effectLst>
                <a:latin typeface="Arial Narrow" pitchFamily="34" charset="0"/>
                <a:cs typeface="Times New Roman" pitchFamily="18" charset="0"/>
              </a:rPr>
              <a:t>Mine</a:t>
            </a:r>
            <a:endParaRPr lang="en-US" b="1" spc="150" dirty="0">
              <a:ln w="11430">
                <a:noFill/>
              </a:ln>
              <a:effectLst>
                <a:outerShdw blurRad="25400" algn="tl" rotWithShape="0">
                  <a:srgbClr val="000000">
                    <a:alpha val="43000"/>
                  </a:srgbClr>
                </a:outerShdw>
              </a:effectLst>
              <a:latin typeface="Arial Narrow" pitchFamily="34" charset="0"/>
              <a:cs typeface="Times New Roman" pitchFamily="18" charset="0"/>
            </a:endParaRPr>
          </a:p>
        </p:txBody>
      </p:sp>
      <p:cxnSp>
        <p:nvCxnSpPr>
          <p:cNvPr id="197" name="Прямая со стрелкой 196"/>
          <p:cNvCxnSpPr>
            <a:endCxn id="27652" idx="0"/>
          </p:cNvCxnSpPr>
          <p:nvPr/>
        </p:nvCxnSpPr>
        <p:spPr>
          <a:xfrm flipH="1">
            <a:off x="1042988" y="2043113"/>
            <a:ext cx="1800225" cy="1385887"/>
          </a:xfrm>
          <a:prstGeom prst="straightConnector1">
            <a:avLst/>
          </a:prstGeom>
          <a:ln w="31750">
            <a:solidFill>
              <a:srgbClr val="00B05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2" name="Прямая со стрелкой 201"/>
          <p:cNvCxnSpPr/>
          <p:nvPr/>
        </p:nvCxnSpPr>
        <p:spPr>
          <a:xfrm flipH="1">
            <a:off x="1331913" y="2638425"/>
            <a:ext cx="1049337" cy="790575"/>
          </a:xfrm>
          <a:prstGeom prst="straightConnector1">
            <a:avLst/>
          </a:prstGeom>
          <a:ln w="31750">
            <a:solidFill>
              <a:srgbClr val="00B05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8" name="Прямая со стрелкой 217"/>
          <p:cNvCxnSpPr>
            <a:stCxn id="27651" idx="2"/>
          </p:cNvCxnSpPr>
          <p:nvPr/>
        </p:nvCxnSpPr>
        <p:spPr>
          <a:xfrm>
            <a:off x="4291013" y="4733925"/>
            <a:ext cx="4762" cy="160338"/>
          </a:xfrm>
          <a:prstGeom prst="straightConnector1">
            <a:avLst/>
          </a:prstGeom>
          <a:ln w="31750" cmpd="sng">
            <a:solidFill>
              <a:srgbClr val="00206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1" name="Прямая со стрелкой 220"/>
          <p:cNvCxnSpPr/>
          <p:nvPr/>
        </p:nvCxnSpPr>
        <p:spPr>
          <a:xfrm>
            <a:off x="1025525" y="5229225"/>
            <a:ext cx="1409700" cy="0"/>
          </a:xfrm>
          <a:prstGeom prst="straightConnector1">
            <a:avLst/>
          </a:prstGeom>
          <a:ln w="31750" cmpd="sng">
            <a:solidFill>
              <a:srgbClr val="00206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5" name="Прямая со стрелкой 224"/>
          <p:cNvCxnSpPr>
            <a:endCxn id="27659" idx="0"/>
          </p:cNvCxnSpPr>
          <p:nvPr/>
        </p:nvCxnSpPr>
        <p:spPr>
          <a:xfrm>
            <a:off x="4295775" y="5826125"/>
            <a:ext cx="4763" cy="179388"/>
          </a:xfrm>
          <a:prstGeom prst="straightConnector1">
            <a:avLst/>
          </a:prstGeom>
          <a:ln w="31750" cmpd="sng">
            <a:solidFill>
              <a:srgbClr val="00206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1" name="Прямая со стрелкой 230"/>
          <p:cNvCxnSpPr>
            <a:stCxn id="27659" idx="1"/>
          </p:cNvCxnSpPr>
          <p:nvPr/>
        </p:nvCxnSpPr>
        <p:spPr>
          <a:xfrm flipH="1">
            <a:off x="2260600" y="6323013"/>
            <a:ext cx="703263" cy="0"/>
          </a:xfrm>
          <a:prstGeom prst="straightConnector1">
            <a:avLst/>
          </a:prstGeom>
          <a:ln w="31750" cmpd="sng">
            <a:solidFill>
              <a:srgbClr val="00206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5" name="Прямая со стрелкой 274"/>
          <p:cNvCxnSpPr/>
          <p:nvPr/>
        </p:nvCxnSpPr>
        <p:spPr>
          <a:xfrm>
            <a:off x="4733925" y="3575050"/>
            <a:ext cx="0" cy="669925"/>
          </a:xfrm>
          <a:prstGeom prst="straightConnector1">
            <a:avLst/>
          </a:prstGeom>
          <a:ln w="31750">
            <a:solidFill>
              <a:srgbClr val="00B05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9" name="Прямая со стрелкой 278"/>
          <p:cNvCxnSpPr/>
          <p:nvPr/>
        </p:nvCxnSpPr>
        <p:spPr>
          <a:xfrm>
            <a:off x="3779838" y="3959225"/>
            <a:ext cx="0" cy="285750"/>
          </a:xfrm>
          <a:prstGeom prst="straightConnector1">
            <a:avLst/>
          </a:prstGeom>
          <a:ln w="31750">
            <a:solidFill>
              <a:srgbClr val="00B050"/>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06" name="TextBox 305"/>
          <p:cNvSpPr txBox="1"/>
          <p:nvPr/>
        </p:nvSpPr>
        <p:spPr>
          <a:xfrm>
            <a:off x="4788024" y="3574524"/>
            <a:ext cx="829073" cy="276999"/>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defRPr/>
            </a:pPr>
            <a:r>
              <a:rPr lang="en-US" sz="1200" spc="150" dirty="0" smtClean="0">
                <a:ln w="11430"/>
                <a:effectLst>
                  <a:outerShdw blurRad="38100" dist="38100" dir="2700000" algn="tl">
                    <a:srgbClr val="000000">
                      <a:alpha val="43137"/>
                    </a:srgbClr>
                  </a:outerShdw>
                </a:effectLst>
                <a:latin typeface="Arial Narrow" pitchFamily="34" charset="0"/>
                <a:cs typeface="Times New Roman" pitchFamily="18" charset="0"/>
              </a:rPr>
              <a:t>Analyzer</a:t>
            </a:r>
            <a:endParaRPr lang="ru-RU" sz="1200" spc="150" dirty="0" smtClean="0">
              <a:ln w="11430"/>
              <a:effectLst>
                <a:outerShdw blurRad="38100" dist="38100" dir="2700000" algn="tl">
                  <a:srgbClr val="000000">
                    <a:alpha val="43137"/>
                  </a:srgbClr>
                </a:outerShdw>
              </a:effectLst>
              <a:latin typeface="Arial Narrow" pitchFamily="34" charset="0"/>
              <a:cs typeface="Times New Roman" pitchFamily="18" charset="0"/>
            </a:endParaRPr>
          </a:p>
        </p:txBody>
      </p:sp>
      <p:sp>
        <p:nvSpPr>
          <p:cNvPr id="307" name="TextBox 306"/>
          <p:cNvSpPr txBox="1"/>
          <p:nvPr/>
        </p:nvSpPr>
        <p:spPr>
          <a:xfrm>
            <a:off x="3880495" y="3886939"/>
            <a:ext cx="694421" cy="276999"/>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en-US" sz="1200" spc="150" dirty="0" smtClean="0">
                <a:ln w="11430"/>
                <a:effectLst>
                  <a:outerShdw blurRad="38100" dist="38100" dir="2700000" algn="tl">
                    <a:srgbClr val="000000">
                      <a:alpha val="43137"/>
                    </a:srgbClr>
                  </a:outerShdw>
                </a:effectLst>
                <a:latin typeface="Times New Roman" pitchFamily="18" charset="0"/>
                <a:cs typeface="Times New Roman" pitchFamily="18" charset="0"/>
              </a:rPr>
              <a:t>Scales</a:t>
            </a:r>
            <a:endParaRPr lang="ru-RU" sz="1200" spc="150" dirty="0">
              <a:ln w="1143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52" name="Прямая соединительная линия 351"/>
          <p:cNvCxnSpPr>
            <a:stCxn id="27652" idx="2"/>
          </p:cNvCxnSpPr>
          <p:nvPr/>
        </p:nvCxnSpPr>
        <p:spPr>
          <a:xfrm>
            <a:off x="1042988" y="4292600"/>
            <a:ext cx="0" cy="936625"/>
          </a:xfrm>
          <a:prstGeom prst="line">
            <a:avLst/>
          </a:prstGeom>
          <a:ln w="31750" cmpd="sng">
            <a:solidFill>
              <a:srgbClr val="00206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11" name="Прямая соединительная линия 410"/>
          <p:cNvCxnSpPr/>
          <p:nvPr/>
        </p:nvCxnSpPr>
        <p:spPr>
          <a:xfrm>
            <a:off x="6381750" y="3714750"/>
            <a:ext cx="0" cy="2613025"/>
          </a:xfrm>
          <a:prstGeom prst="line">
            <a:avLst/>
          </a:prstGeom>
          <a:ln w="31750" cmpd="sng">
            <a:solidFill>
              <a:srgbClr val="00206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15" name="Прямая соединительная линия 414"/>
          <p:cNvCxnSpPr/>
          <p:nvPr/>
        </p:nvCxnSpPr>
        <p:spPr>
          <a:xfrm>
            <a:off x="6394450" y="6299847"/>
            <a:ext cx="261938" cy="0"/>
          </a:xfrm>
          <a:prstGeom prst="line">
            <a:avLst/>
          </a:prstGeom>
          <a:ln w="31750" cmpd="sng">
            <a:solidFill>
              <a:srgbClr val="00206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17" name="Прямая соединительная линия 416"/>
          <p:cNvCxnSpPr/>
          <p:nvPr/>
        </p:nvCxnSpPr>
        <p:spPr>
          <a:xfrm>
            <a:off x="6397625" y="5476875"/>
            <a:ext cx="261938" cy="0"/>
          </a:xfrm>
          <a:prstGeom prst="line">
            <a:avLst/>
          </a:prstGeom>
          <a:ln w="31750" cmpd="sng">
            <a:solidFill>
              <a:srgbClr val="00206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18" name="Прямая соединительная линия 417"/>
          <p:cNvCxnSpPr/>
          <p:nvPr/>
        </p:nvCxnSpPr>
        <p:spPr>
          <a:xfrm>
            <a:off x="6381750" y="4568825"/>
            <a:ext cx="263525" cy="0"/>
          </a:xfrm>
          <a:prstGeom prst="line">
            <a:avLst/>
          </a:prstGeom>
          <a:ln w="31750" cmpd="sng">
            <a:solidFill>
              <a:srgbClr val="00206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19" name="Прямая соединительная линия 418"/>
          <p:cNvCxnSpPr/>
          <p:nvPr/>
        </p:nvCxnSpPr>
        <p:spPr>
          <a:xfrm>
            <a:off x="6397625" y="3724922"/>
            <a:ext cx="261938" cy="0"/>
          </a:xfrm>
          <a:prstGeom prst="line">
            <a:avLst/>
          </a:prstGeom>
          <a:ln w="31750" cmpd="sng">
            <a:solidFill>
              <a:srgbClr val="00206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23" name="Прямая со стрелкой 422"/>
          <p:cNvCxnSpPr/>
          <p:nvPr/>
        </p:nvCxnSpPr>
        <p:spPr>
          <a:xfrm flipH="1">
            <a:off x="6156325" y="5348288"/>
            <a:ext cx="241300" cy="0"/>
          </a:xfrm>
          <a:prstGeom prst="straightConnector1">
            <a:avLst/>
          </a:prstGeom>
          <a:ln w="31750" cmpd="sng">
            <a:solidFill>
              <a:srgbClr val="002060"/>
            </a:solidFill>
            <a:prstDash val="solid"/>
            <a:headEnd type="none"/>
            <a:tailEnd type="stealth"/>
          </a:ln>
        </p:spPr>
        <p:style>
          <a:lnRef idx="1">
            <a:schemeClr val="accent1"/>
          </a:lnRef>
          <a:fillRef idx="0">
            <a:schemeClr val="accent1"/>
          </a:fillRef>
          <a:effectRef idx="0">
            <a:schemeClr val="accent1"/>
          </a:effectRef>
          <a:fontRef idx="minor">
            <a:schemeClr val="tx1"/>
          </a:fontRef>
        </p:style>
      </p:cxnSp>
      <p:sp>
        <p:nvSpPr>
          <p:cNvPr id="370" name="Прямоугольник с одним вырезанным углом 369"/>
          <p:cNvSpPr/>
          <p:nvPr/>
        </p:nvSpPr>
        <p:spPr>
          <a:xfrm>
            <a:off x="250825" y="5464175"/>
            <a:ext cx="2036763" cy="1149350"/>
          </a:xfrm>
          <a:prstGeom prst="snip1Rect">
            <a:avLst/>
          </a:prstGeom>
          <a:ln>
            <a:solidFill>
              <a:srgbClr val="00206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lnSpc>
                <a:spcPts val="1600"/>
              </a:lnSpc>
              <a:defRPr/>
            </a:pPr>
            <a:r>
              <a:rPr lang="en-US" sz="1600" dirty="0" smtClean="0"/>
              <a:t>Summary results of the operational monitoring of the inlet ore flows of DP</a:t>
            </a:r>
            <a:endParaRPr lang="ru-RU" sz="1600" dirty="0">
              <a:latin typeface="Arial Narrow" pitchFamily="34" charset="0"/>
              <a:cs typeface="Arial" pitchFamily="34" charset="0"/>
            </a:endParaRPr>
          </a:p>
        </p:txBody>
      </p:sp>
      <p:sp>
        <p:nvSpPr>
          <p:cNvPr id="41" name="Скругленный прямоугольник 40"/>
          <p:cNvSpPr/>
          <p:nvPr/>
        </p:nvSpPr>
        <p:spPr>
          <a:xfrm>
            <a:off x="8878" y="881102"/>
            <a:ext cx="9135122"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1600" b="1" dirty="0" smtClean="0">
                <a:solidFill>
                  <a:schemeClr val="bg1"/>
                </a:solidFill>
                <a:latin typeface="Calibri" pitchFamily="34" charset="0"/>
                <a:ea typeface="Calibri" pitchFamily="34" charset="0"/>
                <a:cs typeface="Times New Roman" pitchFamily="18" charset="0"/>
              </a:rPr>
              <a:t>Structural scheme of information gathering and formation of the operational report of monitoring</a:t>
            </a:r>
            <a:endParaRPr lang="ru-RU" sz="1600" b="1" dirty="0">
              <a:solidFill>
                <a:schemeClr val="bg1"/>
              </a:solidFill>
              <a:latin typeface="Calibri" pitchFamily="34" charset="0"/>
              <a:ea typeface="Calibri" pitchFamily="34" charset="0"/>
              <a:cs typeface="Times New Roman" pitchFamily="18" charset="0"/>
            </a:endParaRPr>
          </a:p>
        </p:txBody>
      </p:sp>
      <p:sp>
        <p:nvSpPr>
          <p:cNvPr id="47" name="Прямоугольник 46"/>
          <p:cNvSpPr/>
          <p:nvPr/>
        </p:nvSpPr>
        <p:spPr>
          <a:xfrm>
            <a:off x="0" y="-18506"/>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Полилиния 36"/>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Tree>
    <p:extLst>
      <p:ext uri="{BB962C8B-B14F-4D97-AF65-F5344CB8AC3E}">
        <p14:creationId xmlns:p14="http://schemas.microsoft.com/office/powerpoint/2010/main" xmlns="" val="161032431"/>
      </p:ext>
    </p:extLst>
  </p:cSld>
  <p:clrMapOvr>
    <a:masterClrMapping/>
  </p:clrMapOvr>
  <p:transition advTm="6490">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0" y="881102"/>
            <a:ext cx="9144000" cy="357190"/>
          </a:xfrm>
          <a:prstGeom prst="roundRect">
            <a:avLst>
              <a:gd name="adj" fmla="val 0"/>
            </a:avLst>
          </a:prstGeom>
          <a:solidFill>
            <a:srgbClr val="002060"/>
          </a:solidFill>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lgn="ctr"/>
            <a:r>
              <a:rPr lang="en-US" sz="2400" b="1" dirty="0" smtClean="0"/>
              <a:t>Advantages of the proposed technology</a:t>
            </a:r>
            <a:endParaRPr lang="ru-RU" sz="2400" b="1" dirty="0"/>
          </a:p>
        </p:txBody>
      </p:sp>
      <p:sp>
        <p:nvSpPr>
          <p:cNvPr id="16" name="Прямоугольник 15"/>
          <p:cNvSpPr/>
          <p:nvPr/>
        </p:nvSpPr>
        <p:spPr>
          <a:xfrm>
            <a:off x="0" y="-18506"/>
            <a:ext cx="914400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олилиния 6"/>
          <p:cNvSpPr/>
          <p:nvPr/>
        </p:nvSpPr>
        <p:spPr>
          <a:xfrm>
            <a:off x="8878" y="17006"/>
            <a:ext cx="9115338" cy="642917"/>
          </a:xfrm>
          <a:custGeom>
            <a:avLst/>
            <a:gdLst>
              <a:gd name="connsiteX0" fmla="*/ 0 w 7786710"/>
              <a:gd name="connsiteY0" fmla="*/ 107724 h 646328"/>
              <a:gd name="connsiteX1" fmla="*/ 31552 w 7786710"/>
              <a:gd name="connsiteY1" fmla="*/ 31552 h 646328"/>
              <a:gd name="connsiteX2" fmla="*/ 107724 w 7786710"/>
              <a:gd name="connsiteY2" fmla="*/ 0 h 646328"/>
              <a:gd name="connsiteX3" fmla="*/ 7678986 w 7786710"/>
              <a:gd name="connsiteY3" fmla="*/ 0 h 646328"/>
              <a:gd name="connsiteX4" fmla="*/ 7755158 w 7786710"/>
              <a:gd name="connsiteY4" fmla="*/ 31552 h 646328"/>
              <a:gd name="connsiteX5" fmla="*/ 7786710 w 7786710"/>
              <a:gd name="connsiteY5" fmla="*/ 107724 h 646328"/>
              <a:gd name="connsiteX6" fmla="*/ 7786710 w 7786710"/>
              <a:gd name="connsiteY6" fmla="*/ 538604 h 646328"/>
              <a:gd name="connsiteX7" fmla="*/ 7755158 w 7786710"/>
              <a:gd name="connsiteY7" fmla="*/ 614776 h 646328"/>
              <a:gd name="connsiteX8" fmla="*/ 7678986 w 7786710"/>
              <a:gd name="connsiteY8" fmla="*/ 646328 h 646328"/>
              <a:gd name="connsiteX9" fmla="*/ 107724 w 7786710"/>
              <a:gd name="connsiteY9" fmla="*/ 646328 h 646328"/>
              <a:gd name="connsiteX10" fmla="*/ 31552 w 7786710"/>
              <a:gd name="connsiteY10" fmla="*/ 614776 h 646328"/>
              <a:gd name="connsiteX11" fmla="*/ 0 w 7786710"/>
              <a:gd name="connsiteY11" fmla="*/ 538604 h 646328"/>
              <a:gd name="connsiteX12" fmla="*/ 0 w 7786710"/>
              <a:gd name="connsiteY12" fmla="*/ 107724 h 64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710" h="646328">
                <a:moveTo>
                  <a:pt x="0" y="107724"/>
                </a:moveTo>
                <a:cubicBezTo>
                  <a:pt x="0" y="79154"/>
                  <a:pt x="11350" y="51754"/>
                  <a:pt x="31552" y="31552"/>
                </a:cubicBezTo>
                <a:cubicBezTo>
                  <a:pt x="51754" y="11350"/>
                  <a:pt x="79154" y="0"/>
                  <a:pt x="107724" y="0"/>
                </a:cubicBezTo>
                <a:lnTo>
                  <a:pt x="7678986" y="0"/>
                </a:lnTo>
                <a:cubicBezTo>
                  <a:pt x="7707556" y="0"/>
                  <a:pt x="7734956" y="11350"/>
                  <a:pt x="7755158" y="31552"/>
                </a:cubicBezTo>
                <a:cubicBezTo>
                  <a:pt x="7775360" y="51754"/>
                  <a:pt x="7786710" y="79154"/>
                  <a:pt x="7786710" y="107724"/>
                </a:cubicBezTo>
                <a:lnTo>
                  <a:pt x="7786710" y="538604"/>
                </a:lnTo>
                <a:cubicBezTo>
                  <a:pt x="7786710" y="567174"/>
                  <a:pt x="7775361" y="594574"/>
                  <a:pt x="7755158" y="614776"/>
                </a:cubicBezTo>
                <a:cubicBezTo>
                  <a:pt x="7734956" y="634978"/>
                  <a:pt x="7707556" y="646328"/>
                  <a:pt x="7678986" y="646328"/>
                </a:cubicBezTo>
                <a:lnTo>
                  <a:pt x="107724" y="646328"/>
                </a:lnTo>
                <a:cubicBezTo>
                  <a:pt x="79154" y="646328"/>
                  <a:pt x="51754" y="634978"/>
                  <a:pt x="31552" y="614776"/>
                </a:cubicBezTo>
                <a:cubicBezTo>
                  <a:pt x="11350" y="594574"/>
                  <a:pt x="0" y="567174"/>
                  <a:pt x="0" y="538604"/>
                </a:cubicBezTo>
                <a:lnTo>
                  <a:pt x="0" y="107724"/>
                </a:lnTo>
                <a:close/>
              </a:path>
            </a:pathLst>
          </a:custGeom>
          <a:solidFill>
            <a:srgbClr val="D2E1B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000" tIns="92511" rIns="92511" bIns="92511"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1200">
              <a:lnSpc>
                <a:spcPct val="90000"/>
              </a:lnSpc>
              <a:spcBef>
                <a:spcPct val="0"/>
              </a:spcBef>
              <a:spcAft>
                <a:spcPct val="35000"/>
              </a:spcAft>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Narrow" pitchFamily="34" charset="0"/>
              </a:rPr>
              <a:t>Automated on-line monitoring system of incoming ore flows for mining and processing plants</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latin typeface="Arial Narrow" pitchFamily="34" charset="0"/>
            </a:endParaRPr>
          </a:p>
        </p:txBody>
      </p:sp>
      <p:sp>
        <p:nvSpPr>
          <p:cNvPr id="8" name="TextBox 7"/>
          <p:cNvSpPr txBox="1"/>
          <p:nvPr/>
        </p:nvSpPr>
        <p:spPr>
          <a:xfrm>
            <a:off x="0" y="1785926"/>
            <a:ext cx="9001156" cy="3508653"/>
          </a:xfrm>
          <a:prstGeom prst="rect">
            <a:avLst/>
          </a:prstGeom>
          <a:noFill/>
        </p:spPr>
        <p:txBody>
          <a:bodyPr wrap="square" rtlCol="0">
            <a:spAutoFit/>
          </a:bodyPr>
          <a:lstStyle/>
          <a:p>
            <a:pPr marL="457200" lvl="0" indent="-457200">
              <a:spcAft>
                <a:spcPts val="1200"/>
              </a:spcAft>
              <a:buFont typeface="+mj-lt"/>
              <a:buAutoNum type="arabicPeriod"/>
            </a:pPr>
            <a:r>
              <a:rPr lang="en-US" sz="2400" b="1" dirty="0" smtClean="0">
                <a:solidFill>
                  <a:schemeClr val="tx2">
                    <a:lumMod val="75000"/>
                  </a:schemeClr>
                </a:solidFill>
                <a:latin typeface="Calibri" pitchFamily="34" charset="0"/>
              </a:rPr>
              <a:t>The time for determining the quality of ores from mines is reduced: traditional two or three days are reduced to real time, i.e. to the rate of the technological process.</a:t>
            </a:r>
            <a:endParaRPr lang="ru-RU" sz="2400" b="1" dirty="0" smtClean="0">
              <a:solidFill>
                <a:schemeClr val="tx2">
                  <a:lumMod val="75000"/>
                </a:schemeClr>
              </a:solidFill>
              <a:latin typeface="Calibri" pitchFamily="34" charset="0"/>
            </a:endParaRPr>
          </a:p>
          <a:p>
            <a:pPr marL="457200" lvl="0" indent="-457200">
              <a:spcAft>
                <a:spcPts val="1200"/>
              </a:spcAft>
              <a:buFont typeface="+mj-lt"/>
              <a:buAutoNum type="arabicPeriod"/>
            </a:pPr>
            <a:r>
              <a:rPr lang="en-US" sz="2400" b="1" dirty="0" smtClean="0">
                <a:solidFill>
                  <a:schemeClr val="tx2">
                    <a:lumMod val="75000"/>
                  </a:schemeClr>
                </a:solidFill>
                <a:latin typeface="Calibri" pitchFamily="34" charset="0"/>
              </a:rPr>
              <a:t>Operational management of the mine - crushing - enrichment processing chain is ensured.</a:t>
            </a:r>
            <a:endParaRPr lang="ru-RU" sz="2400" b="1" dirty="0" smtClean="0">
              <a:solidFill>
                <a:schemeClr val="tx2">
                  <a:lumMod val="75000"/>
                </a:schemeClr>
              </a:solidFill>
              <a:latin typeface="Calibri" pitchFamily="34" charset="0"/>
            </a:endParaRPr>
          </a:p>
          <a:p>
            <a:pPr marL="457200" lvl="0" indent="-457200">
              <a:spcAft>
                <a:spcPts val="1200"/>
              </a:spcAft>
              <a:buFont typeface="+mj-lt"/>
              <a:buAutoNum type="arabicPeriod"/>
            </a:pPr>
            <a:r>
              <a:rPr lang="en-US" sz="2400" b="1" dirty="0" smtClean="0">
                <a:solidFill>
                  <a:schemeClr val="tx2">
                    <a:lumMod val="75000"/>
                  </a:schemeClr>
                </a:solidFill>
                <a:latin typeface="Calibri" pitchFamily="34" charset="0"/>
              </a:rPr>
              <a:t> A real informational basis is created for objective self-supporting relationships between the mining and beneficiation</a:t>
            </a:r>
            <a:endParaRPr lang="ru-RU" sz="2400" b="1" dirty="0" smtClean="0">
              <a:solidFill>
                <a:schemeClr val="tx2">
                  <a:lumMod val="75000"/>
                </a:schemeClr>
              </a:solidFill>
              <a:latin typeface="Calibri" pitchFamily="34" charset="0"/>
            </a:endParaRPr>
          </a:p>
          <a:p>
            <a:pPr marL="457200" indent="-457200" algn="just"/>
            <a:r>
              <a:rPr lang="ru-RU" sz="24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xmlns="" val="2759116255"/>
      </p:ext>
    </p:extLst>
  </p:cSld>
  <p:clrMapOvr>
    <a:masterClrMapping/>
  </p:clrMapOvr>
  <p:transition advTm="5694">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20238</TotalTime>
  <Words>3570</Words>
  <Application>Microsoft Office PowerPoint</Application>
  <PresentationFormat>Экран (4:3)</PresentationFormat>
  <Paragraphs>637</Paragraphs>
  <Slides>31</Slides>
  <Notes>7</Notes>
  <HiddenSlides>0</HiddenSlides>
  <MMClips>2</MMClips>
  <ScaleCrop>false</ScaleCrop>
  <HeadingPairs>
    <vt:vector size="6" baseType="variant">
      <vt:variant>
        <vt:lpstr>Тема</vt:lpstr>
      </vt:variant>
      <vt:variant>
        <vt:i4>1</vt:i4>
      </vt:variant>
      <vt:variant>
        <vt:lpstr>Заголовки слайдов</vt:lpstr>
      </vt:variant>
      <vt:variant>
        <vt:i4>31</vt:i4>
      </vt:variant>
      <vt:variant>
        <vt:lpstr>Произвольные показы</vt:lpstr>
      </vt:variant>
      <vt:variant>
        <vt:i4>1</vt:i4>
      </vt:variant>
    </vt:vector>
  </HeadingPairs>
  <TitlesOfParts>
    <vt:vector size="3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Automated on-line monitoring system of incoming ore flows for mining and processing plants</vt:lpstr>
      <vt:lpstr>Automated on-line monitoring system of incoming ore flows for mining and processing plants</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Произвольный показ 1русский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Тимур</dc:creator>
  <cp:lastModifiedBy>ЖШ</cp:lastModifiedBy>
  <cp:revision>184</cp:revision>
  <cp:lastPrinted>2016-08-24T06:58:29Z</cp:lastPrinted>
  <dcterms:created xsi:type="dcterms:W3CDTF">2015-03-02T12:12:23Z</dcterms:created>
  <dcterms:modified xsi:type="dcterms:W3CDTF">2017-06-25T16:02:50Z</dcterms:modified>
</cp:coreProperties>
</file>