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257" r:id="rId3"/>
    <p:sldId id="278" r:id="rId4"/>
    <p:sldId id="258" r:id="rId5"/>
    <p:sldId id="272" r:id="rId6"/>
    <p:sldId id="275" r:id="rId7"/>
    <p:sldId id="271" r:id="rId8"/>
    <p:sldId id="259" r:id="rId9"/>
    <p:sldId id="260" r:id="rId10"/>
    <p:sldId id="261" r:id="rId11"/>
    <p:sldId id="262" r:id="rId12"/>
    <p:sldId id="290" r:id="rId13"/>
    <p:sldId id="291" r:id="rId14"/>
    <p:sldId id="265" r:id="rId15"/>
    <p:sldId id="293" r:id="rId16"/>
    <p:sldId id="294" r:id="rId17"/>
    <p:sldId id="295" r:id="rId18"/>
    <p:sldId id="300" r:id="rId19"/>
    <p:sldId id="297" r:id="rId20"/>
    <p:sldId id="266" r:id="rId21"/>
    <p:sldId id="292" r:id="rId22"/>
    <p:sldId id="296" r:id="rId23"/>
    <p:sldId id="267" r:id="rId24"/>
  </p:sldIdLst>
  <p:sldSz cx="12192000" cy="6858000"/>
  <p:notesSz cx="6761163" cy="9942513"/>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40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430" autoAdjust="0"/>
    <p:restoredTop sz="94660"/>
  </p:normalViewPr>
  <p:slideViewPr>
    <p:cSldViewPr snapToGrid="0">
      <p:cViewPr>
        <p:scale>
          <a:sx n="100" d="100"/>
          <a:sy n="100" d="100"/>
        </p:scale>
        <p:origin x="-912" y="-46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29837" cy="498852"/>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idx="1"/>
          </p:nvPr>
        </p:nvSpPr>
        <p:spPr>
          <a:xfrm>
            <a:off x="3829761" y="0"/>
            <a:ext cx="2929837" cy="498852"/>
          </a:xfrm>
          <a:prstGeom prst="rect">
            <a:avLst/>
          </a:prstGeom>
        </p:spPr>
        <p:txBody>
          <a:bodyPr vert="horz" lIns="91440" tIns="45720" rIns="91440" bIns="45720" rtlCol="0"/>
          <a:lstStyle>
            <a:lvl1pPr algn="r">
              <a:defRPr sz="1200"/>
            </a:lvl1pPr>
          </a:lstStyle>
          <a:p>
            <a:fld id="{4D131002-4310-43FB-99EE-0B1E1B1A6BD3}" type="datetimeFigureOut">
              <a:rPr lang="ru-RU" smtClean="0"/>
              <a:pPr/>
              <a:t>12.11.2018</a:t>
            </a:fld>
            <a:endParaRPr lang="ru-RU" dirty="0"/>
          </a:p>
        </p:txBody>
      </p:sp>
      <p:sp>
        <p:nvSpPr>
          <p:cNvPr id="4" name="Образ слайда 3"/>
          <p:cNvSpPr>
            <a:spLocks noGrp="1" noRot="1" noChangeAspect="1"/>
          </p:cNvSpPr>
          <p:nvPr>
            <p:ph type="sldImg" idx="2"/>
          </p:nvPr>
        </p:nvSpPr>
        <p:spPr>
          <a:xfrm>
            <a:off x="398463" y="1243013"/>
            <a:ext cx="5964237" cy="3355975"/>
          </a:xfrm>
          <a:prstGeom prst="rect">
            <a:avLst/>
          </a:prstGeom>
          <a:noFill/>
          <a:ln w="12700">
            <a:solidFill>
              <a:prstClr val="black"/>
            </a:solidFill>
          </a:ln>
        </p:spPr>
        <p:txBody>
          <a:bodyPr vert="horz" lIns="91440" tIns="45720" rIns="91440" bIns="45720" rtlCol="0" anchor="ctr"/>
          <a:lstStyle/>
          <a:p>
            <a:endParaRPr lang="ru-RU" dirty="0"/>
          </a:p>
        </p:txBody>
      </p:sp>
      <p:sp>
        <p:nvSpPr>
          <p:cNvPr id="5" name="Заметки 4"/>
          <p:cNvSpPr>
            <a:spLocks noGrp="1"/>
          </p:cNvSpPr>
          <p:nvPr>
            <p:ph type="body" sz="quarter" idx="3"/>
          </p:nvPr>
        </p:nvSpPr>
        <p:spPr>
          <a:xfrm>
            <a:off x="676117" y="4784835"/>
            <a:ext cx="5408930" cy="3914864"/>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443662"/>
            <a:ext cx="2929837" cy="498851"/>
          </a:xfrm>
          <a:prstGeom prst="rect">
            <a:avLst/>
          </a:prstGeom>
        </p:spPr>
        <p:txBody>
          <a:bodyPr vert="horz" lIns="91440" tIns="45720" rIns="91440" bIns="45720" rtlCol="0" anchor="b"/>
          <a:lstStyle>
            <a:lvl1pPr algn="l">
              <a:defRPr sz="1200"/>
            </a:lvl1pPr>
          </a:lstStyle>
          <a:p>
            <a:endParaRPr lang="ru-RU" dirty="0"/>
          </a:p>
        </p:txBody>
      </p:sp>
      <p:sp>
        <p:nvSpPr>
          <p:cNvPr id="7" name="Номер слайда 6"/>
          <p:cNvSpPr>
            <a:spLocks noGrp="1"/>
          </p:cNvSpPr>
          <p:nvPr>
            <p:ph type="sldNum" sz="quarter" idx="5"/>
          </p:nvPr>
        </p:nvSpPr>
        <p:spPr>
          <a:xfrm>
            <a:off x="3829761" y="9443662"/>
            <a:ext cx="2929837" cy="498851"/>
          </a:xfrm>
          <a:prstGeom prst="rect">
            <a:avLst/>
          </a:prstGeom>
        </p:spPr>
        <p:txBody>
          <a:bodyPr vert="horz" lIns="91440" tIns="45720" rIns="91440" bIns="45720" rtlCol="0" anchor="b"/>
          <a:lstStyle>
            <a:lvl1pPr algn="r">
              <a:defRPr sz="1200"/>
            </a:lvl1pPr>
          </a:lstStyle>
          <a:p>
            <a:fld id="{EDC729FF-ECF6-412A-9BF9-6144A03499C5}" type="slidenum">
              <a:rPr lang="ru-RU" smtClean="0"/>
              <a:pPr/>
              <a:t>‹#›</a:t>
            </a:fld>
            <a:endParaRPr lang="ru-RU" dirty="0"/>
          </a:p>
        </p:txBody>
      </p:sp>
    </p:spTree>
    <p:extLst>
      <p:ext uri="{BB962C8B-B14F-4D97-AF65-F5344CB8AC3E}">
        <p14:creationId xmlns:p14="http://schemas.microsoft.com/office/powerpoint/2010/main" val="3824273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0E00D9E7-259C-47F8-A90E-7C16F52DB892}" type="datetimeFigureOut">
              <a:rPr lang="ru-RU" smtClean="0"/>
              <a:pPr/>
              <a:t>12.11.2018</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F9D5F79B-1396-4DAA-A059-35F4312AA661}" type="slidenum">
              <a:rPr lang="ru-RU" smtClean="0"/>
              <a:pPr/>
              <a:t>‹#›</a:t>
            </a:fld>
            <a:endParaRPr lang="ru-RU" dirty="0"/>
          </a:p>
        </p:txBody>
      </p:sp>
    </p:spTree>
    <p:extLst>
      <p:ext uri="{BB962C8B-B14F-4D97-AF65-F5344CB8AC3E}">
        <p14:creationId xmlns:p14="http://schemas.microsoft.com/office/powerpoint/2010/main" val="23651535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E00D9E7-259C-47F8-A90E-7C16F52DB892}" type="datetimeFigureOut">
              <a:rPr lang="ru-RU" smtClean="0"/>
              <a:pPr/>
              <a:t>12.11.2018</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F9D5F79B-1396-4DAA-A059-35F4312AA661}" type="slidenum">
              <a:rPr lang="ru-RU" smtClean="0"/>
              <a:pPr/>
              <a:t>‹#›</a:t>
            </a:fld>
            <a:endParaRPr lang="ru-RU" dirty="0"/>
          </a:p>
        </p:txBody>
      </p:sp>
    </p:spTree>
    <p:extLst>
      <p:ext uri="{BB962C8B-B14F-4D97-AF65-F5344CB8AC3E}">
        <p14:creationId xmlns:p14="http://schemas.microsoft.com/office/powerpoint/2010/main" val="10096176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E00D9E7-259C-47F8-A90E-7C16F52DB892}" type="datetimeFigureOut">
              <a:rPr lang="ru-RU" smtClean="0"/>
              <a:pPr/>
              <a:t>12.11.2018</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F9D5F79B-1396-4DAA-A059-35F4312AA661}" type="slidenum">
              <a:rPr lang="ru-RU" smtClean="0"/>
              <a:pPr/>
              <a:t>‹#›</a:t>
            </a:fld>
            <a:endParaRPr lang="ru-RU" dirty="0"/>
          </a:p>
        </p:txBody>
      </p:sp>
    </p:spTree>
    <p:extLst>
      <p:ext uri="{BB962C8B-B14F-4D97-AF65-F5344CB8AC3E}">
        <p14:creationId xmlns:p14="http://schemas.microsoft.com/office/powerpoint/2010/main" val="3350157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E00D9E7-259C-47F8-A90E-7C16F52DB892}" type="datetimeFigureOut">
              <a:rPr lang="ru-RU" smtClean="0"/>
              <a:pPr/>
              <a:t>12.11.2018</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F9D5F79B-1396-4DAA-A059-35F4312AA661}" type="slidenum">
              <a:rPr lang="ru-RU" smtClean="0"/>
              <a:pPr/>
              <a:t>‹#›</a:t>
            </a:fld>
            <a:endParaRPr lang="ru-RU" dirty="0"/>
          </a:p>
        </p:txBody>
      </p:sp>
    </p:spTree>
    <p:extLst>
      <p:ext uri="{BB962C8B-B14F-4D97-AF65-F5344CB8AC3E}">
        <p14:creationId xmlns:p14="http://schemas.microsoft.com/office/powerpoint/2010/main" val="3179637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0E00D9E7-259C-47F8-A90E-7C16F52DB892}" type="datetimeFigureOut">
              <a:rPr lang="ru-RU" smtClean="0"/>
              <a:pPr/>
              <a:t>12.11.2018</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F9D5F79B-1396-4DAA-A059-35F4312AA661}" type="slidenum">
              <a:rPr lang="ru-RU" smtClean="0"/>
              <a:pPr/>
              <a:t>‹#›</a:t>
            </a:fld>
            <a:endParaRPr lang="ru-RU" dirty="0"/>
          </a:p>
        </p:txBody>
      </p:sp>
    </p:spTree>
    <p:extLst>
      <p:ext uri="{BB962C8B-B14F-4D97-AF65-F5344CB8AC3E}">
        <p14:creationId xmlns:p14="http://schemas.microsoft.com/office/powerpoint/2010/main" val="16607303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0E00D9E7-259C-47F8-A90E-7C16F52DB892}" type="datetimeFigureOut">
              <a:rPr lang="ru-RU" smtClean="0"/>
              <a:pPr/>
              <a:t>12.11.2018</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F9D5F79B-1396-4DAA-A059-35F4312AA661}" type="slidenum">
              <a:rPr lang="ru-RU" smtClean="0"/>
              <a:pPr/>
              <a:t>‹#›</a:t>
            </a:fld>
            <a:endParaRPr lang="ru-RU" dirty="0"/>
          </a:p>
        </p:txBody>
      </p:sp>
    </p:spTree>
    <p:extLst>
      <p:ext uri="{BB962C8B-B14F-4D97-AF65-F5344CB8AC3E}">
        <p14:creationId xmlns:p14="http://schemas.microsoft.com/office/powerpoint/2010/main" val="17832742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0E00D9E7-259C-47F8-A90E-7C16F52DB892}" type="datetimeFigureOut">
              <a:rPr lang="ru-RU" smtClean="0"/>
              <a:pPr/>
              <a:t>12.11.2018</a:t>
            </a:fld>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9" name="Номер слайда 8"/>
          <p:cNvSpPr>
            <a:spLocks noGrp="1"/>
          </p:cNvSpPr>
          <p:nvPr>
            <p:ph type="sldNum" sz="quarter" idx="12"/>
          </p:nvPr>
        </p:nvSpPr>
        <p:spPr/>
        <p:txBody>
          <a:bodyPr/>
          <a:lstStyle/>
          <a:p>
            <a:fld id="{F9D5F79B-1396-4DAA-A059-35F4312AA661}" type="slidenum">
              <a:rPr lang="ru-RU" smtClean="0"/>
              <a:pPr/>
              <a:t>‹#›</a:t>
            </a:fld>
            <a:endParaRPr lang="ru-RU" dirty="0"/>
          </a:p>
        </p:txBody>
      </p:sp>
    </p:spTree>
    <p:extLst>
      <p:ext uri="{BB962C8B-B14F-4D97-AF65-F5344CB8AC3E}">
        <p14:creationId xmlns:p14="http://schemas.microsoft.com/office/powerpoint/2010/main" val="2765334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0E00D9E7-259C-47F8-A90E-7C16F52DB892}" type="datetimeFigureOut">
              <a:rPr lang="ru-RU" smtClean="0"/>
              <a:pPr/>
              <a:t>12.11.2018</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F9D5F79B-1396-4DAA-A059-35F4312AA661}" type="slidenum">
              <a:rPr lang="ru-RU" smtClean="0"/>
              <a:pPr/>
              <a:t>‹#›</a:t>
            </a:fld>
            <a:endParaRPr lang="ru-RU" dirty="0"/>
          </a:p>
        </p:txBody>
      </p:sp>
    </p:spTree>
    <p:extLst>
      <p:ext uri="{BB962C8B-B14F-4D97-AF65-F5344CB8AC3E}">
        <p14:creationId xmlns:p14="http://schemas.microsoft.com/office/powerpoint/2010/main" val="3119457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0E00D9E7-259C-47F8-A90E-7C16F52DB892}" type="datetimeFigureOut">
              <a:rPr lang="ru-RU" smtClean="0"/>
              <a:pPr/>
              <a:t>12.11.2018</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F9D5F79B-1396-4DAA-A059-35F4312AA661}" type="slidenum">
              <a:rPr lang="ru-RU" smtClean="0"/>
              <a:pPr/>
              <a:t>‹#›</a:t>
            </a:fld>
            <a:endParaRPr lang="ru-RU" dirty="0"/>
          </a:p>
        </p:txBody>
      </p:sp>
    </p:spTree>
    <p:extLst>
      <p:ext uri="{BB962C8B-B14F-4D97-AF65-F5344CB8AC3E}">
        <p14:creationId xmlns:p14="http://schemas.microsoft.com/office/powerpoint/2010/main" val="40369144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0E00D9E7-259C-47F8-A90E-7C16F52DB892}" type="datetimeFigureOut">
              <a:rPr lang="ru-RU" smtClean="0"/>
              <a:pPr/>
              <a:t>12.11.2018</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F9D5F79B-1396-4DAA-A059-35F4312AA661}" type="slidenum">
              <a:rPr lang="ru-RU" smtClean="0"/>
              <a:pPr/>
              <a:t>‹#›</a:t>
            </a:fld>
            <a:endParaRPr lang="ru-RU" dirty="0"/>
          </a:p>
        </p:txBody>
      </p:sp>
    </p:spTree>
    <p:extLst>
      <p:ext uri="{BB962C8B-B14F-4D97-AF65-F5344CB8AC3E}">
        <p14:creationId xmlns:p14="http://schemas.microsoft.com/office/powerpoint/2010/main" val="26058537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dirty="0"/>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0E00D9E7-259C-47F8-A90E-7C16F52DB892}" type="datetimeFigureOut">
              <a:rPr lang="ru-RU" smtClean="0"/>
              <a:pPr/>
              <a:t>12.11.2018</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F9D5F79B-1396-4DAA-A059-35F4312AA661}" type="slidenum">
              <a:rPr lang="ru-RU" smtClean="0"/>
              <a:pPr/>
              <a:t>‹#›</a:t>
            </a:fld>
            <a:endParaRPr lang="ru-RU" dirty="0"/>
          </a:p>
        </p:txBody>
      </p:sp>
    </p:spTree>
    <p:extLst>
      <p:ext uri="{BB962C8B-B14F-4D97-AF65-F5344CB8AC3E}">
        <p14:creationId xmlns:p14="http://schemas.microsoft.com/office/powerpoint/2010/main" val="35341681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00D9E7-259C-47F8-A90E-7C16F52DB892}" type="datetimeFigureOut">
              <a:rPr lang="ru-RU" smtClean="0"/>
              <a:pPr/>
              <a:t>12.11.2018</a:t>
            </a:fld>
            <a:endParaRPr lang="ru-RU" dirty="0"/>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D5F79B-1396-4DAA-A059-35F4312AA661}" type="slidenum">
              <a:rPr lang="ru-RU" smtClean="0"/>
              <a:pPr/>
              <a:t>‹#›</a:t>
            </a:fld>
            <a:endParaRPr lang="ru-RU" dirty="0"/>
          </a:p>
        </p:txBody>
      </p:sp>
    </p:spTree>
    <p:extLst>
      <p:ext uri="{BB962C8B-B14F-4D97-AF65-F5344CB8AC3E}">
        <p14:creationId xmlns:p14="http://schemas.microsoft.com/office/powerpoint/2010/main" val="31928823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12"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9.jpeg"/><Relationship Id="rId11" Type="http://schemas.openxmlformats.org/officeDocument/2006/relationships/image" Target="../media/image3.png"/><Relationship Id="rId5" Type="http://schemas.openxmlformats.org/officeDocument/2006/relationships/image" Target="../media/image18.jpeg"/><Relationship Id="rId10" Type="http://schemas.openxmlformats.org/officeDocument/2006/relationships/image" Target="../media/image2.gif"/><Relationship Id="rId4" Type="http://schemas.openxmlformats.org/officeDocument/2006/relationships/image" Target="../media/image17.jpeg"/><Relationship Id="rId9"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gif"/><Relationship Id="rId7"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image" Target="../media/image27.png"/></Relationships>
</file>

<file path=ppt/slides/_rels/slide19.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18" Type="http://schemas.openxmlformats.org/officeDocument/2006/relationships/image" Target="../media/image41.png"/><Relationship Id="rId3" Type="http://schemas.openxmlformats.org/officeDocument/2006/relationships/image" Target="../media/image3.png"/><Relationship Id="rId21" Type="http://schemas.openxmlformats.org/officeDocument/2006/relationships/image" Target="../media/image42.png"/><Relationship Id="rId7" Type="http://schemas.openxmlformats.org/officeDocument/2006/relationships/image" Target="../media/image30.png"/><Relationship Id="rId12" Type="http://schemas.openxmlformats.org/officeDocument/2006/relationships/image" Target="../media/image35.png"/><Relationship Id="rId17" Type="http://schemas.openxmlformats.org/officeDocument/2006/relationships/image" Target="../media/image40.png"/><Relationship Id="rId2" Type="http://schemas.openxmlformats.org/officeDocument/2006/relationships/image" Target="../media/image2.gif"/><Relationship Id="rId16" Type="http://schemas.openxmlformats.org/officeDocument/2006/relationships/image" Target="../media/image39.png"/><Relationship Id="rId20"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8.png"/><Relationship Id="rId10" Type="http://schemas.openxmlformats.org/officeDocument/2006/relationships/image" Target="../media/image33.png"/><Relationship Id="rId19" Type="http://schemas.openxmlformats.org/officeDocument/2006/relationships/image" Target="../media/image13.png"/><Relationship Id="rId4" Type="http://schemas.openxmlformats.org/officeDocument/2006/relationships/image" Target="../media/image5.png"/><Relationship Id="rId9" Type="http://schemas.openxmlformats.org/officeDocument/2006/relationships/image" Target="../media/image32.png"/><Relationship Id="rId14" Type="http://schemas.openxmlformats.org/officeDocument/2006/relationships/image" Target="../media/image37.png"/><Relationship Id="rId22"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47.jpeg"/><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gif"/></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4.png"/><Relationship Id="rId3" Type="http://schemas.openxmlformats.org/officeDocument/2006/relationships/image" Target="../media/image2.gif"/><Relationship Id="rId7" Type="http://schemas.openxmlformats.org/officeDocument/2006/relationships/image" Target="../media/image9.png"/><Relationship Id="rId12"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8.jpeg"/><Relationship Id="rId11" Type="http://schemas.openxmlformats.org/officeDocument/2006/relationships/image" Target="../media/image12.png"/><Relationship Id="rId5" Type="http://schemas.openxmlformats.org/officeDocument/2006/relationships/image" Target="../media/image7.jpeg"/><Relationship Id="rId10"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gif"/><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image" Target="../media/image2.gif"/></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Группа 19"/>
          <p:cNvGrpSpPr/>
          <p:nvPr/>
        </p:nvGrpSpPr>
        <p:grpSpPr>
          <a:xfrm>
            <a:off x="23946" y="6235700"/>
            <a:ext cx="12191999" cy="622300"/>
            <a:chOff x="1" y="6235700"/>
            <a:chExt cx="12191999" cy="62230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6235700"/>
              <a:ext cx="6095999" cy="622300"/>
            </a:xfrm>
            <a:prstGeom prst="rect">
              <a:avLst/>
            </a:prstGeom>
          </p:spPr>
        </p:pic>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5999" y="6235700"/>
              <a:ext cx="6096001" cy="622300"/>
            </a:xfrm>
            <a:prstGeom prst="rect">
              <a:avLst/>
            </a:prstGeom>
          </p:spPr>
        </p:pic>
      </p:grpSp>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3695" y="149691"/>
            <a:ext cx="1692275" cy="660400"/>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47" y="59542"/>
            <a:ext cx="1711453" cy="677059"/>
          </a:xfrm>
          <a:prstGeom prst="rect">
            <a:avLst/>
          </a:prstGeom>
        </p:spPr>
      </p:pic>
      <p:sp>
        <p:nvSpPr>
          <p:cNvPr id="9" name="TextBox 8"/>
          <p:cNvSpPr txBox="1"/>
          <p:nvPr/>
        </p:nvSpPr>
        <p:spPr>
          <a:xfrm>
            <a:off x="2550695" y="2402475"/>
            <a:ext cx="6833937" cy="1631216"/>
          </a:xfrm>
          <a:prstGeom prst="rect">
            <a:avLst/>
          </a:prstGeom>
          <a:noFill/>
        </p:spPr>
        <p:txBody>
          <a:bodyPr wrap="square" rtlCol="0">
            <a:spAutoFit/>
          </a:bodyPr>
          <a:lstStyle/>
          <a:p>
            <a:pPr algn="ctr"/>
            <a:r>
              <a:rPr lang="ru-RU" sz="6000" b="1" dirty="0" smtClean="0">
                <a:effectLst>
                  <a:outerShdw blurRad="38100" dist="38100" dir="2700000" algn="tl">
                    <a:srgbClr val="000000">
                      <a:alpha val="43137"/>
                    </a:srgbClr>
                  </a:outerShdw>
                </a:effectLst>
                <a:latin typeface="Cuprum" panose="02000506000000020004" pitchFamily="2" charset="0"/>
              </a:rPr>
              <a:t>БИЗНЕС ПЛАН </a:t>
            </a:r>
          </a:p>
          <a:p>
            <a:pPr algn="ctr"/>
            <a:r>
              <a:rPr lang="ru-RU" sz="4000" dirty="0" smtClean="0">
                <a:effectLst>
                  <a:outerShdw blurRad="38100" dist="38100" dir="2700000" algn="tl">
                    <a:srgbClr val="000000">
                      <a:alpha val="43137"/>
                    </a:srgbClr>
                  </a:outerShdw>
                </a:effectLst>
                <a:latin typeface="Cuprum" panose="02000506000000020004" pitchFamily="2" charset="0"/>
              </a:rPr>
              <a:t>ТОО «</a:t>
            </a:r>
            <a:r>
              <a:rPr lang="en-US" sz="4000" u="sng" dirty="0" smtClean="0">
                <a:effectLst>
                  <a:outerShdw blurRad="38100" dist="38100" dir="2700000" algn="tl">
                    <a:srgbClr val="000000">
                      <a:alpha val="43137"/>
                    </a:srgbClr>
                  </a:outerShdw>
                </a:effectLst>
                <a:latin typeface="Cuprum" panose="02000506000000020004" pitchFamily="2" charset="0"/>
              </a:rPr>
              <a:t>TST-16</a:t>
            </a:r>
            <a:r>
              <a:rPr lang="ru-RU" sz="4000" dirty="0" smtClean="0">
                <a:effectLst>
                  <a:outerShdw blurRad="38100" dist="38100" dir="2700000" algn="tl">
                    <a:srgbClr val="000000">
                      <a:alpha val="43137"/>
                    </a:srgbClr>
                  </a:outerShdw>
                </a:effectLst>
                <a:latin typeface="Cuprum" panose="02000506000000020004" pitchFamily="2" charset="0"/>
              </a:rPr>
              <a:t>»</a:t>
            </a:r>
            <a:endParaRPr lang="ru-RU" sz="5400" dirty="0">
              <a:effectLst>
                <a:outerShdw blurRad="38100" dist="38100" dir="2700000" algn="tl">
                  <a:srgbClr val="000000">
                    <a:alpha val="43137"/>
                  </a:srgbClr>
                </a:outerShdw>
              </a:effectLst>
              <a:latin typeface="Cuprum" panose="02000506000000020004" pitchFamily="2" charset="0"/>
            </a:endParaRPr>
          </a:p>
        </p:txBody>
      </p:sp>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24942" y="924391"/>
            <a:ext cx="1345104" cy="1345104"/>
          </a:xfrm>
          <a:prstGeom prst="rect">
            <a:avLst/>
          </a:prstGeom>
        </p:spPr>
      </p:pic>
      <p:sp>
        <p:nvSpPr>
          <p:cNvPr id="11" name="TextBox 10"/>
          <p:cNvSpPr txBox="1"/>
          <p:nvPr/>
        </p:nvSpPr>
        <p:spPr>
          <a:xfrm>
            <a:off x="1328929" y="5089707"/>
            <a:ext cx="3651286" cy="923330"/>
          </a:xfrm>
          <a:prstGeom prst="rect">
            <a:avLst/>
          </a:prstGeom>
          <a:noFill/>
        </p:spPr>
        <p:txBody>
          <a:bodyPr wrap="square" rtlCol="0">
            <a:spAutoFit/>
          </a:bodyPr>
          <a:lstStyle/>
          <a:p>
            <a:pPr>
              <a:lnSpc>
                <a:spcPct val="150000"/>
              </a:lnSpc>
            </a:pPr>
            <a:r>
              <a:rPr lang="ru-RU" dirty="0" smtClean="0">
                <a:latin typeface="Cuprum" panose="02000506000000020004" pitchFamily="2" charset="0"/>
              </a:rPr>
              <a:t>Номер проекта:</a:t>
            </a:r>
            <a:r>
              <a:rPr lang="en-US" dirty="0" smtClean="0">
                <a:latin typeface="Cuprum" panose="02000506000000020004" pitchFamily="2" charset="0"/>
              </a:rPr>
              <a:t> </a:t>
            </a:r>
            <a:r>
              <a:rPr lang="ru-RU" sz="1600" b="1" u="sng" dirty="0" smtClean="0"/>
              <a:t>APP-SSG-16/0330P</a:t>
            </a:r>
            <a:endParaRPr lang="en-US" sz="1600" b="1" u="sng" dirty="0" smtClean="0"/>
          </a:p>
          <a:p>
            <a:pPr>
              <a:lnSpc>
                <a:spcPct val="150000"/>
              </a:lnSpc>
            </a:pPr>
            <a:r>
              <a:rPr lang="ru-RU" dirty="0" smtClean="0">
                <a:latin typeface="Cuprum" panose="02000506000000020004" pitchFamily="2" charset="0"/>
              </a:rPr>
              <a:t>Технология: </a:t>
            </a:r>
            <a:r>
              <a:rPr lang="ru-RU" u="heavy" dirty="0" smtClean="0">
                <a:latin typeface="Cuprum" panose="02000506000000020004" pitchFamily="2" charset="0"/>
              </a:rPr>
              <a:t>АС ОМКВР</a:t>
            </a:r>
            <a:endParaRPr lang="ru-RU" u="sng" dirty="0" smtClean="0">
              <a:latin typeface="Cuprum" panose="02000506000000020004" pitchFamily="2" charset="0"/>
            </a:endParaRPr>
          </a:p>
        </p:txBody>
      </p:sp>
      <p:sp>
        <p:nvSpPr>
          <p:cNvPr id="12" name="Прямоугольник 11"/>
          <p:cNvSpPr/>
          <p:nvPr/>
        </p:nvSpPr>
        <p:spPr>
          <a:xfrm>
            <a:off x="6743151" y="5079864"/>
            <a:ext cx="4085665" cy="923330"/>
          </a:xfrm>
          <a:prstGeom prst="rect">
            <a:avLst/>
          </a:prstGeom>
        </p:spPr>
        <p:txBody>
          <a:bodyPr wrap="square">
            <a:spAutoFit/>
          </a:bodyPr>
          <a:lstStyle/>
          <a:p>
            <a:pPr>
              <a:lnSpc>
                <a:spcPct val="150000"/>
              </a:lnSpc>
            </a:pPr>
            <a:r>
              <a:rPr lang="ru-RU" dirty="0" smtClean="0">
                <a:latin typeface="Cuprum" panose="02000506000000020004" pitchFamily="2" charset="0"/>
              </a:rPr>
              <a:t>Сумма гранта: </a:t>
            </a:r>
            <a:r>
              <a:rPr lang="ru-RU" u="heavy" dirty="0" smtClean="0">
                <a:latin typeface="Cuprum" panose="02000506000000020004" pitchFamily="2" charset="0"/>
              </a:rPr>
              <a:t>195 000 000 </a:t>
            </a:r>
            <a:r>
              <a:rPr lang="en-US" u="heavy" dirty="0" smtClean="0">
                <a:latin typeface="Cuprum" panose="02000506000000020004" pitchFamily="2" charset="0"/>
              </a:rPr>
              <a:t>KZT</a:t>
            </a:r>
            <a:endParaRPr lang="ru-RU" u="heavy" dirty="0" smtClean="0">
              <a:latin typeface="Cuprum" panose="02000506000000020004" pitchFamily="2" charset="0"/>
            </a:endParaRPr>
          </a:p>
          <a:p>
            <a:pPr>
              <a:lnSpc>
                <a:spcPct val="150000"/>
              </a:lnSpc>
            </a:pPr>
            <a:r>
              <a:rPr lang="ru-RU" dirty="0" smtClean="0">
                <a:latin typeface="Cuprum" panose="02000506000000020004" pitchFamily="2" charset="0"/>
              </a:rPr>
              <a:t>Сумма софинансирования: </a:t>
            </a:r>
            <a:r>
              <a:rPr lang="en-US" u="heavy" dirty="0" smtClean="0">
                <a:latin typeface="Cuprum" panose="02000506000000020004" pitchFamily="2" charset="0"/>
              </a:rPr>
              <a:t>5000000 KZT</a:t>
            </a:r>
            <a:endParaRPr lang="ru-RU" u="heavy" dirty="0" smtClean="0">
              <a:latin typeface="Cuprum" panose="02000506000000020004" pitchFamily="2" charset="0"/>
            </a:endParaRPr>
          </a:p>
        </p:txBody>
      </p:sp>
      <p:sp>
        <p:nvSpPr>
          <p:cNvPr id="13" name="Прямоугольник 12"/>
          <p:cNvSpPr/>
          <p:nvPr/>
        </p:nvSpPr>
        <p:spPr>
          <a:xfrm>
            <a:off x="4218296" y="4372721"/>
            <a:ext cx="3758401" cy="507831"/>
          </a:xfrm>
          <a:prstGeom prst="rect">
            <a:avLst/>
          </a:prstGeom>
        </p:spPr>
        <p:txBody>
          <a:bodyPr wrap="none">
            <a:spAutoFit/>
          </a:bodyPr>
          <a:lstStyle/>
          <a:p>
            <a:pPr algn="ctr">
              <a:lnSpc>
                <a:spcPct val="150000"/>
              </a:lnSpc>
            </a:pPr>
            <a:r>
              <a:rPr lang="ru-RU" dirty="0" smtClean="0">
                <a:latin typeface="Cuprum" panose="02000506000000020004" pitchFamily="2" charset="0"/>
              </a:rPr>
              <a:t>Руководитель проекта: </a:t>
            </a:r>
            <a:r>
              <a:rPr lang="ru-RU" u="sng" dirty="0" smtClean="0">
                <a:latin typeface="Cuprum" panose="02000506000000020004" pitchFamily="2" charset="0"/>
              </a:rPr>
              <a:t>Тукеев У. А. </a:t>
            </a:r>
          </a:p>
        </p:txBody>
      </p:sp>
      <p:pic>
        <p:nvPicPr>
          <p:cNvPr id="14" name="Рисунок 13" descr="Логотип TST-16 а.PNG"/>
          <p:cNvPicPr/>
          <p:nvPr/>
        </p:nvPicPr>
        <p:blipFill>
          <a:blip r:embed="rId6" cstate="print"/>
          <a:stretch>
            <a:fillRect/>
          </a:stretch>
        </p:blipFill>
        <p:spPr>
          <a:xfrm>
            <a:off x="10272214" y="149691"/>
            <a:ext cx="1729556" cy="662753"/>
          </a:xfrm>
          <a:prstGeom prst="rect">
            <a:avLst/>
          </a:prstGeom>
        </p:spPr>
      </p:pic>
      <p:grpSp>
        <p:nvGrpSpPr>
          <p:cNvPr id="21" name="Группа 20"/>
          <p:cNvGrpSpPr/>
          <p:nvPr/>
        </p:nvGrpSpPr>
        <p:grpSpPr>
          <a:xfrm>
            <a:off x="5478664" y="1005119"/>
            <a:ext cx="1291382" cy="1236649"/>
            <a:chOff x="9803881" y="3305071"/>
            <a:chExt cx="1291382" cy="1236649"/>
          </a:xfrm>
        </p:grpSpPr>
        <p:pic>
          <p:nvPicPr>
            <p:cNvPr id="17" name="Рисунок 16"/>
            <p:cNvPicPr/>
            <p:nvPr/>
          </p:nvPicPr>
          <p:blipFill rotWithShape="1">
            <a:blip r:embed="rId7" cstate="print">
              <a:extLst>
                <a:ext uri="{28A0092B-C50C-407E-A947-70E740481C1C}">
                  <a14:useLocalDpi xmlns:a14="http://schemas.microsoft.com/office/drawing/2010/main" val="0"/>
                </a:ext>
              </a:extLst>
            </a:blip>
            <a:srcRect l="24959" t="53723" r="25334" b="16852"/>
            <a:stretch/>
          </p:blipFill>
          <p:spPr bwMode="auto">
            <a:xfrm>
              <a:off x="9803881" y="3674403"/>
              <a:ext cx="1291382" cy="867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9803881" y="3305071"/>
              <a:ext cx="1291382" cy="369332"/>
            </a:xfrm>
            <a:prstGeom prst="rect">
              <a:avLst/>
            </a:prstGeom>
            <a:solidFill>
              <a:schemeClr val="bg2"/>
            </a:solidFill>
          </p:spPr>
          <p:txBody>
            <a:bodyPr wrap="square" rtlCol="0">
              <a:spAutoFit/>
            </a:bodyPr>
            <a:lstStyle/>
            <a:p>
              <a:r>
                <a:rPr lang="ru-RU" b="1" dirty="0" smtClean="0">
                  <a:ln w="10541" cmpd="sng">
                    <a:solidFill>
                      <a:schemeClr val="accent1">
                        <a:shade val="88000"/>
                        <a:satMod val="110000"/>
                      </a:schemeClr>
                    </a:solidFill>
                    <a:prstDash val="solid"/>
                  </a:ln>
                  <a:solidFill>
                    <a:schemeClr val="accent5">
                      <a:lumMod val="75000"/>
                    </a:schemeClr>
                  </a:solidFill>
                </a:rPr>
                <a:t>АС ОМКВР</a:t>
              </a:r>
              <a:endParaRPr lang="ru-RU" b="1" dirty="0">
                <a:ln w="10541" cmpd="sng">
                  <a:solidFill>
                    <a:schemeClr val="accent1">
                      <a:shade val="88000"/>
                      <a:satMod val="110000"/>
                    </a:schemeClr>
                  </a:solidFill>
                  <a:prstDash val="solid"/>
                </a:ln>
                <a:solidFill>
                  <a:schemeClr val="accent5">
                    <a:lumMod val="75000"/>
                  </a:schemeClr>
                </a:solidFill>
              </a:endParaRPr>
            </a:p>
          </p:txBody>
        </p:sp>
      </p:grpSp>
    </p:spTree>
    <p:extLst>
      <p:ext uri="{BB962C8B-B14F-4D97-AF65-F5344CB8AC3E}">
        <p14:creationId xmlns:p14="http://schemas.microsoft.com/office/powerpoint/2010/main" val="26315699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3425" y="76201"/>
            <a:ext cx="1692275" cy="660400"/>
          </a:xfrm>
          <a:prstGeom prst="rect">
            <a:avLst/>
          </a:prstGeom>
        </p:spPr>
      </p:pic>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47" y="59542"/>
            <a:ext cx="1711453" cy="677059"/>
          </a:xfrm>
          <a:prstGeom prst="rect">
            <a:avLst/>
          </a:prstGeom>
        </p:spPr>
      </p:pic>
      <p:grpSp>
        <p:nvGrpSpPr>
          <p:cNvPr id="13" name="Группа 12"/>
          <p:cNvGrpSpPr/>
          <p:nvPr/>
        </p:nvGrpSpPr>
        <p:grpSpPr>
          <a:xfrm>
            <a:off x="1" y="6235700"/>
            <a:ext cx="12191999" cy="622300"/>
            <a:chOff x="1" y="6235700"/>
            <a:chExt cx="12191999" cy="622300"/>
          </a:xfrm>
        </p:grpSpPr>
        <p:pic>
          <p:nvPicPr>
            <p:cNvPr id="14" name="Рисунок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6235700"/>
              <a:ext cx="6095999" cy="622300"/>
            </a:xfrm>
            <a:prstGeom prst="rect">
              <a:avLst/>
            </a:prstGeom>
          </p:spPr>
        </p:pic>
        <p:pic>
          <p:nvPicPr>
            <p:cNvPr id="15" name="Рисунок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5999" y="6235700"/>
              <a:ext cx="6096001" cy="622300"/>
            </a:xfrm>
            <a:prstGeom prst="rect">
              <a:avLst/>
            </a:prstGeom>
          </p:spPr>
        </p:pic>
      </p:grpSp>
      <p:graphicFrame>
        <p:nvGraphicFramePr>
          <p:cNvPr id="16" name="Таблица 15"/>
          <p:cNvGraphicFramePr>
            <a:graphicFrameLocks noGrp="1"/>
          </p:cNvGraphicFramePr>
          <p:nvPr>
            <p:extLst>
              <p:ext uri="{D42A27DB-BD31-4B8C-83A1-F6EECF244321}">
                <p14:modId xmlns:p14="http://schemas.microsoft.com/office/powerpoint/2010/main" val="3770263822"/>
              </p:ext>
            </p:extLst>
          </p:nvPr>
        </p:nvGraphicFramePr>
        <p:xfrm>
          <a:off x="1670304" y="990041"/>
          <a:ext cx="9009888" cy="2642616"/>
        </p:xfrm>
        <a:graphic>
          <a:graphicData uri="http://schemas.openxmlformats.org/drawingml/2006/table">
            <a:tbl>
              <a:tblPr firstRow="1" firstCol="1" bandRow="1">
                <a:tableStyleId>{5C22544A-7EE6-4342-B048-85BDC9FD1C3A}</a:tableStyleId>
              </a:tblPr>
              <a:tblGrid>
                <a:gridCol w="3497560"/>
                <a:gridCol w="2205277"/>
                <a:gridCol w="3307051"/>
              </a:tblGrid>
              <a:tr h="333477">
                <a:tc>
                  <a:txBody>
                    <a:bodyPr/>
                    <a:lstStyle/>
                    <a:p>
                      <a:pPr algn="ctr">
                        <a:lnSpc>
                          <a:spcPct val="150000"/>
                        </a:lnSpc>
                        <a:spcAft>
                          <a:spcPts val="0"/>
                        </a:spcAft>
                      </a:pPr>
                      <a:r>
                        <a:rPr lang="ru-RU" sz="1200" dirty="0">
                          <a:effectLst/>
                        </a:rPr>
                        <a:t>Продукты</a:t>
                      </a:r>
                      <a:endParaRPr lang="ru-RU" sz="1200" dirty="0">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ru-RU" sz="1200" dirty="0">
                          <a:effectLst/>
                        </a:rPr>
                        <a:t>Варианты сбыта продукции/ оказания услуг</a:t>
                      </a:r>
                      <a:endParaRPr lang="ru-RU" sz="1200" dirty="0">
                        <a:effectLst/>
                        <a:latin typeface="Calibri"/>
                        <a:ea typeface="Times New Roman"/>
                        <a:cs typeface="Times New Roman"/>
                      </a:endParaRPr>
                    </a:p>
                  </a:txBody>
                  <a:tcPr marL="68580" marR="68580" marT="0" marB="0" anchor="ctr"/>
                </a:tc>
                <a:tc>
                  <a:txBody>
                    <a:bodyPr/>
                    <a:lstStyle/>
                    <a:p>
                      <a:pPr algn="ctr">
                        <a:lnSpc>
                          <a:spcPct val="115000"/>
                        </a:lnSpc>
                        <a:spcAft>
                          <a:spcPts val="600"/>
                        </a:spcAft>
                      </a:pPr>
                      <a:r>
                        <a:rPr lang="ru-RU" sz="1200" dirty="0">
                          <a:effectLst/>
                        </a:rPr>
                        <a:t>Факторы для выбора  сегмента рынка</a:t>
                      </a:r>
                      <a:endParaRPr lang="ru-RU" sz="1200" dirty="0">
                        <a:effectLst/>
                        <a:latin typeface="Calibri"/>
                        <a:ea typeface="Times New Roman"/>
                        <a:cs typeface="Times New Roman"/>
                      </a:endParaRPr>
                    </a:p>
                  </a:txBody>
                  <a:tcPr marL="68580" marR="68580" marT="0" marB="0" anchor="ctr"/>
                </a:tc>
              </a:tr>
              <a:tr h="1814779">
                <a:tc>
                  <a:txBody>
                    <a:bodyPr/>
                    <a:lstStyle/>
                    <a:p>
                      <a:pPr marL="342900" lvl="0" indent="-342900" algn="l">
                        <a:spcAft>
                          <a:spcPts val="600"/>
                        </a:spcAft>
                        <a:buFont typeface="+mj-lt"/>
                        <a:buAutoNum type="arabicPeriod"/>
                        <a:tabLst>
                          <a:tab pos="111760" algn="l"/>
                        </a:tabLst>
                      </a:pPr>
                      <a:r>
                        <a:rPr lang="ru-RU" sz="1200" dirty="0">
                          <a:effectLst/>
                        </a:rPr>
                        <a:t>Патенты на технологию.</a:t>
                      </a:r>
                    </a:p>
                    <a:p>
                      <a:pPr marL="342900" lvl="0" indent="-342900" algn="l">
                        <a:spcAft>
                          <a:spcPts val="600"/>
                        </a:spcAft>
                        <a:buFont typeface="+mj-lt"/>
                        <a:buAutoNum type="arabicPeriod"/>
                        <a:tabLst>
                          <a:tab pos="111760" algn="l"/>
                        </a:tabLst>
                      </a:pPr>
                      <a:r>
                        <a:rPr lang="ru-RU" sz="1200" dirty="0">
                          <a:effectLst/>
                        </a:rPr>
                        <a:t>ПТК с ОЕМ лицензией.</a:t>
                      </a:r>
                    </a:p>
                    <a:p>
                      <a:pPr marL="342900" lvl="0" indent="-342900" algn="l">
                        <a:spcAft>
                          <a:spcPts val="600"/>
                        </a:spcAft>
                        <a:buFont typeface="+mj-lt"/>
                        <a:buAutoNum type="arabicPeriod"/>
                        <a:tabLst>
                          <a:tab pos="111760" algn="l"/>
                        </a:tabLst>
                      </a:pPr>
                      <a:r>
                        <a:rPr lang="ru-RU" sz="1200" dirty="0">
                          <a:effectLst/>
                        </a:rPr>
                        <a:t>Лицензии на прикладное ПО</a:t>
                      </a:r>
                    </a:p>
                    <a:p>
                      <a:pPr marL="342900" lvl="0" indent="-342900" algn="l">
                        <a:spcAft>
                          <a:spcPts val="600"/>
                        </a:spcAft>
                        <a:buFont typeface="+mj-lt"/>
                        <a:buAutoNum type="arabicPeriod"/>
                        <a:tabLst>
                          <a:tab pos="111760" algn="l"/>
                        </a:tabLst>
                      </a:pPr>
                      <a:r>
                        <a:rPr lang="ru-RU" sz="1200" dirty="0">
                          <a:effectLst/>
                        </a:rPr>
                        <a:t> Сопутствующие услуги.</a:t>
                      </a:r>
                      <a:endParaRPr lang="ru-RU" sz="1200" dirty="0">
                        <a:effectLst/>
                        <a:latin typeface="Arial"/>
                        <a:ea typeface="Times New Roman"/>
                      </a:endParaRPr>
                    </a:p>
                  </a:txBody>
                  <a:tcPr marL="68580" marR="68580" marT="0" marB="0" anchor="ctr"/>
                </a:tc>
                <a:tc>
                  <a:txBody>
                    <a:bodyPr/>
                    <a:lstStyle/>
                    <a:p>
                      <a:pPr marL="342900" lvl="0" indent="-216000" algn="l">
                        <a:spcAft>
                          <a:spcPts val="0"/>
                        </a:spcAft>
                        <a:buFont typeface="+mj-lt"/>
                        <a:buAutoNum type="arabicPeriod"/>
                      </a:pPr>
                      <a:r>
                        <a:rPr lang="ru-RU" sz="1200" dirty="0">
                          <a:effectLst/>
                        </a:rPr>
                        <a:t>Дистрибуция</a:t>
                      </a:r>
                    </a:p>
                    <a:p>
                      <a:pPr marL="342900" lvl="0" indent="-216000" algn="l">
                        <a:spcAft>
                          <a:spcPts val="0"/>
                        </a:spcAft>
                        <a:buFont typeface="+mj-lt"/>
                        <a:buAutoNum type="arabicPeriod"/>
                      </a:pPr>
                      <a:r>
                        <a:rPr lang="ru-RU" sz="1200" dirty="0">
                          <a:effectLst/>
                        </a:rPr>
                        <a:t>Прямые продажи</a:t>
                      </a:r>
                    </a:p>
                    <a:p>
                      <a:pPr marL="342900" lvl="0" indent="-216000" algn="l">
                        <a:spcAft>
                          <a:spcPts val="0"/>
                        </a:spcAft>
                        <a:buFont typeface="+mj-lt"/>
                        <a:buAutoNum type="arabicPeriod"/>
                      </a:pPr>
                      <a:r>
                        <a:rPr lang="ru-RU" sz="1200" dirty="0">
                          <a:effectLst/>
                        </a:rPr>
                        <a:t>Лизинг</a:t>
                      </a:r>
                    </a:p>
                    <a:p>
                      <a:pPr marL="342900" lvl="0" indent="-216000" algn="l">
                        <a:spcAft>
                          <a:spcPts val="0"/>
                        </a:spcAft>
                        <a:buFont typeface="+mj-lt"/>
                        <a:buAutoNum type="arabicPeriod"/>
                      </a:pPr>
                      <a:r>
                        <a:rPr lang="ru-RU" sz="1200" dirty="0">
                          <a:effectLst/>
                        </a:rPr>
                        <a:t>Сервис </a:t>
                      </a:r>
                      <a:r>
                        <a:rPr lang="ru-RU" sz="1200" dirty="0" smtClean="0">
                          <a:effectLst/>
                        </a:rPr>
                        <a:t>по обслуживанию</a:t>
                      </a:r>
                      <a:endParaRPr lang="ru-RU" sz="1200" dirty="0">
                        <a:effectLst/>
                      </a:endParaRPr>
                    </a:p>
                    <a:p>
                      <a:pPr marL="342900" lvl="0" indent="-216000" algn="l">
                        <a:spcAft>
                          <a:spcPts val="0"/>
                        </a:spcAft>
                        <a:buFont typeface="+mj-lt"/>
                        <a:buAutoNum type="arabicPeriod"/>
                      </a:pPr>
                      <a:r>
                        <a:rPr lang="ru-RU" sz="1200" dirty="0">
                          <a:effectLst/>
                        </a:rPr>
                        <a:t>Совместное производство</a:t>
                      </a:r>
                      <a:endParaRPr lang="ru-RU" sz="1200" dirty="0">
                        <a:effectLst/>
                        <a:latin typeface="Arial"/>
                        <a:ea typeface="Times New Roman"/>
                      </a:endParaRPr>
                    </a:p>
                  </a:txBody>
                  <a:tcPr marL="68580" marR="68580" marT="0" marB="0" anchor="ctr"/>
                </a:tc>
                <a:tc>
                  <a:txBody>
                    <a:bodyPr/>
                    <a:lstStyle/>
                    <a:p>
                      <a:pPr marL="21590" algn="l">
                        <a:spcAft>
                          <a:spcPts val="0"/>
                        </a:spcAft>
                        <a:tabLst>
                          <a:tab pos="234315" algn="l"/>
                        </a:tabLst>
                      </a:pPr>
                      <a:r>
                        <a:rPr lang="ru-RU" sz="1200" b="1" dirty="0" smtClean="0">
                          <a:effectLst/>
                        </a:rPr>
                        <a:t>Типы </a:t>
                      </a:r>
                      <a:r>
                        <a:rPr lang="ru-RU" sz="1200" b="1" dirty="0">
                          <a:effectLst/>
                        </a:rPr>
                        <a:t>потребителей</a:t>
                      </a:r>
                    </a:p>
                    <a:p>
                      <a:pPr marL="342900" lvl="0" indent="-342900" algn="l">
                        <a:spcAft>
                          <a:spcPts val="0"/>
                        </a:spcAft>
                        <a:buFont typeface="+mj-lt"/>
                        <a:buAutoNum type="arabicPeriod"/>
                        <a:tabLst>
                          <a:tab pos="291465" algn="l"/>
                          <a:tab pos="471170" algn="l"/>
                        </a:tabLst>
                      </a:pPr>
                      <a:r>
                        <a:rPr lang="ru-RU" sz="1200" dirty="0">
                          <a:effectLst/>
                        </a:rPr>
                        <a:t>горнорудные предприятия;</a:t>
                      </a:r>
                    </a:p>
                    <a:p>
                      <a:pPr marL="342900" lvl="0" indent="-342900" algn="l">
                        <a:spcAft>
                          <a:spcPts val="0"/>
                        </a:spcAft>
                        <a:buFont typeface="+mj-lt"/>
                        <a:buAutoNum type="arabicPeriod"/>
                        <a:tabLst>
                          <a:tab pos="291465" algn="l"/>
                          <a:tab pos="471170" algn="l"/>
                        </a:tabLst>
                      </a:pPr>
                      <a:r>
                        <a:rPr lang="ru-RU" sz="1200" dirty="0">
                          <a:effectLst/>
                        </a:rPr>
                        <a:t>производители стройматериалов;</a:t>
                      </a:r>
                    </a:p>
                    <a:p>
                      <a:pPr marL="342900" lvl="0" indent="-342900" algn="l">
                        <a:spcAft>
                          <a:spcPts val="0"/>
                        </a:spcAft>
                        <a:buFont typeface="+mj-lt"/>
                        <a:buAutoNum type="arabicPeriod"/>
                        <a:tabLst>
                          <a:tab pos="291465" algn="l"/>
                          <a:tab pos="471170" algn="l"/>
                        </a:tabLst>
                      </a:pPr>
                      <a:r>
                        <a:rPr lang="ru-RU" sz="1200" dirty="0">
                          <a:effectLst/>
                        </a:rPr>
                        <a:t>инжиниринговые </a:t>
                      </a:r>
                      <a:r>
                        <a:rPr lang="ru-RU" sz="1200" dirty="0" smtClean="0">
                          <a:effectLst/>
                        </a:rPr>
                        <a:t>компании</a:t>
                      </a:r>
                    </a:p>
                    <a:p>
                      <a:pPr marL="21590" algn="l">
                        <a:lnSpc>
                          <a:spcPct val="115000"/>
                        </a:lnSpc>
                        <a:spcAft>
                          <a:spcPts val="0"/>
                        </a:spcAft>
                        <a:tabLst>
                          <a:tab pos="111760" algn="l"/>
                          <a:tab pos="201930" algn="l"/>
                        </a:tabLst>
                      </a:pPr>
                      <a:r>
                        <a:rPr lang="ru-RU" sz="1200" b="1" dirty="0" smtClean="0">
                          <a:effectLst/>
                        </a:rPr>
                        <a:t>Уровень доходности потребителя</a:t>
                      </a:r>
                    </a:p>
                    <a:p>
                      <a:pPr marL="342900" lvl="0" indent="-342900" algn="l">
                        <a:spcAft>
                          <a:spcPts val="0"/>
                        </a:spcAft>
                        <a:buFont typeface="+mj-lt"/>
                        <a:buAutoNum type="arabicPeriod"/>
                        <a:tabLst>
                          <a:tab pos="111125" algn="l"/>
                        </a:tabLst>
                      </a:pPr>
                      <a:r>
                        <a:rPr lang="ru-RU" sz="1200" dirty="0" smtClean="0">
                          <a:effectLst/>
                        </a:rPr>
                        <a:t>Высокий</a:t>
                      </a:r>
                      <a:endParaRPr lang="ru-RU" sz="1200" dirty="0">
                        <a:effectLst/>
                      </a:endParaRPr>
                    </a:p>
                    <a:p>
                      <a:pPr marL="342900" lvl="0" indent="-342900" algn="l">
                        <a:spcAft>
                          <a:spcPts val="0"/>
                        </a:spcAft>
                        <a:buFont typeface="+mj-lt"/>
                        <a:buAutoNum type="arabicPeriod"/>
                        <a:tabLst>
                          <a:tab pos="111125" algn="l"/>
                        </a:tabLst>
                      </a:pPr>
                      <a:r>
                        <a:rPr lang="ru-RU" sz="1200" dirty="0">
                          <a:effectLst/>
                        </a:rPr>
                        <a:t>Средний</a:t>
                      </a:r>
                    </a:p>
                    <a:p>
                      <a:pPr marL="342900" lvl="0" indent="-342900" algn="l">
                        <a:spcAft>
                          <a:spcPts val="0"/>
                        </a:spcAft>
                        <a:buFont typeface="+mj-lt"/>
                        <a:buAutoNum type="arabicPeriod"/>
                        <a:tabLst>
                          <a:tab pos="111125" algn="l"/>
                        </a:tabLst>
                      </a:pPr>
                      <a:r>
                        <a:rPr lang="ru-RU" sz="1200" dirty="0">
                          <a:effectLst/>
                        </a:rPr>
                        <a:t>Низкий</a:t>
                      </a:r>
                    </a:p>
                    <a:p>
                      <a:pPr marL="21590" algn="l">
                        <a:spcAft>
                          <a:spcPts val="0"/>
                        </a:spcAft>
                        <a:tabLst>
                          <a:tab pos="111125" algn="l"/>
                        </a:tabLst>
                      </a:pPr>
                      <a:r>
                        <a:rPr lang="ru-RU" sz="1200" b="1" dirty="0" smtClean="0">
                          <a:effectLst/>
                        </a:rPr>
                        <a:t>Территория </a:t>
                      </a:r>
                      <a:r>
                        <a:rPr lang="ru-RU" sz="1200" b="1" dirty="0">
                          <a:effectLst/>
                        </a:rPr>
                        <a:t>продаж  </a:t>
                      </a:r>
                    </a:p>
                    <a:p>
                      <a:pPr marL="342900" lvl="0" indent="-342900" algn="l">
                        <a:spcAft>
                          <a:spcPts val="0"/>
                        </a:spcAft>
                        <a:buFont typeface="+mj-lt"/>
                        <a:buAutoNum type="arabicPeriod"/>
                        <a:tabLst>
                          <a:tab pos="111125" algn="l"/>
                        </a:tabLst>
                      </a:pPr>
                      <a:r>
                        <a:rPr lang="ru-RU" sz="1200" dirty="0">
                          <a:effectLst/>
                        </a:rPr>
                        <a:t>Казахстан</a:t>
                      </a:r>
                    </a:p>
                    <a:p>
                      <a:pPr marL="342900" lvl="0" indent="-342900" algn="l">
                        <a:spcAft>
                          <a:spcPts val="0"/>
                        </a:spcAft>
                        <a:buFont typeface="+mj-lt"/>
                        <a:buAutoNum type="arabicPeriod"/>
                        <a:tabLst>
                          <a:tab pos="111125" algn="l"/>
                        </a:tabLst>
                      </a:pPr>
                      <a:r>
                        <a:rPr lang="ru-RU" sz="1200" dirty="0">
                          <a:effectLst/>
                        </a:rPr>
                        <a:t>Страны </a:t>
                      </a:r>
                      <a:r>
                        <a:rPr lang="ru-RU" sz="1200" dirty="0" smtClean="0">
                          <a:effectLst/>
                        </a:rPr>
                        <a:t>ЕАЭС</a:t>
                      </a:r>
                      <a:endParaRPr lang="ru-RU" sz="1200" dirty="0">
                        <a:effectLst/>
                      </a:endParaRPr>
                    </a:p>
                    <a:p>
                      <a:pPr marL="342900" lvl="0" indent="-342900" algn="l">
                        <a:spcAft>
                          <a:spcPts val="0"/>
                        </a:spcAft>
                        <a:buFont typeface="+mj-lt"/>
                        <a:buAutoNum type="arabicPeriod"/>
                        <a:tabLst>
                          <a:tab pos="111125" algn="l"/>
                        </a:tabLst>
                      </a:pPr>
                      <a:r>
                        <a:rPr lang="ru-RU" sz="1200" dirty="0">
                          <a:effectLst/>
                        </a:rPr>
                        <a:t>Дальнее зарубежье</a:t>
                      </a:r>
                      <a:endParaRPr lang="ru-RU" sz="1200" dirty="0">
                        <a:effectLst/>
                        <a:latin typeface="Arial"/>
                        <a:ea typeface="Times New Roman"/>
                      </a:endParaRPr>
                    </a:p>
                  </a:txBody>
                  <a:tcPr marL="68580" marR="68580" marT="0" marB="0" anchor="ctr"/>
                </a:tc>
              </a:tr>
            </a:tbl>
          </a:graphicData>
        </a:graphic>
      </p:graphicFrame>
      <p:sp>
        <p:nvSpPr>
          <p:cNvPr id="17" name="Прямоугольник 16"/>
          <p:cNvSpPr/>
          <p:nvPr/>
        </p:nvSpPr>
        <p:spPr>
          <a:xfrm>
            <a:off x="1670304" y="683455"/>
            <a:ext cx="8449056" cy="338554"/>
          </a:xfrm>
          <a:prstGeom prst="rect">
            <a:avLst/>
          </a:prstGeom>
        </p:spPr>
        <p:txBody>
          <a:bodyPr wrap="square">
            <a:spAutoFit/>
          </a:bodyPr>
          <a:lstStyle/>
          <a:p>
            <a:pPr algn="ctr"/>
            <a:r>
              <a:rPr lang="ru-RU" sz="1600" dirty="0" smtClean="0"/>
              <a:t>Варианты сбыта</a:t>
            </a:r>
            <a:endParaRPr lang="ru-RU" sz="1600" dirty="0"/>
          </a:p>
        </p:txBody>
      </p:sp>
      <p:sp>
        <p:nvSpPr>
          <p:cNvPr id="18" name="Rectangle 1"/>
          <p:cNvSpPr>
            <a:spLocks noChangeArrowheads="1"/>
          </p:cNvSpPr>
          <p:nvPr/>
        </p:nvSpPr>
        <p:spPr bwMode="auto">
          <a:xfrm>
            <a:off x="1594743" y="3607162"/>
            <a:ext cx="894892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180975" algn="l"/>
              </a:tabLst>
              <a:defRPr>
                <a:solidFill>
                  <a:schemeClr val="tx1"/>
                </a:solidFill>
                <a:latin typeface="Arial" pitchFamily="34" charset="0"/>
                <a:cs typeface="Arial" pitchFamily="34" charset="0"/>
              </a:defRPr>
            </a:lvl1pPr>
            <a:lvl2pPr fontAlgn="base">
              <a:spcBef>
                <a:spcPct val="0"/>
              </a:spcBef>
              <a:spcAft>
                <a:spcPct val="0"/>
              </a:spcAft>
              <a:tabLst>
                <a:tab pos="180975" algn="l"/>
              </a:tabLst>
              <a:defRPr>
                <a:solidFill>
                  <a:schemeClr val="tx1"/>
                </a:solidFill>
                <a:latin typeface="Arial" pitchFamily="34" charset="0"/>
                <a:cs typeface="Arial" pitchFamily="34" charset="0"/>
              </a:defRPr>
            </a:lvl2pPr>
            <a:lvl3pPr fontAlgn="base">
              <a:spcBef>
                <a:spcPct val="0"/>
              </a:spcBef>
              <a:spcAft>
                <a:spcPct val="0"/>
              </a:spcAft>
              <a:tabLst>
                <a:tab pos="180975" algn="l"/>
              </a:tabLst>
              <a:defRPr>
                <a:solidFill>
                  <a:schemeClr val="tx1"/>
                </a:solidFill>
                <a:latin typeface="Arial" pitchFamily="34" charset="0"/>
                <a:cs typeface="Arial" pitchFamily="34" charset="0"/>
              </a:defRPr>
            </a:lvl3pPr>
            <a:lvl4pPr fontAlgn="base">
              <a:spcBef>
                <a:spcPct val="0"/>
              </a:spcBef>
              <a:spcAft>
                <a:spcPct val="0"/>
              </a:spcAft>
              <a:tabLst>
                <a:tab pos="180975" algn="l"/>
              </a:tabLst>
              <a:defRPr>
                <a:solidFill>
                  <a:schemeClr val="tx1"/>
                </a:solidFill>
                <a:latin typeface="Arial" pitchFamily="34" charset="0"/>
                <a:cs typeface="Arial" pitchFamily="34" charset="0"/>
              </a:defRPr>
            </a:lvl4pPr>
            <a:lvl5pPr fontAlgn="base">
              <a:spcBef>
                <a:spcPct val="0"/>
              </a:spcBef>
              <a:spcAft>
                <a:spcPct val="0"/>
              </a:spcAft>
              <a:tabLst>
                <a:tab pos="180975" algn="l"/>
              </a:tabLst>
              <a:defRPr>
                <a:solidFill>
                  <a:schemeClr val="tx1"/>
                </a:solidFill>
                <a:latin typeface="Arial" pitchFamily="34" charset="0"/>
                <a:cs typeface="Arial" pitchFamily="34" charset="0"/>
              </a:defRPr>
            </a:lvl5pPr>
            <a:lvl6pPr fontAlgn="base">
              <a:spcBef>
                <a:spcPct val="0"/>
              </a:spcBef>
              <a:spcAft>
                <a:spcPct val="0"/>
              </a:spcAft>
              <a:tabLst>
                <a:tab pos="180975" algn="l"/>
              </a:tabLst>
              <a:defRPr>
                <a:solidFill>
                  <a:schemeClr val="tx1"/>
                </a:solidFill>
                <a:latin typeface="Arial" pitchFamily="34" charset="0"/>
                <a:cs typeface="Arial" pitchFamily="34" charset="0"/>
              </a:defRPr>
            </a:lvl6pPr>
            <a:lvl7pPr fontAlgn="base">
              <a:spcBef>
                <a:spcPct val="0"/>
              </a:spcBef>
              <a:spcAft>
                <a:spcPct val="0"/>
              </a:spcAft>
              <a:tabLst>
                <a:tab pos="180975" algn="l"/>
              </a:tabLst>
              <a:defRPr>
                <a:solidFill>
                  <a:schemeClr val="tx1"/>
                </a:solidFill>
                <a:latin typeface="Arial" pitchFamily="34" charset="0"/>
                <a:cs typeface="Arial" pitchFamily="34" charset="0"/>
              </a:defRPr>
            </a:lvl7pPr>
            <a:lvl8pPr fontAlgn="base">
              <a:spcBef>
                <a:spcPct val="0"/>
              </a:spcBef>
              <a:spcAft>
                <a:spcPct val="0"/>
              </a:spcAft>
              <a:tabLst>
                <a:tab pos="180975" algn="l"/>
              </a:tabLst>
              <a:defRPr>
                <a:solidFill>
                  <a:schemeClr val="tx1"/>
                </a:solidFill>
                <a:latin typeface="Arial" pitchFamily="34" charset="0"/>
                <a:cs typeface="Arial" pitchFamily="34" charset="0"/>
              </a:defRPr>
            </a:lvl8pPr>
            <a:lvl9pPr fontAlgn="base">
              <a:spcBef>
                <a:spcPct val="0"/>
              </a:spcBef>
              <a:spcAft>
                <a:spcPct val="0"/>
              </a:spcAft>
              <a:tabLst>
                <a:tab pos="180975" algn="l"/>
              </a:tabLst>
              <a:defRPr>
                <a:solidFill>
                  <a:schemeClr val="tx1"/>
                </a:solidFill>
                <a:latin typeface="Arial" pitchFamily="34" charset="0"/>
                <a:cs typeface="Arial" pitchFamily="34" charset="0"/>
              </a:defRPr>
            </a:lvl9pPr>
          </a:lstStyle>
          <a:p>
            <a:pPr marL="0" marR="0" lvl="0" indent="457200" algn="ctr" defTabSz="914400" rtl="0" eaLnBrk="1" fontAlgn="base" latinLnBrk="0" hangingPunct="1">
              <a:lnSpc>
                <a:spcPct val="100000"/>
              </a:lnSpc>
              <a:spcBef>
                <a:spcPct val="0"/>
              </a:spcBef>
              <a:spcAft>
                <a:spcPct val="0"/>
              </a:spcAft>
              <a:buClrTx/>
              <a:buSzTx/>
              <a:buFontTx/>
              <a:buNone/>
              <a:tabLst>
                <a:tab pos="180975" algn="l"/>
              </a:tabLst>
            </a:pPr>
            <a:r>
              <a:rPr kumimoji="0" lang="ru-RU" altLang="ru-RU" sz="1600" i="0" u="none" strike="noStrike" cap="none" normalizeH="0" baseline="0" dirty="0" smtClean="0">
                <a:ln>
                  <a:noFill/>
                </a:ln>
                <a:solidFill>
                  <a:schemeClr val="tx1"/>
                </a:solidFill>
                <a:effectLst/>
                <a:latin typeface="+mn-lt"/>
                <a:ea typeface="Times New Roman" pitchFamily="18" charset="0"/>
                <a:cs typeface="Times New Roman" pitchFamily="18" charset="0"/>
              </a:rPr>
              <a:t>Стратегия  продаж для варианта сбыта «ДИСТРИБУЦИЯ</a:t>
            </a:r>
            <a:r>
              <a:rPr kumimoji="0" lang="ru-RU" altLang="ru-RU" sz="1600" b="0" i="0" u="none" strike="noStrike" cap="none" normalizeH="0" baseline="0" dirty="0" smtClean="0">
                <a:ln>
                  <a:noFill/>
                </a:ln>
                <a:solidFill>
                  <a:schemeClr val="tx1"/>
                </a:solidFill>
                <a:effectLst/>
                <a:ea typeface="Times New Roman" pitchFamily="18" charset="0"/>
                <a:cs typeface="Times New Roman" pitchFamily="18" charset="0"/>
              </a:rPr>
              <a:t>»</a:t>
            </a:r>
            <a:endParaRPr kumimoji="0" lang="ru-RU" altLang="ru-RU" sz="1600" b="0" i="0" u="none" strike="noStrike" cap="none" normalizeH="0" baseline="0" dirty="0" smtClean="0">
              <a:ln>
                <a:noFill/>
              </a:ln>
              <a:solidFill>
                <a:schemeClr val="tx1"/>
              </a:solidFill>
              <a:effectLst/>
            </a:endParaRPr>
          </a:p>
        </p:txBody>
      </p:sp>
      <p:pic>
        <p:nvPicPr>
          <p:cNvPr id="19" name="Рисунок 18" descr="Логотип TST-16 а.PNG"/>
          <p:cNvPicPr/>
          <p:nvPr/>
        </p:nvPicPr>
        <p:blipFill>
          <a:blip r:embed="rId5" cstate="print"/>
          <a:stretch>
            <a:fillRect/>
          </a:stretch>
        </p:blipFill>
        <p:spPr>
          <a:xfrm>
            <a:off x="10272214" y="149691"/>
            <a:ext cx="1729556" cy="662753"/>
          </a:xfrm>
          <a:prstGeom prst="rect">
            <a:avLst/>
          </a:prstGeom>
        </p:spPr>
      </p:pic>
      <p:graphicFrame>
        <p:nvGraphicFramePr>
          <p:cNvPr id="20" name="Таблица 19"/>
          <p:cNvGraphicFramePr>
            <a:graphicFrameLocks noGrp="1"/>
          </p:cNvGraphicFramePr>
          <p:nvPr>
            <p:extLst>
              <p:ext uri="{D42A27DB-BD31-4B8C-83A1-F6EECF244321}">
                <p14:modId xmlns:p14="http://schemas.microsoft.com/office/powerpoint/2010/main" val="875229951"/>
              </p:ext>
            </p:extLst>
          </p:nvPr>
        </p:nvGraphicFramePr>
        <p:xfrm>
          <a:off x="1670304" y="3940262"/>
          <a:ext cx="9073260" cy="2401483"/>
        </p:xfrm>
        <a:graphic>
          <a:graphicData uri="http://schemas.openxmlformats.org/drawingml/2006/table">
            <a:tbl>
              <a:tblPr firstRow="1" bandRow="1">
                <a:tableStyleId>{5C22544A-7EE6-4342-B048-85BDC9FD1C3A}</a:tableStyleId>
              </a:tblPr>
              <a:tblGrid>
                <a:gridCol w="907326"/>
                <a:gridCol w="907326"/>
                <a:gridCol w="907326"/>
                <a:gridCol w="907326"/>
                <a:gridCol w="907326"/>
                <a:gridCol w="907326"/>
                <a:gridCol w="1054380"/>
                <a:gridCol w="760272"/>
                <a:gridCol w="907326"/>
                <a:gridCol w="907326"/>
              </a:tblGrid>
              <a:tr h="214049">
                <a:tc rowSpan="3">
                  <a:txBody>
                    <a:bodyPr/>
                    <a:lstStyle/>
                    <a:p>
                      <a:pPr marL="80645" marR="73660" indent="-5080">
                        <a:spcBef>
                          <a:spcPts val="5"/>
                        </a:spcBef>
                        <a:spcAft>
                          <a:spcPts val="0"/>
                        </a:spcAft>
                      </a:pPr>
                      <a:r>
                        <a:rPr lang="ru-RU" sz="1400" b="1" dirty="0">
                          <a:effectLst/>
                          <a:latin typeface="Times New Roman"/>
                          <a:ea typeface="Times New Roman"/>
                          <a:cs typeface="Times New Roman"/>
                        </a:rPr>
                        <a:t> </a:t>
                      </a:r>
                      <a:endParaRPr lang="ru-RU" sz="1400" dirty="0">
                        <a:effectLst/>
                        <a:latin typeface="Calibri"/>
                        <a:ea typeface="Calibri"/>
                        <a:cs typeface="Times New Roman"/>
                      </a:endParaRPr>
                    </a:p>
                    <a:p>
                      <a:pPr marL="80645" marR="73660" indent="-5080">
                        <a:spcBef>
                          <a:spcPts val="5"/>
                        </a:spcBef>
                        <a:spcAft>
                          <a:spcPts val="0"/>
                        </a:spcAft>
                      </a:pPr>
                      <a:r>
                        <a:rPr lang="ru-RU" sz="1400" b="1" dirty="0">
                          <a:effectLst/>
                          <a:latin typeface="Times New Roman"/>
                          <a:ea typeface="Times New Roman"/>
                          <a:cs typeface="Times New Roman"/>
                        </a:rPr>
                        <a:t>Продукт/услуга</a:t>
                      </a:r>
                      <a:endParaRPr lang="ru-RU" sz="1400" dirty="0">
                        <a:effectLst/>
                        <a:latin typeface="Calibri"/>
                        <a:ea typeface="Calibri"/>
                        <a:cs typeface="Times New Roman"/>
                      </a:endParaRPr>
                    </a:p>
                  </a:txBody>
                  <a:tcPr marL="0" marR="0" marT="0" marB="0">
                    <a:solidFill>
                      <a:schemeClr val="accent1"/>
                    </a:solidFill>
                  </a:tcPr>
                </a:tc>
                <a:tc gridSpan="9">
                  <a:txBody>
                    <a:bodyPr/>
                    <a:lstStyle/>
                    <a:p>
                      <a:pPr marL="635" algn="ctr">
                        <a:spcBef>
                          <a:spcPts val="5"/>
                        </a:spcBef>
                        <a:spcAft>
                          <a:spcPts val="0"/>
                        </a:spcAft>
                      </a:pPr>
                      <a:r>
                        <a:rPr lang="ru-RU" sz="1400" b="1" spc="-5" dirty="0">
                          <a:effectLst/>
                          <a:latin typeface="Times New Roman"/>
                          <a:ea typeface="Times New Roman"/>
                          <a:cs typeface="Times New Roman"/>
                        </a:rPr>
                        <a:t>Факторы </a:t>
                      </a:r>
                      <a:r>
                        <a:rPr lang="en-US" sz="1400" b="1" spc="-5" dirty="0">
                          <a:effectLst/>
                          <a:latin typeface="Times New Roman"/>
                          <a:ea typeface="Times New Roman"/>
                          <a:cs typeface="Times New Roman"/>
                        </a:rPr>
                        <a:t>сег</a:t>
                      </a:r>
                      <a:r>
                        <a:rPr lang="en-US" sz="1400" b="1" dirty="0">
                          <a:effectLst/>
                          <a:latin typeface="Times New Roman"/>
                          <a:ea typeface="Times New Roman"/>
                          <a:cs typeface="Times New Roman"/>
                        </a:rPr>
                        <a:t>м</a:t>
                      </a:r>
                      <a:r>
                        <a:rPr lang="en-US" sz="1400" b="1" spc="-5" dirty="0">
                          <a:effectLst/>
                          <a:latin typeface="Times New Roman"/>
                          <a:ea typeface="Times New Roman"/>
                          <a:cs typeface="Times New Roman"/>
                        </a:rPr>
                        <a:t>ен</a:t>
                      </a:r>
                      <a:r>
                        <a:rPr lang="en-US" sz="1400" b="1" dirty="0">
                          <a:effectLst/>
                          <a:latin typeface="Times New Roman"/>
                          <a:ea typeface="Times New Roman"/>
                          <a:cs typeface="Times New Roman"/>
                        </a:rPr>
                        <a:t>та</a:t>
                      </a:r>
                      <a:r>
                        <a:rPr lang="en-US" sz="1400" b="1" spc="-5" dirty="0">
                          <a:effectLst/>
                          <a:latin typeface="Times New Roman"/>
                          <a:ea typeface="Times New Roman"/>
                          <a:cs typeface="Times New Roman"/>
                        </a:rPr>
                        <a:t>ци</a:t>
                      </a:r>
                      <a:r>
                        <a:rPr lang="en-US" sz="1400" b="1" dirty="0">
                          <a:effectLst/>
                          <a:latin typeface="Times New Roman"/>
                          <a:ea typeface="Times New Roman"/>
                          <a:cs typeface="Times New Roman"/>
                        </a:rPr>
                        <a:t>и</a:t>
                      </a:r>
                      <a:endParaRPr lang="ru-RU" sz="1400" dirty="0">
                        <a:effectLst/>
                        <a:latin typeface="Calibri"/>
                        <a:ea typeface="Calibri"/>
                        <a:cs typeface="Times New Roman"/>
                      </a:endParaRPr>
                    </a:p>
                  </a:txBody>
                  <a:tcPr marL="0" marR="0" marT="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214049">
                <a:tc vMerge="1">
                  <a:txBody>
                    <a:bodyPr/>
                    <a:lstStyle/>
                    <a:p>
                      <a:endParaRPr lang="ru-RU"/>
                    </a:p>
                  </a:txBody>
                  <a:tcPr/>
                </a:tc>
                <a:tc gridSpan="3">
                  <a:txBody>
                    <a:bodyPr/>
                    <a:lstStyle/>
                    <a:p>
                      <a:pPr marL="635" algn="ctr">
                        <a:spcBef>
                          <a:spcPts val="5"/>
                        </a:spcBef>
                        <a:spcAft>
                          <a:spcPts val="0"/>
                        </a:spcAft>
                      </a:pPr>
                      <a:r>
                        <a:rPr lang="en-US" sz="1400" b="1" i="1" dirty="0">
                          <a:solidFill>
                            <a:schemeClr val="bg1"/>
                          </a:solidFill>
                          <a:effectLst/>
                          <a:latin typeface="Times New Roman"/>
                          <a:ea typeface="Times New Roman"/>
                          <a:cs typeface="Times New Roman"/>
                        </a:rPr>
                        <a:t>Типы</a:t>
                      </a:r>
                      <a:r>
                        <a:rPr lang="en-US" sz="1400" b="1" i="1" dirty="0">
                          <a:solidFill>
                            <a:schemeClr val="bg1"/>
                          </a:solidFill>
                          <a:effectLst/>
                          <a:latin typeface="Times New Roman"/>
                          <a:ea typeface="Calibri"/>
                          <a:cs typeface="Times New Roman"/>
                        </a:rPr>
                        <a:t> п</a:t>
                      </a:r>
                      <a:r>
                        <a:rPr lang="en-US" sz="1400" b="1" i="1" dirty="0">
                          <a:solidFill>
                            <a:schemeClr val="bg1"/>
                          </a:solidFill>
                          <a:effectLst/>
                          <a:latin typeface="Times New Roman"/>
                          <a:ea typeface="Times New Roman"/>
                          <a:cs typeface="Times New Roman"/>
                        </a:rPr>
                        <a:t>отребителей</a:t>
                      </a:r>
                      <a:endParaRPr lang="ru-RU" sz="1400" b="1" dirty="0">
                        <a:solidFill>
                          <a:schemeClr val="bg1"/>
                        </a:solidFill>
                        <a:effectLst/>
                        <a:latin typeface="Calibri"/>
                        <a:ea typeface="Calibri"/>
                        <a:cs typeface="Times New Roman"/>
                      </a:endParaRPr>
                    </a:p>
                  </a:txBody>
                  <a:tcPr marL="0" marR="0" marT="0" marB="0">
                    <a:solidFill>
                      <a:schemeClr val="accent1"/>
                    </a:solidFill>
                  </a:tcPr>
                </a:tc>
                <a:tc hMerge="1">
                  <a:txBody>
                    <a:bodyPr/>
                    <a:lstStyle/>
                    <a:p>
                      <a:endParaRPr lang="ru-RU"/>
                    </a:p>
                  </a:txBody>
                  <a:tcPr/>
                </a:tc>
                <a:tc hMerge="1">
                  <a:txBody>
                    <a:bodyPr/>
                    <a:lstStyle/>
                    <a:p>
                      <a:endParaRPr lang="ru-RU"/>
                    </a:p>
                  </a:txBody>
                  <a:tcPr/>
                </a:tc>
                <a:tc gridSpan="3">
                  <a:txBody>
                    <a:bodyPr/>
                    <a:lstStyle/>
                    <a:p>
                      <a:pPr marL="635" algn="ctr">
                        <a:spcBef>
                          <a:spcPts val="5"/>
                        </a:spcBef>
                        <a:spcAft>
                          <a:spcPts val="0"/>
                        </a:spcAft>
                      </a:pPr>
                      <a:r>
                        <a:rPr lang="en-US" sz="1400" b="1" i="1" dirty="0">
                          <a:solidFill>
                            <a:schemeClr val="bg1"/>
                          </a:solidFill>
                          <a:effectLst/>
                          <a:latin typeface="Calibri"/>
                          <a:ea typeface="Calibri"/>
                          <a:cs typeface="Times New Roman"/>
                        </a:rPr>
                        <a:t>Уровень доходности потребителя</a:t>
                      </a:r>
                      <a:endParaRPr lang="ru-RU" sz="1400" b="1" dirty="0">
                        <a:solidFill>
                          <a:schemeClr val="bg1"/>
                        </a:solidFill>
                        <a:effectLst/>
                        <a:latin typeface="Calibri"/>
                        <a:ea typeface="Calibri"/>
                        <a:cs typeface="Times New Roman"/>
                      </a:endParaRPr>
                    </a:p>
                  </a:txBody>
                  <a:tcPr marL="0" marR="0" marT="0" marB="0">
                    <a:solidFill>
                      <a:schemeClr val="accent1"/>
                    </a:solidFill>
                  </a:tcPr>
                </a:tc>
                <a:tc hMerge="1">
                  <a:txBody>
                    <a:bodyPr/>
                    <a:lstStyle/>
                    <a:p>
                      <a:endParaRPr lang="ru-RU"/>
                    </a:p>
                  </a:txBody>
                  <a:tcPr/>
                </a:tc>
                <a:tc hMerge="1">
                  <a:txBody>
                    <a:bodyPr/>
                    <a:lstStyle/>
                    <a:p>
                      <a:endParaRPr lang="ru-RU"/>
                    </a:p>
                  </a:txBody>
                  <a:tcPr/>
                </a:tc>
                <a:tc gridSpan="3">
                  <a:txBody>
                    <a:bodyPr/>
                    <a:lstStyle/>
                    <a:p>
                      <a:pPr marL="635" algn="ctr">
                        <a:spcBef>
                          <a:spcPts val="5"/>
                        </a:spcBef>
                        <a:spcAft>
                          <a:spcPts val="0"/>
                        </a:spcAft>
                      </a:pPr>
                      <a:r>
                        <a:rPr lang="en-US" sz="1400" b="1" i="1" dirty="0">
                          <a:solidFill>
                            <a:schemeClr val="bg1"/>
                          </a:solidFill>
                          <a:effectLst/>
                          <a:latin typeface="Times New Roman"/>
                          <a:ea typeface="Calibri"/>
                          <a:cs typeface="Times New Roman"/>
                        </a:rPr>
                        <a:t>Территория продаж  </a:t>
                      </a:r>
                      <a:endParaRPr lang="ru-RU" sz="1400" b="1" dirty="0">
                        <a:solidFill>
                          <a:schemeClr val="bg1"/>
                        </a:solidFill>
                        <a:effectLst/>
                        <a:latin typeface="Calibri"/>
                        <a:ea typeface="Calibri"/>
                        <a:cs typeface="Times New Roman"/>
                      </a:endParaRPr>
                    </a:p>
                  </a:txBody>
                  <a:tcPr marL="0" marR="0" marT="0" marB="0">
                    <a:solidFill>
                      <a:schemeClr val="accent1"/>
                    </a:solidFill>
                  </a:tcPr>
                </a:tc>
                <a:tc hMerge="1">
                  <a:txBody>
                    <a:bodyPr/>
                    <a:lstStyle/>
                    <a:p>
                      <a:endParaRPr lang="ru-RU"/>
                    </a:p>
                  </a:txBody>
                  <a:tcPr/>
                </a:tc>
                <a:tc hMerge="1">
                  <a:txBody>
                    <a:bodyPr/>
                    <a:lstStyle/>
                    <a:p>
                      <a:endParaRPr lang="ru-RU"/>
                    </a:p>
                  </a:txBody>
                  <a:tcPr/>
                </a:tc>
              </a:tr>
              <a:tr h="219265">
                <a:tc vMerge="1">
                  <a:txBody>
                    <a:bodyPr/>
                    <a:lstStyle/>
                    <a:p>
                      <a:endParaRPr lang="ru-RU"/>
                    </a:p>
                  </a:txBody>
                  <a:tcPr/>
                </a:tc>
                <a:tc>
                  <a:txBody>
                    <a:bodyPr/>
                    <a:lstStyle/>
                    <a:p>
                      <a:pPr marL="220345" marR="216535" algn="ctr">
                        <a:lnSpc>
                          <a:spcPts val="1600"/>
                        </a:lnSpc>
                        <a:spcAft>
                          <a:spcPts val="0"/>
                        </a:spcAft>
                      </a:pPr>
                      <a:r>
                        <a:rPr lang="en-US" sz="1200" b="1" dirty="0">
                          <a:solidFill>
                            <a:schemeClr val="bg1"/>
                          </a:solidFill>
                          <a:effectLst/>
                          <a:latin typeface="Times New Roman"/>
                          <a:ea typeface="Times New Roman"/>
                          <a:cs typeface="Times New Roman"/>
                        </a:rPr>
                        <a:t>1.1</a:t>
                      </a:r>
                      <a:endParaRPr lang="ru-RU" sz="1200" dirty="0">
                        <a:solidFill>
                          <a:schemeClr val="bg1"/>
                        </a:solidFill>
                        <a:effectLst/>
                        <a:latin typeface="Calibri"/>
                        <a:ea typeface="Calibri"/>
                        <a:cs typeface="Times New Roman"/>
                      </a:endParaRPr>
                    </a:p>
                  </a:txBody>
                  <a:tcPr marL="0" marR="0" marT="0" marB="0">
                    <a:solidFill>
                      <a:schemeClr val="accent1"/>
                    </a:solidFill>
                  </a:tcPr>
                </a:tc>
                <a:tc>
                  <a:txBody>
                    <a:bodyPr/>
                    <a:lstStyle/>
                    <a:p>
                      <a:pPr marL="220345" marR="217805" algn="ctr">
                        <a:lnSpc>
                          <a:spcPts val="1600"/>
                        </a:lnSpc>
                        <a:spcAft>
                          <a:spcPts val="0"/>
                        </a:spcAft>
                      </a:pPr>
                      <a:r>
                        <a:rPr lang="en-US" sz="1200" b="1" dirty="0">
                          <a:solidFill>
                            <a:schemeClr val="bg1"/>
                          </a:solidFill>
                          <a:effectLst/>
                          <a:latin typeface="Times New Roman"/>
                          <a:ea typeface="Times New Roman"/>
                          <a:cs typeface="Times New Roman"/>
                        </a:rPr>
                        <a:t>1.2</a:t>
                      </a:r>
                      <a:endParaRPr lang="ru-RU" sz="1200" dirty="0">
                        <a:solidFill>
                          <a:schemeClr val="bg1"/>
                        </a:solidFill>
                        <a:effectLst/>
                        <a:latin typeface="Calibri"/>
                        <a:ea typeface="Calibri"/>
                        <a:cs typeface="Times New Roman"/>
                      </a:endParaRPr>
                    </a:p>
                  </a:txBody>
                  <a:tcPr marL="0" marR="0" marT="0" marB="0">
                    <a:solidFill>
                      <a:schemeClr val="accent1"/>
                    </a:solidFill>
                  </a:tcPr>
                </a:tc>
                <a:tc>
                  <a:txBody>
                    <a:bodyPr/>
                    <a:lstStyle/>
                    <a:p>
                      <a:pPr marL="220345" marR="217805" algn="ctr">
                        <a:lnSpc>
                          <a:spcPts val="1600"/>
                        </a:lnSpc>
                        <a:spcAft>
                          <a:spcPts val="0"/>
                        </a:spcAft>
                      </a:pPr>
                      <a:r>
                        <a:rPr lang="ru-RU" sz="1200" b="1" dirty="0">
                          <a:solidFill>
                            <a:schemeClr val="bg1"/>
                          </a:solidFill>
                          <a:effectLst/>
                          <a:latin typeface="Times New Roman"/>
                          <a:ea typeface="Times New Roman"/>
                          <a:cs typeface="Times New Roman"/>
                        </a:rPr>
                        <a:t>1.3.</a:t>
                      </a:r>
                      <a:endParaRPr lang="ru-RU" sz="1200" dirty="0">
                        <a:solidFill>
                          <a:schemeClr val="bg1"/>
                        </a:solidFill>
                        <a:effectLst/>
                        <a:latin typeface="Calibri"/>
                        <a:ea typeface="Calibri"/>
                        <a:cs typeface="Times New Roman"/>
                      </a:endParaRPr>
                    </a:p>
                  </a:txBody>
                  <a:tcPr marL="0" marR="0" marT="0" marB="0">
                    <a:solidFill>
                      <a:schemeClr val="accent1"/>
                    </a:solidFill>
                  </a:tcPr>
                </a:tc>
                <a:tc>
                  <a:txBody>
                    <a:bodyPr/>
                    <a:lstStyle/>
                    <a:p>
                      <a:pPr marL="220345" marR="217805" algn="ctr">
                        <a:lnSpc>
                          <a:spcPts val="1600"/>
                        </a:lnSpc>
                        <a:spcAft>
                          <a:spcPts val="0"/>
                        </a:spcAft>
                      </a:pPr>
                      <a:r>
                        <a:rPr lang="en-US" sz="1200" b="1" dirty="0">
                          <a:solidFill>
                            <a:schemeClr val="bg1"/>
                          </a:solidFill>
                          <a:effectLst/>
                          <a:latin typeface="Times New Roman"/>
                          <a:ea typeface="Times New Roman"/>
                          <a:cs typeface="Times New Roman"/>
                        </a:rPr>
                        <a:t>2.</a:t>
                      </a:r>
                      <a:r>
                        <a:rPr lang="ru-RU" sz="1200" b="1" dirty="0">
                          <a:solidFill>
                            <a:schemeClr val="bg1"/>
                          </a:solidFill>
                          <a:effectLst/>
                          <a:latin typeface="Times New Roman"/>
                          <a:ea typeface="Times New Roman"/>
                          <a:cs typeface="Times New Roman"/>
                        </a:rPr>
                        <a:t>1</a:t>
                      </a:r>
                      <a:endParaRPr lang="ru-RU" sz="1200" dirty="0">
                        <a:solidFill>
                          <a:schemeClr val="bg1"/>
                        </a:solidFill>
                        <a:effectLst/>
                        <a:latin typeface="Calibri"/>
                        <a:ea typeface="Calibri"/>
                        <a:cs typeface="Times New Roman"/>
                      </a:endParaRPr>
                    </a:p>
                  </a:txBody>
                  <a:tcPr marL="0" marR="0" marT="0" marB="0">
                    <a:solidFill>
                      <a:schemeClr val="accent1"/>
                    </a:solidFill>
                  </a:tcPr>
                </a:tc>
                <a:tc>
                  <a:txBody>
                    <a:bodyPr/>
                    <a:lstStyle/>
                    <a:p>
                      <a:pPr algn="ctr">
                        <a:lnSpc>
                          <a:spcPts val="1600"/>
                        </a:lnSpc>
                        <a:spcAft>
                          <a:spcPts val="0"/>
                        </a:spcAft>
                      </a:pPr>
                      <a:r>
                        <a:rPr lang="ru-RU" sz="1200" b="1" dirty="0">
                          <a:solidFill>
                            <a:schemeClr val="bg1"/>
                          </a:solidFill>
                          <a:effectLst/>
                          <a:latin typeface="Times New Roman"/>
                          <a:ea typeface="Times New Roman"/>
                          <a:cs typeface="Times New Roman"/>
                        </a:rPr>
                        <a:t>2.2</a:t>
                      </a:r>
                      <a:endParaRPr lang="ru-RU" sz="1200" dirty="0">
                        <a:solidFill>
                          <a:schemeClr val="bg1"/>
                        </a:solidFill>
                        <a:effectLst/>
                        <a:latin typeface="Calibri"/>
                        <a:ea typeface="Calibri"/>
                        <a:cs typeface="Times New Roman"/>
                      </a:endParaRPr>
                    </a:p>
                  </a:txBody>
                  <a:tcPr marL="0" marR="0" marT="0" marB="0">
                    <a:solidFill>
                      <a:schemeClr val="accent1"/>
                    </a:solidFill>
                  </a:tcPr>
                </a:tc>
                <a:tc>
                  <a:txBody>
                    <a:bodyPr/>
                    <a:lstStyle/>
                    <a:p>
                      <a:pPr algn="ctr">
                        <a:lnSpc>
                          <a:spcPts val="1600"/>
                        </a:lnSpc>
                        <a:spcAft>
                          <a:spcPts val="0"/>
                        </a:spcAft>
                      </a:pPr>
                      <a:r>
                        <a:rPr lang="ru-RU" sz="1200" b="1" dirty="0">
                          <a:solidFill>
                            <a:schemeClr val="bg1"/>
                          </a:solidFill>
                          <a:effectLst/>
                          <a:latin typeface="Times New Roman"/>
                          <a:ea typeface="Times New Roman"/>
                          <a:cs typeface="Times New Roman"/>
                        </a:rPr>
                        <a:t>2.3</a:t>
                      </a:r>
                      <a:endParaRPr lang="ru-RU" sz="1200" dirty="0">
                        <a:solidFill>
                          <a:schemeClr val="bg1"/>
                        </a:solidFill>
                        <a:effectLst/>
                        <a:latin typeface="Calibri"/>
                        <a:ea typeface="Calibri"/>
                        <a:cs typeface="Times New Roman"/>
                      </a:endParaRPr>
                    </a:p>
                  </a:txBody>
                  <a:tcPr marL="0" marR="0" marT="0" marB="0">
                    <a:solidFill>
                      <a:schemeClr val="accent1"/>
                    </a:solidFill>
                  </a:tcPr>
                </a:tc>
                <a:tc>
                  <a:txBody>
                    <a:bodyPr/>
                    <a:lstStyle/>
                    <a:p>
                      <a:pPr marR="216535">
                        <a:lnSpc>
                          <a:spcPts val="1600"/>
                        </a:lnSpc>
                        <a:spcAft>
                          <a:spcPts val="0"/>
                        </a:spcAft>
                        <a:tabLst>
                          <a:tab pos="179705" algn="l"/>
                        </a:tabLst>
                      </a:pPr>
                      <a:r>
                        <a:rPr lang="en-US" sz="1200" b="1" dirty="0">
                          <a:solidFill>
                            <a:schemeClr val="bg1"/>
                          </a:solidFill>
                          <a:effectLst/>
                          <a:latin typeface="Times New Roman"/>
                          <a:ea typeface="Times New Roman"/>
                          <a:cs typeface="Times New Roman"/>
                        </a:rPr>
                        <a:t>3.1</a:t>
                      </a:r>
                      <a:endParaRPr lang="ru-RU" sz="1200" dirty="0">
                        <a:solidFill>
                          <a:schemeClr val="bg1"/>
                        </a:solidFill>
                        <a:effectLst/>
                        <a:latin typeface="Calibri"/>
                        <a:ea typeface="Calibri"/>
                        <a:cs typeface="Times New Roman"/>
                      </a:endParaRPr>
                    </a:p>
                  </a:txBody>
                  <a:tcPr marL="0" marR="0" marT="0" marB="0">
                    <a:solidFill>
                      <a:schemeClr val="accent1"/>
                    </a:solidFill>
                  </a:tcPr>
                </a:tc>
                <a:tc>
                  <a:txBody>
                    <a:bodyPr/>
                    <a:lstStyle/>
                    <a:p>
                      <a:pPr marL="220345" marR="217805" indent="-40005" algn="ctr">
                        <a:lnSpc>
                          <a:spcPts val="1600"/>
                        </a:lnSpc>
                        <a:spcAft>
                          <a:spcPts val="0"/>
                        </a:spcAft>
                        <a:tabLst>
                          <a:tab pos="180340" algn="l"/>
                        </a:tabLst>
                      </a:pPr>
                      <a:r>
                        <a:rPr lang="en-US" sz="1200" b="1" dirty="0">
                          <a:solidFill>
                            <a:schemeClr val="bg1"/>
                          </a:solidFill>
                          <a:effectLst/>
                          <a:latin typeface="Times New Roman"/>
                          <a:ea typeface="Times New Roman"/>
                          <a:cs typeface="Times New Roman"/>
                        </a:rPr>
                        <a:t>3.2</a:t>
                      </a:r>
                      <a:endParaRPr lang="ru-RU" sz="1200" dirty="0">
                        <a:solidFill>
                          <a:schemeClr val="bg1"/>
                        </a:solidFill>
                        <a:effectLst/>
                        <a:latin typeface="Calibri"/>
                        <a:ea typeface="Calibri"/>
                        <a:cs typeface="Times New Roman"/>
                      </a:endParaRPr>
                    </a:p>
                  </a:txBody>
                  <a:tcPr marL="0" marR="0" marT="0" marB="0">
                    <a:solidFill>
                      <a:schemeClr val="accent1"/>
                    </a:solidFill>
                  </a:tcPr>
                </a:tc>
                <a:tc>
                  <a:txBody>
                    <a:bodyPr/>
                    <a:lstStyle/>
                    <a:p>
                      <a:pPr marL="147955" marR="217805" indent="-90170" algn="ctr">
                        <a:lnSpc>
                          <a:spcPts val="1600"/>
                        </a:lnSpc>
                        <a:spcAft>
                          <a:spcPts val="0"/>
                        </a:spcAft>
                      </a:pPr>
                      <a:r>
                        <a:rPr lang="en-US" sz="1200" b="1" dirty="0">
                          <a:solidFill>
                            <a:schemeClr val="bg1"/>
                          </a:solidFill>
                          <a:effectLst/>
                          <a:latin typeface="Times New Roman"/>
                          <a:ea typeface="Times New Roman"/>
                          <a:cs typeface="Times New Roman"/>
                        </a:rPr>
                        <a:t>3.3</a:t>
                      </a:r>
                      <a:endParaRPr lang="ru-RU" sz="1200" dirty="0">
                        <a:solidFill>
                          <a:schemeClr val="bg1"/>
                        </a:solidFill>
                        <a:effectLst/>
                        <a:latin typeface="Calibri"/>
                        <a:ea typeface="Calibri"/>
                        <a:cs typeface="Times New Roman"/>
                      </a:endParaRPr>
                    </a:p>
                  </a:txBody>
                  <a:tcPr marL="0" marR="0" marT="0" marB="0">
                    <a:solidFill>
                      <a:schemeClr val="accent1"/>
                    </a:solidFill>
                  </a:tcPr>
                </a:tc>
              </a:tr>
              <a:tr h="219265">
                <a:tc>
                  <a:txBody>
                    <a:bodyPr/>
                    <a:lstStyle/>
                    <a:p>
                      <a:pPr marL="211455" marR="208915" algn="ctr">
                        <a:lnSpc>
                          <a:spcPts val="1600"/>
                        </a:lnSpc>
                        <a:spcBef>
                          <a:spcPts val="5"/>
                        </a:spcBef>
                        <a:spcAft>
                          <a:spcPts val="0"/>
                        </a:spcAft>
                      </a:pPr>
                      <a:r>
                        <a:rPr lang="en-US" sz="1100" b="1" dirty="0">
                          <a:effectLst/>
                          <a:latin typeface="Times New Roman"/>
                          <a:ea typeface="Times New Roman"/>
                          <a:cs typeface="Times New Roman"/>
                        </a:rPr>
                        <a:t>1</a:t>
                      </a:r>
                      <a:endParaRPr lang="ru-RU" sz="1100" dirty="0">
                        <a:effectLst/>
                        <a:latin typeface="Calibri"/>
                        <a:ea typeface="Calibri"/>
                        <a:cs typeface="Times New Roman"/>
                      </a:endParaRPr>
                    </a:p>
                  </a:txBody>
                  <a:tcPr marL="0" marR="0" marT="0" marB="0"/>
                </a:tc>
                <a:tc>
                  <a:txBody>
                    <a:bodyPr/>
                    <a:lstStyle/>
                    <a:p>
                      <a:pPr marL="280035" marR="277495" algn="ctr">
                        <a:lnSpc>
                          <a:spcPts val="1600"/>
                        </a:lnSpc>
                        <a:spcBef>
                          <a:spcPts val="5"/>
                        </a:spcBef>
                        <a:spcAft>
                          <a:spcPts val="0"/>
                        </a:spcAft>
                      </a:pPr>
                      <a:r>
                        <a:rPr lang="ru-RU" sz="1100" dirty="0">
                          <a:effectLst/>
                          <a:latin typeface="Times New Roman"/>
                          <a:ea typeface="Times New Roman"/>
                          <a:cs typeface="Times New Roman"/>
                        </a:rPr>
                        <a:t> </a:t>
                      </a:r>
                      <a:endParaRPr lang="ru-RU" sz="1100" dirty="0">
                        <a:effectLst/>
                        <a:latin typeface="Calibri"/>
                        <a:ea typeface="Calibri"/>
                        <a:cs typeface="Times New Roman"/>
                      </a:endParaRPr>
                    </a:p>
                  </a:txBody>
                  <a:tcPr marL="0" marR="0" marT="0" marB="0"/>
                </a:tc>
                <a:tc>
                  <a:txBody>
                    <a:bodyPr/>
                    <a:lstStyle/>
                    <a:p>
                      <a:pPr>
                        <a:lnSpc>
                          <a:spcPct val="115000"/>
                        </a:lnSpc>
                        <a:spcAft>
                          <a:spcPts val="0"/>
                        </a:spcAft>
                      </a:pPr>
                      <a:r>
                        <a:rPr lang="ru-RU" sz="1100" dirty="0">
                          <a:effectLst/>
                          <a:latin typeface="Calibri"/>
                          <a:ea typeface="Calibri"/>
                          <a:cs typeface="Times New Roman"/>
                        </a:rPr>
                        <a:t> </a:t>
                      </a:r>
                      <a:endParaRPr lang="ru-RU" sz="1100" dirty="0">
                        <a:effectLst/>
                        <a:latin typeface="Calibri"/>
                        <a:ea typeface="Times New Roman"/>
                        <a:cs typeface="Times New Roman"/>
                      </a:endParaRPr>
                    </a:p>
                  </a:txBody>
                  <a:tcPr marL="0" marR="0" marT="0" marB="0"/>
                </a:tc>
                <a:tc>
                  <a:txBody>
                    <a:bodyPr/>
                    <a:lstStyle/>
                    <a:p>
                      <a:pPr>
                        <a:lnSpc>
                          <a:spcPct val="115000"/>
                        </a:lnSpc>
                        <a:spcAft>
                          <a:spcPts val="0"/>
                        </a:spcAft>
                      </a:pPr>
                      <a:r>
                        <a:rPr lang="ru-RU" sz="1100" dirty="0">
                          <a:effectLst/>
                          <a:latin typeface="Calibri"/>
                          <a:ea typeface="Calibri"/>
                          <a:cs typeface="Times New Roman"/>
                        </a:rPr>
                        <a:t>+</a:t>
                      </a:r>
                      <a:endParaRPr lang="ru-RU" sz="1100" dirty="0">
                        <a:effectLst/>
                        <a:latin typeface="Calibri"/>
                        <a:ea typeface="Times New Roman"/>
                        <a:cs typeface="Times New Roman"/>
                      </a:endParaRPr>
                    </a:p>
                  </a:txBody>
                  <a:tcPr marL="0" marR="0" marT="0" marB="0"/>
                </a:tc>
                <a:tc>
                  <a:txBody>
                    <a:bodyPr/>
                    <a:lstStyle/>
                    <a:p>
                      <a:pPr algn="ctr">
                        <a:lnSpc>
                          <a:spcPct val="115000"/>
                        </a:lnSpc>
                        <a:spcAft>
                          <a:spcPts val="0"/>
                        </a:spcAft>
                      </a:pPr>
                      <a:r>
                        <a:rPr lang="ru-RU" sz="1100" dirty="0">
                          <a:effectLst/>
                          <a:latin typeface="Calibri"/>
                          <a:ea typeface="Calibri"/>
                          <a:cs typeface="Times New Roman"/>
                        </a:rPr>
                        <a:t>+</a:t>
                      </a:r>
                      <a:endParaRPr lang="ru-RU" sz="1100" dirty="0">
                        <a:effectLst/>
                        <a:latin typeface="Calibri"/>
                        <a:ea typeface="Times New Roman"/>
                        <a:cs typeface="Times New Roman"/>
                      </a:endParaRPr>
                    </a:p>
                  </a:txBody>
                  <a:tcPr marL="0" marR="0" marT="0" marB="0"/>
                </a:tc>
                <a:tc>
                  <a:txBody>
                    <a:bodyPr/>
                    <a:lstStyle/>
                    <a:p>
                      <a:pPr marL="278765" marR="277495" algn="ctr">
                        <a:lnSpc>
                          <a:spcPts val="1600"/>
                        </a:lnSpc>
                        <a:spcBef>
                          <a:spcPts val="5"/>
                        </a:spcBef>
                        <a:spcAft>
                          <a:spcPts val="0"/>
                        </a:spcAft>
                      </a:pPr>
                      <a:r>
                        <a:rPr lang="ru-RU" sz="1100" dirty="0">
                          <a:effectLst/>
                          <a:latin typeface="Times New Roman"/>
                          <a:ea typeface="Times New Roman"/>
                          <a:cs typeface="Times New Roman"/>
                        </a:rPr>
                        <a:t>+</a:t>
                      </a:r>
                      <a:endParaRPr lang="ru-RU" sz="1100" dirty="0">
                        <a:effectLst/>
                        <a:latin typeface="Calibri"/>
                        <a:ea typeface="Calibri"/>
                        <a:cs typeface="Times New Roman"/>
                      </a:endParaRPr>
                    </a:p>
                  </a:txBody>
                  <a:tcPr marL="0" marR="0" marT="0" marB="0"/>
                </a:tc>
                <a:tc>
                  <a:txBody>
                    <a:bodyPr/>
                    <a:lstStyle/>
                    <a:p>
                      <a:pPr marL="278765" marR="277495" algn="ctr">
                        <a:lnSpc>
                          <a:spcPts val="1600"/>
                        </a:lnSpc>
                        <a:spcBef>
                          <a:spcPts val="5"/>
                        </a:spcBef>
                        <a:spcAft>
                          <a:spcPts val="0"/>
                        </a:spcAft>
                      </a:pPr>
                      <a:r>
                        <a:rPr lang="ru-RU" sz="1100" dirty="0">
                          <a:effectLst/>
                          <a:latin typeface="Times New Roman"/>
                          <a:ea typeface="Times New Roman"/>
                          <a:cs typeface="Times New Roman"/>
                        </a:rPr>
                        <a:t>+</a:t>
                      </a:r>
                      <a:endParaRPr lang="ru-RU" sz="1100" dirty="0">
                        <a:effectLst/>
                        <a:latin typeface="Calibri"/>
                        <a:ea typeface="Calibri"/>
                        <a:cs typeface="Times New Roman"/>
                      </a:endParaRPr>
                    </a:p>
                  </a:txBody>
                  <a:tcPr marL="0" marR="0" marT="0" marB="0"/>
                </a:tc>
                <a:tc>
                  <a:txBody>
                    <a:bodyPr/>
                    <a:lstStyle/>
                    <a:p>
                      <a:pPr marL="280035" marR="277495" algn="ctr">
                        <a:lnSpc>
                          <a:spcPts val="1600"/>
                        </a:lnSpc>
                        <a:spcBef>
                          <a:spcPts val="5"/>
                        </a:spcBef>
                        <a:spcAft>
                          <a:spcPts val="0"/>
                        </a:spcAft>
                      </a:pPr>
                      <a:r>
                        <a:rPr lang="ru-RU" sz="1100" dirty="0">
                          <a:effectLst/>
                          <a:latin typeface="Times New Roman"/>
                          <a:ea typeface="Times New Roman"/>
                          <a:cs typeface="Times New Roman"/>
                        </a:rPr>
                        <a:t>+</a:t>
                      </a:r>
                      <a:endParaRPr lang="ru-RU" sz="1100" dirty="0">
                        <a:effectLst/>
                        <a:latin typeface="Calibri"/>
                        <a:ea typeface="Calibri"/>
                        <a:cs typeface="Times New Roman"/>
                      </a:endParaRPr>
                    </a:p>
                  </a:txBody>
                  <a:tcPr marL="0" marR="0" marT="0" marB="0"/>
                </a:tc>
                <a:tc>
                  <a:txBody>
                    <a:bodyPr/>
                    <a:lstStyle/>
                    <a:p>
                      <a:pPr marL="280035" marR="276225" algn="ctr">
                        <a:lnSpc>
                          <a:spcPts val="1600"/>
                        </a:lnSpc>
                        <a:spcBef>
                          <a:spcPts val="5"/>
                        </a:spcBef>
                        <a:spcAft>
                          <a:spcPts val="0"/>
                        </a:spcAft>
                      </a:pPr>
                      <a:r>
                        <a:rPr lang="ru-RU" sz="1100" dirty="0">
                          <a:effectLst/>
                          <a:latin typeface="Times New Roman"/>
                          <a:ea typeface="Times New Roman"/>
                          <a:cs typeface="Times New Roman"/>
                        </a:rPr>
                        <a:t>+</a:t>
                      </a:r>
                      <a:endParaRPr lang="ru-RU" sz="1100" dirty="0">
                        <a:effectLst/>
                        <a:latin typeface="Calibri"/>
                        <a:ea typeface="Calibri"/>
                        <a:cs typeface="Times New Roman"/>
                      </a:endParaRPr>
                    </a:p>
                  </a:txBody>
                  <a:tcPr marL="0" marR="0" marT="0" marB="0"/>
                </a:tc>
                <a:tc>
                  <a:txBody>
                    <a:bodyPr/>
                    <a:lstStyle/>
                    <a:p>
                      <a:pPr marL="280035" marR="276225" algn="ctr">
                        <a:lnSpc>
                          <a:spcPts val="1600"/>
                        </a:lnSpc>
                        <a:spcBef>
                          <a:spcPts val="5"/>
                        </a:spcBef>
                        <a:spcAft>
                          <a:spcPts val="0"/>
                        </a:spcAft>
                      </a:pPr>
                      <a:r>
                        <a:rPr lang="ru-RU" sz="1100" dirty="0">
                          <a:effectLst/>
                          <a:latin typeface="Times New Roman"/>
                          <a:ea typeface="Times New Roman"/>
                          <a:cs typeface="Times New Roman"/>
                        </a:rPr>
                        <a:t> </a:t>
                      </a:r>
                      <a:endParaRPr lang="ru-RU" sz="1100" dirty="0">
                        <a:effectLst/>
                        <a:latin typeface="Calibri"/>
                        <a:ea typeface="Calibri"/>
                        <a:cs typeface="Times New Roman"/>
                      </a:endParaRPr>
                    </a:p>
                  </a:txBody>
                  <a:tcPr marL="0" marR="0" marT="0" marB="0"/>
                </a:tc>
              </a:tr>
              <a:tr h="219265">
                <a:tc rowSpan="2">
                  <a:txBody>
                    <a:bodyPr/>
                    <a:lstStyle/>
                    <a:p>
                      <a:pPr marL="211455" marR="208915" algn="ctr">
                        <a:lnSpc>
                          <a:spcPts val="1600"/>
                        </a:lnSpc>
                        <a:spcAft>
                          <a:spcPts val="0"/>
                        </a:spcAft>
                      </a:pPr>
                      <a:r>
                        <a:rPr lang="ru-RU" sz="1100" b="1" dirty="0">
                          <a:effectLst/>
                          <a:latin typeface="Times New Roman"/>
                          <a:ea typeface="Times New Roman"/>
                          <a:cs typeface="Times New Roman"/>
                        </a:rPr>
                        <a:t>2</a:t>
                      </a:r>
                      <a:endParaRPr lang="ru-RU" sz="1100" dirty="0">
                        <a:effectLst/>
                        <a:latin typeface="Calibri"/>
                        <a:ea typeface="Calibri"/>
                        <a:cs typeface="Times New Roman"/>
                      </a:endParaRPr>
                    </a:p>
                  </a:txBody>
                  <a:tcPr marL="0" marR="0" marT="0" marB="0"/>
                </a:tc>
                <a:tc>
                  <a:txBody>
                    <a:bodyPr/>
                    <a:lstStyle/>
                    <a:p>
                      <a:pPr marL="280035" marR="277495" algn="ctr">
                        <a:lnSpc>
                          <a:spcPts val="1600"/>
                        </a:lnSpc>
                        <a:spcAft>
                          <a:spcPts val="0"/>
                        </a:spcAft>
                      </a:pPr>
                      <a:r>
                        <a:rPr lang="en-US" sz="1100" b="1" dirty="0">
                          <a:effectLst/>
                          <a:latin typeface="Times New Roman"/>
                          <a:ea typeface="Times New Roman"/>
                          <a:cs typeface="Times New Roman"/>
                        </a:rPr>
                        <a:t>+</a:t>
                      </a:r>
                      <a:endParaRPr lang="ru-RU" sz="1100" dirty="0">
                        <a:effectLst/>
                        <a:latin typeface="Calibri"/>
                        <a:ea typeface="Calibri"/>
                        <a:cs typeface="Times New Roman"/>
                      </a:endParaRPr>
                    </a:p>
                  </a:txBody>
                  <a:tcPr marL="0" marR="0" marT="0" marB="0"/>
                </a:tc>
                <a:tc>
                  <a:txBody>
                    <a:bodyPr/>
                    <a:lstStyle/>
                    <a:p>
                      <a:pPr>
                        <a:lnSpc>
                          <a:spcPct val="115000"/>
                        </a:lnSpc>
                        <a:spcAft>
                          <a:spcPts val="0"/>
                        </a:spcAft>
                      </a:pPr>
                      <a:r>
                        <a:rPr lang="ru-RU" sz="1100" dirty="0">
                          <a:effectLst/>
                          <a:latin typeface="Calibri"/>
                          <a:ea typeface="Calibri"/>
                          <a:cs typeface="Times New Roman"/>
                        </a:rPr>
                        <a:t> </a:t>
                      </a:r>
                      <a:endParaRPr lang="ru-RU" sz="1100" dirty="0">
                        <a:effectLst/>
                        <a:latin typeface="Calibri"/>
                        <a:ea typeface="Times New Roman"/>
                        <a:cs typeface="Times New Roman"/>
                      </a:endParaRPr>
                    </a:p>
                  </a:txBody>
                  <a:tcPr marL="0" marR="0" marT="0" marB="0"/>
                </a:tc>
                <a:tc>
                  <a:txBody>
                    <a:bodyPr/>
                    <a:lstStyle/>
                    <a:p>
                      <a:pPr>
                        <a:lnSpc>
                          <a:spcPct val="115000"/>
                        </a:lnSpc>
                        <a:spcAft>
                          <a:spcPts val="0"/>
                        </a:spcAft>
                      </a:pPr>
                      <a:r>
                        <a:rPr lang="ru-RU" sz="1100" dirty="0">
                          <a:effectLst/>
                          <a:latin typeface="Calibri"/>
                          <a:ea typeface="Calibri"/>
                          <a:cs typeface="Times New Roman"/>
                        </a:rPr>
                        <a:t> </a:t>
                      </a:r>
                      <a:endParaRPr lang="ru-RU" sz="1100" dirty="0">
                        <a:effectLst/>
                        <a:latin typeface="Calibri"/>
                        <a:ea typeface="Times New Roman"/>
                        <a:cs typeface="Times New Roman"/>
                      </a:endParaRPr>
                    </a:p>
                  </a:txBody>
                  <a:tcPr marL="0" marR="0" marT="0" marB="0"/>
                </a:tc>
                <a:tc>
                  <a:txBody>
                    <a:bodyPr/>
                    <a:lstStyle/>
                    <a:p>
                      <a:pPr marL="278765" marR="277495" algn="ctr">
                        <a:lnSpc>
                          <a:spcPts val="1600"/>
                        </a:lnSpc>
                        <a:spcAft>
                          <a:spcPts val="0"/>
                        </a:spcAft>
                      </a:pPr>
                      <a:r>
                        <a:rPr lang="en-US" sz="1100" b="1" dirty="0">
                          <a:effectLst/>
                          <a:latin typeface="Times New Roman"/>
                          <a:ea typeface="Times New Roman"/>
                          <a:cs typeface="Times New Roman"/>
                        </a:rPr>
                        <a:t>+</a:t>
                      </a:r>
                      <a:endParaRPr lang="ru-RU" sz="1100" dirty="0">
                        <a:effectLst/>
                        <a:latin typeface="Calibri"/>
                        <a:ea typeface="Calibri"/>
                        <a:cs typeface="Times New Roman"/>
                      </a:endParaRPr>
                    </a:p>
                  </a:txBody>
                  <a:tcPr marL="0" marR="0" marT="0" marB="0"/>
                </a:tc>
                <a:tc>
                  <a:txBody>
                    <a:bodyPr/>
                    <a:lstStyle/>
                    <a:p>
                      <a:pPr algn="ctr">
                        <a:lnSpc>
                          <a:spcPct val="115000"/>
                        </a:lnSpc>
                        <a:spcAft>
                          <a:spcPts val="0"/>
                        </a:spcAft>
                      </a:pPr>
                      <a:r>
                        <a:rPr lang="ru-RU" sz="1100" dirty="0">
                          <a:effectLst/>
                          <a:latin typeface="Calibri"/>
                          <a:ea typeface="Calibri"/>
                          <a:cs typeface="Times New Roman"/>
                        </a:rPr>
                        <a:t>+</a:t>
                      </a:r>
                      <a:endParaRPr lang="ru-RU" sz="1100" dirty="0">
                        <a:effectLst/>
                        <a:latin typeface="Calibri"/>
                        <a:ea typeface="Times New Roman"/>
                        <a:cs typeface="Times New Roman"/>
                      </a:endParaRPr>
                    </a:p>
                  </a:txBody>
                  <a:tcPr marL="0" marR="0" marT="0" marB="0"/>
                </a:tc>
                <a:tc>
                  <a:txBody>
                    <a:bodyPr/>
                    <a:lstStyle/>
                    <a:p>
                      <a:pPr algn="ctr">
                        <a:lnSpc>
                          <a:spcPct val="115000"/>
                        </a:lnSpc>
                        <a:spcAft>
                          <a:spcPts val="0"/>
                        </a:spcAft>
                      </a:pPr>
                      <a:r>
                        <a:rPr lang="ru-RU" sz="1100" dirty="0">
                          <a:effectLst/>
                          <a:latin typeface="Calibri"/>
                          <a:ea typeface="Calibri"/>
                          <a:cs typeface="Times New Roman"/>
                        </a:rPr>
                        <a:t>+</a:t>
                      </a:r>
                      <a:endParaRPr lang="ru-RU" sz="1100" dirty="0">
                        <a:effectLst/>
                        <a:latin typeface="Calibri"/>
                        <a:ea typeface="Times New Roman"/>
                        <a:cs typeface="Times New Roman"/>
                      </a:endParaRPr>
                    </a:p>
                  </a:txBody>
                  <a:tcPr marL="0" marR="0" marT="0" marB="0"/>
                </a:tc>
                <a:tc>
                  <a:txBody>
                    <a:bodyPr/>
                    <a:lstStyle/>
                    <a:p>
                      <a:pPr marL="280035" marR="277495" algn="ctr">
                        <a:lnSpc>
                          <a:spcPts val="1600"/>
                        </a:lnSpc>
                        <a:spcAft>
                          <a:spcPts val="0"/>
                        </a:spcAft>
                      </a:pPr>
                      <a:r>
                        <a:rPr lang="en-US" sz="1100" b="1" dirty="0">
                          <a:effectLst/>
                          <a:latin typeface="Times New Roman"/>
                          <a:ea typeface="Times New Roman"/>
                          <a:cs typeface="Times New Roman"/>
                        </a:rPr>
                        <a:t>+</a:t>
                      </a:r>
                      <a:endParaRPr lang="ru-RU" sz="1100" dirty="0">
                        <a:effectLst/>
                        <a:latin typeface="Calibri"/>
                        <a:ea typeface="Calibri"/>
                        <a:cs typeface="Times New Roman"/>
                      </a:endParaRPr>
                    </a:p>
                  </a:txBody>
                  <a:tcPr marL="0" marR="0" marT="0" marB="0"/>
                </a:tc>
                <a:tc>
                  <a:txBody>
                    <a:bodyPr/>
                    <a:lstStyle/>
                    <a:p>
                      <a:pPr marL="280035" marR="276225" algn="ctr">
                        <a:lnSpc>
                          <a:spcPts val="1600"/>
                        </a:lnSpc>
                        <a:spcAft>
                          <a:spcPts val="0"/>
                        </a:spcAft>
                      </a:pPr>
                      <a:r>
                        <a:rPr lang="en-US" sz="1100" b="1" dirty="0">
                          <a:effectLst/>
                          <a:latin typeface="Times New Roman"/>
                          <a:ea typeface="Times New Roman"/>
                          <a:cs typeface="Times New Roman"/>
                        </a:rPr>
                        <a:t>+</a:t>
                      </a:r>
                      <a:endParaRPr lang="ru-RU" sz="1100" dirty="0">
                        <a:effectLst/>
                        <a:latin typeface="Calibri"/>
                        <a:ea typeface="Calibri"/>
                        <a:cs typeface="Times New Roman"/>
                      </a:endParaRPr>
                    </a:p>
                  </a:txBody>
                  <a:tcPr marL="0" marR="0" marT="0" marB="0"/>
                </a:tc>
                <a:tc>
                  <a:txBody>
                    <a:bodyPr/>
                    <a:lstStyle/>
                    <a:p>
                      <a:pPr marL="69215">
                        <a:lnSpc>
                          <a:spcPts val="1600"/>
                        </a:lnSpc>
                        <a:spcAft>
                          <a:spcPts val="0"/>
                        </a:spcAft>
                      </a:pPr>
                      <a:r>
                        <a:rPr lang="en-US" sz="1100" dirty="0">
                          <a:effectLst/>
                          <a:latin typeface="Times New Roman"/>
                          <a:ea typeface="Times New Roman"/>
                          <a:cs typeface="Times New Roman"/>
                        </a:rPr>
                        <a:t> </a:t>
                      </a:r>
                      <a:endParaRPr lang="ru-RU" sz="1100" dirty="0">
                        <a:effectLst/>
                        <a:latin typeface="Calibri"/>
                        <a:ea typeface="Calibri"/>
                        <a:cs typeface="Times New Roman"/>
                      </a:endParaRPr>
                    </a:p>
                  </a:txBody>
                  <a:tcPr marL="0" marR="0" marT="0" marB="0"/>
                </a:tc>
              </a:tr>
              <a:tr h="219265">
                <a:tc vMerge="1">
                  <a:txBody>
                    <a:bodyPr/>
                    <a:lstStyle/>
                    <a:p>
                      <a:endParaRPr lang="ru-RU"/>
                    </a:p>
                  </a:txBody>
                  <a:tcPr/>
                </a:tc>
                <a:tc>
                  <a:txBody>
                    <a:bodyPr/>
                    <a:lstStyle/>
                    <a:p>
                      <a:pPr marL="280035" marR="277495" algn="ctr">
                        <a:lnSpc>
                          <a:spcPts val="1600"/>
                        </a:lnSpc>
                        <a:spcAft>
                          <a:spcPts val="0"/>
                        </a:spcAft>
                      </a:pPr>
                      <a:r>
                        <a:rPr lang="en-US" sz="1100" b="1" dirty="0">
                          <a:effectLst/>
                          <a:latin typeface="Times New Roman"/>
                          <a:ea typeface="Times New Roman"/>
                          <a:cs typeface="Times New Roman"/>
                        </a:rPr>
                        <a:t> </a:t>
                      </a:r>
                      <a:endParaRPr lang="ru-RU" sz="1100" dirty="0">
                        <a:effectLst/>
                        <a:latin typeface="Calibri"/>
                        <a:ea typeface="Calibri"/>
                        <a:cs typeface="Times New Roman"/>
                      </a:endParaRPr>
                    </a:p>
                  </a:txBody>
                  <a:tcPr marL="0" marR="0" marT="0" marB="0"/>
                </a:tc>
                <a:tc>
                  <a:txBody>
                    <a:bodyPr/>
                    <a:lstStyle/>
                    <a:p>
                      <a:pPr>
                        <a:lnSpc>
                          <a:spcPct val="115000"/>
                        </a:lnSpc>
                        <a:spcAft>
                          <a:spcPts val="0"/>
                        </a:spcAft>
                      </a:pPr>
                      <a:r>
                        <a:rPr lang="ru-RU" sz="1100" dirty="0">
                          <a:effectLst/>
                          <a:latin typeface="Calibri"/>
                          <a:ea typeface="Calibri"/>
                          <a:cs typeface="Times New Roman"/>
                        </a:rPr>
                        <a:t>+</a:t>
                      </a:r>
                      <a:endParaRPr lang="ru-RU" sz="1100" dirty="0">
                        <a:effectLst/>
                        <a:latin typeface="Calibri"/>
                        <a:ea typeface="Times New Roman"/>
                        <a:cs typeface="Times New Roman"/>
                      </a:endParaRPr>
                    </a:p>
                  </a:txBody>
                  <a:tcPr marL="0" marR="0" marT="0" marB="0"/>
                </a:tc>
                <a:tc>
                  <a:txBody>
                    <a:bodyPr/>
                    <a:lstStyle/>
                    <a:p>
                      <a:pPr>
                        <a:lnSpc>
                          <a:spcPct val="115000"/>
                        </a:lnSpc>
                        <a:spcAft>
                          <a:spcPts val="0"/>
                        </a:spcAft>
                      </a:pPr>
                      <a:r>
                        <a:rPr lang="en-US" sz="1100" dirty="0">
                          <a:effectLst/>
                          <a:latin typeface="Calibri"/>
                          <a:ea typeface="Calibri"/>
                          <a:cs typeface="Times New Roman"/>
                        </a:rPr>
                        <a:t> </a:t>
                      </a:r>
                      <a:endParaRPr lang="ru-RU" sz="1100" dirty="0">
                        <a:effectLst/>
                        <a:latin typeface="Calibri"/>
                        <a:ea typeface="Times New Roman"/>
                        <a:cs typeface="Times New Roman"/>
                      </a:endParaRPr>
                    </a:p>
                  </a:txBody>
                  <a:tcPr marL="0" marR="0" marT="0" marB="0"/>
                </a:tc>
                <a:tc>
                  <a:txBody>
                    <a:bodyPr/>
                    <a:lstStyle/>
                    <a:p>
                      <a:pPr marL="278765" marR="277495" algn="ctr">
                        <a:lnSpc>
                          <a:spcPts val="1600"/>
                        </a:lnSpc>
                        <a:spcAft>
                          <a:spcPts val="0"/>
                        </a:spcAft>
                      </a:pPr>
                      <a:r>
                        <a:rPr lang="ru-RU" sz="1100" b="1" dirty="0">
                          <a:effectLst/>
                          <a:latin typeface="Times New Roman"/>
                          <a:ea typeface="Times New Roman"/>
                          <a:cs typeface="Times New Roman"/>
                        </a:rPr>
                        <a:t>+</a:t>
                      </a:r>
                      <a:endParaRPr lang="ru-RU" sz="1100" dirty="0">
                        <a:effectLst/>
                        <a:latin typeface="Calibri"/>
                        <a:ea typeface="Calibri"/>
                        <a:cs typeface="Times New Roman"/>
                      </a:endParaRPr>
                    </a:p>
                  </a:txBody>
                  <a:tcPr marL="0" marR="0" marT="0" marB="0"/>
                </a:tc>
                <a:tc>
                  <a:txBody>
                    <a:bodyPr/>
                    <a:lstStyle/>
                    <a:p>
                      <a:pPr algn="ctr">
                        <a:lnSpc>
                          <a:spcPct val="115000"/>
                        </a:lnSpc>
                        <a:spcAft>
                          <a:spcPts val="0"/>
                        </a:spcAft>
                      </a:pPr>
                      <a:r>
                        <a:rPr lang="ru-RU" sz="1100" dirty="0">
                          <a:effectLst/>
                          <a:latin typeface="Calibri"/>
                          <a:ea typeface="Calibri"/>
                          <a:cs typeface="Times New Roman"/>
                        </a:rPr>
                        <a:t>+</a:t>
                      </a:r>
                      <a:endParaRPr lang="ru-RU" sz="1100" dirty="0">
                        <a:effectLst/>
                        <a:latin typeface="Calibri"/>
                        <a:ea typeface="Times New Roman"/>
                        <a:cs typeface="Times New Roman"/>
                      </a:endParaRPr>
                    </a:p>
                  </a:txBody>
                  <a:tcPr marL="0" marR="0" marT="0" marB="0"/>
                </a:tc>
                <a:tc>
                  <a:txBody>
                    <a:bodyPr/>
                    <a:lstStyle/>
                    <a:p>
                      <a:pPr algn="ctr">
                        <a:lnSpc>
                          <a:spcPct val="115000"/>
                        </a:lnSpc>
                        <a:spcAft>
                          <a:spcPts val="0"/>
                        </a:spcAft>
                      </a:pPr>
                      <a:r>
                        <a:rPr lang="en-US" sz="1100" dirty="0">
                          <a:effectLst/>
                          <a:latin typeface="Calibri"/>
                          <a:ea typeface="Calibri"/>
                          <a:cs typeface="Times New Roman"/>
                        </a:rPr>
                        <a:t> </a:t>
                      </a:r>
                      <a:endParaRPr lang="ru-RU" sz="1100" dirty="0">
                        <a:effectLst/>
                        <a:latin typeface="Calibri"/>
                        <a:ea typeface="Times New Roman"/>
                        <a:cs typeface="Times New Roman"/>
                      </a:endParaRPr>
                    </a:p>
                  </a:txBody>
                  <a:tcPr marL="0" marR="0" marT="0" marB="0"/>
                </a:tc>
                <a:tc>
                  <a:txBody>
                    <a:bodyPr/>
                    <a:lstStyle/>
                    <a:p>
                      <a:pPr marL="280035" marR="277495" algn="ctr">
                        <a:lnSpc>
                          <a:spcPts val="1600"/>
                        </a:lnSpc>
                        <a:spcAft>
                          <a:spcPts val="0"/>
                        </a:spcAft>
                      </a:pPr>
                      <a:r>
                        <a:rPr lang="ru-RU" sz="1100" b="1" dirty="0">
                          <a:effectLst/>
                          <a:latin typeface="Times New Roman"/>
                          <a:ea typeface="Times New Roman"/>
                          <a:cs typeface="Times New Roman"/>
                        </a:rPr>
                        <a:t>+</a:t>
                      </a:r>
                      <a:endParaRPr lang="ru-RU" sz="1100" dirty="0">
                        <a:effectLst/>
                        <a:latin typeface="Calibri"/>
                        <a:ea typeface="Calibri"/>
                        <a:cs typeface="Times New Roman"/>
                      </a:endParaRPr>
                    </a:p>
                  </a:txBody>
                  <a:tcPr marL="0" marR="0" marT="0" marB="0"/>
                </a:tc>
                <a:tc>
                  <a:txBody>
                    <a:bodyPr/>
                    <a:lstStyle/>
                    <a:p>
                      <a:pPr marL="280035" marR="276225" algn="ctr">
                        <a:lnSpc>
                          <a:spcPts val="1600"/>
                        </a:lnSpc>
                        <a:spcAft>
                          <a:spcPts val="0"/>
                        </a:spcAft>
                      </a:pPr>
                      <a:r>
                        <a:rPr lang="en-US" sz="1100" b="1" dirty="0">
                          <a:effectLst/>
                          <a:latin typeface="Times New Roman"/>
                          <a:ea typeface="Times New Roman"/>
                          <a:cs typeface="Times New Roman"/>
                        </a:rPr>
                        <a:t> </a:t>
                      </a:r>
                      <a:endParaRPr lang="ru-RU" sz="1100" dirty="0">
                        <a:effectLst/>
                        <a:latin typeface="Calibri"/>
                        <a:ea typeface="Calibri"/>
                        <a:cs typeface="Times New Roman"/>
                      </a:endParaRPr>
                    </a:p>
                  </a:txBody>
                  <a:tcPr marL="0" marR="0" marT="0" marB="0"/>
                </a:tc>
                <a:tc>
                  <a:txBody>
                    <a:bodyPr/>
                    <a:lstStyle/>
                    <a:p>
                      <a:pPr marL="69215">
                        <a:lnSpc>
                          <a:spcPts val="1600"/>
                        </a:lnSpc>
                        <a:spcAft>
                          <a:spcPts val="0"/>
                        </a:spcAft>
                      </a:pPr>
                      <a:r>
                        <a:rPr lang="en-US" sz="1100" b="1" dirty="0">
                          <a:effectLst/>
                          <a:latin typeface="Times New Roman"/>
                          <a:ea typeface="Times New Roman"/>
                          <a:cs typeface="Times New Roman"/>
                        </a:rPr>
                        <a:t> </a:t>
                      </a:r>
                      <a:endParaRPr lang="ru-RU" sz="1100" dirty="0">
                        <a:effectLst/>
                        <a:latin typeface="Calibri"/>
                        <a:ea typeface="Calibri"/>
                        <a:cs typeface="Times New Roman"/>
                      </a:endParaRPr>
                    </a:p>
                  </a:txBody>
                  <a:tcPr marL="0" marR="0" marT="0" marB="0"/>
                </a:tc>
              </a:tr>
              <a:tr h="219265">
                <a:tc rowSpan="3">
                  <a:txBody>
                    <a:bodyPr/>
                    <a:lstStyle/>
                    <a:p>
                      <a:pPr marL="211455" marR="208915" algn="ctr">
                        <a:lnSpc>
                          <a:spcPts val="1600"/>
                        </a:lnSpc>
                        <a:spcBef>
                          <a:spcPts val="5"/>
                        </a:spcBef>
                        <a:spcAft>
                          <a:spcPts val="0"/>
                        </a:spcAft>
                      </a:pPr>
                      <a:r>
                        <a:rPr lang="ru-RU" sz="1100" b="1" dirty="0">
                          <a:effectLst/>
                          <a:latin typeface="Times New Roman"/>
                          <a:ea typeface="Times New Roman"/>
                          <a:cs typeface="Times New Roman"/>
                        </a:rPr>
                        <a:t>3</a:t>
                      </a:r>
                      <a:endParaRPr lang="ru-RU" sz="1100" dirty="0">
                        <a:effectLst/>
                        <a:latin typeface="Calibri"/>
                        <a:ea typeface="Calibri"/>
                        <a:cs typeface="Times New Roman"/>
                      </a:endParaRPr>
                    </a:p>
                  </a:txBody>
                  <a:tcPr marL="0" marR="0" marT="0" marB="0"/>
                </a:tc>
                <a:tc>
                  <a:txBody>
                    <a:bodyPr/>
                    <a:lstStyle/>
                    <a:p>
                      <a:pPr marL="280035" marR="277495" algn="ctr">
                        <a:lnSpc>
                          <a:spcPts val="1600"/>
                        </a:lnSpc>
                        <a:spcBef>
                          <a:spcPts val="5"/>
                        </a:spcBef>
                        <a:spcAft>
                          <a:spcPts val="0"/>
                        </a:spcAft>
                      </a:pPr>
                      <a:r>
                        <a:rPr lang="ru-RU" sz="1100" b="1" dirty="0">
                          <a:effectLst/>
                          <a:latin typeface="Times New Roman"/>
                          <a:ea typeface="Times New Roman"/>
                          <a:cs typeface="Times New Roman"/>
                        </a:rPr>
                        <a:t>+</a:t>
                      </a:r>
                      <a:endParaRPr lang="ru-RU" sz="1100" dirty="0">
                        <a:effectLst/>
                        <a:latin typeface="Calibri"/>
                        <a:ea typeface="Calibri"/>
                        <a:cs typeface="Times New Roman"/>
                      </a:endParaRPr>
                    </a:p>
                  </a:txBody>
                  <a:tcPr marL="0" marR="0" marT="0" marB="0"/>
                </a:tc>
                <a:tc>
                  <a:txBody>
                    <a:bodyPr/>
                    <a:lstStyle/>
                    <a:p>
                      <a:pPr>
                        <a:lnSpc>
                          <a:spcPct val="115000"/>
                        </a:lnSpc>
                        <a:spcAft>
                          <a:spcPts val="0"/>
                        </a:spcAft>
                      </a:pPr>
                      <a:r>
                        <a:rPr lang="ru-RU" sz="1100" dirty="0">
                          <a:effectLst/>
                          <a:latin typeface="Calibri"/>
                          <a:ea typeface="Calibri"/>
                          <a:cs typeface="Times New Roman"/>
                        </a:rPr>
                        <a:t> </a:t>
                      </a:r>
                      <a:endParaRPr lang="ru-RU" sz="1100" dirty="0">
                        <a:effectLst/>
                        <a:latin typeface="Calibri"/>
                        <a:ea typeface="Times New Roman"/>
                        <a:cs typeface="Times New Roman"/>
                      </a:endParaRPr>
                    </a:p>
                  </a:txBody>
                  <a:tcPr marL="0" marR="0" marT="0" marB="0"/>
                </a:tc>
                <a:tc>
                  <a:txBody>
                    <a:bodyPr/>
                    <a:lstStyle/>
                    <a:p>
                      <a:pPr>
                        <a:lnSpc>
                          <a:spcPct val="115000"/>
                        </a:lnSpc>
                        <a:spcAft>
                          <a:spcPts val="0"/>
                        </a:spcAft>
                      </a:pPr>
                      <a:r>
                        <a:rPr lang="ru-RU" sz="1100" dirty="0">
                          <a:effectLst/>
                          <a:latin typeface="Calibri"/>
                          <a:ea typeface="Calibri"/>
                          <a:cs typeface="Times New Roman"/>
                        </a:rPr>
                        <a:t> </a:t>
                      </a:r>
                      <a:endParaRPr lang="ru-RU" sz="1100" dirty="0">
                        <a:effectLst/>
                        <a:latin typeface="Calibri"/>
                        <a:ea typeface="Times New Roman"/>
                        <a:cs typeface="Times New Roman"/>
                      </a:endParaRPr>
                    </a:p>
                  </a:txBody>
                  <a:tcPr marL="0" marR="0" marT="0" marB="0"/>
                </a:tc>
                <a:tc>
                  <a:txBody>
                    <a:bodyPr/>
                    <a:lstStyle/>
                    <a:p>
                      <a:pPr marL="278765" marR="277495" algn="ctr">
                        <a:lnSpc>
                          <a:spcPts val="1600"/>
                        </a:lnSpc>
                        <a:spcBef>
                          <a:spcPts val="5"/>
                        </a:spcBef>
                        <a:spcAft>
                          <a:spcPts val="0"/>
                        </a:spcAft>
                      </a:pPr>
                      <a:r>
                        <a:rPr lang="en-US" sz="1100" b="1" dirty="0">
                          <a:effectLst/>
                          <a:latin typeface="Times New Roman"/>
                          <a:ea typeface="Times New Roman"/>
                          <a:cs typeface="Times New Roman"/>
                        </a:rPr>
                        <a:t>+</a:t>
                      </a:r>
                      <a:endParaRPr lang="ru-RU" sz="1100" dirty="0">
                        <a:effectLst/>
                        <a:latin typeface="Calibri"/>
                        <a:ea typeface="Calibri"/>
                        <a:cs typeface="Times New Roman"/>
                      </a:endParaRPr>
                    </a:p>
                  </a:txBody>
                  <a:tcPr marL="0" marR="0" marT="0" marB="0"/>
                </a:tc>
                <a:tc>
                  <a:txBody>
                    <a:bodyPr/>
                    <a:lstStyle/>
                    <a:p>
                      <a:pPr marL="278765" marR="277495" algn="ctr">
                        <a:lnSpc>
                          <a:spcPts val="1600"/>
                        </a:lnSpc>
                        <a:spcBef>
                          <a:spcPts val="5"/>
                        </a:spcBef>
                        <a:spcAft>
                          <a:spcPts val="0"/>
                        </a:spcAft>
                      </a:pPr>
                      <a:r>
                        <a:rPr lang="en-US" sz="1100" b="1" dirty="0">
                          <a:effectLst/>
                          <a:latin typeface="Times New Roman"/>
                          <a:ea typeface="Times New Roman"/>
                          <a:cs typeface="Times New Roman"/>
                        </a:rPr>
                        <a:t>+</a:t>
                      </a:r>
                      <a:endParaRPr lang="ru-RU" sz="1100" dirty="0">
                        <a:effectLst/>
                        <a:latin typeface="Calibri"/>
                        <a:ea typeface="Calibri"/>
                        <a:cs typeface="Times New Roman"/>
                      </a:endParaRPr>
                    </a:p>
                  </a:txBody>
                  <a:tcPr marL="0" marR="0" marT="0" marB="0"/>
                </a:tc>
                <a:tc>
                  <a:txBody>
                    <a:bodyPr/>
                    <a:lstStyle/>
                    <a:p>
                      <a:pPr marL="278765" marR="277495" algn="ctr">
                        <a:lnSpc>
                          <a:spcPts val="1600"/>
                        </a:lnSpc>
                        <a:spcBef>
                          <a:spcPts val="5"/>
                        </a:spcBef>
                        <a:spcAft>
                          <a:spcPts val="0"/>
                        </a:spcAft>
                      </a:pPr>
                      <a:r>
                        <a:rPr lang="ru-RU" sz="1100" dirty="0">
                          <a:effectLst/>
                          <a:latin typeface="Times New Roman"/>
                          <a:ea typeface="Times New Roman"/>
                          <a:cs typeface="Times New Roman"/>
                        </a:rPr>
                        <a:t>+</a:t>
                      </a:r>
                      <a:endParaRPr lang="ru-RU" sz="1100" dirty="0">
                        <a:effectLst/>
                        <a:latin typeface="Calibri"/>
                        <a:ea typeface="Calibri"/>
                        <a:cs typeface="Times New Roman"/>
                      </a:endParaRPr>
                    </a:p>
                  </a:txBody>
                  <a:tcPr marL="0" marR="0" marT="0" marB="0"/>
                </a:tc>
                <a:tc>
                  <a:txBody>
                    <a:bodyPr/>
                    <a:lstStyle/>
                    <a:p>
                      <a:pPr marL="280035" marR="277495" algn="ctr">
                        <a:lnSpc>
                          <a:spcPts val="1600"/>
                        </a:lnSpc>
                        <a:spcBef>
                          <a:spcPts val="5"/>
                        </a:spcBef>
                        <a:spcAft>
                          <a:spcPts val="0"/>
                        </a:spcAft>
                      </a:pPr>
                      <a:r>
                        <a:rPr lang="en-US" sz="1100" b="1" dirty="0">
                          <a:effectLst/>
                          <a:latin typeface="Times New Roman"/>
                          <a:ea typeface="Times New Roman"/>
                          <a:cs typeface="Times New Roman"/>
                        </a:rPr>
                        <a:t>+</a:t>
                      </a:r>
                      <a:endParaRPr lang="ru-RU" sz="1100" dirty="0">
                        <a:effectLst/>
                        <a:latin typeface="Calibri"/>
                        <a:ea typeface="Calibri"/>
                        <a:cs typeface="Times New Roman"/>
                      </a:endParaRPr>
                    </a:p>
                  </a:txBody>
                  <a:tcPr marL="0" marR="0" marT="0" marB="0"/>
                </a:tc>
                <a:tc>
                  <a:txBody>
                    <a:bodyPr/>
                    <a:lstStyle/>
                    <a:p>
                      <a:pPr marL="280035" marR="276225" algn="ctr">
                        <a:lnSpc>
                          <a:spcPts val="1600"/>
                        </a:lnSpc>
                        <a:spcBef>
                          <a:spcPts val="5"/>
                        </a:spcBef>
                        <a:spcAft>
                          <a:spcPts val="0"/>
                        </a:spcAft>
                      </a:pPr>
                      <a:r>
                        <a:rPr lang="ru-RU" sz="1100" dirty="0">
                          <a:effectLst/>
                          <a:latin typeface="Times New Roman"/>
                          <a:ea typeface="Times New Roman"/>
                          <a:cs typeface="Times New Roman"/>
                        </a:rPr>
                        <a:t> </a:t>
                      </a:r>
                      <a:endParaRPr lang="ru-RU" sz="1100" dirty="0">
                        <a:effectLst/>
                        <a:latin typeface="Calibri"/>
                        <a:ea typeface="Calibri"/>
                        <a:cs typeface="Times New Roman"/>
                      </a:endParaRPr>
                    </a:p>
                  </a:txBody>
                  <a:tcPr marL="0" marR="0" marT="0" marB="0"/>
                </a:tc>
                <a:tc>
                  <a:txBody>
                    <a:bodyPr/>
                    <a:lstStyle/>
                    <a:p>
                      <a:pPr marL="280035" marR="276225" algn="ctr">
                        <a:lnSpc>
                          <a:spcPts val="1600"/>
                        </a:lnSpc>
                        <a:spcBef>
                          <a:spcPts val="5"/>
                        </a:spcBef>
                        <a:spcAft>
                          <a:spcPts val="0"/>
                        </a:spcAft>
                      </a:pPr>
                      <a:r>
                        <a:rPr lang="en-US" sz="1100" b="1" dirty="0">
                          <a:effectLst/>
                          <a:latin typeface="Times New Roman"/>
                          <a:ea typeface="Times New Roman"/>
                          <a:cs typeface="Times New Roman"/>
                        </a:rPr>
                        <a:t>+</a:t>
                      </a:r>
                      <a:endParaRPr lang="ru-RU" sz="1100" dirty="0">
                        <a:effectLst/>
                        <a:latin typeface="Calibri"/>
                        <a:ea typeface="Calibri"/>
                        <a:cs typeface="Times New Roman"/>
                      </a:endParaRPr>
                    </a:p>
                  </a:txBody>
                  <a:tcPr marL="0" marR="0" marT="0" marB="0"/>
                </a:tc>
              </a:tr>
              <a:tr h="219265">
                <a:tc vMerge="1">
                  <a:txBody>
                    <a:bodyPr/>
                    <a:lstStyle/>
                    <a:p>
                      <a:endParaRPr lang="ru-RU"/>
                    </a:p>
                  </a:txBody>
                  <a:tcPr/>
                </a:tc>
                <a:tc>
                  <a:txBody>
                    <a:bodyPr/>
                    <a:lstStyle/>
                    <a:p>
                      <a:pPr marL="280035" marR="277495" algn="ctr">
                        <a:lnSpc>
                          <a:spcPts val="1600"/>
                        </a:lnSpc>
                        <a:spcBef>
                          <a:spcPts val="5"/>
                        </a:spcBef>
                        <a:spcAft>
                          <a:spcPts val="0"/>
                        </a:spcAft>
                      </a:pPr>
                      <a:r>
                        <a:rPr lang="en-US" sz="1100" b="1" dirty="0">
                          <a:effectLst/>
                          <a:latin typeface="Times New Roman"/>
                          <a:ea typeface="Times New Roman"/>
                          <a:cs typeface="Times New Roman"/>
                        </a:rPr>
                        <a:t> </a:t>
                      </a:r>
                      <a:endParaRPr lang="ru-RU" sz="1100" dirty="0">
                        <a:effectLst/>
                        <a:latin typeface="Calibri"/>
                        <a:ea typeface="Calibri"/>
                        <a:cs typeface="Times New Roman"/>
                      </a:endParaRPr>
                    </a:p>
                  </a:txBody>
                  <a:tcPr marL="0" marR="0" marT="0" marB="0"/>
                </a:tc>
                <a:tc>
                  <a:txBody>
                    <a:bodyPr/>
                    <a:lstStyle/>
                    <a:p>
                      <a:pPr>
                        <a:lnSpc>
                          <a:spcPct val="115000"/>
                        </a:lnSpc>
                        <a:spcAft>
                          <a:spcPts val="0"/>
                        </a:spcAft>
                      </a:pPr>
                      <a:r>
                        <a:rPr lang="ru-RU" sz="1100" dirty="0">
                          <a:effectLst/>
                          <a:latin typeface="Calibri"/>
                          <a:ea typeface="Calibri"/>
                          <a:cs typeface="Times New Roman"/>
                        </a:rPr>
                        <a:t>+</a:t>
                      </a:r>
                      <a:endParaRPr lang="ru-RU" sz="1100" dirty="0">
                        <a:effectLst/>
                        <a:latin typeface="Calibri"/>
                        <a:ea typeface="Times New Roman"/>
                        <a:cs typeface="Times New Roman"/>
                      </a:endParaRPr>
                    </a:p>
                  </a:txBody>
                  <a:tcPr marL="0" marR="0" marT="0" marB="0"/>
                </a:tc>
                <a:tc>
                  <a:txBody>
                    <a:bodyPr/>
                    <a:lstStyle/>
                    <a:p>
                      <a:pPr>
                        <a:lnSpc>
                          <a:spcPct val="115000"/>
                        </a:lnSpc>
                        <a:spcAft>
                          <a:spcPts val="0"/>
                        </a:spcAft>
                      </a:pPr>
                      <a:r>
                        <a:rPr lang="ru-RU" sz="1100" dirty="0">
                          <a:effectLst/>
                          <a:latin typeface="Calibri"/>
                          <a:ea typeface="Calibri"/>
                          <a:cs typeface="Times New Roman"/>
                        </a:rPr>
                        <a:t> </a:t>
                      </a:r>
                      <a:endParaRPr lang="ru-RU" sz="1100" dirty="0">
                        <a:effectLst/>
                        <a:latin typeface="Calibri"/>
                        <a:ea typeface="Times New Roman"/>
                        <a:cs typeface="Times New Roman"/>
                      </a:endParaRPr>
                    </a:p>
                  </a:txBody>
                  <a:tcPr marL="0" marR="0" marT="0" marB="0"/>
                </a:tc>
                <a:tc>
                  <a:txBody>
                    <a:bodyPr/>
                    <a:lstStyle/>
                    <a:p>
                      <a:pPr marL="278765" marR="277495" algn="ctr">
                        <a:lnSpc>
                          <a:spcPts val="1600"/>
                        </a:lnSpc>
                        <a:spcBef>
                          <a:spcPts val="5"/>
                        </a:spcBef>
                        <a:spcAft>
                          <a:spcPts val="0"/>
                        </a:spcAft>
                      </a:pPr>
                      <a:r>
                        <a:rPr lang="ru-RU" sz="1100" b="1" dirty="0">
                          <a:effectLst/>
                          <a:latin typeface="Times New Roman"/>
                          <a:ea typeface="Times New Roman"/>
                          <a:cs typeface="Times New Roman"/>
                        </a:rPr>
                        <a:t>+</a:t>
                      </a:r>
                      <a:endParaRPr lang="ru-RU" sz="1100" dirty="0">
                        <a:effectLst/>
                        <a:latin typeface="Calibri"/>
                        <a:ea typeface="Calibri"/>
                        <a:cs typeface="Times New Roman"/>
                      </a:endParaRPr>
                    </a:p>
                  </a:txBody>
                  <a:tcPr marL="0" marR="0" marT="0" marB="0"/>
                </a:tc>
                <a:tc>
                  <a:txBody>
                    <a:bodyPr/>
                    <a:lstStyle/>
                    <a:p>
                      <a:pPr marL="278765" marR="277495" algn="ctr">
                        <a:lnSpc>
                          <a:spcPts val="1600"/>
                        </a:lnSpc>
                        <a:spcBef>
                          <a:spcPts val="5"/>
                        </a:spcBef>
                        <a:spcAft>
                          <a:spcPts val="0"/>
                        </a:spcAft>
                      </a:pPr>
                      <a:r>
                        <a:rPr lang="ru-RU" sz="1100" b="1" dirty="0">
                          <a:effectLst/>
                          <a:latin typeface="Times New Roman"/>
                          <a:ea typeface="Times New Roman"/>
                          <a:cs typeface="Times New Roman"/>
                        </a:rPr>
                        <a:t>+</a:t>
                      </a:r>
                      <a:endParaRPr lang="ru-RU" sz="1100" dirty="0">
                        <a:effectLst/>
                        <a:latin typeface="Calibri"/>
                        <a:ea typeface="Calibri"/>
                        <a:cs typeface="Times New Roman"/>
                      </a:endParaRPr>
                    </a:p>
                  </a:txBody>
                  <a:tcPr marL="0" marR="0" marT="0" marB="0"/>
                </a:tc>
                <a:tc>
                  <a:txBody>
                    <a:bodyPr/>
                    <a:lstStyle/>
                    <a:p>
                      <a:pPr marL="278765" marR="277495" algn="ctr">
                        <a:lnSpc>
                          <a:spcPts val="1600"/>
                        </a:lnSpc>
                        <a:spcBef>
                          <a:spcPts val="5"/>
                        </a:spcBef>
                        <a:spcAft>
                          <a:spcPts val="0"/>
                        </a:spcAft>
                      </a:pPr>
                      <a:r>
                        <a:rPr lang="ru-RU" sz="1100" dirty="0">
                          <a:effectLst/>
                          <a:latin typeface="Times New Roman"/>
                          <a:ea typeface="Times New Roman"/>
                          <a:cs typeface="Times New Roman"/>
                        </a:rPr>
                        <a:t>+</a:t>
                      </a:r>
                      <a:endParaRPr lang="ru-RU" sz="1100" dirty="0">
                        <a:effectLst/>
                        <a:latin typeface="Calibri"/>
                        <a:ea typeface="Calibri"/>
                        <a:cs typeface="Times New Roman"/>
                      </a:endParaRPr>
                    </a:p>
                  </a:txBody>
                  <a:tcPr marL="0" marR="0" marT="0" marB="0"/>
                </a:tc>
                <a:tc>
                  <a:txBody>
                    <a:bodyPr/>
                    <a:lstStyle/>
                    <a:p>
                      <a:pPr marL="280035" marR="277495" algn="ctr">
                        <a:lnSpc>
                          <a:spcPts val="1600"/>
                        </a:lnSpc>
                        <a:spcBef>
                          <a:spcPts val="5"/>
                        </a:spcBef>
                        <a:spcAft>
                          <a:spcPts val="0"/>
                        </a:spcAft>
                      </a:pPr>
                      <a:r>
                        <a:rPr lang="ru-RU" sz="1100" b="1" dirty="0">
                          <a:effectLst/>
                          <a:latin typeface="Times New Roman"/>
                          <a:ea typeface="Times New Roman"/>
                          <a:cs typeface="Times New Roman"/>
                        </a:rPr>
                        <a:t>+</a:t>
                      </a:r>
                      <a:endParaRPr lang="ru-RU" sz="1100" dirty="0">
                        <a:effectLst/>
                        <a:latin typeface="Calibri"/>
                        <a:ea typeface="Calibri"/>
                        <a:cs typeface="Times New Roman"/>
                      </a:endParaRPr>
                    </a:p>
                  </a:txBody>
                  <a:tcPr marL="0" marR="0" marT="0" marB="0"/>
                </a:tc>
                <a:tc>
                  <a:txBody>
                    <a:bodyPr/>
                    <a:lstStyle/>
                    <a:p>
                      <a:pPr marL="280035" marR="276225" algn="ctr">
                        <a:lnSpc>
                          <a:spcPts val="1600"/>
                        </a:lnSpc>
                        <a:spcBef>
                          <a:spcPts val="5"/>
                        </a:spcBef>
                        <a:spcAft>
                          <a:spcPts val="0"/>
                        </a:spcAft>
                      </a:pPr>
                      <a:r>
                        <a:rPr lang="en-US" sz="1100" b="1" dirty="0">
                          <a:effectLst/>
                          <a:latin typeface="Times New Roman"/>
                          <a:ea typeface="Times New Roman"/>
                          <a:cs typeface="Times New Roman"/>
                        </a:rPr>
                        <a:t> </a:t>
                      </a:r>
                      <a:endParaRPr lang="ru-RU" sz="1100" dirty="0">
                        <a:effectLst/>
                        <a:latin typeface="Calibri"/>
                        <a:ea typeface="Calibri"/>
                        <a:cs typeface="Times New Roman"/>
                      </a:endParaRPr>
                    </a:p>
                  </a:txBody>
                  <a:tcPr marL="0" marR="0" marT="0" marB="0"/>
                </a:tc>
                <a:tc>
                  <a:txBody>
                    <a:bodyPr/>
                    <a:lstStyle/>
                    <a:p>
                      <a:pPr marL="280035" marR="276225" algn="ctr">
                        <a:lnSpc>
                          <a:spcPts val="1600"/>
                        </a:lnSpc>
                        <a:spcBef>
                          <a:spcPts val="5"/>
                        </a:spcBef>
                        <a:spcAft>
                          <a:spcPts val="0"/>
                        </a:spcAft>
                      </a:pPr>
                      <a:r>
                        <a:rPr lang="en-US" sz="1100" b="1" dirty="0">
                          <a:effectLst/>
                          <a:latin typeface="Times New Roman"/>
                          <a:ea typeface="Times New Roman"/>
                          <a:cs typeface="Times New Roman"/>
                        </a:rPr>
                        <a:t> </a:t>
                      </a:r>
                      <a:endParaRPr lang="ru-RU" sz="1100" dirty="0">
                        <a:effectLst/>
                        <a:latin typeface="Calibri"/>
                        <a:ea typeface="Calibri"/>
                        <a:cs typeface="Times New Roman"/>
                      </a:endParaRPr>
                    </a:p>
                  </a:txBody>
                  <a:tcPr marL="0" marR="0" marT="0" marB="0"/>
                </a:tc>
              </a:tr>
              <a:tr h="219265">
                <a:tc vMerge="1">
                  <a:txBody>
                    <a:bodyPr/>
                    <a:lstStyle/>
                    <a:p>
                      <a:endParaRPr lang="ru-RU"/>
                    </a:p>
                  </a:txBody>
                  <a:tcPr/>
                </a:tc>
                <a:tc>
                  <a:txBody>
                    <a:bodyPr/>
                    <a:lstStyle/>
                    <a:p>
                      <a:pPr marL="280035" marR="277495" algn="ctr">
                        <a:lnSpc>
                          <a:spcPts val="1600"/>
                        </a:lnSpc>
                        <a:spcBef>
                          <a:spcPts val="5"/>
                        </a:spcBef>
                        <a:spcAft>
                          <a:spcPts val="0"/>
                        </a:spcAft>
                      </a:pPr>
                      <a:r>
                        <a:rPr lang="en-US" sz="1100" b="1" dirty="0">
                          <a:effectLst/>
                          <a:latin typeface="Times New Roman"/>
                          <a:ea typeface="Times New Roman"/>
                          <a:cs typeface="Times New Roman"/>
                        </a:rPr>
                        <a:t> </a:t>
                      </a:r>
                      <a:endParaRPr lang="ru-RU" sz="1100" dirty="0">
                        <a:effectLst/>
                        <a:latin typeface="Calibri"/>
                        <a:ea typeface="Calibri"/>
                        <a:cs typeface="Times New Roman"/>
                      </a:endParaRPr>
                    </a:p>
                  </a:txBody>
                  <a:tcPr marL="0" marR="0" marT="0" marB="0"/>
                </a:tc>
                <a:tc>
                  <a:txBody>
                    <a:bodyPr/>
                    <a:lstStyle/>
                    <a:p>
                      <a:pPr>
                        <a:lnSpc>
                          <a:spcPct val="115000"/>
                        </a:lnSpc>
                        <a:spcAft>
                          <a:spcPts val="0"/>
                        </a:spcAft>
                      </a:pPr>
                      <a:r>
                        <a:rPr lang="en-US" sz="1100" dirty="0">
                          <a:effectLst/>
                          <a:latin typeface="Calibri"/>
                          <a:ea typeface="Calibri"/>
                          <a:cs typeface="Times New Roman"/>
                        </a:rPr>
                        <a:t> </a:t>
                      </a:r>
                      <a:endParaRPr lang="ru-RU" sz="1100" dirty="0">
                        <a:effectLst/>
                        <a:latin typeface="Calibri"/>
                        <a:ea typeface="Times New Roman"/>
                        <a:cs typeface="Times New Roman"/>
                      </a:endParaRPr>
                    </a:p>
                  </a:txBody>
                  <a:tcPr marL="0" marR="0" marT="0" marB="0"/>
                </a:tc>
                <a:tc>
                  <a:txBody>
                    <a:bodyPr/>
                    <a:lstStyle/>
                    <a:p>
                      <a:pPr>
                        <a:lnSpc>
                          <a:spcPct val="115000"/>
                        </a:lnSpc>
                        <a:spcAft>
                          <a:spcPts val="0"/>
                        </a:spcAft>
                      </a:pPr>
                      <a:r>
                        <a:rPr lang="ru-RU" sz="1100" dirty="0">
                          <a:effectLst/>
                          <a:latin typeface="Calibri"/>
                          <a:ea typeface="Calibri"/>
                          <a:cs typeface="Times New Roman"/>
                        </a:rPr>
                        <a:t>+</a:t>
                      </a:r>
                      <a:endParaRPr lang="ru-RU" sz="1100" dirty="0">
                        <a:effectLst/>
                        <a:latin typeface="Calibri"/>
                        <a:ea typeface="Times New Roman"/>
                        <a:cs typeface="Times New Roman"/>
                      </a:endParaRPr>
                    </a:p>
                  </a:txBody>
                  <a:tcPr marL="0" marR="0" marT="0" marB="0"/>
                </a:tc>
                <a:tc>
                  <a:txBody>
                    <a:bodyPr/>
                    <a:lstStyle/>
                    <a:p>
                      <a:pPr marL="278765" marR="277495" algn="ctr">
                        <a:lnSpc>
                          <a:spcPts val="1600"/>
                        </a:lnSpc>
                        <a:spcBef>
                          <a:spcPts val="5"/>
                        </a:spcBef>
                        <a:spcAft>
                          <a:spcPts val="0"/>
                        </a:spcAft>
                      </a:pPr>
                      <a:r>
                        <a:rPr lang="ru-RU" sz="1100" b="1" dirty="0">
                          <a:effectLst/>
                          <a:latin typeface="Times New Roman"/>
                          <a:ea typeface="Times New Roman"/>
                          <a:cs typeface="Times New Roman"/>
                        </a:rPr>
                        <a:t>+</a:t>
                      </a:r>
                      <a:endParaRPr lang="ru-RU" sz="1100" dirty="0">
                        <a:effectLst/>
                        <a:latin typeface="Calibri"/>
                        <a:ea typeface="Calibri"/>
                        <a:cs typeface="Times New Roman"/>
                      </a:endParaRPr>
                    </a:p>
                  </a:txBody>
                  <a:tcPr marL="0" marR="0" marT="0" marB="0"/>
                </a:tc>
                <a:tc>
                  <a:txBody>
                    <a:bodyPr/>
                    <a:lstStyle/>
                    <a:p>
                      <a:pPr marL="278765" marR="277495" algn="ctr">
                        <a:lnSpc>
                          <a:spcPts val="1600"/>
                        </a:lnSpc>
                        <a:spcBef>
                          <a:spcPts val="5"/>
                        </a:spcBef>
                        <a:spcAft>
                          <a:spcPts val="0"/>
                        </a:spcAft>
                      </a:pPr>
                      <a:r>
                        <a:rPr lang="ru-RU" sz="1100" b="1" dirty="0">
                          <a:effectLst/>
                          <a:latin typeface="Times New Roman"/>
                          <a:ea typeface="Times New Roman"/>
                          <a:cs typeface="Times New Roman"/>
                        </a:rPr>
                        <a:t>+</a:t>
                      </a:r>
                      <a:endParaRPr lang="ru-RU" sz="1100" dirty="0">
                        <a:effectLst/>
                        <a:latin typeface="Calibri"/>
                        <a:ea typeface="Calibri"/>
                        <a:cs typeface="Times New Roman"/>
                      </a:endParaRPr>
                    </a:p>
                  </a:txBody>
                  <a:tcPr marL="0" marR="0" marT="0" marB="0"/>
                </a:tc>
                <a:tc>
                  <a:txBody>
                    <a:bodyPr/>
                    <a:lstStyle/>
                    <a:p>
                      <a:pPr marL="278765" marR="277495" algn="ctr">
                        <a:lnSpc>
                          <a:spcPts val="1600"/>
                        </a:lnSpc>
                        <a:spcBef>
                          <a:spcPts val="5"/>
                        </a:spcBef>
                        <a:spcAft>
                          <a:spcPts val="0"/>
                        </a:spcAft>
                      </a:pPr>
                      <a:r>
                        <a:rPr lang="ru-RU" sz="1100" dirty="0">
                          <a:effectLst/>
                          <a:latin typeface="Times New Roman"/>
                          <a:ea typeface="Times New Roman"/>
                          <a:cs typeface="Times New Roman"/>
                        </a:rPr>
                        <a:t>+</a:t>
                      </a:r>
                      <a:endParaRPr lang="ru-RU" sz="1100" dirty="0">
                        <a:effectLst/>
                        <a:latin typeface="Calibri"/>
                        <a:ea typeface="Calibri"/>
                        <a:cs typeface="Times New Roman"/>
                      </a:endParaRPr>
                    </a:p>
                  </a:txBody>
                  <a:tcPr marL="0" marR="0" marT="0" marB="0"/>
                </a:tc>
                <a:tc>
                  <a:txBody>
                    <a:bodyPr/>
                    <a:lstStyle/>
                    <a:p>
                      <a:pPr marL="280035" marR="277495" algn="ctr">
                        <a:lnSpc>
                          <a:spcPts val="1600"/>
                        </a:lnSpc>
                        <a:spcBef>
                          <a:spcPts val="5"/>
                        </a:spcBef>
                        <a:spcAft>
                          <a:spcPts val="0"/>
                        </a:spcAft>
                      </a:pPr>
                      <a:r>
                        <a:rPr lang="ru-RU" sz="1100" b="1" dirty="0">
                          <a:effectLst/>
                          <a:latin typeface="Times New Roman"/>
                          <a:ea typeface="Times New Roman"/>
                          <a:cs typeface="Times New Roman"/>
                        </a:rPr>
                        <a:t>+</a:t>
                      </a:r>
                      <a:endParaRPr lang="ru-RU" sz="1100" dirty="0">
                        <a:effectLst/>
                        <a:latin typeface="Calibri"/>
                        <a:ea typeface="Calibri"/>
                        <a:cs typeface="Times New Roman"/>
                      </a:endParaRPr>
                    </a:p>
                  </a:txBody>
                  <a:tcPr marL="0" marR="0" marT="0" marB="0"/>
                </a:tc>
                <a:tc>
                  <a:txBody>
                    <a:bodyPr/>
                    <a:lstStyle/>
                    <a:p>
                      <a:pPr marL="280035" marR="276225" algn="ctr">
                        <a:lnSpc>
                          <a:spcPts val="1600"/>
                        </a:lnSpc>
                        <a:spcBef>
                          <a:spcPts val="5"/>
                        </a:spcBef>
                        <a:spcAft>
                          <a:spcPts val="0"/>
                        </a:spcAft>
                      </a:pPr>
                      <a:r>
                        <a:rPr lang="ru-RU" sz="1100" b="1" dirty="0">
                          <a:effectLst/>
                          <a:latin typeface="Times New Roman"/>
                          <a:ea typeface="Times New Roman"/>
                          <a:cs typeface="Times New Roman"/>
                        </a:rPr>
                        <a:t>+</a:t>
                      </a:r>
                      <a:endParaRPr lang="ru-RU" sz="1100" dirty="0">
                        <a:effectLst/>
                        <a:latin typeface="Calibri"/>
                        <a:ea typeface="Calibri"/>
                        <a:cs typeface="Times New Roman"/>
                      </a:endParaRPr>
                    </a:p>
                  </a:txBody>
                  <a:tcPr marL="0" marR="0" marT="0" marB="0"/>
                </a:tc>
                <a:tc>
                  <a:txBody>
                    <a:bodyPr/>
                    <a:lstStyle/>
                    <a:p>
                      <a:pPr marL="280035" marR="276225" algn="ctr">
                        <a:lnSpc>
                          <a:spcPts val="1600"/>
                        </a:lnSpc>
                        <a:spcBef>
                          <a:spcPts val="5"/>
                        </a:spcBef>
                        <a:spcAft>
                          <a:spcPts val="0"/>
                        </a:spcAft>
                      </a:pPr>
                      <a:r>
                        <a:rPr lang="en-US" sz="1100" b="1" dirty="0">
                          <a:effectLst/>
                          <a:latin typeface="Times New Roman"/>
                          <a:ea typeface="Times New Roman"/>
                          <a:cs typeface="Times New Roman"/>
                        </a:rPr>
                        <a:t> </a:t>
                      </a:r>
                      <a:endParaRPr lang="ru-RU" sz="1100" dirty="0">
                        <a:effectLst/>
                        <a:latin typeface="Calibri"/>
                        <a:ea typeface="Calibri"/>
                        <a:cs typeface="Times New Roman"/>
                      </a:endParaRPr>
                    </a:p>
                  </a:txBody>
                  <a:tcPr marL="0" marR="0" marT="0" marB="0"/>
                </a:tc>
              </a:tr>
              <a:tr h="219265">
                <a:tc rowSpan="2">
                  <a:txBody>
                    <a:bodyPr/>
                    <a:lstStyle/>
                    <a:p>
                      <a:pPr marL="211455" marR="208915" algn="ctr">
                        <a:lnSpc>
                          <a:spcPts val="1600"/>
                        </a:lnSpc>
                        <a:spcAft>
                          <a:spcPts val="0"/>
                        </a:spcAft>
                      </a:pPr>
                      <a:r>
                        <a:rPr lang="ru-RU" sz="1100" b="1" dirty="0">
                          <a:effectLst/>
                          <a:latin typeface="Times New Roman"/>
                          <a:ea typeface="Times New Roman"/>
                          <a:cs typeface="Times New Roman"/>
                        </a:rPr>
                        <a:t>4</a:t>
                      </a:r>
                      <a:endParaRPr lang="ru-RU" sz="1100" dirty="0">
                        <a:effectLst/>
                        <a:latin typeface="Calibri"/>
                        <a:ea typeface="Calibri"/>
                        <a:cs typeface="Times New Roman"/>
                      </a:endParaRPr>
                    </a:p>
                  </a:txBody>
                  <a:tcPr marL="0" marR="0" marT="0" marB="0"/>
                </a:tc>
                <a:tc>
                  <a:txBody>
                    <a:bodyPr/>
                    <a:lstStyle/>
                    <a:p>
                      <a:pPr marL="280035" marR="277495" algn="ctr">
                        <a:lnSpc>
                          <a:spcPts val="1600"/>
                        </a:lnSpc>
                        <a:spcAft>
                          <a:spcPts val="0"/>
                        </a:spcAft>
                      </a:pPr>
                      <a:r>
                        <a:rPr lang="en-US" sz="1100" b="1" dirty="0">
                          <a:effectLst/>
                          <a:latin typeface="Times New Roman"/>
                          <a:ea typeface="Times New Roman"/>
                          <a:cs typeface="Times New Roman"/>
                        </a:rPr>
                        <a:t>+</a:t>
                      </a:r>
                      <a:endParaRPr lang="ru-RU" sz="1100" dirty="0">
                        <a:effectLst/>
                        <a:latin typeface="Calibri"/>
                        <a:ea typeface="Calibri"/>
                        <a:cs typeface="Times New Roman"/>
                      </a:endParaRPr>
                    </a:p>
                  </a:txBody>
                  <a:tcPr marL="0" marR="0" marT="0" marB="0"/>
                </a:tc>
                <a:tc>
                  <a:txBody>
                    <a:bodyPr/>
                    <a:lstStyle/>
                    <a:p>
                      <a:pPr>
                        <a:lnSpc>
                          <a:spcPct val="115000"/>
                        </a:lnSpc>
                        <a:spcAft>
                          <a:spcPts val="0"/>
                        </a:spcAft>
                      </a:pPr>
                      <a:r>
                        <a:rPr lang="ru-RU" sz="1100" dirty="0">
                          <a:effectLst/>
                          <a:latin typeface="Calibri"/>
                          <a:ea typeface="Calibri"/>
                          <a:cs typeface="Times New Roman"/>
                        </a:rPr>
                        <a:t> </a:t>
                      </a:r>
                      <a:endParaRPr lang="ru-RU" sz="1100" dirty="0">
                        <a:effectLst/>
                        <a:latin typeface="Calibri"/>
                        <a:ea typeface="Times New Roman"/>
                        <a:cs typeface="Times New Roman"/>
                      </a:endParaRPr>
                    </a:p>
                  </a:txBody>
                  <a:tcPr marL="0" marR="0" marT="0" marB="0"/>
                </a:tc>
                <a:tc>
                  <a:txBody>
                    <a:bodyPr/>
                    <a:lstStyle/>
                    <a:p>
                      <a:pPr>
                        <a:lnSpc>
                          <a:spcPct val="115000"/>
                        </a:lnSpc>
                        <a:spcAft>
                          <a:spcPts val="0"/>
                        </a:spcAft>
                      </a:pPr>
                      <a:r>
                        <a:rPr lang="ru-RU" sz="1100" dirty="0">
                          <a:effectLst/>
                          <a:latin typeface="Calibri"/>
                          <a:ea typeface="Calibri"/>
                          <a:cs typeface="Times New Roman"/>
                        </a:rPr>
                        <a:t> </a:t>
                      </a:r>
                      <a:endParaRPr lang="ru-RU" sz="1100" dirty="0">
                        <a:effectLst/>
                        <a:latin typeface="Calibri"/>
                        <a:ea typeface="Times New Roman"/>
                        <a:cs typeface="Times New Roman"/>
                      </a:endParaRPr>
                    </a:p>
                  </a:txBody>
                  <a:tcPr marL="0" marR="0" marT="0" marB="0"/>
                </a:tc>
                <a:tc>
                  <a:txBody>
                    <a:bodyPr/>
                    <a:lstStyle/>
                    <a:p>
                      <a:pPr marL="278765" marR="277495" algn="ctr">
                        <a:lnSpc>
                          <a:spcPts val="1600"/>
                        </a:lnSpc>
                        <a:spcAft>
                          <a:spcPts val="0"/>
                        </a:spcAft>
                      </a:pPr>
                      <a:r>
                        <a:rPr lang="en-US" sz="1100" b="1" dirty="0">
                          <a:effectLst/>
                          <a:latin typeface="Times New Roman"/>
                          <a:ea typeface="Times New Roman"/>
                          <a:cs typeface="Times New Roman"/>
                        </a:rPr>
                        <a:t>+</a:t>
                      </a:r>
                      <a:endParaRPr lang="ru-RU" sz="1100" dirty="0">
                        <a:effectLst/>
                        <a:latin typeface="Calibri"/>
                        <a:ea typeface="Calibri"/>
                        <a:cs typeface="Times New Roman"/>
                      </a:endParaRPr>
                    </a:p>
                  </a:txBody>
                  <a:tcPr marL="0" marR="0" marT="0" marB="0"/>
                </a:tc>
                <a:tc>
                  <a:txBody>
                    <a:bodyPr/>
                    <a:lstStyle/>
                    <a:p>
                      <a:pPr algn="ctr">
                        <a:lnSpc>
                          <a:spcPct val="115000"/>
                        </a:lnSpc>
                        <a:spcAft>
                          <a:spcPts val="0"/>
                        </a:spcAft>
                      </a:pPr>
                      <a:r>
                        <a:rPr lang="ru-RU" sz="1100" dirty="0">
                          <a:effectLst/>
                          <a:latin typeface="Calibri"/>
                          <a:ea typeface="Calibri"/>
                          <a:cs typeface="Times New Roman"/>
                        </a:rPr>
                        <a:t>+</a:t>
                      </a:r>
                      <a:endParaRPr lang="ru-RU" sz="1100" dirty="0">
                        <a:effectLst/>
                        <a:latin typeface="Calibri"/>
                        <a:ea typeface="Times New Roman"/>
                        <a:cs typeface="Times New Roman"/>
                      </a:endParaRPr>
                    </a:p>
                  </a:txBody>
                  <a:tcPr marL="0" marR="0" marT="0" marB="0"/>
                </a:tc>
                <a:tc>
                  <a:txBody>
                    <a:bodyPr/>
                    <a:lstStyle/>
                    <a:p>
                      <a:pPr algn="ctr">
                        <a:lnSpc>
                          <a:spcPct val="115000"/>
                        </a:lnSpc>
                        <a:spcAft>
                          <a:spcPts val="0"/>
                        </a:spcAft>
                      </a:pPr>
                      <a:r>
                        <a:rPr lang="ru-RU" sz="1100" dirty="0">
                          <a:effectLst/>
                          <a:latin typeface="Calibri"/>
                          <a:ea typeface="Calibri"/>
                          <a:cs typeface="Times New Roman"/>
                        </a:rPr>
                        <a:t>+</a:t>
                      </a:r>
                      <a:endParaRPr lang="ru-RU" sz="1100" dirty="0">
                        <a:effectLst/>
                        <a:latin typeface="Calibri"/>
                        <a:ea typeface="Times New Roman"/>
                        <a:cs typeface="Times New Roman"/>
                      </a:endParaRPr>
                    </a:p>
                  </a:txBody>
                  <a:tcPr marL="0" marR="0" marT="0" marB="0"/>
                </a:tc>
                <a:tc>
                  <a:txBody>
                    <a:bodyPr/>
                    <a:lstStyle/>
                    <a:p>
                      <a:pPr marL="280035" marR="277495" algn="ctr">
                        <a:lnSpc>
                          <a:spcPts val="1600"/>
                        </a:lnSpc>
                        <a:spcAft>
                          <a:spcPts val="0"/>
                        </a:spcAft>
                      </a:pPr>
                      <a:r>
                        <a:rPr lang="en-US" sz="1100" b="1" dirty="0">
                          <a:effectLst/>
                          <a:latin typeface="Times New Roman"/>
                          <a:ea typeface="Times New Roman"/>
                          <a:cs typeface="Times New Roman"/>
                        </a:rPr>
                        <a:t>+</a:t>
                      </a:r>
                      <a:endParaRPr lang="ru-RU" sz="1100" dirty="0">
                        <a:effectLst/>
                        <a:latin typeface="Calibri"/>
                        <a:ea typeface="Calibri"/>
                        <a:cs typeface="Times New Roman"/>
                      </a:endParaRPr>
                    </a:p>
                  </a:txBody>
                  <a:tcPr marL="0" marR="0" marT="0" marB="0"/>
                </a:tc>
                <a:tc>
                  <a:txBody>
                    <a:bodyPr/>
                    <a:lstStyle/>
                    <a:p>
                      <a:pPr marL="280035" marR="276225" algn="ctr">
                        <a:lnSpc>
                          <a:spcPts val="1600"/>
                        </a:lnSpc>
                        <a:spcAft>
                          <a:spcPts val="0"/>
                        </a:spcAft>
                      </a:pPr>
                      <a:r>
                        <a:rPr lang="en-US" sz="1100" b="1" dirty="0">
                          <a:effectLst/>
                          <a:latin typeface="Times New Roman"/>
                          <a:ea typeface="Times New Roman"/>
                          <a:cs typeface="Times New Roman"/>
                        </a:rPr>
                        <a:t>+</a:t>
                      </a:r>
                      <a:endParaRPr lang="ru-RU" sz="1100" dirty="0">
                        <a:effectLst/>
                        <a:latin typeface="Calibri"/>
                        <a:ea typeface="Calibri"/>
                        <a:cs typeface="Times New Roman"/>
                      </a:endParaRPr>
                    </a:p>
                  </a:txBody>
                  <a:tcPr marL="0" marR="0" marT="0" marB="0"/>
                </a:tc>
                <a:tc>
                  <a:txBody>
                    <a:bodyPr/>
                    <a:lstStyle/>
                    <a:p>
                      <a:pPr marL="280035" marR="276225" algn="ctr">
                        <a:lnSpc>
                          <a:spcPts val="1600"/>
                        </a:lnSpc>
                        <a:spcAft>
                          <a:spcPts val="0"/>
                        </a:spcAft>
                      </a:pPr>
                      <a:r>
                        <a:rPr lang="ru-RU" sz="1100" dirty="0">
                          <a:effectLst/>
                          <a:latin typeface="Times New Roman"/>
                          <a:ea typeface="Times New Roman"/>
                          <a:cs typeface="Times New Roman"/>
                        </a:rPr>
                        <a:t> </a:t>
                      </a:r>
                      <a:endParaRPr lang="ru-RU" sz="1100" dirty="0">
                        <a:effectLst/>
                        <a:latin typeface="Calibri"/>
                        <a:ea typeface="Calibri"/>
                        <a:cs typeface="Times New Roman"/>
                      </a:endParaRPr>
                    </a:p>
                  </a:txBody>
                  <a:tcPr marL="0" marR="0" marT="0" marB="0"/>
                </a:tc>
              </a:tr>
              <a:tr h="219265">
                <a:tc vMerge="1">
                  <a:txBody>
                    <a:bodyPr/>
                    <a:lstStyle/>
                    <a:p>
                      <a:endParaRPr lang="ru-RU"/>
                    </a:p>
                  </a:txBody>
                  <a:tcPr/>
                </a:tc>
                <a:tc>
                  <a:txBody>
                    <a:bodyPr/>
                    <a:lstStyle/>
                    <a:p>
                      <a:pPr marL="280035" marR="277495" algn="ctr">
                        <a:lnSpc>
                          <a:spcPts val="1600"/>
                        </a:lnSpc>
                        <a:spcAft>
                          <a:spcPts val="0"/>
                        </a:spcAft>
                      </a:pPr>
                      <a:r>
                        <a:rPr lang="ru-RU" sz="1100" b="1" dirty="0">
                          <a:effectLst/>
                          <a:latin typeface="Times New Roman"/>
                          <a:ea typeface="Times New Roman"/>
                          <a:cs typeface="Times New Roman"/>
                        </a:rPr>
                        <a:t>+</a:t>
                      </a:r>
                      <a:endParaRPr lang="ru-RU" sz="1100" dirty="0">
                        <a:effectLst/>
                        <a:latin typeface="Calibri"/>
                        <a:ea typeface="Calibri"/>
                        <a:cs typeface="Times New Roman"/>
                      </a:endParaRPr>
                    </a:p>
                  </a:txBody>
                  <a:tcPr marL="0" marR="0" marT="0" marB="0"/>
                </a:tc>
                <a:tc>
                  <a:txBody>
                    <a:bodyPr/>
                    <a:lstStyle/>
                    <a:p>
                      <a:pPr>
                        <a:lnSpc>
                          <a:spcPct val="115000"/>
                        </a:lnSpc>
                        <a:spcAft>
                          <a:spcPts val="0"/>
                        </a:spcAft>
                      </a:pPr>
                      <a:r>
                        <a:rPr lang="en-US" sz="1100" dirty="0">
                          <a:effectLst/>
                          <a:latin typeface="Calibri"/>
                          <a:ea typeface="Calibri"/>
                          <a:cs typeface="Times New Roman"/>
                        </a:rPr>
                        <a:t> </a:t>
                      </a:r>
                      <a:endParaRPr lang="ru-RU" sz="1100" dirty="0">
                        <a:effectLst/>
                        <a:latin typeface="Calibri"/>
                        <a:ea typeface="Times New Roman"/>
                        <a:cs typeface="Times New Roman"/>
                      </a:endParaRPr>
                    </a:p>
                  </a:txBody>
                  <a:tcPr marL="0" marR="0" marT="0" marB="0"/>
                </a:tc>
                <a:tc>
                  <a:txBody>
                    <a:bodyPr/>
                    <a:lstStyle/>
                    <a:p>
                      <a:pPr>
                        <a:lnSpc>
                          <a:spcPct val="115000"/>
                        </a:lnSpc>
                        <a:spcAft>
                          <a:spcPts val="0"/>
                        </a:spcAft>
                      </a:pPr>
                      <a:r>
                        <a:rPr lang="en-US" sz="1100" dirty="0">
                          <a:effectLst/>
                          <a:latin typeface="Calibri"/>
                          <a:ea typeface="Calibri"/>
                          <a:cs typeface="Times New Roman"/>
                        </a:rPr>
                        <a:t> </a:t>
                      </a:r>
                      <a:endParaRPr lang="ru-RU" sz="1100" dirty="0">
                        <a:effectLst/>
                        <a:latin typeface="Calibri"/>
                        <a:ea typeface="Times New Roman"/>
                        <a:cs typeface="Times New Roman"/>
                      </a:endParaRPr>
                    </a:p>
                  </a:txBody>
                  <a:tcPr marL="0" marR="0" marT="0" marB="0"/>
                </a:tc>
                <a:tc>
                  <a:txBody>
                    <a:bodyPr/>
                    <a:lstStyle/>
                    <a:p>
                      <a:pPr marL="278765" marR="277495" algn="ctr">
                        <a:lnSpc>
                          <a:spcPts val="1600"/>
                        </a:lnSpc>
                        <a:spcAft>
                          <a:spcPts val="0"/>
                        </a:spcAft>
                      </a:pPr>
                      <a:r>
                        <a:rPr lang="ru-RU" sz="1100" b="1" dirty="0">
                          <a:effectLst/>
                          <a:latin typeface="Times New Roman"/>
                          <a:ea typeface="Times New Roman"/>
                          <a:cs typeface="Times New Roman"/>
                        </a:rPr>
                        <a:t>+</a:t>
                      </a:r>
                      <a:endParaRPr lang="ru-RU" sz="1100" dirty="0">
                        <a:effectLst/>
                        <a:latin typeface="Calibri"/>
                        <a:ea typeface="Calibri"/>
                        <a:cs typeface="Times New Roman"/>
                      </a:endParaRPr>
                    </a:p>
                  </a:txBody>
                  <a:tcPr marL="0" marR="0" marT="0" marB="0"/>
                </a:tc>
                <a:tc>
                  <a:txBody>
                    <a:bodyPr/>
                    <a:lstStyle/>
                    <a:p>
                      <a:pPr algn="ctr">
                        <a:lnSpc>
                          <a:spcPct val="115000"/>
                        </a:lnSpc>
                        <a:spcAft>
                          <a:spcPts val="0"/>
                        </a:spcAft>
                      </a:pPr>
                      <a:r>
                        <a:rPr lang="ru-RU" sz="1100" dirty="0">
                          <a:effectLst/>
                          <a:latin typeface="Calibri"/>
                          <a:ea typeface="Calibri"/>
                          <a:cs typeface="Times New Roman"/>
                        </a:rPr>
                        <a:t>+</a:t>
                      </a:r>
                      <a:endParaRPr lang="ru-RU" sz="1100" dirty="0">
                        <a:effectLst/>
                        <a:latin typeface="Calibri"/>
                        <a:ea typeface="Times New Roman"/>
                        <a:cs typeface="Times New Roman"/>
                      </a:endParaRPr>
                    </a:p>
                  </a:txBody>
                  <a:tcPr marL="0" marR="0" marT="0" marB="0"/>
                </a:tc>
                <a:tc>
                  <a:txBody>
                    <a:bodyPr/>
                    <a:lstStyle/>
                    <a:p>
                      <a:pPr algn="ctr">
                        <a:lnSpc>
                          <a:spcPct val="115000"/>
                        </a:lnSpc>
                        <a:spcAft>
                          <a:spcPts val="0"/>
                        </a:spcAft>
                      </a:pPr>
                      <a:r>
                        <a:rPr lang="ru-RU" sz="1100" dirty="0">
                          <a:effectLst/>
                          <a:latin typeface="Calibri"/>
                          <a:ea typeface="Calibri"/>
                          <a:cs typeface="Times New Roman"/>
                        </a:rPr>
                        <a:t>+</a:t>
                      </a:r>
                      <a:endParaRPr lang="ru-RU" sz="1100" dirty="0">
                        <a:effectLst/>
                        <a:latin typeface="Calibri"/>
                        <a:ea typeface="Times New Roman"/>
                        <a:cs typeface="Times New Roman"/>
                      </a:endParaRPr>
                    </a:p>
                  </a:txBody>
                  <a:tcPr marL="0" marR="0" marT="0" marB="0"/>
                </a:tc>
                <a:tc>
                  <a:txBody>
                    <a:bodyPr/>
                    <a:lstStyle/>
                    <a:p>
                      <a:pPr marL="280035" marR="277495" algn="ctr">
                        <a:lnSpc>
                          <a:spcPts val="1600"/>
                        </a:lnSpc>
                        <a:spcAft>
                          <a:spcPts val="0"/>
                        </a:spcAft>
                      </a:pPr>
                      <a:r>
                        <a:rPr lang="en-US" sz="1100" b="1" dirty="0">
                          <a:effectLst/>
                          <a:latin typeface="Times New Roman"/>
                          <a:ea typeface="Times New Roman"/>
                          <a:cs typeface="Times New Roman"/>
                        </a:rPr>
                        <a:t> </a:t>
                      </a:r>
                      <a:endParaRPr lang="ru-RU" sz="1100" dirty="0">
                        <a:effectLst/>
                        <a:latin typeface="Calibri"/>
                        <a:ea typeface="Calibri"/>
                        <a:cs typeface="Times New Roman"/>
                      </a:endParaRPr>
                    </a:p>
                  </a:txBody>
                  <a:tcPr marL="0" marR="0" marT="0" marB="0"/>
                </a:tc>
                <a:tc>
                  <a:txBody>
                    <a:bodyPr/>
                    <a:lstStyle/>
                    <a:p>
                      <a:pPr marL="280035" marR="276225" algn="ctr">
                        <a:lnSpc>
                          <a:spcPts val="1600"/>
                        </a:lnSpc>
                        <a:spcAft>
                          <a:spcPts val="0"/>
                        </a:spcAft>
                      </a:pPr>
                      <a:r>
                        <a:rPr lang="en-US" sz="1100" b="1" dirty="0">
                          <a:effectLst/>
                          <a:latin typeface="Times New Roman"/>
                          <a:ea typeface="Times New Roman"/>
                          <a:cs typeface="Times New Roman"/>
                        </a:rPr>
                        <a:t> </a:t>
                      </a:r>
                      <a:endParaRPr lang="ru-RU" sz="1100" dirty="0">
                        <a:effectLst/>
                        <a:latin typeface="Calibri"/>
                        <a:ea typeface="Calibri"/>
                        <a:cs typeface="Times New Roman"/>
                      </a:endParaRPr>
                    </a:p>
                  </a:txBody>
                  <a:tcPr marL="0" marR="0" marT="0" marB="0"/>
                </a:tc>
                <a:tc>
                  <a:txBody>
                    <a:bodyPr/>
                    <a:lstStyle/>
                    <a:p>
                      <a:pPr marL="280035" marR="276225" algn="ctr">
                        <a:lnSpc>
                          <a:spcPts val="1600"/>
                        </a:lnSpc>
                        <a:spcAft>
                          <a:spcPts val="0"/>
                        </a:spcAft>
                      </a:pPr>
                      <a:r>
                        <a:rPr lang="en-US" sz="1100" b="1" dirty="0">
                          <a:effectLst/>
                          <a:latin typeface="Times New Roman"/>
                          <a:ea typeface="Times New Roman"/>
                          <a:cs typeface="Times New Roman"/>
                        </a:rPr>
                        <a:t> </a:t>
                      </a:r>
                      <a:endParaRPr lang="ru-RU" sz="1100" dirty="0">
                        <a:effectLst/>
                        <a:latin typeface="Calibri"/>
                        <a:ea typeface="Calibri"/>
                        <a:cs typeface="Times New Roman"/>
                      </a:endParaRPr>
                    </a:p>
                  </a:txBody>
                  <a:tcPr marL="0" marR="0" marT="0" marB="0"/>
                </a:tc>
              </a:tr>
            </a:tbl>
          </a:graphicData>
        </a:graphic>
      </p:graphicFrame>
      <p:sp>
        <p:nvSpPr>
          <p:cNvPr id="21" name="TextBox 20"/>
          <p:cNvSpPr txBox="1"/>
          <p:nvPr/>
        </p:nvSpPr>
        <p:spPr>
          <a:xfrm>
            <a:off x="4197817" y="197621"/>
            <a:ext cx="4287072" cy="584775"/>
          </a:xfrm>
          <a:prstGeom prst="rect">
            <a:avLst/>
          </a:prstGeom>
          <a:noFill/>
        </p:spPr>
        <p:txBody>
          <a:bodyPr wrap="none" rtlCol="0">
            <a:spAutoFit/>
          </a:bodyPr>
          <a:lstStyle/>
          <a:p>
            <a:pPr algn="ctr"/>
            <a:r>
              <a:rPr lang="ru-RU" sz="3200" dirty="0" smtClean="0">
                <a:effectLst>
                  <a:outerShdw blurRad="38100" dist="38100" dir="2700000" algn="tl">
                    <a:srgbClr val="000000">
                      <a:alpha val="43137"/>
                    </a:srgbClr>
                  </a:outerShdw>
                </a:effectLst>
                <a:latin typeface="Cuprum" panose="02000506000000020004" pitchFamily="2" charset="0"/>
              </a:rPr>
              <a:t>Маркетинговая стратегия</a:t>
            </a:r>
            <a:endParaRPr lang="ru-RU" sz="3200" dirty="0">
              <a:effectLst>
                <a:outerShdw blurRad="38100" dist="38100" dir="2700000" algn="tl">
                  <a:srgbClr val="000000">
                    <a:alpha val="43137"/>
                  </a:srgbClr>
                </a:outerShdw>
              </a:effectLst>
              <a:latin typeface="Cuprum" panose="02000506000000020004" pitchFamily="2" charset="0"/>
            </a:endParaRPr>
          </a:p>
        </p:txBody>
      </p:sp>
    </p:spTree>
    <p:extLst>
      <p:ext uri="{BB962C8B-B14F-4D97-AF65-F5344CB8AC3E}">
        <p14:creationId xmlns:p14="http://schemas.microsoft.com/office/powerpoint/2010/main" val="19769214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3425" y="76201"/>
            <a:ext cx="1692275" cy="660400"/>
          </a:xfrm>
          <a:prstGeom prst="rect">
            <a:avLst/>
          </a:prstGeom>
        </p:spPr>
      </p:pic>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47" y="59542"/>
            <a:ext cx="1711453" cy="677059"/>
          </a:xfrm>
          <a:prstGeom prst="rect">
            <a:avLst/>
          </a:prstGeom>
        </p:spPr>
      </p:pic>
      <p:grpSp>
        <p:nvGrpSpPr>
          <p:cNvPr id="13" name="Группа 12"/>
          <p:cNvGrpSpPr/>
          <p:nvPr/>
        </p:nvGrpSpPr>
        <p:grpSpPr>
          <a:xfrm>
            <a:off x="1" y="6235700"/>
            <a:ext cx="12191999" cy="622300"/>
            <a:chOff x="1" y="6235700"/>
            <a:chExt cx="12191999" cy="622300"/>
          </a:xfrm>
        </p:grpSpPr>
        <p:pic>
          <p:nvPicPr>
            <p:cNvPr id="14" name="Рисунок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6235700"/>
              <a:ext cx="6095999" cy="622300"/>
            </a:xfrm>
            <a:prstGeom prst="rect">
              <a:avLst/>
            </a:prstGeom>
          </p:spPr>
        </p:pic>
        <p:pic>
          <p:nvPicPr>
            <p:cNvPr id="15" name="Рисунок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5999" y="6235700"/>
              <a:ext cx="6096001" cy="622300"/>
            </a:xfrm>
            <a:prstGeom prst="rect">
              <a:avLst/>
            </a:prstGeom>
          </p:spPr>
        </p:pic>
      </p:grpSp>
      <p:sp>
        <p:nvSpPr>
          <p:cNvPr id="16" name="TextBox 15"/>
          <p:cNvSpPr txBox="1"/>
          <p:nvPr/>
        </p:nvSpPr>
        <p:spPr>
          <a:xfrm>
            <a:off x="4952898" y="443856"/>
            <a:ext cx="2286203" cy="584775"/>
          </a:xfrm>
          <a:prstGeom prst="rect">
            <a:avLst/>
          </a:prstGeom>
          <a:noFill/>
        </p:spPr>
        <p:txBody>
          <a:bodyPr wrap="none" rtlCol="0">
            <a:spAutoFit/>
          </a:bodyPr>
          <a:lstStyle/>
          <a:p>
            <a:pPr algn="ctr"/>
            <a:r>
              <a:rPr lang="ru-RU" sz="3200" dirty="0" smtClean="0">
                <a:latin typeface="Cuprum" panose="02000506000000020004" pitchFamily="2" charset="0"/>
              </a:rPr>
              <a:t>Конкуренция</a:t>
            </a:r>
            <a:endParaRPr lang="ru-RU" sz="3200" dirty="0">
              <a:latin typeface="Cuprum" panose="02000506000000020004" pitchFamily="2" charset="0"/>
            </a:endParaRPr>
          </a:p>
        </p:txBody>
      </p:sp>
      <p:graphicFrame>
        <p:nvGraphicFramePr>
          <p:cNvPr id="17" name="Таблица 16"/>
          <p:cNvGraphicFramePr>
            <a:graphicFrameLocks noGrp="1"/>
          </p:cNvGraphicFramePr>
          <p:nvPr>
            <p:extLst>
              <p:ext uri="{D42A27DB-BD31-4B8C-83A1-F6EECF244321}">
                <p14:modId xmlns:p14="http://schemas.microsoft.com/office/powerpoint/2010/main" val="537669884"/>
              </p:ext>
            </p:extLst>
          </p:nvPr>
        </p:nvGraphicFramePr>
        <p:xfrm>
          <a:off x="176786" y="997136"/>
          <a:ext cx="11824984" cy="5158300"/>
        </p:xfrm>
        <a:graphic>
          <a:graphicData uri="http://schemas.openxmlformats.org/drawingml/2006/table">
            <a:tbl>
              <a:tblPr firstRow="1" firstCol="1">
                <a:tableStyleId>{5C22544A-7EE6-4342-B048-85BDC9FD1C3A}</a:tableStyleId>
              </a:tblPr>
              <a:tblGrid>
                <a:gridCol w="941919"/>
                <a:gridCol w="995915"/>
                <a:gridCol w="731937"/>
                <a:gridCol w="1703854"/>
                <a:gridCol w="2228341"/>
                <a:gridCol w="2023872"/>
                <a:gridCol w="2279904"/>
                <a:gridCol w="919242"/>
              </a:tblGrid>
              <a:tr h="567918">
                <a:tc>
                  <a:txBody>
                    <a:bodyPr/>
                    <a:lstStyle/>
                    <a:p>
                      <a:pPr algn="ctr">
                        <a:lnSpc>
                          <a:spcPct val="115000"/>
                        </a:lnSpc>
                        <a:spcAft>
                          <a:spcPts val="0"/>
                        </a:spcAft>
                      </a:pPr>
                      <a:r>
                        <a:rPr lang="ru-RU" sz="1200" dirty="0" smtClean="0">
                          <a:effectLst/>
                        </a:rPr>
                        <a:t>К</a:t>
                      </a:r>
                      <a:r>
                        <a:rPr lang="kk-KZ" sz="1200" dirty="0" smtClean="0">
                          <a:effectLst/>
                        </a:rPr>
                        <a:t>омпани</a:t>
                      </a:r>
                      <a:r>
                        <a:rPr lang="ru-RU" sz="1200" dirty="0" smtClean="0">
                          <a:effectLst/>
                        </a:rPr>
                        <a:t>я</a:t>
                      </a:r>
                      <a:endParaRPr lang="ru-RU" sz="1200" dirty="0">
                        <a:effectLst/>
                        <a:latin typeface="Calibri"/>
                        <a:ea typeface="Times New Roman"/>
                        <a:cs typeface="Times New Roman"/>
                      </a:endParaRPr>
                    </a:p>
                  </a:txBody>
                  <a:tcPr marL="54054" marR="54054" marT="0" marB="0"/>
                </a:tc>
                <a:tc>
                  <a:txBody>
                    <a:bodyPr/>
                    <a:lstStyle/>
                    <a:p>
                      <a:pPr algn="ctr">
                        <a:lnSpc>
                          <a:spcPct val="115000"/>
                        </a:lnSpc>
                        <a:spcAft>
                          <a:spcPts val="0"/>
                        </a:spcAft>
                      </a:pPr>
                      <a:r>
                        <a:rPr lang="ru-RU" sz="1100" dirty="0" smtClean="0">
                          <a:effectLst/>
                          <a:latin typeface="Calibri"/>
                          <a:ea typeface="Times New Roman"/>
                          <a:cs typeface="Times New Roman"/>
                        </a:rPr>
                        <a:t>Продукт</a:t>
                      </a:r>
                      <a:endParaRPr lang="ru-RU" sz="1100" dirty="0">
                        <a:effectLst/>
                        <a:latin typeface="Calibri"/>
                        <a:ea typeface="Times New Roman"/>
                        <a:cs typeface="Times New Roman"/>
                      </a:endParaRPr>
                    </a:p>
                  </a:txBody>
                  <a:tcPr marL="54054" marR="54054" marT="0" marB="0"/>
                </a:tc>
                <a:tc>
                  <a:txBody>
                    <a:bodyPr/>
                    <a:lstStyle/>
                    <a:p>
                      <a:pPr algn="ctr">
                        <a:lnSpc>
                          <a:spcPct val="115000"/>
                        </a:lnSpc>
                        <a:spcAft>
                          <a:spcPts val="0"/>
                        </a:spcAft>
                      </a:pPr>
                      <a:r>
                        <a:rPr lang="ru-RU" sz="1100" dirty="0" smtClean="0">
                          <a:effectLst/>
                        </a:rPr>
                        <a:t>Тип продукта</a:t>
                      </a:r>
                      <a:endParaRPr lang="ru-RU" sz="1100" dirty="0">
                        <a:effectLst/>
                        <a:latin typeface="Calibri"/>
                        <a:ea typeface="Times New Roman"/>
                        <a:cs typeface="Times New Roman"/>
                      </a:endParaRPr>
                    </a:p>
                  </a:txBody>
                  <a:tcPr marL="54054" marR="54054" marT="0" marB="0"/>
                </a:tc>
                <a:tc>
                  <a:txBody>
                    <a:bodyPr/>
                    <a:lstStyle/>
                    <a:p>
                      <a:pPr algn="ctr">
                        <a:lnSpc>
                          <a:spcPct val="115000"/>
                        </a:lnSpc>
                        <a:spcAft>
                          <a:spcPts val="0"/>
                        </a:spcAft>
                      </a:pPr>
                      <a:r>
                        <a:rPr lang="ru-RU" sz="1200" dirty="0">
                          <a:effectLst/>
                        </a:rPr>
                        <a:t>Назначение </a:t>
                      </a:r>
                      <a:r>
                        <a:rPr lang="ru-RU" sz="1200" dirty="0" smtClean="0">
                          <a:effectLst/>
                        </a:rPr>
                        <a:t>продукта</a:t>
                      </a:r>
                      <a:endParaRPr lang="ru-RU" sz="1200" dirty="0">
                        <a:effectLst/>
                        <a:latin typeface="Calibri"/>
                        <a:ea typeface="Times New Roman"/>
                        <a:cs typeface="Times New Roman"/>
                      </a:endParaRPr>
                    </a:p>
                  </a:txBody>
                  <a:tcPr marL="54054" marR="54054" marT="0" marB="0"/>
                </a:tc>
                <a:tc>
                  <a:txBody>
                    <a:bodyPr/>
                    <a:lstStyle/>
                    <a:p>
                      <a:pPr algn="ctr">
                        <a:lnSpc>
                          <a:spcPct val="115000"/>
                        </a:lnSpc>
                        <a:spcAft>
                          <a:spcPts val="0"/>
                        </a:spcAft>
                      </a:pPr>
                      <a:r>
                        <a:rPr lang="ru-RU" sz="1200" dirty="0" smtClean="0">
                          <a:effectLst/>
                          <a:latin typeface="Calibri"/>
                          <a:ea typeface="Times New Roman"/>
                          <a:cs typeface="Times New Roman"/>
                        </a:rPr>
                        <a:t>Состав продукта</a:t>
                      </a:r>
                      <a:endParaRPr lang="ru-RU" sz="1200" dirty="0">
                        <a:effectLst/>
                        <a:latin typeface="Calibri"/>
                        <a:ea typeface="Times New Roman"/>
                        <a:cs typeface="Times New Roman"/>
                      </a:endParaRPr>
                    </a:p>
                  </a:txBody>
                  <a:tcPr marL="54054" marR="54054" marT="0" marB="0"/>
                </a:tc>
                <a:tc>
                  <a:txBody>
                    <a:bodyPr/>
                    <a:lstStyle/>
                    <a:p>
                      <a:pPr algn="ctr">
                        <a:lnSpc>
                          <a:spcPct val="115000"/>
                        </a:lnSpc>
                        <a:spcAft>
                          <a:spcPts val="0"/>
                        </a:spcAft>
                      </a:pPr>
                      <a:r>
                        <a:rPr lang="ru-RU" sz="1200" dirty="0">
                          <a:effectLst/>
                        </a:rPr>
                        <a:t>Место </a:t>
                      </a:r>
                      <a:r>
                        <a:rPr lang="ru-RU" sz="1200" dirty="0" smtClean="0">
                          <a:effectLst/>
                        </a:rPr>
                        <a:t>установки сенсоров</a:t>
                      </a:r>
                      <a:endParaRPr lang="ru-RU" sz="1200" dirty="0">
                        <a:effectLst/>
                        <a:latin typeface="Calibri"/>
                        <a:ea typeface="Times New Roman"/>
                        <a:cs typeface="Times New Roman"/>
                      </a:endParaRPr>
                    </a:p>
                  </a:txBody>
                  <a:tcPr marL="54054" marR="54054" marT="0" marB="0"/>
                </a:tc>
                <a:tc>
                  <a:txBody>
                    <a:bodyPr/>
                    <a:lstStyle/>
                    <a:p>
                      <a:pPr algn="ctr">
                        <a:lnSpc>
                          <a:spcPct val="115000"/>
                        </a:lnSpc>
                        <a:spcAft>
                          <a:spcPts val="0"/>
                        </a:spcAft>
                      </a:pPr>
                      <a:r>
                        <a:rPr lang="kk-KZ" sz="1200" dirty="0" smtClean="0">
                          <a:effectLst/>
                        </a:rPr>
                        <a:t>Возможность использования для многопоточной  схемы поступления</a:t>
                      </a:r>
                      <a:r>
                        <a:rPr lang="kk-KZ" sz="1200" baseline="0" dirty="0" smtClean="0">
                          <a:effectLst/>
                        </a:rPr>
                        <a:t> руды на фабрику</a:t>
                      </a:r>
                      <a:endParaRPr lang="ru-RU" sz="1200" dirty="0">
                        <a:effectLst/>
                        <a:latin typeface="Calibri"/>
                        <a:ea typeface="Times New Roman"/>
                        <a:cs typeface="Times New Roman"/>
                      </a:endParaRPr>
                    </a:p>
                  </a:txBody>
                  <a:tcPr marL="54054" marR="54054" marT="0" marB="0"/>
                </a:tc>
                <a:tc>
                  <a:txBody>
                    <a:bodyPr/>
                    <a:lstStyle/>
                    <a:p>
                      <a:pPr algn="ctr">
                        <a:lnSpc>
                          <a:spcPct val="115000"/>
                        </a:lnSpc>
                        <a:spcAft>
                          <a:spcPts val="0"/>
                        </a:spcAft>
                      </a:pPr>
                      <a:r>
                        <a:rPr lang="kk-KZ" sz="1200" dirty="0" smtClean="0">
                          <a:effectLst/>
                        </a:rPr>
                        <a:t>Ценовой диапазон ,  тыс.</a:t>
                      </a:r>
                      <a:r>
                        <a:rPr lang="en-US" sz="1200" dirty="0" smtClean="0">
                          <a:effectLst/>
                        </a:rPr>
                        <a:t>USD</a:t>
                      </a:r>
                      <a:endParaRPr lang="ru-RU" sz="1200" dirty="0">
                        <a:effectLst/>
                        <a:latin typeface="Calibri"/>
                        <a:ea typeface="Times New Roman"/>
                        <a:cs typeface="Times New Roman"/>
                      </a:endParaRPr>
                    </a:p>
                  </a:txBody>
                  <a:tcPr marL="54054" marR="54054" marT="0" marB="0"/>
                </a:tc>
              </a:tr>
              <a:tr h="1077307">
                <a:tc>
                  <a:txBody>
                    <a:bodyPr/>
                    <a:lstStyle/>
                    <a:p>
                      <a:pPr algn="l">
                        <a:lnSpc>
                          <a:spcPct val="115000"/>
                        </a:lnSpc>
                        <a:spcAft>
                          <a:spcPts val="0"/>
                        </a:spcAft>
                      </a:pPr>
                      <a:r>
                        <a:rPr lang="kk-KZ" sz="1100" dirty="0">
                          <a:effectLst/>
                          <a:latin typeface="Arial" panose="020B0604020202020204" pitchFamily="34" charset="0"/>
                          <a:cs typeface="Arial" panose="020B0604020202020204" pitchFamily="34" charset="0"/>
                        </a:rPr>
                        <a:t>ООО «Уралрудоавтоматика»</a:t>
                      </a:r>
                      <a:endParaRPr lang="ru-RU" sz="1100" dirty="0">
                        <a:effectLst/>
                        <a:latin typeface="Arial" panose="020B0604020202020204" pitchFamily="34" charset="0"/>
                        <a:ea typeface="Times New Roman"/>
                        <a:cs typeface="Arial" panose="020B0604020202020204" pitchFamily="34" charset="0"/>
                      </a:endParaRPr>
                    </a:p>
                  </a:txBody>
                  <a:tcPr marL="54054" marR="54054" marT="0" marB="0"/>
                </a:tc>
                <a:tc>
                  <a:txBody>
                    <a:bodyPr/>
                    <a:lstStyle/>
                    <a:p>
                      <a:pPr algn="l">
                        <a:lnSpc>
                          <a:spcPct val="115000"/>
                        </a:lnSpc>
                        <a:spcAft>
                          <a:spcPts val="0"/>
                        </a:spcAft>
                      </a:pPr>
                      <a:endParaRPr lang="ru-RU" sz="1100" dirty="0">
                        <a:effectLst/>
                        <a:latin typeface="Arial" panose="020B0604020202020204" pitchFamily="34" charset="0"/>
                        <a:ea typeface="Times New Roman"/>
                        <a:cs typeface="Arial" panose="020B0604020202020204" pitchFamily="34" charset="0"/>
                      </a:endParaRPr>
                    </a:p>
                  </a:txBody>
                  <a:tcPr marL="54054" marR="54054" marT="0" marB="0"/>
                </a:tc>
                <a:tc>
                  <a:txBody>
                    <a:bodyPr/>
                    <a:lstStyle/>
                    <a:p>
                      <a:pPr algn="l">
                        <a:lnSpc>
                          <a:spcPct val="115000"/>
                        </a:lnSpc>
                        <a:spcAft>
                          <a:spcPts val="0"/>
                        </a:spcAft>
                      </a:pPr>
                      <a:r>
                        <a:rPr lang="ru-RU" sz="1100" dirty="0">
                          <a:effectLst/>
                          <a:latin typeface="Arial" panose="020B0604020202020204" pitchFamily="34" charset="0"/>
                          <a:cs typeface="Arial" panose="020B0604020202020204" pitchFamily="34" charset="0"/>
                        </a:rPr>
                        <a:t> </a:t>
                      </a:r>
                    </a:p>
                    <a:p>
                      <a:pPr algn="l">
                        <a:lnSpc>
                          <a:spcPct val="115000"/>
                        </a:lnSpc>
                        <a:spcAft>
                          <a:spcPts val="0"/>
                        </a:spcAft>
                      </a:pPr>
                      <a:r>
                        <a:rPr lang="ru-RU" sz="1100" dirty="0" smtClean="0">
                          <a:effectLst/>
                          <a:latin typeface="Arial" panose="020B0604020202020204" pitchFamily="34" charset="0"/>
                          <a:cs typeface="Arial" panose="020B0604020202020204" pitchFamily="34" charset="0"/>
                        </a:rPr>
                        <a:t>ПТК</a:t>
                      </a:r>
                      <a:endParaRPr lang="ru-RU" sz="1100" dirty="0">
                        <a:effectLst/>
                        <a:latin typeface="Arial" panose="020B0604020202020204" pitchFamily="34" charset="0"/>
                        <a:ea typeface="Times New Roman"/>
                        <a:cs typeface="Arial" panose="020B0604020202020204" pitchFamily="34" charset="0"/>
                      </a:endParaRPr>
                    </a:p>
                  </a:txBody>
                  <a:tcPr marL="54054" marR="54054" marT="0" marB="0"/>
                </a:tc>
                <a:tc>
                  <a:txBody>
                    <a:bodyPr/>
                    <a:lstStyle/>
                    <a:p>
                      <a:pPr algn="l">
                        <a:lnSpc>
                          <a:spcPct val="115000"/>
                        </a:lnSpc>
                        <a:spcAft>
                          <a:spcPts val="0"/>
                        </a:spcAft>
                      </a:pPr>
                      <a:r>
                        <a:rPr lang="ru-RU" sz="1100" dirty="0" smtClean="0">
                          <a:effectLst/>
                          <a:latin typeface="Arial" panose="020B0604020202020204" pitchFamily="34" charset="0"/>
                          <a:cs typeface="Arial" panose="020B0604020202020204" pitchFamily="34" charset="0"/>
                        </a:rPr>
                        <a:t>Мониторинг </a:t>
                      </a:r>
                      <a:r>
                        <a:rPr lang="ru-RU" sz="1100" baseline="0" dirty="0" smtClean="0">
                          <a:effectLst/>
                          <a:latin typeface="Arial" panose="020B0604020202020204" pitchFamily="34" charset="0"/>
                          <a:cs typeface="Arial" panose="020B0604020202020204" pitchFamily="34" charset="0"/>
                        </a:rPr>
                        <a:t> объема и качества потока  </a:t>
                      </a:r>
                      <a:r>
                        <a:rPr lang="ru-RU" sz="1100" dirty="0" smtClean="0">
                          <a:effectLst/>
                          <a:latin typeface="Arial" panose="020B0604020202020204" pitchFamily="34" charset="0"/>
                          <a:cs typeface="Arial" panose="020B0604020202020204" pitchFamily="34" charset="0"/>
                        </a:rPr>
                        <a:t>руды в режиме </a:t>
                      </a:r>
                      <a:r>
                        <a:rPr lang="en-US" sz="1100" dirty="0" smtClean="0">
                          <a:effectLst/>
                          <a:latin typeface="Arial" panose="020B0604020202020204" pitchFamily="34" charset="0"/>
                          <a:cs typeface="Arial" panose="020B0604020202020204" pitchFamily="34" charset="0"/>
                        </a:rPr>
                        <a:t>on</a:t>
                      </a:r>
                      <a:r>
                        <a:rPr lang="en-US" sz="1100" baseline="0" dirty="0" smtClean="0">
                          <a:effectLst/>
                          <a:latin typeface="Arial" panose="020B0604020202020204" pitchFamily="34" charset="0"/>
                          <a:cs typeface="Arial" panose="020B0604020202020204" pitchFamily="34" charset="0"/>
                        </a:rPr>
                        <a:t> line</a:t>
                      </a:r>
                      <a:endParaRPr lang="ru-RU" sz="1100" dirty="0">
                        <a:effectLst/>
                        <a:latin typeface="Arial" panose="020B0604020202020204" pitchFamily="34" charset="0"/>
                        <a:ea typeface="Times New Roman"/>
                        <a:cs typeface="Arial" panose="020B0604020202020204" pitchFamily="34" charset="0"/>
                      </a:endParaRPr>
                    </a:p>
                  </a:txBody>
                  <a:tcPr marL="54054" marR="54054" marT="0" marB="0"/>
                </a:tc>
                <a:tc>
                  <a:txBody>
                    <a:bodyPr/>
                    <a:lstStyle/>
                    <a:p>
                      <a:pPr marL="268288" indent="-268288" algn="l">
                        <a:lnSpc>
                          <a:spcPct val="115000"/>
                        </a:lnSpc>
                        <a:spcAft>
                          <a:spcPts val="0"/>
                        </a:spcAft>
                        <a:buFont typeface="+mj-lt"/>
                        <a:buAutoNum type="arabicPeriod"/>
                      </a:pPr>
                      <a:r>
                        <a:rPr lang="ru-RU" sz="1100" dirty="0" smtClean="0">
                          <a:effectLst/>
                          <a:latin typeface="Arial" panose="020B0604020202020204" pitchFamily="34" charset="0"/>
                          <a:ea typeface="Times New Roman"/>
                          <a:cs typeface="Arial" panose="020B0604020202020204" pitchFamily="34" charset="0"/>
                        </a:rPr>
                        <a:t>Фирменный Анализатор    качества  потока</a:t>
                      </a:r>
                    </a:p>
                    <a:p>
                      <a:pPr marL="268288" indent="-268288" algn="l">
                        <a:lnSpc>
                          <a:spcPct val="115000"/>
                        </a:lnSpc>
                        <a:spcAft>
                          <a:spcPts val="0"/>
                        </a:spcAft>
                        <a:buFont typeface="+mj-lt"/>
                        <a:buAutoNum type="arabicPeriod"/>
                      </a:pPr>
                      <a:r>
                        <a:rPr lang="en-US" sz="1100" dirty="0" smtClean="0">
                          <a:effectLst/>
                          <a:latin typeface="Arial" panose="020B0604020202020204" pitchFamily="34" charset="0"/>
                          <a:ea typeface="Times New Roman"/>
                          <a:cs typeface="Arial" panose="020B0604020202020204" pitchFamily="34" charset="0"/>
                        </a:rPr>
                        <a:t>Workstation </a:t>
                      </a:r>
                      <a:r>
                        <a:rPr lang="ru-RU" sz="1100" dirty="0" smtClean="0">
                          <a:effectLst/>
                          <a:latin typeface="Arial" panose="020B0604020202020204" pitchFamily="34" charset="0"/>
                          <a:ea typeface="Times New Roman"/>
                          <a:cs typeface="Arial" panose="020B0604020202020204" pitchFamily="34" charset="0"/>
                        </a:rPr>
                        <a:t>с АРМ специалиста</a:t>
                      </a:r>
                      <a:endParaRPr lang="ru-RU" sz="1100" baseline="0" dirty="0" smtClean="0">
                        <a:effectLst/>
                        <a:latin typeface="Arial" panose="020B0604020202020204" pitchFamily="34" charset="0"/>
                        <a:cs typeface="Arial" panose="020B0604020202020204" pitchFamily="34" charset="0"/>
                      </a:endParaRPr>
                    </a:p>
                  </a:txBody>
                  <a:tcPr marL="54054" marR="54054" marT="0" marB="0" anchor="ctr"/>
                </a:tc>
                <a:tc>
                  <a:txBody>
                    <a:bodyPr/>
                    <a:lstStyle/>
                    <a:p>
                      <a:pPr algn="l">
                        <a:lnSpc>
                          <a:spcPct val="115000"/>
                        </a:lnSpc>
                        <a:spcAft>
                          <a:spcPts val="0"/>
                        </a:spcAft>
                      </a:pPr>
                      <a:r>
                        <a:rPr lang="ru-RU" sz="1100" baseline="0" dirty="0" smtClean="0">
                          <a:effectLst/>
                          <a:latin typeface="Arial" panose="020B0604020202020204" pitchFamily="34" charset="0"/>
                          <a:cs typeface="Arial" panose="020B0604020202020204" pitchFamily="34" charset="0"/>
                        </a:rPr>
                        <a:t>Любая точка процесса   добыча- обогащение где  однозначность соответствия поток -рудник не нарушена</a:t>
                      </a:r>
                      <a:endParaRPr lang="ru-RU" sz="1100" dirty="0">
                        <a:effectLst/>
                        <a:latin typeface="Arial" panose="020B0604020202020204" pitchFamily="34" charset="0"/>
                        <a:ea typeface="Times New Roman"/>
                        <a:cs typeface="Arial" panose="020B0604020202020204" pitchFamily="34" charset="0"/>
                      </a:endParaRPr>
                    </a:p>
                  </a:txBody>
                  <a:tcPr marL="54054" marR="54054" marT="0" marB="0" anchor="ctr"/>
                </a:tc>
                <a:tc>
                  <a:txBody>
                    <a:bodyPr/>
                    <a:lstStyle/>
                    <a:p>
                      <a:pPr algn="l">
                        <a:lnSpc>
                          <a:spcPct val="100000"/>
                        </a:lnSpc>
                        <a:spcAft>
                          <a:spcPts val="0"/>
                        </a:spcAft>
                      </a:pPr>
                      <a:r>
                        <a:rPr lang="ru-RU" sz="1100" dirty="0" smtClean="0">
                          <a:effectLst/>
                          <a:latin typeface="Arial" panose="020B0604020202020204" pitchFamily="34" charset="0"/>
                          <a:cs typeface="Arial" panose="020B0604020202020204" pitchFamily="34" charset="0"/>
                        </a:rPr>
                        <a:t>Только при наличии в системе мониторинга установки   непрерывного получения </a:t>
                      </a:r>
                      <a:r>
                        <a:rPr lang="ru-RU" sz="1100" baseline="0" dirty="0" smtClean="0">
                          <a:effectLst/>
                          <a:latin typeface="Arial" panose="020B0604020202020204" pitchFamily="34" charset="0"/>
                          <a:cs typeface="Arial" panose="020B0604020202020204" pitchFamily="34" charset="0"/>
                        </a:rPr>
                        <a:t>представительной пробы мелко-дробленной руды  для каждого измеряемого крупнокускового потока</a:t>
                      </a:r>
                      <a:endParaRPr lang="ru-RU" sz="1100" dirty="0">
                        <a:effectLst/>
                        <a:latin typeface="Arial" panose="020B0604020202020204" pitchFamily="34" charset="0"/>
                        <a:ea typeface="Times New Roman"/>
                        <a:cs typeface="Arial" panose="020B0604020202020204" pitchFamily="34" charset="0"/>
                      </a:endParaRPr>
                    </a:p>
                  </a:txBody>
                  <a:tcPr marL="54054" marR="54054" marT="0" marB="0"/>
                </a:tc>
                <a:tc>
                  <a:txBody>
                    <a:bodyPr/>
                    <a:lstStyle/>
                    <a:p>
                      <a:pPr algn="l">
                        <a:lnSpc>
                          <a:spcPct val="115000"/>
                        </a:lnSpc>
                        <a:spcAft>
                          <a:spcPts val="0"/>
                        </a:spcAft>
                      </a:pPr>
                      <a:r>
                        <a:rPr lang="ru-RU" sz="1100" dirty="0" smtClean="0">
                          <a:effectLst/>
                          <a:latin typeface="Arial" panose="020B0604020202020204" pitchFamily="34" charset="0"/>
                          <a:cs typeface="Arial" panose="020B0604020202020204" pitchFamily="34" charset="0"/>
                        </a:rPr>
                        <a:t>Более </a:t>
                      </a:r>
                      <a:endParaRPr lang="en-US" sz="1100" dirty="0" smtClean="0">
                        <a:effectLst/>
                        <a:latin typeface="Arial" panose="020B0604020202020204" pitchFamily="34" charset="0"/>
                        <a:cs typeface="Arial" panose="020B0604020202020204" pitchFamily="34" charset="0"/>
                      </a:endParaRPr>
                    </a:p>
                    <a:p>
                      <a:pPr algn="l">
                        <a:lnSpc>
                          <a:spcPct val="115000"/>
                        </a:lnSpc>
                        <a:spcAft>
                          <a:spcPts val="0"/>
                        </a:spcAft>
                      </a:pPr>
                      <a:r>
                        <a:rPr lang="ru-RU" sz="1100" dirty="0" smtClean="0">
                          <a:effectLst/>
                          <a:latin typeface="Arial" panose="020B0604020202020204" pitchFamily="34" charset="0"/>
                          <a:cs typeface="Arial" panose="020B0604020202020204" pitchFamily="34" charset="0"/>
                        </a:rPr>
                        <a:t>200</a:t>
                      </a:r>
                      <a:r>
                        <a:rPr lang="ru-RU" sz="1100" baseline="0" dirty="0" smtClean="0">
                          <a:effectLst/>
                          <a:latin typeface="Arial" panose="020B0604020202020204" pitchFamily="34" charset="0"/>
                          <a:cs typeface="Arial" panose="020B0604020202020204" pitchFamily="34" charset="0"/>
                        </a:rPr>
                        <a:t> 000</a:t>
                      </a:r>
                      <a:endParaRPr lang="ru-RU" sz="1100" dirty="0">
                        <a:effectLst/>
                        <a:latin typeface="Arial" panose="020B0604020202020204" pitchFamily="34" charset="0"/>
                        <a:ea typeface="Times New Roman"/>
                        <a:cs typeface="Arial" panose="020B0604020202020204" pitchFamily="34" charset="0"/>
                      </a:endParaRPr>
                    </a:p>
                  </a:txBody>
                  <a:tcPr marL="54054" marR="54054" marT="0" marB="0"/>
                </a:tc>
              </a:tr>
              <a:tr h="987112">
                <a:tc>
                  <a:txBody>
                    <a:bodyPr/>
                    <a:lstStyle/>
                    <a:p>
                      <a:pPr algn="l">
                        <a:lnSpc>
                          <a:spcPct val="115000"/>
                        </a:lnSpc>
                        <a:spcAft>
                          <a:spcPts val="0"/>
                        </a:spcAft>
                      </a:pPr>
                      <a:r>
                        <a:rPr lang="ru-RU" sz="1100" dirty="0">
                          <a:effectLst/>
                          <a:latin typeface="Arial" panose="020B0604020202020204" pitchFamily="34" charset="0"/>
                          <a:cs typeface="Arial" panose="020B0604020202020204" pitchFamily="34" charset="0"/>
                        </a:rPr>
                        <a:t>ООО «Технорос»</a:t>
                      </a:r>
                      <a:endParaRPr lang="ru-RU" sz="1100" dirty="0">
                        <a:effectLst/>
                        <a:latin typeface="Arial" panose="020B0604020202020204" pitchFamily="34" charset="0"/>
                        <a:ea typeface="Times New Roman"/>
                        <a:cs typeface="Arial" panose="020B0604020202020204" pitchFamily="34" charset="0"/>
                      </a:endParaRPr>
                    </a:p>
                  </a:txBody>
                  <a:tcPr marL="54054" marR="54054" marT="0" marB="0"/>
                </a:tc>
                <a:tc>
                  <a:txBody>
                    <a:bodyPr/>
                    <a:lstStyle/>
                    <a:p>
                      <a:pPr algn="l">
                        <a:lnSpc>
                          <a:spcPct val="115000"/>
                        </a:lnSpc>
                        <a:spcAft>
                          <a:spcPts val="0"/>
                        </a:spcAft>
                      </a:pPr>
                      <a:endParaRPr lang="ru-RU" sz="1100" dirty="0">
                        <a:effectLst/>
                        <a:latin typeface="Arial" panose="020B0604020202020204" pitchFamily="34" charset="0"/>
                        <a:ea typeface="Times New Roman"/>
                        <a:cs typeface="Arial" panose="020B0604020202020204" pitchFamily="34" charset="0"/>
                      </a:endParaRPr>
                    </a:p>
                  </a:txBody>
                  <a:tcPr marL="54054" marR="54054" marT="0" marB="0"/>
                </a:tc>
                <a:tc>
                  <a:txBody>
                    <a:bodyPr/>
                    <a:lstStyle/>
                    <a:p>
                      <a:pPr algn="l">
                        <a:lnSpc>
                          <a:spcPct val="115000"/>
                        </a:lnSpc>
                        <a:spcAft>
                          <a:spcPts val="0"/>
                        </a:spcAft>
                      </a:pPr>
                      <a:r>
                        <a:rPr lang="ru-RU" sz="1100" dirty="0">
                          <a:effectLst/>
                          <a:latin typeface="Arial" panose="020B0604020202020204" pitchFamily="34" charset="0"/>
                          <a:cs typeface="Arial" panose="020B0604020202020204" pitchFamily="34" charset="0"/>
                        </a:rPr>
                        <a:t> </a:t>
                      </a:r>
                    </a:p>
                    <a:p>
                      <a:pPr algn="l">
                        <a:lnSpc>
                          <a:spcPct val="115000"/>
                        </a:lnSpc>
                        <a:spcAft>
                          <a:spcPts val="0"/>
                        </a:spcAft>
                      </a:pPr>
                      <a:r>
                        <a:rPr lang="ru-RU" sz="1100" dirty="0" smtClean="0">
                          <a:effectLst/>
                          <a:latin typeface="Arial" panose="020B0604020202020204" pitchFamily="34" charset="0"/>
                          <a:cs typeface="Arial" panose="020B0604020202020204" pitchFamily="34" charset="0"/>
                        </a:rPr>
                        <a:t>ПТК</a:t>
                      </a:r>
                      <a:endParaRPr lang="ru-RU" sz="1100" dirty="0">
                        <a:effectLst/>
                        <a:latin typeface="Arial" panose="020B0604020202020204" pitchFamily="34" charset="0"/>
                        <a:ea typeface="Times New Roman"/>
                        <a:cs typeface="Arial" panose="020B0604020202020204" pitchFamily="34" charset="0"/>
                      </a:endParaRPr>
                    </a:p>
                  </a:txBody>
                  <a:tcPr marL="54054" marR="54054" marT="0" marB="0"/>
                </a:tc>
                <a:tc>
                  <a:txBody>
                    <a:bodyPr/>
                    <a:lstStyle/>
                    <a:p>
                      <a:pPr algn="l">
                        <a:lnSpc>
                          <a:spcPct val="115000"/>
                        </a:lnSpc>
                        <a:spcAft>
                          <a:spcPts val="0"/>
                        </a:spcAft>
                      </a:pPr>
                      <a:r>
                        <a:rPr lang="ru-RU" sz="1100" dirty="0" smtClean="0">
                          <a:effectLst/>
                          <a:latin typeface="Arial" panose="020B0604020202020204" pitchFamily="34" charset="0"/>
                          <a:cs typeface="Arial" panose="020B0604020202020204" pitchFamily="34" charset="0"/>
                        </a:rPr>
                        <a:t>Мониторинг </a:t>
                      </a:r>
                      <a:r>
                        <a:rPr lang="ru-RU" sz="1100" baseline="0" dirty="0" smtClean="0">
                          <a:effectLst/>
                          <a:latin typeface="Arial" panose="020B0604020202020204" pitchFamily="34" charset="0"/>
                          <a:cs typeface="Arial" panose="020B0604020202020204" pitchFamily="34" charset="0"/>
                        </a:rPr>
                        <a:t> объема и качества потока  </a:t>
                      </a:r>
                      <a:r>
                        <a:rPr lang="ru-RU" sz="1100" dirty="0" smtClean="0">
                          <a:effectLst/>
                          <a:latin typeface="Arial" panose="020B0604020202020204" pitchFamily="34" charset="0"/>
                          <a:cs typeface="Arial" panose="020B0604020202020204" pitchFamily="34" charset="0"/>
                        </a:rPr>
                        <a:t>руды в режиме </a:t>
                      </a:r>
                      <a:r>
                        <a:rPr lang="en-US" sz="1100" dirty="0" smtClean="0">
                          <a:effectLst/>
                          <a:latin typeface="Arial" panose="020B0604020202020204" pitchFamily="34" charset="0"/>
                          <a:cs typeface="Arial" panose="020B0604020202020204" pitchFamily="34" charset="0"/>
                        </a:rPr>
                        <a:t>on</a:t>
                      </a:r>
                      <a:r>
                        <a:rPr lang="en-US" sz="1100" baseline="0" dirty="0" smtClean="0">
                          <a:effectLst/>
                          <a:latin typeface="Arial" panose="020B0604020202020204" pitchFamily="34" charset="0"/>
                          <a:cs typeface="Arial" panose="020B0604020202020204" pitchFamily="34" charset="0"/>
                        </a:rPr>
                        <a:t> line</a:t>
                      </a:r>
                      <a:endParaRPr lang="ru-RU" sz="1100" dirty="0">
                        <a:effectLst/>
                        <a:latin typeface="Arial" panose="020B0604020202020204" pitchFamily="34" charset="0"/>
                        <a:ea typeface="Times New Roman"/>
                        <a:cs typeface="Arial" panose="020B0604020202020204" pitchFamily="34" charset="0"/>
                      </a:endParaRPr>
                    </a:p>
                  </a:txBody>
                  <a:tcPr marL="54054" marR="54054" marT="0" marB="0"/>
                </a:tc>
                <a:tc>
                  <a:txBody>
                    <a:bodyPr/>
                    <a:lstStyle/>
                    <a:p>
                      <a:pPr marL="342900" indent="-342900" algn="l">
                        <a:lnSpc>
                          <a:spcPct val="115000"/>
                        </a:lnSpc>
                        <a:spcAft>
                          <a:spcPts val="0"/>
                        </a:spcAft>
                        <a:buFont typeface="+mj-lt"/>
                        <a:buAutoNum type="arabicPeriod"/>
                      </a:pPr>
                      <a:r>
                        <a:rPr lang="ru-RU" sz="1100" dirty="0" smtClean="0">
                          <a:effectLst/>
                          <a:latin typeface="Arial" panose="020B0604020202020204" pitchFamily="34" charset="0"/>
                          <a:ea typeface="Times New Roman"/>
                          <a:cs typeface="Arial" panose="020B0604020202020204" pitchFamily="34" charset="0"/>
                        </a:rPr>
                        <a:t>Фирменный Анализатор качества  потока</a:t>
                      </a:r>
                    </a:p>
                    <a:p>
                      <a:pPr marL="342900" indent="-342900" algn="l">
                        <a:lnSpc>
                          <a:spcPct val="115000"/>
                        </a:lnSpc>
                        <a:spcAft>
                          <a:spcPts val="0"/>
                        </a:spcAft>
                        <a:buFont typeface="+mj-lt"/>
                        <a:buAutoNum type="arabicPeriod"/>
                      </a:pPr>
                      <a:r>
                        <a:rPr lang="ru-RU" sz="1100" dirty="0" smtClean="0">
                          <a:effectLst/>
                          <a:latin typeface="Arial" panose="020B0604020202020204" pitchFamily="34" charset="0"/>
                          <a:ea typeface="Times New Roman"/>
                          <a:cs typeface="Arial" panose="020B0604020202020204" pitchFamily="34" charset="0"/>
                        </a:rPr>
                        <a:t>АРМ специалиста на </a:t>
                      </a:r>
                      <a:r>
                        <a:rPr lang="en-US" sz="1100" dirty="0" smtClean="0">
                          <a:effectLst/>
                          <a:latin typeface="Arial" panose="020B0604020202020204" pitchFamily="34" charset="0"/>
                          <a:ea typeface="Times New Roman"/>
                          <a:cs typeface="Arial" panose="020B0604020202020204" pitchFamily="34" charset="0"/>
                        </a:rPr>
                        <a:t>windows-</a:t>
                      </a:r>
                      <a:r>
                        <a:rPr lang="ru-RU" sz="1100" dirty="0" smtClean="0">
                          <a:effectLst/>
                          <a:latin typeface="Arial" panose="020B0604020202020204" pitchFamily="34" charset="0"/>
                          <a:ea typeface="Times New Roman"/>
                          <a:cs typeface="Arial" panose="020B0604020202020204" pitchFamily="34" charset="0"/>
                        </a:rPr>
                        <a:t>платформе</a:t>
                      </a:r>
                    </a:p>
                  </a:txBody>
                  <a:tcPr marL="54054" marR="54054" marT="0" marB="0"/>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ru-RU" sz="1100" baseline="0" dirty="0" smtClean="0">
                          <a:effectLst/>
                          <a:latin typeface="Arial" panose="020B0604020202020204" pitchFamily="34" charset="0"/>
                          <a:cs typeface="Arial" panose="020B0604020202020204" pitchFamily="34" charset="0"/>
                        </a:rPr>
                        <a:t>Любая точка процесса   добыча- обогащение где  однозначность соответствия поток -рудник не нарушена</a:t>
                      </a:r>
                      <a:endParaRPr lang="ru-RU" sz="1100" dirty="0" smtClean="0">
                        <a:effectLst/>
                        <a:latin typeface="Arial" panose="020B0604020202020204" pitchFamily="34" charset="0"/>
                        <a:ea typeface="Times New Roman"/>
                        <a:cs typeface="Arial" panose="020B0604020202020204" pitchFamily="34" charset="0"/>
                      </a:endParaRPr>
                    </a:p>
                  </a:txBody>
                  <a:tcPr marL="54054" marR="54054" marT="0" marB="0"/>
                </a:tc>
                <a:tc>
                  <a:txBody>
                    <a:bodyPr/>
                    <a:lstStyle/>
                    <a:p>
                      <a:pPr algn="l">
                        <a:lnSpc>
                          <a:spcPct val="100000"/>
                        </a:lnSpc>
                        <a:spcAft>
                          <a:spcPts val="0"/>
                        </a:spcAft>
                      </a:pPr>
                      <a:r>
                        <a:rPr lang="ru-RU" sz="1100" dirty="0" smtClean="0">
                          <a:effectLst/>
                          <a:latin typeface="Arial" panose="020B0604020202020204" pitchFamily="34" charset="0"/>
                          <a:cs typeface="Arial" panose="020B0604020202020204" pitchFamily="34" charset="0"/>
                        </a:rPr>
                        <a:t>Только при установке индивидуальных сенсоров на каждом измеряемом потоке  и </a:t>
                      </a:r>
                      <a:r>
                        <a:rPr lang="ru-RU" sz="1100" baseline="0" dirty="0" smtClean="0">
                          <a:effectLst/>
                          <a:latin typeface="Arial" panose="020B0604020202020204" pitchFamily="34" charset="0"/>
                          <a:cs typeface="Arial" panose="020B0604020202020204" pitchFamily="34" charset="0"/>
                        </a:rPr>
                        <a:t>  интеграции соответствующих систем сбора и анализа в единую аналитическую систему</a:t>
                      </a:r>
                      <a:endParaRPr lang="ru-RU" sz="1100" dirty="0">
                        <a:effectLst/>
                        <a:latin typeface="Arial" panose="020B0604020202020204" pitchFamily="34" charset="0"/>
                        <a:ea typeface="Times New Roman"/>
                        <a:cs typeface="Arial" panose="020B0604020202020204" pitchFamily="34" charset="0"/>
                      </a:endParaRPr>
                    </a:p>
                  </a:txBody>
                  <a:tcPr marL="54054" marR="54054" marT="0" marB="0"/>
                </a:tc>
                <a:tc>
                  <a:txBody>
                    <a:bodyPr/>
                    <a:lstStyle/>
                    <a:p>
                      <a:pPr algn="l">
                        <a:lnSpc>
                          <a:spcPct val="115000"/>
                        </a:lnSpc>
                        <a:spcAft>
                          <a:spcPts val="0"/>
                        </a:spcAft>
                      </a:pPr>
                      <a:r>
                        <a:rPr lang="ru-RU" sz="1100" dirty="0">
                          <a:effectLst/>
                          <a:latin typeface="Arial" panose="020B0604020202020204" pitchFamily="34" charset="0"/>
                          <a:cs typeface="Arial" panose="020B0604020202020204" pitchFamily="34" charset="0"/>
                        </a:rPr>
                        <a:t> </a:t>
                      </a:r>
                    </a:p>
                    <a:p>
                      <a:pPr algn="l">
                        <a:lnSpc>
                          <a:spcPct val="115000"/>
                        </a:lnSpc>
                        <a:spcAft>
                          <a:spcPts val="0"/>
                        </a:spcAft>
                      </a:pPr>
                      <a:r>
                        <a:rPr lang="ru-RU" sz="1100" dirty="0" smtClean="0">
                          <a:effectLst/>
                          <a:latin typeface="Arial" panose="020B0604020202020204" pitchFamily="34" charset="0"/>
                          <a:cs typeface="Arial" panose="020B0604020202020204" pitchFamily="34" charset="0"/>
                        </a:rPr>
                        <a:t>Более </a:t>
                      </a:r>
                      <a:endParaRPr lang="en-US" sz="1100" dirty="0" smtClean="0">
                        <a:effectLst/>
                        <a:latin typeface="Arial" panose="020B0604020202020204" pitchFamily="34" charset="0"/>
                        <a:cs typeface="Arial" panose="020B0604020202020204" pitchFamily="34" charset="0"/>
                      </a:endParaRPr>
                    </a:p>
                    <a:p>
                      <a:pPr algn="l">
                        <a:lnSpc>
                          <a:spcPct val="115000"/>
                        </a:lnSpc>
                        <a:spcAft>
                          <a:spcPts val="0"/>
                        </a:spcAft>
                      </a:pPr>
                      <a:r>
                        <a:rPr lang="ru-RU" sz="1100" dirty="0" smtClean="0">
                          <a:effectLst/>
                          <a:latin typeface="Arial" panose="020B0604020202020204" pitchFamily="34" charset="0"/>
                          <a:cs typeface="Arial" panose="020B0604020202020204" pitchFamily="34" charset="0"/>
                        </a:rPr>
                        <a:t>170 000</a:t>
                      </a:r>
                      <a:endParaRPr lang="ru-RU" sz="1100" dirty="0">
                        <a:effectLst/>
                        <a:latin typeface="Arial" panose="020B0604020202020204" pitchFamily="34" charset="0"/>
                        <a:ea typeface="Times New Roman"/>
                        <a:cs typeface="Arial" panose="020B0604020202020204" pitchFamily="34" charset="0"/>
                      </a:endParaRPr>
                    </a:p>
                  </a:txBody>
                  <a:tcPr marL="54054" marR="54054" marT="0" marB="0"/>
                </a:tc>
              </a:tr>
              <a:tr h="1191328">
                <a:tc>
                  <a:txBody>
                    <a:bodyPr/>
                    <a:lstStyle/>
                    <a:p>
                      <a:pPr algn="l">
                        <a:lnSpc>
                          <a:spcPct val="115000"/>
                        </a:lnSpc>
                        <a:spcAft>
                          <a:spcPts val="0"/>
                        </a:spcAft>
                      </a:pPr>
                      <a:r>
                        <a:rPr lang="ru-RU" sz="1100" dirty="0" smtClean="0">
                          <a:effectLst/>
                          <a:latin typeface="Arial" panose="020B0604020202020204" pitchFamily="34" charset="0"/>
                          <a:ea typeface="+mn-ea"/>
                          <a:cs typeface="Arial" panose="020B0604020202020204" pitchFamily="34" charset="0"/>
                        </a:rPr>
                        <a:t>Т</a:t>
                      </a:r>
                      <a:r>
                        <a:rPr lang="en-US" sz="1100" dirty="0" smtClean="0">
                          <a:effectLst/>
                          <a:latin typeface="Arial" panose="020B0604020202020204" pitchFamily="34" charset="0"/>
                          <a:ea typeface="+mn-ea"/>
                          <a:cs typeface="Arial" panose="020B0604020202020204" pitchFamily="34" charset="0"/>
                        </a:rPr>
                        <a:t>ST-16</a:t>
                      </a:r>
                      <a:endParaRPr lang="ru-RU" sz="1100" dirty="0">
                        <a:effectLst/>
                        <a:latin typeface="Arial" panose="020B0604020202020204" pitchFamily="34" charset="0"/>
                        <a:ea typeface="Times New Roman"/>
                        <a:cs typeface="Arial" panose="020B0604020202020204" pitchFamily="34" charset="0"/>
                      </a:endParaRPr>
                    </a:p>
                  </a:txBody>
                  <a:tcPr marL="54054" marR="54054" marT="0" marB="0"/>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ru-RU" sz="1000" baseline="0" dirty="0" smtClean="0">
                          <a:effectLst/>
                          <a:latin typeface="Arial" panose="020B0604020202020204" pitchFamily="34" charset="0"/>
                          <a:ea typeface="+mn-ea"/>
                          <a:cs typeface="Arial" panose="020B0604020202020204" pitchFamily="34" charset="0"/>
                        </a:rPr>
                        <a:t>АС ОМКВР</a:t>
                      </a:r>
                      <a:endParaRPr lang="ru-RU" sz="1000" dirty="0" smtClean="0">
                        <a:effectLst/>
                        <a:latin typeface="Arial" panose="020B0604020202020204" pitchFamily="34" charset="0"/>
                        <a:ea typeface="Times New Roman"/>
                        <a:cs typeface="Arial" panose="020B0604020202020204" pitchFamily="34" charset="0"/>
                      </a:endParaRPr>
                    </a:p>
                    <a:p>
                      <a:pPr algn="l">
                        <a:lnSpc>
                          <a:spcPct val="115000"/>
                        </a:lnSpc>
                        <a:spcAft>
                          <a:spcPts val="0"/>
                        </a:spcAft>
                      </a:pPr>
                      <a:endParaRPr lang="ru-RU" sz="1000" dirty="0">
                        <a:effectLst/>
                        <a:latin typeface="Arial" panose="020B0604020202020204" pitchFamily="34" charset="0"/>
                        <a:ea typeface="Times New Roman"/>
                        <a:cs typeface="Arial" panose="020B0604020202020204" pitchFamily="34" charset="0"/>
                      </a:endParaRPr>
                    </a:p>
                  </a:txBody>
                  <a:tcPr marL="54054" marR="54054" marT="0" marB="0"/>
                </a:tc>
                <a:tc>
                  <a:txBody>
                    <a:bodyPr/>
                    <a:lstStyle/>
                    <a:p>
                      <a:pPr algn="l">
                        <a:lnSpc>
                          <a:spcPct val="115000"/>
                        </a:lnSpc>
                        <a:spcAft>
                          <a:spcPts val="0"/>
                        </a:spcAft>
                      </a:pPr>
                      <a:r>
                        <a:rPr lang="ru-RU" sz="1100" dirty="0" smtClean="0">
                          <a:effectLst/>
                          <a:latin typeface="Arial" panose="020B0604020202020204" pitchFamily="34" charset="0"/>
                          <a:cs typeface="Arial" panose="020B0604020202020204" pitchFamily="34" charset="0"/>
                        </a:rPr>
                        <a:t>ПТК</a:t>
                      </a:r>
                      <a:endParaRPr lang="ru-RU" sz="1100" dirty="0">
                        <a:effectLst/>
                        <a:latin typeface="Arial" panose="020B0604020202020204" pitchFamily="34" charset="0"/>
                        <a:ea typeface="Times New Roman"/>
                        <a:cs typeface="Arial" panose="020B0604020202020204" pitchFamily="34" charset="0"/>
                      </a:endParaRPr>
                    </a:p>
                  </a:txBody>
                  <a:tcPr marL="54054" marR="54054" marT="0" marB="0"/>
                </a:tc>
                <a:tc>
                  <a:txBody>
                    <a:bodyPr/>
                    <a:lstStyle/>
                    <a:p>
                      <a:pPr algn="l">
                        <a:lnSpc>
                          <a:spcPct val="115000"/>
                        </a:lnSpc>
                        <a:spcAft>
                          <a:spcPts val="0"/>
                        </a:spcAft>
                      </a:pPr>
                      <a:r>
                        <a:rPr lang="ru-RU" sz="1100" dirty="0" smtClean="0">
                          <a:effectLst/>
                          <a:latin typeface="Arial" panose="020B0604020202020204" pitchFamily="34" charset="0"/>
                          <a:cs typeface="Arial" panose="020B0604020202020204" pitchFamily="34" charset="0"/>
                        </a:rPr>
                        <a:t>Мониторинг </a:t>
                      </a:r>
                      <a:r>
                        <a:rPr lang="ru-RU" sz="1100" baseline="0" dirty="0" smtClean="0">
                          <a:effectLst/>
                          <a:latin typeface="Arial" panose="020B0604020202020204" pitchFamily="34" charset="0"/>
                          <a:cs typeface="Arial" panose="020B0604020202020204" pitchFamily="34" charset="0"/>
                        </a:rPr>
                        <a:t> объема и качества потока  </a:t>
                      </a:r>
                      <a:r>
                        <a:rPr lang="ru-RU" sz="1100" dirty="0" smtClean="0">
                          <a:effectLst/>
                          <a:latin typeface="Arial" panose="020B0604020202020204" pitchFamily="34" charset="0"/>
                          <a:cs typeface="Arial" panose="020B0604020202020204" pitchFamily="34" charset="0"/>
                        </a:rPr>
                        <a:t>руды в режиме </a:t>
                      </a:r>
                      <a:r>
                        <a:rPr lang="en-US" sz="1100" dirty="0" smtClean="0">
                          <a:effectLst/>
                          <a:latin typeface="Arial" panose="020B0604020202020204" pitchFamily="34" charset="0"/>
                          <a:cs typeface="Arial" panose="020B0604020202020204" pitchFamily="34" charset="0"/>
                        </a:rPr>
                        <a:t>on</a:t>
                      </a:r>
                      <a:r>
                        <a:rPr lang="en-US" sz="1100" baseline="0" dirty="0" smtClean="0">
                          <a:effectLst/>
                          <a:latin typeface="Arial" panose="020B0604020202020204" pitchFamily="34" charset="0"/>
                          <a:cs typeface="Arial" panose="020B0604020202020204" pitchFamily="34" charset="0"/>
                        </a:rPr>
                        <a:t> line</a:t>
                      </a:r>
                      <a:endParaRPr lang="ru-RU" sz="1100" dirty="0">
                        <a:effectLst/>
                        <a:latin typeface="Arial" panose="020B0604020202020204" pitchFamily="34" charset="0"/>
                        <a:ea typeface="Times New Roman"/>
                        <a:cs typeface="Arial" panose="020B0604020202020204" pitchFamily="34" charset="0"/>
                      </a:endParaRPr>
                    </a:p>
                  </a:txBody>
                  <a:tcPr marL="54054" marR="54054" marT="0" marB="0"/>
                </a:tc>
                <a:tc>
                  <a:txBody>
                    <a:bodyPr/>
                    <a:lstStyle/>
                    <a:p>
                      <a:pPr marL="342900" indent="-342900" algn="l">
                        <a:lnSpc>
                          <a:spcPct val="115000"/>
                        </a:lnSpc>
                        <a:spcAft>
                          <a:spcPts val="0"/>
                        </a:spcAft>
                        <a:buFont typeface="+mj-lt"/>
                        <a:buAutoNum type="arabicPeriod"/>
                      </a:pPr>
                      <a:r>
                        <a:rPr lang="ru-RU" sz="1100" dirty="0" smtClean="0">
                          <a:effectLst/>
                          <a:latin typeface="Arial" panose="020B0604020202020204" pitchFamily="34" charset="0"/>
                          <a:ea typeface="Times New Roman"/>
                          <a:cs typeface="Arial" panose="020B0604020202020204" pitchFamily="34" charset="0"/>
                        </a:rPr>
                        <a:t>Анализатор качества  потока любой фирмы</a:t>
                      </a:r>
                    </a:p>
                    <a:p>
                      <a:pPr marL="342900" indent="-342900" algn="l">
                        <a:lnSpc>
                          <a:spcPct val="115000"/>
                        </a:lnSpc>
                        <a:spcAft>
                          <a:spcPts val="0"/>
                        </a:spcAft>
                        <a:buFont typeface="+mj-lt"/>
                        <a:buAutoNum type="arabicPeriod"/>
                      </a:pPr>
                      <a:r>
                        <a:rPr lang="ru-RU" sz="1100" baseline="0" dirty="0" smtClean="0">
                          <a:effectLst/>
                          <a:latin typeface="Arial" panose="020B0604020202020204" pitchFamily="34" charset="0"/>
                          <a:ea typeface="Times New Roman"/>
                          <a:cs typeface="Arial" panose="020B0604020202020204" pitchFamily="34" charset="0"/>
                        </a:rPr>
                        <a:t>Информационно-аналитическая подсистема на основе </a:t>
                      </a:r>
                      <a:r>
                        <a:rPr lang="en-US" sz="1100" baseline="0" dirty="0" smtClean="0">
                          <a:effectLst/>
                          <a:latin typeface="Arial" panose="020B0604020202020204" pitchFamily="34" charset="0"/>
                          <a:ea typeface="Times New Roman"/>
                          <a:cs typeface="Arial" panose="020B0604020202020204" pitchFamily="34" charset="0"/>
                        </a:rPr>
                        <a:t>PLC</a:t>
                      </a:r>
                    </a:p>
                    <a:p>
                      <a:pPr marL="342900" indent="-342900" algn="l">
                        <a:lnSpc>
                          <a:spcPct val="115000"/>
                        </a:lnSpc>
                        <a:spcAft>
                          <a:spcPts val="0"/>
                        </a:spcAft>
                        <a:buFont typeface="+mj-lt"/>
                        <a:buAutoNum type="arabicPeriod"/>
                      </a:pPr>
                      <a:r>
                        <a:rPr lang="ru-RU" sz="1100" dirty="0" smtClean="0">
                          <a:effectLst/>
                          <a:latin typeface="Arial" panose="020B0604020202020204" pitchFamily="34" charset="0"/>
                          <a:ea typeface="Times New Roman"/>
                          <a:cs typeface="Arial" panose="020B0604020202020204" pitchFamily="34" charset="0"/>
                        </a:rPr>
                        <a:t>АРМ на основе </a:t>
                      </a:r>
                      <a:r>
                        <a:rPr lang="en-US" sz="1100" dirty="0" smtClean="0">
                          <a:effectLst/>
                          <a:latin typeface="Arial" panose="020B0604020202020204" pitchFamily="34" charset="0"/>
                          <a:ea typeface="Times New Roman"/>
                          <a:cs typeface="Arial" panose="020B0604020202020204" pitchFamily="34" charset="0"/>
                        </a:rPr>
                        <a:t>SCADA</a:t>
                      </a:r>
                      <a:r>
                        <a:rPr lang="en-US" sz="1100" baseline="0" dirty="0" smtClean="0">
                          <a:effectLst/>
                          <a:latin typeface="Arial" panose="020B0604020202020204" pitchFamily="34" charset="0"/>
                          <a:ea typeface="Times New Roman"/>
                          <a:cs typeface="Arial" panose="020B0604020202020204" pitchFamily="34" charset="0"/>
                        </a:rPr>
                        <a:t> </a:t>
                      </a:r>
                      <a:endParaRPr lang="ru-RU" sz="1100" baseline="0" dirty="0" smtClean="0">
                        <a:effectLst/>
                        <a:latin typeface="Arial" panose="020B0604020202020204" pitchFamily="34" charset="0"/>
                        <a:ea typeface="Times New Roman"/>
                        <a:cs typeface="Arial" panose="020B0604020202020204" pitchFamily="34" charset="0"/>
                      </a:endParaRPr>
                    </a:p>
                  </a:txBody>
                  <a:tcPr marL="54054" marR="54054" marT="0" marB="0"/>
                </a:tc>
                <a:tc>
                  <a:txBody>
                    <a:bodyPr/>
                    <a:lstStyle/>
                    <a:p>
                      <a:pPr algn="l">
                        <a:lnSpc>
                          <a:spcPct val="115000"/>
                        </a:lnSpc>
                        <a:spcAft>
                          <a:spcPts val="0"/>
                        </a:spcAft>
                      </a:pPr>
                      <a:r>
                        <a:rPr lang="ru-RU" sz="1100" dirty="0" smtClean="0">
                          <a:effectLst/>
                          <a:latin typeface="Arial" panose="020B0604020202020204" pitchFamily="34" charset="0"/>
                          <a:cs typeface="Arial" panose="020B0604020202020204" pitchFamily="34" charset="0"/>
                        </a:rPr>
                        <a:t>Конвейер  после </a:t>
                      </a:r>
                      <a:r>
                        <a:rPr lang="ru-RU" sz="1100" dirty="0">
                          <a:effectLst/>
                          <a:latin typeface="Arial" panose="020B0604020202020204" pitchFamily="34" charset="0"/>
                          <a:cs typeface="Arial" panose="020B0604020202020204" pitchFamily="34" charset="0"/>
                        </a:rPr>
                        <a:t>крупного </a:t>
                      </a:r>
                      <a:r>
                        <a:rPr lang="ru-RU" sz="1100" dirty="0" smtClean="0">
                          <a:effectLst/>
                          <a:latin typeface="Arial" panose="020B0604020202020204" pitchFamily="34" charset="0"/>
                          <a:cs typeface="Arial" panose="020B0604020202020204" pitchFamily="34" charset="0"/>
                        </a:rPr>
                        <a:t>дробления.</a:t>
                      </a:r>
                      <a:r>
                        <a:rPr lang="en-US" sz="1100" dirty="0" smtClean="0">
                          <a:effectLst/>
                          <a:latin typeface="Arial" panose="020B0604020202020204" pitchFamily="34" charset="0"/>
                          <a:cs typeface="Arial" panose="020B0604020202020204" pitchFamily="34" charset="0"/>
                        </a:rPr>
                        <a:t> </a:t>
                      </a:r>
                      <a:r>
                        <a:rPr lang="ru-RU" sz="1100" dirty="0" smtClean="0">
                          <a:effectLst/>
                          <a:latin typeface="Arial" panose="020B0604020202020204" pitchFamily="34" charset="0"/>
                          <a:cs typeface="Arial" panose="020B0604020202020204" pitchFamily="34" charset="0"/>
                        </a:rPr>
                        <a:t>Однозначного соответствия</a:t>
                      </a:r>
                      <a:r>
                        <a:rPr lang="ru-RU" sz="1100" baseline="0" dirty="0" smtClean="0">
                          <a:effectLst/>
                          <a:latin typeface="Arial" panose="020B0604020202020204" pitchFamily="34" charset="0"/>
                          <a:cs typeface="Arial" panose="020B0604020202020204" pitchFamily="34" charset="0"/>
                        </a:rPr>
                        <a:t>  поток-рудник не требуется</a:t>
                      </a:r>
                      <a:r>
                        <a:rPr lang="ru-RU" sz="1100" dirty="0" smtClean="0">
                          <a:effectLst/>
                          <a:latin typeface="Arial" panose="020B0604020202020204" pitchFamily="34" charset="0"/>
                          <a:cs typeface="Arial" panose="020B0604020202020204" pitchFamily="34" charset="0"/>
                        </a:rPr>
                        <a:t> Условия по крупности выполняются автоматически</a:t>
                      </a:r>
                      <a:endParaRPr lang="ru-RU" sz="1100" dirty="0">
                        <a:effectLst/>
                        <a:latin typeface="Arial" panose="020B0604020202020204" pitchFamily="34" charset="0"/>
                        <a:cs typeface="Arial" panose="020B0604020202020204" pitchFamily="34" charset="0"/>
                      </a:endParaRPr>
                    </a:p>
                  </a:txBody>
                  <a:tcPr marL="54054" marR="54054" marT="0" marB="0"/>
                </a:tc>
                <a:tc>
                  <a:txBody>
                    <a:bodyPr/>
                    <a:lstStyle/>
                    <a:p>
                      <a:pPr algn="l">
                        <a:lnSpc>
                          <a:spcPct val="100000"/>
                        </a:lnSpc>
                        <a:spcAft>
                          <a:spcPts val="0"/>
                        </a:spcAft>
                      </a:pPr>
                      <a:r>
                        <a:rPr lang="ru-RU" sz="1100" dirty="0" smtClean="0">
                          <a:effectLst/>
                          <a:latin typeface="Arial" panose="020B0604020202020204" pitchFamily="34" charset="0"/>
                          <a:cs typeface="Arial" panose="020B0604020202020204" pitchFamily="34" charset="0"/>
                        </a:rPr>
                        <a:t>Достаточно только одного  сенсора  и единственного аналитического  блока  системы анализа  вне </a:t>
                      </a:r>
                      <a:r>
                        <a:rPr lang="ru-RU" sz="1100" dirty="0">
                          <a:effectLst/>
                          <a:latin typeface="Arial" panose="020B0604020202020204" pitchFamily="34" charset="0"/>
                          <a:cs typeface="Arial" panose="020B0604020202020204" pitchFamily="34" charset="0"/>
                        </a:rPr>
                        <a:t>зависимости от количества  источников поступления руды </a:t>
                      </a:r>
                      <a:r>
                        <a:rPr lang="ru-RU" sz="1100" dirty="0" smtClean="0">
                          <a:effectLst/>
                          <a:latin typeface="Arial" panose="020B0604020202020204" pitchFamily="34" charset="0"/>
                          <a:cs typeface="Arial" panose="020B0604020202020204" pitchFamily="34" charset="0"/>
                        </a:rPr>
                        <a:t>на дробление</a:t>
                      </a:r>
                      <a:r>
                        <a:rPr lang="ru-RU" sz="1100" dirty="0">
                          <a:effectLst/>
                          <a:latin typeface="Arial" panose="020B0604020202020204" pitchFamily="34" charset="0"/>
                          <a:cs typeface="Arial" panose="020B0604020202020204" pitchFamily="34" charset="0"/>
                        </a:rPr>
                        <a:t> </a:t>
                      </a:r>
                      <a:endParaRPr lang="ru-RU" sz="1100" dirty="0">
                        <a:effectLst/>
                        <a:latin typeface="Arial" panose="020B0604020202020204" pitchFamily="34" charset="0"/>
                        <a:ea typeface="Times New Roman"/>
                        <a:cs typeface="Arial" panose="020B0604020202020204" pitchFamily="34" charset="0"/>
                      </a:endParaRPr>
                    </a:p>
                  </a:txBody>
                  <a:tcPr marL="54054" marR="54054" marT="0" marB="0"/>
                </a:tc>
                <a:tc>
                  <a:txBody>
                    <a:bodyPr/>
                    <a:lstStyle/>
                    <a:p>
                      <a:pPr algn="l">
                        <a:lnSpc>
                          <a:spcPct val="115000"/>
                        </a:lnSpc>
                        <a:spcAft>
                          <a:spcPts val="0"/>
                        </a:spcAft>
                      </a:pPr>
                      <a:r>
                        <a:rPr lang="ru-RU" sz="1100" dirty="0">
                          <a:effectLst/>
                          <a:latin typeface="Arial" panose="020B0604020202020204" pitchFamily="34" charset="0"/>
                          <a:cs typeface="Arial" panose="020B0604020202020204" pitchFamily="34" charset="0"/>
                        </a:rPr>
                        <a:t> </a:t>
                      </a:r>
                    </a:p>
                    <a:p>
                      <a:pPr algn="l">
                        <a:lnSpc>
                          <a:spcPct val="115000"/>
                        </a:lnSpc>
                        <a:spcAft>
                          <a:spcPts val="0"/>
                        </a:spcAft>
                      </a:pPr>
                      <a:r>
                        <a:rPr lang="ru-RU" sz="1100" dirty="0">
                          <a:effectLst/>
                          <a:latin typeface="Arial" panose="020B0604020202020204" pitchFamily="34" charset="0"/>
                          <a:cs typeface="Arial" panose="020B0604020202020204" pitchFamily="34" charset="0"/>
                        </a:rPr>
                        <a:t> </a:t>
                      </a:r>
                      <a:r>
                        <a:rPr lang="ru-RU" sz="1100" dirty="0" smtClean="0">
                          <a:effectLst/>
                          <a:latin typeface="Arial" panose="020B0604020202020204" pitchFamily="34" charset="0"/>
                          <a:cs typeface="Arial" panose="020B0604020202020204" pitchFamily="34" charset="0"/>
                        </a:rPr>
                        <a:t>Более  </a:t>
                      </a:r>
                      <a:endParaRPr lang="en-US" sz="1100" dirty="0" smtClean="0">
                        <a:effectLst/>
                        <a:latin typeface="Arial" panose="020B0604020202020204" pitchFamily="34" charset="0"/>
                        <a:cs typeface="Arial" panose="020B0604020202020204" pitchFamily="34" charset="0"/>
                      </a:endParaRPr>
                    </a:p>
                    <a:p>
                      <a:pPr algn="l">
                        <a:lnSpc>
                          <a:spcPct val="115000"/>
                        </a:lnSpc>
                        <a:spcAft>
                          <a:spcPts val="0"/>
                        </a:spcAft>
                      </a:pPr>
                      <a:r>
                        <a:rPr lang="ru-RU" sz="1100" dirty="0" smtClean="0">
                          <a:effectLst/>
                          <a:latin typeface="Arial" panose="020B0604020202020204" pitchFamily="34" charset="0"/>
                          <a:cs typeface="Arial" panose="020B0604020202020204" pitchFamily="34" charset="0"/>
                        </a:rPr>
                        <a:t>150 000 </a:t>
                      </a:r>
                      <a:endParaRPr lang="ru-RU" sz="1100" dirty="0">
                        <a:effectLst/>
                        <a:latin typeface="Arial" panose="020B0604020202020204" pitchFamily="34" charset="0"/>
                        <a:ea typeface="Times New Roman"/>
                        <a:cs typeface="Arial" panose="020B0604020202020204" pitchFamily="34" charset="0"/>
                      </a:endParaRPr>
                    </a:p>
                  </a:txBody>
                  <a:tcPr marL="54054" marR="54054" marT="0" marB="0"/>
                </a:tc>
              </a:tr>
              <a:tr h="1128210">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ru-RU" sz="1100" dirty="0" smtClean="0">
                          <a:effectLst/>
                          <a:latin typeface="Arial" panose="020B0604020202020204" pitchFamily="34" charset="0"/>
                          <a:ea typeface="+mn-ea"/>
                          <a:cs typeface="Arial" panose="020B0604020202020204" pitchFamily="34" charset="0"/>
                        </a:rPr>
                        <a:t>Т</a:t>
                      </a:r>
                      <a:r>
                        <a:rPr lang="en-US" sz="1100" dirty="0" smtClean="0">
                          <a:effectLst/>
                          <a:latin typeface="Arial" panose="020B0604020202020204" pitchFamily="34" charset="0"/>
                          <a:ea typeface="+mn-ea"/>
                          <a:cs typeface="Arial" panose="020B0604020202020204" pitchFamily="34" charset="0"/>
                        </a:rPr>
                        <a:t>ST-16</a:t>
                      </a:r>
                      <a:endParaRPr lang="ru-RU" sz="1100" dirty="0" smtClean="0">
                        <a:effectLst/>
                        <a:latin typeface="Arial" panose="020B0604020202020204" pitchFamily="34" charset="0"/>
                        <a:ea typeface="Times New Roman"/>
                        <a:cs typeface="Arial" panose="020B0604020202020204" pitchFamily="34" charset="0"/>
                      </a:endParaRPr>
                    </a:p>
                    <a:p>
                      <a:pPr algn="l">
                        <a:lnSpc>
                          <a:spcPct val="115000"/>
                        </a:lnSpc>
                        <a:spcAft>
                          <a:spcPts val="0"/>
                        </a:spcAft>
                      </a:pPr>
                      <a:endParaRPr lang="ru-RU" sz="1100" dirty="0">
                        <a:effectLst/>
                        <a:latin typeface="Arial" panose="020B0604020202020204" pitchFamily="34" charset="0"/>
                        <a:ea typeface="Times New Roman"/>
                        <a:cs typeface="Arial" panose="020B0604020202020204" pitchFamily="34" charset="0"/>
                      </a:endParaRPr>
                    </a:p>
                  </a:txBody>
                  <a:tcPr marL="54054" marR="54054" marT="0" marB="0"/>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ru-RU" sz="1000" baseline="0" dirty="0" smtClean="0">
                          <a:effectLst/>
                          <a:latin typeface="Arial" panose="020B0604020202020204" pitchFamily="34" charset="0"/>
                          <a:ea typeface="+mn-ea"/>
                          <a:cs typeface="Arial" panose="020B0604020202020204" pitchFamily="34" charset="0"/>
                        </a:rPr>
                        <a:t>АС ОМКВР ПО</a:t>
                      </a:r>
                      <a:endParaRPr lang="ru-RU" sz="1000" dirty="0" smtClean="0">
                        <a:effectLst/>
                        <a:latin typeface="Arial" panose="020B0604020202020204" pitchFamily="34" charset="0"/>
                        <a:ea typeface="Times New Roman"/>
                        <a:cs typeface="Arial" panose="020B0604020202020204" pitchFamily="34" charset="0"/>
                      </a:endParaRPr>
                    </a:p>
                    <a:p>
                      <a:pPr algn="l">
                        <a:lnSpc>
                          <a:spcPct val="115000"/>
                        </a:lnSpc>
                        <a:spcAft>
                          <a:spcPts val="0"/>
                        </a:spcAft>
                      </a:pPr>
                      <a:endParaRPr lang="ru-RU" sz="1000" dirty="0">
                        <a:effectLst/>
                        <a:latin typeface="Arial" panose="020B0604020202020204" pitchFamily="34" charset="0"/>
                        <a:ea typeface="Times New Roman"/>
                        <a:cs typeface="Arial" panose="020B0604020202020204" pitchFamily="34" charset="0"/>
                      </a:endParaRPr>
                    </a:p>
                  </a:txBody>
                  <a:tcPr marL="54054" marR="54054" marT="0" marB="0"/>
                </a:tc>
                <a:tc>
                  <a:txBody>
                    <a:bodyPr/>
                    <a:lstStyle/>
                    <a:p>
                      <a:pPr algn="l">
                        <a:lnSpc>
                          <a:spcPct val="115000"/>
                        </a:lnSpc>
                        <a:spcAft>
                          <a:spcPts val="0"/>
                        </a:spcAft>
                      </a:pPr>
                      <a:r>
                        <a:rPr lang="ru-RU" sz="1100" dirty="0" smtClean="0">
                          <a:effectLst/>
                          <a:latin typeface="Arial" panose="020B0604020202020204" pitchFamily="34" charset="0"/>
                          <a:cs typeface="Arial" panose="020B0604020202020204" pitchFamily="34" charset="0"/>
                        </a:rPr>
                        <a:t>Лицензии на ППО</a:t>
                      </a:r>
                      <a:endParaRPr lang="ru-RU" sz="1100" dirty="0">
                        <a:effectLst/>
                        <a:latin typeface="Arial" panose="020B0604020202020204" pitchFamily="34" charset="0"/>
                        <a:ea typeface="Times New Roman"/>
                        <a:cs typeface="Arial" panose="020B0604020202020204" pitchFamily="34" charset="0"/>
                      </a:endParaRPr>
                    </a:p>
                  </a:txBody>
                  <a:tcPr marL="54054" marR="54054" marT="0" marB="0"/>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ru-RU" sz="1100" dirty="0" smtClean="0">
                          <a:effectLst/>
                          <a:latin typeface="Arial" panose="020B0604020202020204" pitchFamily="34" charset="0"/>
                          <a:ea typeface="Times New Roman"/>
                          <a:cs typeface="Arial" panose="020B0604020202020204" pitchFamily="34" charset="0"/>
                        </a:rPr>
                        <a:t>ПО для </a:t>
                      </a:r>
                      <a:r>
                        <a:rPr lang="ru-RU" sz="1100" dirty="0" smtClean="0">
                          <a:effectLst/>
                          <a:latin typeface="Arial" panose="020B0604020202020204" pitchFamily="34" charset="0"/>
                          <a:ea typeface="+mn-ea"/>
                          <a:cs typeface="Arial" panose="020B0604020202020204" pitchFamily="34" charset="0"/>
                        </a:rPr>
                        <a:t>м</a:t>
                      </a:r>
                      <a:r>
                        <a:rPr lang="ru-RU" sz="1100" dirty="0" smtClean="0">
                          <a:effectLst/>
                          <a:latin typeface="Arial" panose="020B0604020202020204" pitchFamily="34" charset="0"/>
                          <a:cs typeface="Arial" panose="020B0604020202020204" pitchFamily="34" charset="0"/>
                        </a:rPr>
                        <a:t>ониторинга</a:t>
                      </a:r>
                      <a:r>
                        <a:rPr lang="ru-RU" sz="1100" baseline="0" dirty="0" smtClean="0">
                          <a:effectLst/>
                          <a:latin typeface="Arial" panose="020B0604020202020204" pitchFamily="34" charset="0"/>
                          <a:cs typeface="Arial" panose="020B0604020202020204" pitchFamily="34" charset="0"/>
                        </a:rPr>
                        <a:t> объема и качества потока  </a:t>
                      </a:r>
                      <a:r>
                        <a:rPr lang="ru-RU" sz="1100" dirty="0" smtClean="0">
                          <a:effectLst/>
                          <a:latin typeface="Arial" panose="020B0604020202020204" pitchFamily="34" charset="0"/>
                          <a:cs typeface="Arial" panose="020B0604020202020204" pitchFamily="34" charset="0"/>
                        </a:rPr>
                        <a:t>руды в режиме </a:t>
                      </a:r>
                      <a:r>
                        <a:rPr lang="en-US" sz="1100" dirty="0" smtClean="0">
                          <a:effectLst/>
                          <a:latin typeface="Arial" panose="020B0604020202020204" pitchFamily="34" charset="0"/>
                          <a:cs typeface="Arial" panose="020B0604020202020204" pitchFamily="34" charset="0"/>
                        </a:rPr>
                        <a:t>on</a:t>
                      </a:r>
                      <a:r>
                        <a:rPr lang="en-US" sz="1100" baseline="0" dirty="0" smtClean="0">
                          <a:effectLst/>
                          <a:latin typeface="Arial" panose="020B0604020202020204" pitchFamily="34" charset="0"/>
                          <a:cs typeface="Arial" panose="020B0604020202020204" pitchFamily="34" charset="0"/>
                        </a:rPr>
                        <a:t> line</a:t>
                      </a:r>
                      <a:endParaRPr lang="ru-RU" sz="1100" dirty="0" smtClean="0">
                        <a:effectLst/>
                        <a:latin typeface="Arial" panose="020B0604020202020204" pitchFamily="34" charset="0"/>
                        <a:ea typeface="Times New Roman"/>
                        <a:cs typeface="Arial" panose="020B0604020202020204" pitchFamily="34" charset="0"/>
                      </a:endParaRPr>
                    </a:p>
                  </a:txBody>
                  <a:tcPr marL="54054" marR="54054" marT="0" marB="0"/>
                </a:tc>
                <a:tc>
                  <a:txBody>
                    <a:bodyPr/>
                    <a:lstStyle/>
                    <a:p>
                      <a:pPr marL="342900" marR="0" indent="-342900" algn="l" defTabSz="914400" rtl="0" eaLnBrk="1" fontAlgn="auto" latinLnBrk="0" hangingPunct="1">
                        <a:lnSpc>
                          <a:spcPct val="115000"/>
                        </a:lnSpc>
                        <a:spcBef>
                          <a:spcPts val="0"/>
                        </a:spcBef>
                        <a:spcAft>
                          <a:spcPts val="0"/>
                        </a:spcAft>
                        <a:buClrTx/>
                        <a:buSzTx/>
                        <a:buFont typeface="+mj-lt"/>
                        <a:buAutoNum type="arabicPeriod"/>
                        <a:tabLst/>
                        <a:defRPr/>
                      </a:pPr>
                      <a:r>
                        <a:rPr lang="ru-RU" sz="1100" dirty="0" smtClean="0">
                          <a:effectLst/>
                          <a:latin typeface="Arial" panose="020B0604020202020204" pitchFamily="34" charset="0"/>
                          <a:ea typeface="Times New Roman"/>
                          <a:cs typeface="Arial" panose="020B0604020202020204" pitchFamily="34" charset="0"/>
                        </a:rPr>
                        <a:t>Прикладное ПО</a:t>
                      </a:r>
                      <a:r>
                        <a:rPr lang="en-US" sz="1100" dirty="0" smtClean="0">
                          <a:effectLst/>
                          <a:latin typeface="Arial" panose="020B0604020202020204" pitchFamily="34" charset="0"/>
                          <a:ea typeface="Times New Roman"/>
                          <a:cs typeface="Arial" panose="020B0604020202020204" pitchFamily="34" charset="0"/>
                        </a:rPr>
                        <a:t> </a:t>
                      </a:r>
                      <a:r>
                        <a:rPr lang="ru-RU" sz="1100" dirty="0" smtClean="0">
                          <a:effectLst/>
                          <a:latin typeface="Arial" panose="020B0604020202020204" pitchFamily="34" charset="0"/>
                          <a:ea typeface="Times New Roman"/>
                          <a:cs typeface="Arial" panose="020B0604020202020204" pitchFamily="34" charset="0"/>
                        </a:rPr>
                        <a:t> для </a:t>
                      </a:r>
                      <a:r>
                        <a:rPr lang="en-US" sz="1100" dirty="0" smtClean="0">
                          <a:effectLst/>
                          <a:latin typeface="Arial" panose="020B0604020202020204" pitchFamily="34" charset="0"/>
                          <a:ea typeface="Times New Roman"/>
                          <a:cs typeface="Arial" panose="020B0604020202020204" pitchFamily="34" charset="0"/>
                        </a:rPr>
                        <a:t>PLC</a:t>
                      </a:r>
                      <a:r>
                        <a:rPr lang="ru-RU" sz="1100" dirty="0" smtClean="0">
                          <a:effectLst/>
                          <a:latin typeface="Arial" panose="020B0604020202020204" pitchFamily="34" charset="0"/>
                          <a:ea typeface="Times New Roman"/>
                          <a:cs typeface="Arial" panose="020B0604020202020204" pitchFamily="34" charset="0"/>
                        </a:rPr>
                        <a:t> и</a:t>
                      </a:r>
                      <a:r>
                        <a:rPr lang="en-US" sz="1100" dirty="0" smtClean="0">
                          <a:effectLst/>
                          <a:latin typeface="Arial" panose="020B0604020202020204" pitchFamily="34" charset="0"/>
                          <a:ea typeface="Times New Roman"/>
                          <a:cs typeface="Arial" panose="020B0604020202020204" pitchFamily="34" charset="0"/>
                        </a:rPr>
                        <a:t> SCADA</a:t>
                      </a:r>
                      <a:r>
                        <a:rPr lang="ru-RU" sz="1100" dirty="0" smtClean="0">
                          <a:effectLst/>
                          <a:latin typeface="Arial" panose="020B0604020202020204" pitchFamily="34" charset="0"/>
                          <a:ea typeface="Times New Roman"/>
                          <a:cs typeface="Arial" panose="020B0604020202020204" pitchFamily="34" charset="0"/>
                        </a:rPr>
                        <a:t> в составе</a:t>
                      </a:r>
                      <a:r>
                        <a:rPr lang="en-US" sz="1100" dirty="0" smtClean="0">
                          <a:effectLst/>
                          <a:latin typeface="Arial" panose="020B0604020202020204" pitchFamily="34" charset="0"/>
                          <a:ea typeface="Times New Roman"/>
                          <a:cs typeface="Arial" panose="020B0604020202020204" pitchFamily="34" charset="0"/>
                        </a:rPr>
                        <a:t> </a:t>
                      </a:r>
                      <a:r>
                        <a:rPr lang="ru-RU" sz="1100" dirty="0" smtClean="0">
                          <a:effectLst/>
                          <a:latin typeface="Arial" panose="020B0604020202020204" pitchFamily="34" charset="0"/>
                          <a:ea typeface="Times New Roman"/>
                          <a:cs typeface="Arial" panose="020B0604020202020204" pitchFamily="34" charset="0"/>
                        </a:rPr>
                        <a:t>АС ОМКВР</a:t>
                      </a:r>
                    </a:p>
                  </a:txBody>
                  <a:tcPr marL="54054" marR="54054" marT="0" marB="0"/>
                </a:tc>
                <a:tc>
                  <a:txBody>
                    <a:bodyPr/>
                    <a:lstStyle/>
                    <a:p>
                      <a:pPr algn="ctr">
                        <a:lnSpc>
                          <a:spcPct val="115000"/>
                        </a:lnSpc>
                        <a:spcAft>
                          <a:spcPts val="0"/>
                        </a:spcAft>
                      </a:pPr>
                      <a:r>
                        <a:rPr lang="ru-RU" sz="1100" dirty="0" smtClean="0">
                          <a:effectLst/>
                          <a:latin typeface="Arial" panose="020B0604020202020204" pitchFamily="34" charset="0"/>
                          <a:ea typeface="Times New Roman"/>
                          <a:cs typeface="Arial" panose="020B0604020202020204" pitchFamily="34" charset="0"/>
                        </a:rPr>
                        <a:t>- </a:t>
                      </a:r>
                      <a:endParaRPr lang="ru-RU" sz="1100" dirty="0">
                        <a:effectLst/>
                        <a:latin typeface="Arial" panose="020B0604020202020204" pitchFamily="34" charset="0"/>
                        <a:ea typeface="Times New Roman"/>
                        <a:cs typeface="Arial" panose="020B0604020202020204" pitchFamily="34" charset="0"/>
                      </a:endParaRPr>
                    </a:p>
                  </a:txBody>
                  <a:tcPr marL="54054" marR="54054" marT="0" marB="0"/>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ru-RU" sz="1100" dirty="0" smtClean="0">
                          <a:effectLst/>
                          <a:latin typeface="Arial" panose="020B0604020202020204" pitchFamily="34" charset="0"/>
                          <a:ea typeface="Times New Roman"/>
                          <a:cs typeface="Arial" panose="020B0604020202020204" pitchFamily="34" charset="0"/>
                        </a:rPr>
                        <a:t>Полностью обеспечивает необходимую функциональность системы мониторинга в режиме </a:t>
                      </a:r>
                      <a:r>
                        <a:rPr lang="en-US" sz="1100" dirty="0" smtClean="0">
                          <a:effectLst/>
                          <a:latin typeface="Arial" panose="020B0604020202020204" pitchFamily="34" charset="0"/>
                          <a:cs typeface="Arial" panose="020B0604020202020204" pitchFamily="34" charset="0"/>
                        </a:rPr>
                        <a:t>on</a:t>
                      </a:r>
                      <a:r>
                        <a:rPr lang="en-US" sz="1100" baseline="0" dirty="0" smtClean="0">
                          <a:effectLst/>
                          <a:latin typeface="Arial" panose="020B0604020202020204" pitchFamily="34" charset="0"/>
                          <a:cs typeface="Arial" panose="020B0604020202020204" pitchFamily="34" charset="0"/>
                        </a:rPr>
                        <a:t> line</a:t>
                      </a:r>
                      <a:r>
                        <a:rPr lang="ru-RU" sz="1100" baseline="0" dirty="0" smtClean="0">
                          <a:effectLst/>
                          <a:latin typeface="Arial" panose="020B0604020202020204" pitchFamily="34" charset="0"/>
                          <a:cs typeface="Arial" panose="020B0604020202020204" pitchFamily="34" charset="0"/>
                        </a:rPr>
                        <a:t> для многопоточных схем поступления рудных масс на рудоподготовку</a:t>
                      </a:r>
                      <a:endParaRPr lang="ru-RU" sz="1100" dirty="0" smtClean="0">
                        <a:effectLst/>
                        <a:latin typeface="Arial" panose="020B0604020202020204" pitchFamily="34" charset="0"/>
                        <a:ea typeface="Times New Roman"/>
                        <a:cs typeface="Arial" panose="020B0604020202020204" pitchFamily="34" charset="0"/>
                      </a:endParaRPr>
                    </a:p>
                  </a:txBody>
                  <a:tcPr marL="54054" marR="54054" marT="0" marB="0"/>
                </a:tc>
                <a:tc>
                  <a:txBody>
                    <a:bodyPr/>
                    <a:lstStyle/>
                    <a:p>
                      <a:pPr algn="l">
                        <a:lnSpc>
                          <a:spcPct val="115000"/>
                        </a:lnSpc>
                        <a:spcAft>
                          <a:spcPts val="0"/>
                        </a:spcAft>
                      </a:pPr>
                      <a:r>
                        <a:rPr lang="ru-RU" sz="1100" dirty="0" smtClean="0">
                          <a:effectLst/>
                          <a:latin typeface="Arial" panose="020B0604020202020204" pitchFamily="34" charset="0"/>
                          <a:ea typeface="Times New Roman"/>
                          <a:cs typeface="Arial" panose="020B0604020202020204" pitchFamily="34" charset="0"/>
                        </a:rPr>
                        <a:t>До 10 000</a:t>
                      </a:r>
                      <a:endParaRPr lang="ru-RU" sz="1100" dirty="0">
                        <a:effectLst/>
                        <a:latin typeface="Arial" panose="020B0604020202020204" pitchFamily="34" charset="0"/>
                        <a:ea typeface="Times New Roman"/>
                        <a:cs typeface="Arial" panose="020B0604020202020204" pitchFamily="34" charset="0"/>
                      </a:endParaRPr>
                    </a:p>
                  </a:txBody>
                  <a:tcPr marL="54054" marR="54054" marT="0" marB="0"/>
                </a:tc>
              </a:tr>
            </a:tbl>
          </a:graphicData>
        </a:graphic>
      </p:graphicFrame>
      <p:pic>
        <p:nvPicPr>
          <p:cNvPr id="18" name="Рисунок 17" descr="Логотип TST-16 а.PNG"/>
          <p:cNvPicPr/>
          <p:nvPr/>
        </p:nvPicPr>
        <p:blipFill>
          <a:blip r:embed="rId5" cstate="print"/>
          <a:stretch>
            <a:fillRect/>
          </a:stretch>
        </p:blipFill>
        <p:spPr>
          <a:xfrm>
            <a:off x="10272214" y="73491"/>
            <a:ext cx="1729556" cy="662753"/>
          </a:xfrm>
          <a:prstGeom prst="rect">
            <a:avLst/>
          </a:prstGeom>
        </p:spPr>
      </p:pic>
    </p:spTree>
    <p:extLst>
      <p:ext uri="{BB962C8B-B14F-4D97-AF65-F5344CB8AC3E}">
        <p14:creationId xmlns:p14="http://schemas.microsoft.com/office/powerpoint/2010/main" val="11250148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Группа 15"/>
          <p:cNvGrpSpPr/>
          <p:nvPr/>
        </p:nvGrpSpPr>
        <p:grpSpPr>
          <a:xfrm>
            <a:off x="1" y="6235700"/>
            <a:ext cx="12191999" cy="622300"/>
            <a:chOff x="1" y="6235700"/>
            <a:chExt cx="12191999" cy="622300"/>
          </a:xfrm>
        </p:grpSpPr>
        <p:pic>
          <p:nvPicPr>
            <p:cNvPr id="17" name="Рисунок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6235700"/>
              <a:ext cx="6095999" cy="622300"/>
            </a:xfrm>
            <a:prstGeom prst="rect">
              <a:avLst/>
            </a:prstGeom>
          </p:spPr>
        </p:pic>
        <p:pic>
          <p:nvPicPr>
            <p:cNvPr id="18" name="Рисунок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5999" y="6235700"/>
              <a:ext cx="6096001" cy="622300"/>
            </a:xfrm>
            <a:prstGeom prst="rect">
              <a:avLst/>
            </a:prstGeom>
          </p:spPr>
        </p:pic>
      </p:grpSp>
      <p:graphicFrame>
        <p:nvGraphicFramePr>
          <p:cNvPr id="4" name="Таблица 3"/>
          <p:cNvGraphicFramePr>
            <a:graphicFrameLocks noGrp="1"/>
          </p:cNvGraphicFramePr>
          <p:nvPr>
            <p:extLst>
              <p:ext uri="{D42A27DB-BD31-4B8C-83A1-F6EECF244321}">
                <p14:modId xmlns:p14="http://schemas.microsoft.com/office/powerpoint/2010/main" val="75665730"/>
              </p:ext>
            </p:extLst>
          </p:nvPr>
        </p:nvGraphicFramePr>
        <p:xfrm>
          <a:off x="268224" y="1036320"/>
          <a:ext cx="11655552" cy="5204079"/>
        </p:xfrm>
        <a:graphic>
          <a:graphicData uri="http://schemas.openxmlformats.org/drawingml/2006/table">
            <a:tbl>
              <a:tblPr firstRow="1" firstCol="1" bandRow="1">
                <a:tableStyleId>{5C22544A-7EE6-4342-B048-85BDC9FD1C3A}</a:tableStyleId>
              </a:tblPr>
              <a:tblGrid>
                <a:gridCol w="451105"/>
                <a:gridCol w="963168"/>
                <a:gridCol w="1109471"/>
                <a:gridCol w="1755648"/>
                <a:gridCol w="4888992"/>
                <a:gridCol w="1597152"/>
                <a:gridCol w="890016"/>
              </a:tblGrid>
              <a:tr h="315849">
                <a:tc>
                  <a:txBody>
                    <a:bodyPr/>
                    <a:lstStyle/>
                    <a:p>
                      <a:pPr indent="21590" algn="ctr">
                        <a:lnSpc>
                          <a:spcPct val="115000"/>
                        </a:lnSpc>
                        <a:spcAft>
                          <a:spcPts val="0"/>
                        </a:spcAft>
                      </a:pPr>
                      <a:r>
                        <a:rPr lang="ru-RU" sz="1000" dirty="0">
                          <a:effectLst/>
                        </a:rPr>
                        <a:t>№ </a:t>
                      </a:r>
                      <a:endParaRPr lang="ru-RU" sz="1100" dirty="0">
                        <a:effectLst/>
                        <a:latin typeface="Calibri"/>
                        <a:ea typeface="Times New Roman"/>
                        <a:cs typeface="Times New Roman"/>
                      </a:endParaRPr>
                    </a:p>
                  </a:txBody>
                  <a:tcPr marL="17780" marR="0" marT="0" marB="0" anchor="ctr"/>
                </a:tc>
                <a:tc>
                  <a:txBody>
                    <a:bodyPr/>
                    <a:lstStyle/>
                    <a:p>
                      <a:pPr indent="21590" algn="ctr">
                        <a:lnSpc>
                          <a:spcPct val="115000"/>
                        </a:lnSpc>
                        <a:spcAft>
                          <a:spcPts val="0"/>
                        </a:spcAft>
                      </a:pPr>
                      <a:r>
                        <a:rPr lang="ru-RU" sz="1000" dirty="0">
                          <a:effectLst/>
                        </a:rPr>
                        <a:t>ФИО</a:t>
                      </a:r>
                      <a:endParaRPr lang="ru-RU" sz="1100" dirty="0">
                        <a:effectLst/>
                        <a:latin typeface="Calibri"/>
                        <a:ea typeface="Times New Roman"/>
                        <a:cs typeface="Times New Roman"/>
                      </a:endParaRPr>
                    </a:p>
                  </a:txBody>
                  <a:tcPr marL="17780" marR="0" marT="0" marB="0" anchor="ctr"/>
                </a:tc>
                <a:tc>
                  <a:txBody>
                    <a:bodyPr/>
                    <a:lstStyle/>
                    <a:p>
                      <a:pPr indent="21590" algn="ctr">
                        <a:lnSpc>
                          <a:spcPct val="115000"/>
                        </a:lnSpc>
                        <a:spcAft>
                          <a:spcPts val="0"/>
                        </a:spcAft>
                      </a:pPr>
                      <a:r>
                        <a:rPr lang="ru-RU" sz="1100" dirty="0" smtClean="0">
                          <a:effectLst/>
                          <a:latin typeface="Calibri"/>
                          <a:ea typeface="Times New Roman"/>
                          <a:cs typeface="Times New Roman"/>
                        </a:rPr>
                        <a:t>ФОТО</a:t>
                      </a:r>
                      <a:endParaRPr lang="ru-RU" sz="1100" dirty="0">
                        <a:effectLst/>
                        <a:latin typeface="Calibri"/>
                        <a:ea typeface="Times New Roman"/>
                        <a:cs typeface="Times New Roman"/>
                      </a:endParaRPr>
                    </a:p>
                  </a:txBody>
                  <a:tcPr marL="17780" marR="0" marT="0" marB="0" anchor="ctr"/>
                </a:tc>
                <a:tc>
                  <a:txBody>
                    <a:bodyPr/>
                    <a:lstStyle/>
                    <a:p>
                      <a:pPr indent="21590" algn="l">
                        <a:lnSpc>
                          <a:spcPct val="115000"/>
                        </a:lnSpc>
                        <a:spcAft>
                          <a:spcPts val="0"/>
                        </a:spcAft>
                      </a:pPr>
                      <a:r>
                        <a:rPr lang="ru-RU" sz="1000" dirty="0">
                          <a:effectLst/>
                        </a:rPr>
                        <a:t>Должность</a:t>
                      </a:r>
                      <a:endParaRPr lang="ru-RU" sz="1100" dirty="0">
                        <a:effectLst/>
                        <a:latin typeface="Calibri"/>
                        <a:ea typeface="Times New Roman"/>
                        <a:cs typeface="Times New Roman"/>
                      </a:endParaRPr>
                    </a:p>
                  </a:txBody>
                  <a:tcPr marL="17780" marR="0" marT="0" marB="0" anchor="ctr"/>
                </a:tc>
                <a:tc>
                  <a:txBody>
                    <a:bodyPr/>
                    <a:lstStyle/>
                    <a:p>
                      <a:pPr indent="21590" algn="l">
                        <a:lnSpc>
                          <a:spcPct val="115000"/>
                        </a:lnSpc>
                        <a:spcAft>
                          <a:spcPts val="0"/>
                        </a:spcAft>
                      </a:pPr>
                      <a:r>
                        <a:rPr lang="ru-RU" sz="1000" dirty="0" smtClean="0">
                          <a:effectLst/>
                          <a:latin typeface="+mn-lt"/>
                          <a:ea typeface="Times New Roman"/>
                          <a:cs typeface="Times New Roman"/>
                        </a:rPr>
                        <a:t>Обязанности</a:t>
                      </a:r>
                      <a:endParaRPr lang="ru-RU" sz="1000" dirty="0">
                        <a:effectLst/>
                        <a:latin typeface="+mn-lt"/>
                        <a:ea typeface="Times New Roman"/>
                        <a:cs typeface="Times New Roman"/>
                      </a:endParaRPr>
                    </a:p>
                  </a:txBody>
                  <a:tcPr marL="17780" marR="0" marT="0" marB="0" anchor="ctr"/>
                </a:tc>
                <a:tc>
                  <a:txBody>
                    <a:bodyPr/>
                    <a:lstStyle/>
                    <a:p>
                      <a:pPr indent="21590" algn="ctr">
                        <a:lnSpc>
                          <a:spcPct val="100000"/>
                        </a:lnSpc>
                        <a:spcAft>
                          <a:spcPts val="0"/>
                        </a:spcAft>
                      </a:pPr>
                      <a:r>
                        <a:rPr lang="ru-RU" sz="1000" dirty="0" smtClean="0">
                          <a:effectLst/>
                          <a:latin typeface="+mn-lt"/>
                          <a:ea typeface="Times New Roman"/>
                          <a:cs typeface="Times New Roman"/>
                        </a:rPr>
                        <a:t>Научный статус/опыт</a:t>
                      </a:r>
                      <a:endParaRPr lang="ru-RU" sz="1000" dirty="0">
                        <a:effectLst/>
                        <a:latin typeface="+mn-lt"/>
                        <a:ea typeface="Times New Roman"/>
                        <a:cs typeface="Times New Roman"/>
                      </a:endParaRPr>
                    </a:p>
                  </a:txBody>
                  <a:tcPr marL="17780" marR="0" marT="0" marB="0" anchor="ctr"/>
                </a:tc>
                <a:tc>
                  <a:txBody>
                    <a:bodyPr/>
                    <a:lstStyle/>
                    <a:p>
                      <a:pPr algn="ctr">
                        <a:lnSpc>
                          <a:spcPct val="115000"/>
                        </a:lnSpc>
                        <a:spcAft>
                          <a:spcPts val="0"/>
                        </a:spcAft>
                      </a:pPr>
                      <a:r>
                        <a:rPr lang="ru-RU" sz="1000" dirty="0">
                          <a:effectLst/>
                        </a:rPr>
                        <a:t>Процент</a:t>
                      </a:r>
                      <a:endParaRPr lang="ru-RU" sz="1100" dirty="0">
                        <a:effectLst/>
                      </a:endParaRPr>
                    </a:p>
                    <a:p>
                      <a:pPr algn="ctr">
                        <a:lnSpc>
                          <a:spcPct val="115000"/>
                        </a:lnSpc>
                        <a:spcAft>
                          <a:spcPts val="0"/>
                        </a:spcAft>
                      </a:pPr>
                      <a:r>
                        <a:rPr lang="ru-RU" sz="1000" dirty="0">
                          <a:effectLst/>
                        </a:rPr>
                        <a:t>участия</a:t>
                      </a:r>
                      <a:endParaRPr lang="ru-RU" sz="1100" dirty="0">
                        <a:effectLst/>
                        <a:latin typeface="Calibri"/>
                        <a:ea typeface="Times New Roman"/>
                        <a:cs typeface="Times New Roman"/>
                      </a:endParaRPr>
                    </a:p>
                  </a:txBody>
                  <a:tcPr marL="17780" marR="0" marT="0" marB="0" anchor="ctr"/>
                </a:tc>
              </a:tr>
              <a:tr h="703071">
                <a:tc>
                  <a:txBody>
                    <a:bodyPr/>
                    <a:lstStyle/>
                    <a:p>
                      <a:pPr indent="21590" algn="ctr">
                        <a:lnSpc>
                          <a:spcPct val="115000"/>
                        </a:lnSpc>
                        <a:spcAft>
                          <a:spcPts val="0"/>
                        </a:spcAft>
                      </a:pPr>
                      <a:r>
                        <a:rPr lang="ru-RU" sz="1000" dirty="0">
                          <a:effectLst/>
                          <a:latin typeface="+mn-lt"/>
                        </a:rPr>
                        <a:t>1</a:t>
                      </a:r>
                      <a:endParaRPr lang="ru-RU" sz="1000" dirty="0">
                        <a:effectLst/>
                        <a:latin typeface="+mn-lt"/>
                        <a:ea typeface="Times New Roman"/>
                        <a:cs typeface="Times New Roman"/>
                      </a:endParaRPr>
                    </a:p>
                  </a:txBody>
                  <a:tcPr marL="17780" marR="0" marT="0" marB="0" anchor="ctr"/>
                </a:tc>
                <a:tc>
                  <a:txBody>
                    <a:bodyPr/>
                    <a:lstStyle/>
                    <a:p>
                      <a:pPr algn="ctr">
                        <a:lnSpc>
                          <a:spcPct val="115000"/>
                        </a:lnSpc>
                        <a:spcAft>
                          <a:spcPts val="0"/>
                        </a:spcAft>
                      </a:pPr>
                      <a:r>
                        <a:rPr lang="ru-RU" sz="1000" dirty="0">
                          <a:effectLst/>
                          <a:latin typeface="+mn-lt"/>
                        </a:rPr>
                        <a:t>Тукеев У.А.</a:t>
                      </a:r>
                      <a:endParaRPr lang="ru-RU" sz="1000" dirty="0">
                        <a:effectLst/>
                        <a:latin typeface="+mn-lt"/>
                        <a:ea typeface="Times New Roman"/>
                        <a:cs typeface="Times New Roman"/>
                      </a:endParaRPr>
                    </a:p>
                  </a:txBody>
                  <a:tcPr marL="17780" marR="0" marT="0" marB="0"/>
                </a:tc>
                <a:tc>
                  <a:txBody>
                    <a:bodyPr/>
                    <a:lstStyle/>
                    <a:p>
                      <a:pPr algn="ctr">
                        <a:lnSpc>
                          <a:spcPct val="115000"/>
                        </a:lnSpc>
                        <a:spcAft>
                          <a:spcPts val="0"/>
                        </a:spcAft>
                      </a:pPr>
                      <a:endParaRPr lang="ru-RU" sz="1000" dirty="0">
                        <a:effectLst/>
                        <a:latin typeface="+mn-lt"/>
                        <a:ea typeface="Times New Roman"/>
                        <a:cs typeface="Times New Roman"/>
                      </a:endParaRPr>
                    </a:p>
                  </a:txBody>
                  <a:tcPr marL="17780" marR="0" marT="0" marB="0"/>
                </a:tc>
                <a:tc>
                  <a:txBody>
                    <a:bodyPr/>
                    <a:lstStyle/>
                    <a:p>
                      <a:pPr algn="l">
                        <a:lnSpc>
                          <a:spcPct val="115000"/>
                        </a:lnSpc>
                        <a:spcAft>
                          <a:spcPts val="0"/>
                        </a:spcAft>
                      </a:pPr>
                      <a:r>
                        <a:rPr lang="ru-RU" sz="1000" dirty="0" smtClean="0">
                          <a:effectLst/>
                          <a:latin typeface="+mn-lt"/>
                        </a:rPr>
                        <a:t>Директор</a:t>
                      </a:r>
                      <a:r>
                        <a:rPr lang="en-US" sz="1000" dirty="0" smtClean="0">
                          <a:effectLst/>
                          <a:latin typeface="+mn-lt"/>
                        </a:rPr>
                        <a:t> NST-16,</a:t>
                      </a:r>
                      <a:r>
                        <a:rPr lang="en-US" sz="1000" baseline="0" dirty="0" smtClean="0">
                          <a:effectLst/>
                          <a:latin typeface="+mn-lt"/>
                        </a:rPr>
                        <a:t> </a:t>
                      </a:r>
                      <a:r>
                        <a:rPr lang="ru-RU" sz="1000" dirty="0" smtClean="0">
                          <a:effectLst/>
                          <a:latin typeface="+mn-lt"/>
                        </a:rPr>
                        <a:t>Руководитель</a:t>
                      </a:r>
                      <a:r>
                        <a:rPr lang="en-US" sz="1000" dirty="0" smtClean="0">
                          <a:effectLst/>
                          <a:latin typeface="+mn-lt"/>
                        </a:rPr>
                        <a:t> </a:t>
                      </a:r>
                      <a:r>
                        <a:rPr lang="ru-RU" sz="1000" dirty="0" smtClean="0">
                          <a:effectLst/>
                          <a:latin typeface="+mn-lt"/>
                        </a:rPr>
                        <a:t>группы проекта</a:t>
                      </a:r>
                      <a:endParaRPr lang="ru-RU" sz="1000" dirty="0">
                        <a:effectLst/>
                        <a:latin typeface="+mn-lt"/>
                        <a:ea typeface="Times New Roman"/>
                        <a:cs typeface="Times New Roman"/>
                      </a:endParaRPr>
                    </a:p>
                  </a:txBody>
                  <a:tcPr marL="17780" marR="0" marT="0" marB="0" anchor="ct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ru-RU" sz="1000" kern="1200" dirty="0" smtClean="0">
                          <a:solidFill>
                            <a:schemeClr val="dk1"/>
                          </a:solidFill>
                          <a:effectLst/>
                          <a:latin typeface="+mn-lt"/>
                          <a:ea typeface="+mn-ea"/>
                          <a:cs typeface="+mn-cs"/>
                        </a:rPr>
                        <a:t>Специалист в области </a:t>
                      </a:r>
                      <a:r>
                        <a:rPr lang="en-US" sz="1000" kern="1200" dirty="0" smtClean="0">
                          <a:solidFill>
                            <a:schemeClr val="dk1"/>
                          </a:solidFill>
                          <a:effectLst/>
                          <a:latin typeface="+mn-lt"/>
                          <a:ea typeface="+mn-ea"/>
                          <a:cs typeface="+mn-cs"/>
                        </a:rPr>
                        <a:t> IT.</a:t>
                      </a:r>
                      <a:r>
                        <a:rPr lang="en-US" sz="1000" kern="1200" baseline="0" dirty="0" smtClean="0">
                          <a:solidFill>
                            <a:schemeClr val="dk1"/>
                          </a:solidFill>
                          <a:effectLst/>
                          <a:latin typeface="+mn-lt"/>
                          <a:ea typeface="+mn-ea"/>
                          <a:cs typeface="+mn-cs"/>
                        </a:rPr>
                        <a:t> </a:t>
                      </a:r>
                      <a:r>
                        <a:rPr lang="ru-RU" sz="1000" kern="1200" baseline="0" dirty="0" smtClean="0">
                          <a:solidFill>
                            <a:schemeClr val="dk1"/>
                          </a:solidFill>
                          <a:effectLst/>
                          <a:latin typeface="+mn-lt"/>
                          <a:ea typeface="+mn-ea"/>
                          <a:cs typeface="+mn-cs"/>
                        </a:rPr>
                        <a:t>О</a:t>
                      </a:r>
                      <a:r>
                        <a:rPr lang="ru-RU" sz="1000" kern="1200" dirty="0" smtClean="0">
                          <a:solidFill>
                            <a:schemeClr val="dk1"/>
                          </a:solidFill>
                          <a:effectLst/>
                          <a:latin typeface="+mn-lt"/>
                          <a:ea typeface="+mn-ea"/>
                          <a:cs typeface="+mn-cs"/>
                        </a:rPr>
                        <a:t>пределяет основные  научные и инженерные аспекты выполняемых работ, руководит разработкой.</a:t>
                      </a:r>
                    </a:p>
                  </a:txBody>
                  <a:tcPr marL="17780" marR="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000" i="0" kern="1200" dirty="0" smtClean="0">
                          <a:solidFill>
                            <a:schemeClr val="dk1"/>
                          </a:solidFill>
                          <a:effectLst/>
                          <a:latin typeface="+mn-lt"/>
                          <a:ea typeface="+mn-ea"/>
                          <a:cs typeface="+mn-cs"/>
                        </a:rPr>
                        <a:t>доктор технических наук, профессор.</a:t>
                      </a:r>
                      <a:r>
                        <a:rPr lang="ru-RU" sz="1000" i="0" kern="1200" baseline="0" dirty="0" smtClean="0">
                          <a:solidFill>
                            <a:schemeClr val="dk1"/>
                          </a:solidFill>
                          <a:effectLst/>
                          <a:latin typeface="+mn-lt"/>
                          <a:ea typeface="+mn-ea"/>
                          <a:cs typeface="+mn-cs"/>
                        </a:rPr>
                        <a:t> </a:t>
                      </a:r>
                      <a:r>
                        <a:rPr lang="ru-RU" sz="1000" i="0" kern="1200" dirty="0" smtClean="0">
                          <a:solidFill>
                            <a:schemeClr val="dk1"/>
                          </a:solidFill>
                          <a:effectLst/>
                          <a:latin typeface="+mn-lt"/>
                          <a:ea typeface="+mn-ea"/>
                          <a:cs typeface="+mn-cs"/>
                        </a:rPr>
                        <a:t> Автор более 155 статей, одной монографии, четырех  учебных пособий</a:t>
                      </a:r>
                      <a:r>
                        <a:rPr lang="ru-RU" sz="1000" i="1" kern="1200" dirty="0" smtClean="0">
                          <a:solidFill>
                            <a:schemeClr val="dk1"/>
                          </a:solidFill>
                          <a:effectLst/>
                          <a:latin typeface="+mn-lt"/>
                          <a:ea typeface="+mn-ea"/>
                          <a:cs typeface="+mn-cs"/>
                        </a:rPr>
                        <a:t>.</a:t>
                      </a:r>
                      <a:r>
                        <a:rPr lang="ru-RU" sz="1000" kern="1200" dirty="0" smtClean="0">
                          <a:solidFill>
                            <a:schemeClr val="dk1"/>
                          </a:solidFill>
                          <a:effectLst/>
                          <a:latin typeface="+mn-lt"/>
                          <a:ea typeface="+mn-ea"/>
                          <a:cs typeface="+mn-cs"/>
                        </a:rPr>
                        <a:t>. </a:t>
                      </a:r>
                      <a:endParaRPr lang="ru-RU" sz="1000" dirty="0">
                        <a:effectLst/>
                        <a:latin typeface="+mn-lt"/>
                        <a:ea typeface="Times New Roman"/>
                        <a:cs typeface="Times New Roman"/>
                      </a:endParaRPr>
                    </a:p>
                  </a:txBody>
                  <a:tcPr marL="17780" marR="0" marT="0" marB="0" anchor="ctr"/>
                </a:tc>
                <a:tc>
                  <a:txBody>
                    <a:bodyPr/>
                    <a:lstStyle/>
                    <a:p>
                      <a:pPr algn="ctr">
                        <a:lnSpc>
                          <a:spcPct val="115000"/>
                        </a:lnSpc>
                        <a:spcAft>
                          <a:spcPts val="0"/>
                        </a:spcAft>
                      </a:pPr>
                      <a:r>
                        <a:rPr lang="ru-RU" sz="1000" dirty="0">
                          <a:effectLst/>
                          <a:latin typeface="+mn-lt"/>
                        </a:rPr>
                        <a:t>100</a:t>
                      </a:r>
                      <a:endParaRPr lang="ru-RU" sz="1000" dirty="0">
                        <a:effectLst/>
                        <a:latin typeface="+mn-lt"/>
                        <a:ea typeface="Times New Roman"/>
                        <a:cs typeface="Times New Roman"/>
                      </a:endParaRPr>
                    </a:p>
                  </a:txBody>
                  <a:tcPr marL="17780" marR="0" marT="0" marB="0" anchor="ctr"/>
                </a:tc>
              </a:tr>
              <a:tr h="753617">
                <a:tc>
                  <a:txBody>
                    <a:bodyPr/>
                    <a:lstStyle/>
                    <a:p>
                      <a:pPr indent="21590" algn="ctr">
                        <a:lnSpc>
                          <a:spcPct val="115000"/>
                        </a:lnSpc>
                        <a:spcAft>
                          <a:spcPts val="0"/>
                        </a:spcAft>
                      </a:pPr>
                      <a:r>
                        <a:rPr lang="ru-RU" sz="1100" dirty="0">
                          <a:effectLst/>
                        </a:rPr>
                        <a:t>2</a:t>
                      </a:r>
                      <a:endParaRPr lang="ru-RU" sz="1100" dirty="0">
                        <a:effectLst/>
                        <a:latin typeface="Calibri"/>
                        <a:ea typeface="Times New Roman"/>
                        <a:cs typeface="Times New Roman"/>
                      </a:endParaRPr>
                    </a:p>
                  </a:txBody>
                  <a:tcPr marL="17780" marR="0" marT="0" marB="0"/>
                </a:tc>
                <a:tc>
                  <a:txBody>
                    <a:bodyPr/>
                    <a:lstStyle/>
                    <a:p>
                      <a:pPr algn="ctr">
                        <a:lnSpc>
                          <a:spcPct val="115000"/>
                        </a:lnSpc>
                        <a:spcAft>
                          <a:spcPts val="0"/>
                        </a:spcAft>
                      </a:pPr>
                      <a:r>
                        <a:rPr lang="ru-RU" sz="1000" dirty="0">
                          <a:effectLst/>
                        </a:rPr>
                        <a:t>Аксельрод В.Ю.</a:t>
                      </a:r>
                      <a:endParaRPr lang="ru-RU" sz="1100" dirty="0">
                        <a:effectLst/>
                        <a:latin typeface="Calibri"/>
                        <a:ea typeface="Times New Roman"/>
                        <a:cs typeface="Times New Roman"/>
                      </a:endParaRPr>
                    </a:p>
                  </a:txBody>
                  <a:tcPr marL="17780" marR="0" marT="0" marB="0"/>
                </a:tc>
                <a:tc>
                  <a:txBody>
                    <a:bodyPr/>
                    <a:lstStyle/>
                    <a:p>
                      <a:pPr algn="ctr">
                        <a:lnSpc>
                          <a:spcPct val="115000"/>
                        </a:lnSpc>
                        <a:spcAft>
                          <a:spcPts val="0"/>
                        </a:spcAft>
                      </a:pPr>
                      <a:endParaRPr lang="ru-RU" sz="1100" dirty="0">
                        <a:effectLst/>
                        <a:latin typeface="Calibri"/>
                        <a:ea typeface="Times New Roman"/>
                        <a:cs typeface="Times New Roman"/>
                      </a:endParaRPr>
                    </a:p>
                  </a:txBody>
                  <a:tcPr marL="17780" marR="0" marT="0" marB="0"/>
                </a:tc>
                <a:tc>
                  <a:txBody>
                    <a:bodyPr/>
                    <a:lstStyle/>
                    <a:p>
                      <a:pPr algn="l">
                        <a:lnSpc>
                          <a:spcPct val="115000"/>
                        </a:lnSpc>
                        <a:spcAft>
                          <a:spcPts val="0"/>
                        </a:spcAft>
                      </a:pPr>
                      <a:r>
                        <a:rPr lang="ru-RU" sz="1000" dirty="0" smtClean="0">
                          <a:effectLst/>
                        </a:rPr>
                        <a:t>Специалист</a:t>
                      </a:r>
                      <a:r>
                        <a:rPr lang="ru-RU" sz="1000" baseline="0" dirty="0" smtClean="0">
                          <a:effectLst/>
                        </a:rPr>
                        <a:t> </a:t>
                      </a:r>
                      <a:r>
                        <a:rPr lang="ru-RU" sz="1000" dirty="0" smtClean="0">
                          <a:effectLst/>
                        </a:rPr>
                        <a:t>по коммерциализации</a:t>
                      </a:r>
                      <a:endParaRPr lang="ru-RU" sz="1100" dirty="0">
                        <a:effectLst/>
                        <a:latin typeface="Calibri"/>
                        <a:ea typeface="Times New Roman"/>
                        <a:cs typeface="Times New Roman"/>
                      </a:endParaRPr>
                    </a:p>
                  </a:txBody>
                  <a:tcPr marL="17780" marR="0" marT="0" marB="0" anchor="ctr"/>
                </a:tc>
                <a:tc>
                  <a:txBody>
                    <a:bodyPr/>
                    <a:lstStyle/>
                    <a:p>
                      <a:pPr>
                        <a:lnSpc>
                          <a:spcPct val="100000"/>
                        </a:lnSpc>
                      </a:pPr>
                      <a:r>
                        <a:rPr lang="ru-RU" sz="1000" kern="1200" dirty="0" smtClean="0">
                          <a:solidFill>
                            <a:schemeClr val="dk1"/>
                          </a:solidFill>
                          <a:effectLst/>
                          <a:latin typeface="+mn-lt"/>
                          <a:ea typeface="+mn-ea"/>
                          <a:cs typeface="+mn-cs"/>
                        </a:rPr>
                        <a:t>Специализируется по маркетингу и управлению проектами. Отвечает за планирование работы членов команды и сторонних организаций, осуществляет контроль за  реализацией продукции</a:t>
                      </a:r>
                      <a:r>
                        <a:rPr lang="ru-RU" sz="1000" kern="1200" baseline="0" dirty="0" smtClean="0">
                          <a:solidFill>
                            <a:schemeClr val="dk1"/>
                          </a:solidFill>
                          <a:effectLst/>
                          <a:latin typeface="+mn-lt"/>
                          <a:ea typeface="+mn-ea"/>
                          <a:cs typeface="+mn-cs"/>
                        </a:rPr>
                        <a:t>, </a:t>
                      </a:r>
                      <a:endParaRPr lang="ru-RU" sz="1000" kern="1200" dirty="0" smtClean="0">
                        <a:solidFill>
                          <a:schemeClr val="dk1"/>
                        </a:solidFill>
                        <a:effectLst/>
                        <a:latin typeface="+mn-lt"/>
                        <a:ea typeface="+mn-ea"/>
                        <a:cs typeface="+mn-cs"/>
                      </a:endParaRPr>
                    </a:p>
                  </a:txBody>
                  <a:tcPr marL="17780" marR="0" marT="0" marB="0" anchor="ctr"/>
                </a:tc>
                <a:tc>
                  <a:txBody>
                    <a:bodyPr/>
                    <a:lstStyle/>
                    <a:p>
                      <a:pPr algn="ctr">
                        <a:lnSpc>
                          <a:spcPct val="100000"/>
                        </a:lnSpc>
                        <a:spcAft>
                          <a:spcPts val="0"/>
                        </a:spcAft>
                      </a:pPr>
                      <a:r>
                        <a:rPr lang="ru-RU" sz="1000" kern="1200" dirty="0" smtClean="0">
                          <a:solidFill>
                            <a:schemeClr val="dk1"/>
                          </a:solidFill>
                          <a:effectLst/>
                          <a:latin typeface="+mn-lt"/>
                          <a:ea typeface="+mn-ea"/>
                          <a:cs typeface="+mn-cs"/>
                        </a:rPr>
                        <a:t>В соавторстве две монографии, ряд патентов РК и РФ на изобретения, более 20 публикаций в научных изданиях, </a:t>
                      </a:r>
                      <a:endParaRPr lang="ru-RU" sz="1000" dirty="0">
                        <a:effectLst/>
                        <a:latin typeface="+mn-lt"/>
                        <a:ea typeface="Times New Roman"/>
                        <a:cs typeface="Times New Roman"/>
                      </a:endParaRPr>
                    </a:p>
                  </a:txBody>
                  <a:tcPr marL="17780" marR="0" marT="0" marB="0" anchor="ctr"/>
                </a:tc>
                <a:tc>
                  <a:txBody>
                    <a:bodyPr/>
                    <a:lstStyle/>
                    <a:p>
                      <a:pPr algn="ctr">
                        <a:lnSpc>
                          <a:spcPct val="115000"/>
                        </a:lnSpc>
                        <a:spcAft>
                          <a:spcPts val="0"/>
                        </a:spcAft>
                      </a:pPr>
                      <a:r>
                        <a:rPr lang="ru-RU" sz="1000" dirty="0">
                          <a:effectLst/>
                        </a:rPr>
                        <a:t>100</a:t>
                      </a:r>
                      <a:endParaRPr lang="ru-RU" sz="1100" dirty="0">
                        <a:effectLst/>
                        <a:latin typeface="Calibri"/>
                        <a:ea typeface="Times New Roman"/>
                        <a:cs typeface="Times New Roman"/>
                      </a:endParaRPr>
                    </a:p>
                  </a:txBody>
                  <a:tcPr marL="17780" marR="0" marT="0" marB="0" anchor="ctr"/>
                </a:tc>
              </a:tr>
              <a:tr h="719328">
                <a:tc>
                  <a:txBody>
                    <a:bodyPr/>
                    <a:lstStyle/>
                    <a:p>
                      <a:pPr indent="21590" algn="ctr">
                        <a:lnSpc>
                          <a:spcPct val="115000"/>
                        </a:lnSpc>
                        <a:spcAft>
                          <a:spcPts val="0"/>
                        </a:spcAft>
                      </a:pPr>
                      <a:r>
                        <a:rPr lang="ru-RU" sz="1100" dirty="0">
                          <a:effectLst/>
                        </a:rPr>
                        <a:t>3</a:t>
                      </a:r>
                      <a:endParaRPr lang="ru-RU" sz="1100" dirty="0">
                        <a:effectLst/>
                        <a:latin typeface="Calibri"/>
                        <a:ea typeface="Times New Roman"/>
                        <a:cs typeface="Times New Roman"/>
                      </a:endParaRPr>
                    </a:p>
                  </a:txBody>
                  <a:tcPr marL="17780" marR="0" marT="0" marB="0"/>
                </a:tc>
                <a:tc>
                  <a:txBody>
                    <a:bodyPr/>
                    <a:lstStyle/>
                    <a:p>
                      <a:pPr algn="ctr">
                        <a:lnSpc>
                          <a:spcPct val="115000"/>
                        </a:lnSpc>
                        <a:spcAft>
                          <a:spcPts val="0"/>
                        </a:spcAft>
                      </a:pPr>
                      <a:r>
                        <a:rPr lang="ru-RU" sz="1000" dirty="0">
                          <a:effectLst/>
                        </a:rPr>
                        <a:t>Коршунов П.П.</a:t>
                      </a:r>
                      <a:endParaRPr lang="ru-RU" sz="1100" dirty="0">
                        <a:effectLst/>
                        <a:latin typeface="Calibri"/>
                        <a:ea typeface="Times New Roman"/>
                        <a:cs typeface="Times New Roman"/>
                      </a:endParaRPr>
                    </a:p>
                  </a:txBody>
                  <a:tcPr marL="17780" marR="0" marT="0" marB="0"/>
                </a:tc>
                <a:tc>
                  <a:txBody>
                    <a:bodyPr/>
                    <a:lstStyle/>
                    <a:p>
                      <a:pPr algn="ctr">
                        <a:lnSpc>
                          <a:spcPct val="115000"/>
                        </a:lnSpc>
                        <a:spcAft>
                          <a:spcPts val="0"/>
                        </a:spcAft>
                      </a:pPr>
                      <a:endParaRPr lang="ru-RU" sz="1100" dirty="0">
                        <a:effectLst/>
                        <a:latin typeface="Calibri"/>
                        <a:ea typeface="Times New Roman"/>
                        <a:cs typeface="Times New Roman"/>
                      </a:endParaRPr>
                    </a:p>
                  </a:txBody>
                  <a:tcPr marL="17780" marR="0" marT="0" marB="0"/>
                </a:tc>
                <a:tc>
                  <a:txBody>
                    <a:bodyPr/>
                    <a:lstStyle/>
                    <a:p>
                      <a:pPr algn="l">
                        <a:lnSpc>
                          <a:spcPct val="115000"/>
                        </a:lnSpc>
                        <a:spcAft>
                          <a:spcPts val="0"/>
                        </a:spcAft>
                      </a:pPr>
                      <a:r>
                        <a:rPr lang="ru-RU" sz="1000" dirty="0">
                          <a:effectLst/>
                        </a:rPr>
                        <a:t>Инженер/ технолог</a:t>
                      </a:r>
                      <a:endParaRPr lang="ru-RU" sz="1100" dirty="0">
                        <a:effectLst/>
                        <a:latin typeface="Calibri"/>
                        <a:ea typeface="Times New Roman"/>
                        <a:cs typeface="Times New Roman"/>
                      </a:endParaRPr>
                    </a:p>
                  </a:txBody>
                  <a:tcPr marL="17780" marR="0" marT="0" marB="0" anchor="ctr"/>
                </a:tc>
                <a:tc>
                  <a:txBody>
                    <a:bodyPr/>
                    <a:lstStyle/>
                    <a:p>
                      <a:pPr algn="l">
                        <a:lnSpc>
                          <a:spcPct val="100000"/>
                        </a:lnSpc>
                        <a:spcAft>
                          <a:spcPts val="0"/>
                        </a:spcAft>
                      </a:pPr>
                      <a:r>
                        <a:rPr lang="ru-RU" sz="1000" kern="1200" dirty="0" smtClean="0">
                          <a:solidFill>
                            <a:schemeClr val="dk1"/>
                          </a:solidFill>
                          <a:effectLst/>
                          <a:latin typeface="+mn-lt"/>
                          <a:ea typeface="+mn-ea"/>
                          <a:cs typeface="+mn-cs"/>
                        </a:rPr>
                        <a:t>Специалист по разработке технического обеспечения систем промышленной автоматизации. О</a:t>
                      </a:r>
                      <a:r>
                        <a:rPr lang="kk-KZ" sz="1000" i="0" kern="1200" dirty="0" smtClean="0">
                          <a:solidFill>
                            <a:schemeClr val="dk1"/>
                          </a:solidFill>
                          <a:effectLst/>
                          <a:latin typeface="+mn-lt"/>
                          <a:ea typeface="+mn-ea"/>
                          <a:cs typeface="+mn-cs"/>
                        </a:rPr>
                        <a:t>твечает за качество и комплектность проектной документации и техническое обеспечение АС.</a:t>
                      </a:r>
                      <a:endParaRPr lang="ru-RU" sz="1000" i="0" dirty="0">
                        <a:effectLst/>
                        <a:latin typeface="+mn-lt"/>
                        <a:ea typeface="Times New Roman"/>
                        <a:cs typeface="Times New Roman"/>
                      </a:endParaRPr>
                    </a:p>
                  </a:txBody>
                  <a:tcPr marL="17780" marR="0" marT="0" marB="0" anchor="ctr"/>
                </a:tc>
                <a:tc>
                  <a:txBody>
                    <a:bodyPr/>
                    <a:lstStyle/>
                    <a:p>
                      <a:pPr algn="ctr">
                        <a:lnSpc>
                          <a:spcPct val="100000"/>
                        </a:lnSpc>
                        <a:spcAft>
                          <a:spcPts val="0"/>
                        </a:spcAft>
                      </a:pPr>
                      <a:endParaRPr lang="ru-RU" sz="1000" dirty="0">
                        <a:effectLst/>
                        <a:latin typeface="+mn-lt"/>
                        <a:ea typeface="Times New Roman"/>
                        <a:cs typeface="Times New Roman"/>
                      </a:endParaRPr>
                    </a:p>
                  </a:txBody>
                  <a:tcPr marL="17780" marR="0" marT="0" marB="0" anchor="ctr"/>
                </a:tc>
                <a:tc>
                  <a:txBody>
                    <a:bodyPr/>
                    <a:lstStyle/>
                    <a:p>
                      <a:pPr algn="ctr">
                        <a:lnSpc>
                          <a:spcPct val="115000"/>
                        </a:lnSpc>
                        <a:spcAft>
                          <a:spcPts val="0"/>
                        </a:spcAft>
                      </a:pPr>
                      <a:r>
                        <a:rPr lang="ru-RU" sz="1000" dirty="0">
                          <a:effectLst/>
                        </a:rPr>
                        <a:t>100</a:t>
                      </a:r>
                      <a:endParaRPr lang="ru-RU" sz="1100" dirty="0">
                        <a:effectLst/>
                        <a:latin typeface="Calibri"/>
                        <a:ea typeface="Times New Roman"/>
                        <a:cs typeface="Times New Roman"/>
                      </a:endParaRPr>
                    </a:p>
                  </a:txBody>
                  <a:tcPr marL="17780" marR="0" marT="0" marB="0" anchor="ctr"/>
                </a:tc>
              </a:tr>
              <a:tr h="694944">
                <a:tc>
                  <a:txBody>
                    <a:bodyPr/>
                    <a:lstStyle/>
                    <a:p>
                      <a:pPr indent="21590" algn="ctr">
                        <a:lnSpc>
                          <a:spcPct val="115000"/>
                        </a:lnSpc>
                        <a:spcAft>
                          <a:spcPts val="0"/>
                        </a:spcAft>
                      </a:pPr>
                      <a:r>
                        <a:rPr lang="ru-RU" sz="1100" dirty="0">
                          <a:effectLst/>
                        </a:rPr>
                        <a:t>4</a:t>
                      </a:r>
                      <a:endParaRPr lang="ru-RU" sz="1100" dirty="0">
                        <a:effectLst/>
                        <a:latin typeface="Calibri"/>
                        <a:ea typeface="Times New Roman"/>
                        <a:cs typeface="Times New Roman"/>
                      </a:endParaRPr>
                    </a:p>
                  </a:txBody>
                  <a:tcPr marL="17780" marR="0" marT="0" marB="0"/>
                </a:tc>
                <a:tc>
                  <a:txBody>
                    <a:bodyPr/>
                    <a:lstStyle/>
                    <a:p>
                      <a:pPr algn="ctr">
                        <a:lnSpc>
                          <a:spcPct val="115000"/>
                        </a:lnSpc>
                        <a:spcAft>
                          <a:spcPts val="0"/>
                        </a:spcAft>
                      </a:pPr>
                      <a:r>
                        <a:rPr lang="ru-RU" sz="1000" dirty="0">
                          <a:effectLst/>
                        </a:rPr>
                        <a:t>Амирбаев Т.Р.</a:t>
                      </a:r>
                      <a:endParaRPr lang="ru-RU" sz="1100" dirty="0">
                        <a:effectLst/>
                        <a:latin typeface="Calibri"/>
                        <a:ea typeface="Times New Roman"/>
                        <a:cs typeface="Times New Roman"/>
                      </a:endParaRPr>
                    </a:p>
                  </a:txBody>
                  <a:tcPr marL="17780" marR="0" marT="0" marB="0"/>
                </a:tc>
                <a:tc>
                  <a:txBody>
                    <a:bodyPr/>
                    <a:lstStyle/>
                    <a:p>
                      <a:pPr algn="ctr">
                        <a:lnSpc>
                          <a:spcPct val="115000"/>
                        </a:lnSpc>
                        <a:spcAft>
                          <a:spcPts val="0"/>
                        </a:spcAft>
                      </a:pPr>
                      <a:endParaRPr lang="ru-RU" sz="1100" dirty="0">
                        <a:effectLst/>
                        <a:latin typeface="Calibri"/>
                        <a:ea typeface="Times New Roman"/>
                        <a:cs typeface="Times New Roman"/>
                      </a:endParaRPr>
                    </a:p>
                  </a:txBody>
                  <a:tcPr marL="17780" marR="0" marT="0" marB="0"/>
                </a:tc>
                <a:tc>
                  <a:txBody>
                    <a:bodyPr/>
                    <a:lstStyle/>
                    <a:p>
                      <a:pPr algn="l">
                        <a:lnSpc>
                          <a:spcPct val="115000"/>
                        </a:lnSpc>
                        <a:spcAft>
                          <a:spcPts val="0"/>
                        </a:spcAft>
                      </a:pPr>
                      <a:r>
                        <a:rPr lang="ru-RU" sz="1000" dirty="0" smtClean="0">
                          <a:effectLst/>
                        </a:rPr>
                        <a:t>Старший научный сотрудник</a:t>
                      </a:r>
                      <a:endParaRPr lang="ru-RU" sz="1100" dirty="0">
                        <a:effectLst/>
                        <a:latin typeface="Calibri"/>
                        <a:ea typeface="Times New Roman"/>
                        <a:cs typeface="Times New Roman"/>
                      </a:endParaRPr>
                    </a:p>
                  </a:txBody>
                  <a:tcPr marL="17780" marR="0" marT="0"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00" kern="1200" dirty="0" smtClean="0">
                          <a:solidFill>
                            <a:schemeClr val="dk1"/>
                          </a:solidFill>
                          <a:effectLst/>
                          <a:latin typeface="+mn-lt"/>
                          <a:ea typeface="+mn-ea"/>
                          <a:cs typeface="+mn-cs"/>
                        </a:rPr>
                        <a:t>Специалист по системному анализу.</a:t>
                      </a:r>
                      <a:r>
                        <a:rPr lang="ru-RU" sz="1000" kern="1200" baseline="0" dirty="0" smtClean="0">
                          <a:solidFill>
                            <a:schemeClr val="dk1"/>
                          </a:solidFill>
                          <a:effectLst/>
                          <a:latin typeface="+mn-lt"/>
                          <a:ea typeface="+mn-ea"/>
                          <a:cs typeface="+mn-cs"/>
                        </a:rPr>
                        <a:t> О</a:t>
                      </a:r>
                      <a:r>
                        <a:rPr lang="kk-KZ" sz="1000" i="1" kern="1200" dirty="0" smtClean="0">
                          <a:solidFill>
                            <a:schemeClr val="dk1"/>
                          </a:solidFill>
                          <a:effectLst/>
                          <a:latin typeface="+mn-lt"/>
                          <a:ea typeface="+mn-ea"/>
                          <a:cs typeface="+mn-cs"/>
                        </a:rPr>
                        <a:t>твечает за </a:t>
                      </a:r>
                      <a:r>
                        <a:rPr lang="ru-RU" sz="1000" kern="1200" dirty="0" smtClean="0">
                          <a:solidFill>
                            <a:schemeClr val="dk1"/>
                          </a:solidFill>
                          <a:effectLst/>
                          <a:latin typeface="+mn-lt"/>
                          <a:ea typeface="+mn-ea"/>
                          <a:cs typeface="+mn-cs"/>
                        </a:rPr>
                        <a:t>разработку технических требований, заданий, постановку </a:t>
                      </a:r>
                      <a:r>
                        <a:rPr lang="kk-KZ" sz="1000" i="1" kern="1200" dirty="0" smtClean="0">
                          <a:solidFill>
                            <a:schemeClr val="dk1"/>
                          </a:solidFill>
                          <a:effectLst/>
                          <a:latin typeface="+mn-lt"/>
                          <a:ea typeface="+mn-ea"/>
                          <a:cs typeface="+mn-cs"/>
                        </a:rPr>
                        <a:t>прикладных задач, разработку функциональных спецификаций. </a:t>
                      </a:r>
                      <a:r>
                        <a:rPr lang="ru-RU" sz="1000" kern="1200" dirty="0" smtClean="0">
                          <a:solidFill>
                            <a:schemeClr val="dk1"/>
                          </a:solidFill>
                          <a:effectLst/>
                          <a:latin typeface="+mn-lt"/>
                          <a:ea typeface="+mn-ea"/>
                          <a:cs typeface="+mn-cs"/>
                        </a:rPr>
                        <a:t>Разрабатывает планы и методические программы исследований и разработок. </a:t>
                      </a:r>
                      <a:endParaRPr lang="ru-RU" sz="1000" dirty="0">
                        <a:effectLst/>
                        <a:latin typeface="+mn-lt"/>
                        <a:ea typeface="Times New Roman"/>
                        <a:cs typeface="Times New Roman"/>
                      </a:endParaRPr>
                    </a:p>
                  </a:txBody>
                  <a:tcPr marL="17780" marR="0" marT="0"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00" i="1" kern="1200" dirty="0" smtClean="0">
                          <a:solidFill>
                            <a:schemeClr val="dk1"/>
                          </a:solidFill>
                          <a:effectLst/>
                          <a:latin typeface="+mn-lt"/>
                          <a:ea typeface="+mn-ea"/>
                          <a:cs typeface="+mn-cs"/>
                        </a:rPr>
                        <a:t>К</a:t>
                      </a:r>
                      <a:r>
                        <a:rPr lang="ru-RU" sz="1000" b="1" i="1" kern="1200" dirty="0" smtClean="0">
                          <a:solidFill>
                            <a:schemeClr val="dk1"/>
                          </a:solidFill>
                          <a:effectLst/>
                          <a:latin typeface="+mn-lt"/>
                          <a:ea typeface="+mn-ea"/>
                          <a:cs typeface="+mn-cs"/>
                        </a:rPr>
                        <a:t>андидат технических наук,</a:t>
                      </a:r>
                      <a:r>
                        <a:rPr lang="ru-RU" sz="1000" kern="1200" dirty="0" smtClean="0">
                          <a:solidFill>
                            <a:schemeClr val="dk1"/>
                          </a:solidFill>
                          <a:effectLst/>
                          <a:latin typeface="+mn-lt"/>
                          <a:ea typeface="+mn-ea"/>
                          <a:cs typeface="+mn-cs"/>
                        </a:rPr>
                        <a:t>  специалист в области  автоматики и телемеханики. </a:t>
                      </a:r>
                      <a:endParaRPr lang="ru-RU" sz="1000" dirty="0">
                        <a:effectLst/>
                        <a:latin typeface="+mn-lt"/>
                        <a:ea typeface="Times New Roman"/>
                        <a:cs typeface="Times New Roman"/>
                      </a:endParaRPr>
                    </a:p>
                  </a:txBody>
                  <a:tcPr marL="17780" marR="0" marT="0" marB="0" anchor="ctr"/>
                </a:tc>
                <a:tc>
                  <a:txBody>
                    <a:bodyPr/>
                    <a:lstStyle/>
                    <a:p>
                      <a:pPr algn="ctr">
                        <a:lnSpc>
                          <a:spcPct val="115000"/>
                        </a:lnSpc>
                        <a:spcAft>
                          <a:spcPts val="0"/>
                        </a:spcAft>
                      </a:pPr>
                      <a:r>
                        <a:rPr lang="ru-RU" sz="1000" dirty="0">
                          <a:effectLst/>
                        </a:rPr>
                        <a:t>100</a:t>
                      </a:r>
                      <a:endParaRPr lang="ru-RU" sz="1100" dirty="0">
                        <a:effectLst/>
                        <a:latin typeface="Calibri"/>
                        <a:ea typeface="Times New Roman"/>
                        <a:cs typeface="Times New Roman"/>
                      </a:endParaRPr>
                    </a:p>
                  </a:txBody>
                  <a:tcPr marL="17780" marR="0" marT="0" marB="0" anchor="ctr"/>
                </a:tc>
              </a:tr>
              <a:tr h="652145">
                <a:tc>
                  <a:txBody>
                    <a:bodyPr/>
                    <a:lstStyle/>
                    <a:p>
                      <a:pPr indent="21590" algn="ctr">
                        <a:lnSpc>
                          <a:spcPct val="115000"/>
                        </a:lnSpc>
                        <a:spcAft>
                          <a:spcPts val="0"/>
                        </a:spcAft>
                      </a:pPr>
                      <a:r>
                        <a:rPr lang="ru-RU" sz="1100" dirty="0">
                          <a:effectLst/>
                        </a:rPr>
                        <a:t>5</a:t>
                      </a:r>
                      <a:endParaRPr lang="ru-RU" sz="1100" dirty="0">
                        <a:effectLst/>
                        <a:latin typeface="Calibri"/>
                        <a:ea typeface="Times New Roman"/>
                        <a:cs typeface="Times New Roman"/>
                      </a:endParaRPr>
                    </a:p>
                  </a:txBody>
                  <a:tcPr marL="17780" marR="0" marT="0" marB="0"/>
                </a:tc>
                <a:tc>
                  <a:txBody>
                    <a:bodyPr/>
                    <a:lstStyle/>
                    <a:p>
                      <a:pPr algn="ctr">
                        <a:lnSpc>
                          <a:spcPct val="115000"/>
                        </a:lnSpc>
                        <a:spcAft>
                          <a:spcPts val="0"/>
                        </a:spcAft>
                      </a:pPr>
                      <a:r>
                        <a:rPr lang="ru-RU" sz="1000" dirty="0">
                          <a:effectLst/>
                        </a:rPr>
                        <a:t>Землянский В.П.</a:t>
                      </a:r>
                      <a:endParaRPr lang="ru-RU" sz="1100" dirty="0">
                        <a:effectLst/>
                        <a:latin typeface="Calibri"/>
                        <a:ea typeface="Times New Roman"/>
                        <a:cs typeface="Times New Roman"/>
                      </a:endParaRPr>
                    </a:p>
                  </a:txBody>
                  <a:tcPr marL="17780" marR="0" marT="0" marB="0"/>
                </a:tc>
                <a:tc>
                  <a:txBody>
                    <a:bodyPr/>
                    <a:lstStyle/>
                    <a:p>
                      <a:pPr algn="ctr">
                        <a:lnSpc>
                          <a:spcPct val="115000"/>
                        </a:lnSpc>
                        <a:spcAft>
                          <a:spcPts val="0"/>
                        </a:spcAft>
                      </a:pPr>
                      <a:endParaRPr lang="ru-RU" sz="1100" dirty="0">
                        <a:effectLst/>
                        <a:latin typeface="Calibri"/>
                        <a:ea typeface="Times New Roman"/>
                        <a:cs typeface="Times New Roman"/>
                      </a:endParaRPr>
                    </a:p>
                  </a:txBody>
                  <a:tcPr marL="17780" marR="0" marT="0" marB="0"/>
                </a:tc>
                <a:tc>
                  <a:txBody>
                    <a:bodyPr/>
                    <a:lstStyle/>
                    <a:p>
                      <a:pPr algn="l">
                        <a:lnSpc>
                          <a:spcPct val="115000"/>
                        </a:lnSpc>
                        <a:spcAft>
                          <a:spcPts val="0"/>
                        </a:spcAft>
                      </a:pPr>
                      <a:r>
                        <a:rPr lang="ru-RU" sz="1000" dirty="0">
                          <a:effectLst/>
                        </a:rPr>
                        <a:t>Инженер/ технолог</a:t>
                      </a:r>
                      <a:endParaRPr lang="ru-RU" sz="1100" dirty="0">
                        <a:effectLst/>
                        <a:latin typeface="Calibri"/>
                        <a:ea typeface="Times New Roman"/>
                        <a:cs typeface="Times New Roman"/>
                      </a:endParaRPr>
                    </a:p>
                  </a:txBody>
                  <a:tcPr marL="17780" marR="0" marT="0" marB="0" anchor="ctr"/>
                </a:tc>
                <a:tc>
                  <a:txBody>
                    <a:bodyPr/>
                    <a:lstStyle/>
                    <a:p>
                      <a:pPr algn="l">
                        <a:lnSpc>
                          <a:spcPct val="100000"/>
                        </a:lnSpc>
                        <a:spcAft>
                          <a:spcPts val="0"/>
                        </a:spcAft>
                      </a:pPr>
                      <a:r>
                        <a:rPr lang="ru-RU" sz="1000" kern="1200" dirty="0" smtClean="0">
                          <a:solidFill>
                            <a:schemeClr val="dk1"/>
                          </a:solidFill>
                          <a:effectLst/>
                          <a:latin typeface="+mn-lt"/>
                          <a:ea typeface="+mn-ea"/>
                          <a:cs typeface="+mn-cs"/>
                        </a:rPr>
                        <a:t>Специалист</a:t>
                      </a:r>
                      <a:r>
                        <a:rPr lang="ru-RU" sz="1000" kern="1200" baseline="0" dirty="0" smtClean="0">
                          <a:solidFill>
                            <a:schemeClr val="dk1"/>
                          </a:solidFill>
                          <a:effectLst/>
                          <a:latin typeface="+mn-lt"/>
                          <a:ea typeface="+mn-ea"/>
                          <a:cs typeface="+mn-cs"/>
                        </a:rPr>
                        <a:t> в области цифровой техники и приборов КИПиА. О</a:t>
                      </a:r>
                      <a:r>
                        <a:rPr lang="ru-RU" sz="1000" kern="1200" dirty="0" smtClean="0">
                          <a:solidFill>
                            <a:schemeClr val="dk1"/>
                          </a:solidFill>
                          <a:effectLst/>
                          <a:latin typeface="+mn-lt"/>
                          <a:ea typeface="+mn-ea"/>
                          <a:cs typeface="+mn-cs"/>
                        </a:rPr>
                        <a:t>твечает за техническое и приборное обеспечение работ</a:t>
                      </a:r>
                      <a:r>
                        <a:rPr lang="kk-KZ" sz="1000" i="1" kern="1200" dirty="0" smtClean="0">
                          <a:solidFill>
                            <a:schemeClr val="dk1"/>
                          </a:solidFill>
                          <a:effectLst/>
                          <a:latin typeface="+mn-lt"/>
                          <a:ea typeface="+mn-ea"/>
                          <a:cs typeface="+mn-cs"/>
                        </a:rPr>
                        <a:t>.</a:t>
                      </a:r>
                      <a:endParaRPr lang="ru-RU" sz="1000" dirty="0">
                        <a:effectLst/>
                        <a:latin typeface="+mn-lt"/>
                        <a:ea typeface="Times New Roman"/>
                        <a:cs typeface="Times New Roman"/>
                      </a:endParaRPr>
                    </a:p>
                  </a:txBody>
                  <a:tcPr marL="17780" marR="0" marT="0" marB="0" anchor="ctr"/>
                </a:tc>
                <a:tc>
                  <a:txBody>
                    <a:bodyPr/>
                    <a:lstStyle/>
                    <a:p>
                      <a:pPr algn="ctr">
                        <a:lnSpc>
                          <a:spcPct val="100000"/>
                        </a:lnSpc>
                        <a:spcAft>
                          <a:spcPts val="0"/>
                        </a:spcAft>
                      </a:pPr>
                      <a:endParaRPr lang="ru-RU" sz="1000" dirty="0">
                        <a:effectLst/>
                        <a:latin typeface="+mn-lt"/>
                        <a:ea typeface="Times New Roman"/>
                        <a:cs typeface="Times New Roman"/>
                      </a:endParaRPr>
                    </a:p>
                  </a:txBody>
                  <a:tcPr marL="17780" marR="0" marT="0" marB="0" anchor="ctr"/>
                </a:tc>
                <a:tc>
                  <a:txBody>
                    <a:bodyPr/>
                    <a:lstStyle/>
                    <a:p>
                      <a:pPr algn="ctr">
                        <a:lnSpc>
                          <a:spcPct val="115000"/>
                        </a:lnSpc>
                        <a:spcAft>
                          <a:spcPts val="0"/>
                        </a:spcAft>
                      </a:pPr>
                      <a:r>
                        <a:rPr lang="ru-RU" sz="1000" dirty="0" smtClean="0">
                          <a:effectLst/>
                        </a:rPr>
                        <a:t>80</a:t>
                      </a:r>
                      <a:endParaRPr lang="ru-RU" sz="1100" dirty="0">
                        <a:effectLst/>
                        <a:latin typeface="Calibri"/>
                        <a:ea typeface="Times New Roman"/>
                        <a:cs typeface="Times New Roman"/>
                      </a:endParaRPr>
                    </a:p>
                  </a:txBody>
                  <a:tcPr marL="17780" marR="0" marT="0" marB="0" anchor="ctr"/>
                </a:tc>
              </a:tr>
              <a:tr h="621792">
                <a:tc>
                  <a:txBody>
                    <a:bodyPr/>
                    <a:lstStyle/>
                    <a:p>
                      <a:pPr indent="21590" algn="ctr">
                        <a:lnSpc>
                          <a:spcPct val="115000"/>
                        </a:lnSpc>
                        <a:spcAft>
                          <a:spcPts val="0"/>
                        </a:spcAft>
                      </a:pPr>
                      <a:r>
                        <a:rPr lang="ru-RU" sz="1100" dirty="0">
                          <a:effectLst/>
                        </a:rPr>
                        <a:t>6</a:t>
                      </a:r>
                      <a:endParaRPr lang="ru-RU" sz="1100" dirty="0">
                        <a:effectLst/>
                        <a:latin typeface="Calibri"/>
                        <a:ea typeface="Times New Roman"/>
                        <a:cs typeface="Times New Roman"/>
                      </a:endParaRPr>
                    </a:p>
                  </a:txBody>
                  <a:tcPr marL="17780" marR="0" marT="0" marB="0"/>
                </a:tc>
                <a:tc>
                  <a:txBody>
                    <a:bodyPr/>
                    <a:lstStyle/>
                    <a:p>
                      <a:pPr algn="ctr">
                        <a:lnSpc>
                          <a:spcPct val="115000"/>
                        </a:lnSpc>
                        <a:spcAft>
                          <a:spcPts val="0"/>
                        </a:spcAft>
                      </a:pPr>
                      <a:r>
                        <a:rPr lang="ru-RU" sz="1000" dirty="0">
                          <a:effectLst/>
                        </a:rPr>
                        <a:t>Щепина М.П.</a:t>
                      </a:r>
                      <a:endParaRPr lang="ru-RU" sz="1100" dirty="0">
                        <a:effectLst/>
                        <a:latin typeface="Calibri"/>
                        <a:ea typeface="Times New Roman"/>
                        <a:cs typeface="Times New Roman"/>
                      </a:endParaRPr>
                    </a:p>
                  </a:txBody>
                  <a:tcPr marL="17780" marR="0" marT="0" marB="0"/>
                </a:tc>
                <a:tc>
                  <a:txBody>
                    <a:bodyPr/>
                    <a:lstStyle/>
                    <a:p>
                      <a:pPr algn="ctr">
                        <a:lnSpc>
                          <a:spcPct val="115000"/>
                        </a:lnSpc>
                        <a:spcAft>
                          <a:spcPts val="0"/>
                        </a:spcAft>
                      </a:pPr>
                      <a:endParaRPr lang="ru-RU" sz="1100" dirty="0">
                        <a:effectLst/>
                        <a:latin typeface="Calibri"/>
                        <a:ea typeface="Times New Roman"/>
                        <a:cs typeface="Times New Roman"/>
                      </a:endParaRPr>
                    </a:p>
                  </a:txBody>
                  <a:tcPr marL="17780" marR="0" marT="0" marB="0"/>
                </a:tc>
                <a:tc>
                  <a:txBody>
                    <a:bodyPr/>
                    <a:lstStyle/>
                    <a:p>
                      <a:pPr algn="l">
                        <a:lnSpc>
                          <a:spcPct val="115000"/>
                        </a:lnSpc>
                        <a:spcAft>
                          <a:spcPts val="0"/>
                        </a:spcAft>
                      </a:pPr>
                      <a:r>
                        <a:rPr lang="ru-RU" sz="1000" dirty="0">
                          <a:effectLst/>
                        </a:rPr>
                        <a:t>Инженер/ технолог</a:t>
                      </a:r>
                      <a:endParaRPr lang="ru-RU" sz="1100" dirty="0">
                        <a:effectLst/>
                        <a:latin typeface="Calibri"/>
                        <a:ea typeface="Times New Roman"/>
                        <a:cs typeface="Times New Roman"/>
                      </a:endParaRPr>
                    </a:p>
                  </a:txBody>
                  <a:tcPr marL="17780" marR="0" marT="0" marB="0" anchor="ctr"/>
                </a:tc>
                <a:tc>
                  <a:txBody>
                    <a:bodyPr/>
                    <a:lstStyle/>
                    <a:p>
                      <a:pPr algn="l">
                        <a:lnSpc>
                          <a:spcPct val="100000"/>
                        </a:lnSpc>
                      </a:pPr>
                      <a:r>
                        <a:rPr lang="ru-RU" sz="1000" kern="1200" dirty="0" smtClean="0">
                          <a:solidFill>
                            <a:schemeClr val="dk1"/>
                          </a:solidFill>
                          <a:effectLst/>
                          <a:latin typeface="+mn-lt"/>
                          <a:ea typeface="+mn-ea"/>
                          <a:cs typeface="+mn-cs"/>
                        </a:rPr>
                        <a:t>Специалист по системному анализу отвечает за дизайн и эргономику интерфейса пользователя</a:t>
                      </a:r>
                    </a:p>
                  </a:txBody>
                  <a:tcPr marL="17780" marR="0" marT="0" marB="0" anchor="ctr"/>
                </a:tc>
                <a:tc>
                  <a:txBody>
                    <a:bodyPr/>
                    <a:lstStyle/>
                    <a:p>
                      <a:pPr algn="ctr">
                        <a:lnSpc>
                          <a:spcPct val="100000"/>
                        </a:lnSpc>
                        <a:spcAft>
                          <a:spcPts val="0"/>
                        </a:spcAft>
                      </a:pPr>
                      <a:endParaRPr lang="ru-RU" sz="1000" dirty="0">
                        <a:effectLst/>
                        <a:latin typeface="+mn-lt"/>
                        <a:ea typeface="Times New Roman"/>
                        <a:cs typeface="Times New Roman"/>
                      </a:endParaRPr>
                    </a:p>
                  </a:txBody>
                  <a:tcPr marL="17780" marR="0" marT="0" marB="0" anchor="ctr"/>
                </a:tc>
                <a:tc>
                  <a:txBody>
                    <a:bodyPr/>
                    <a:lstStyle/>
                    <a:p>
                      <a:pPr algn="ctr">
                        <a:lnSpc>
                          <a:spcPct val="115000"/>
                        </a:lnSpc>
                        <a:spcAft>
                          <a:spcPts val="0"/>
                        </a:spcAft>
                      </a:pPr>
                      <a:r>
                        <a:rPr lang="ru-RU" sz="1000" dirty="0" smtClean="0">
                          <a:effectLst/>
                          <a:latin typeface="+mn-lt"/>
                          <a:ea typeface="+mn-ea"/>
                          <a:cs typeface="+mn-cs"/>
                        </a:rPr>
                        <a:t>80</a:t>
                      </a:r>
                      <a:endParaRPr lang="ru-RU" sz="1100" dirty="0">
                        <a:effectLst/>
                        <a:latin typeface="Calibri"/>
                        <a:ea typeface="Times New Roman"/>
                        <a:cs typeface="Times New Roman"/>
                      </a:endParaRPr>
                    </a:p>
                  </a:txBody>
                  <a:tcPr marL="17780" marR="0" marT="0" marB="0" anchor="ctr"/>
                </a:tc>
              </a:tr>
              <a:tr h="700279">
                <a:tc>
                  <a:txBody>
                    <a:bodyPr/>
                    <a:lstStyle/>
                    <a:p>
                      <a:pPr indent="21590" algn="ctr">
                        <a:lnSpc>
                          <a:spcPct val="115000"/>
                        </a:lnSpc>
                        <a:spcAft>
                          <a:spcPts val="0"/>
                        </a:spcAft>
                      </a:pPr>
                      <a:r>
                        <a:rPr lang="ru-RU" sz="1100" dirty="0">
                          <a:effectLst/>
                        </a:rPr>
                        <a:t>7</a:t>
                      </a:r>
                      <a:endParaRPr lang="ru-RU" sz="1100" dirty="0">
                        <a:effectLst/>
                        <a:latin typeface="Calibri"/>
                        <a:ea typeface="Times New Roman"/>
                        <a:cs typeface="Times New Roman"/>
                      </a:endParaRPr>
                    </a:p>
                  </a:txBody>
                  <a:tcPr marL="17780" marR="0" marT="0" marB="0"/>
                </a:tc>
                <a:tc>
                  <a:txBody>
                    <a:bodyPr/>
                    <a:lstStyle/>
                    <a:p>
                      <a:pPr algn="ctr">
                        <a:lnSpc>
                          <a:spcPct val="115000"/>
                        </a:lnSpc>
                        <a:spcAft>
                          <a:spcPts val="0"/>
                        </a:spcAft>
                      </a:pPr>
                      <a:r>
                        <a:rPr lang="ru-RU" sz="1000" dirty="0">
                          <a:effectLst/>
                        </a:rPr>
                        <a:t>Рассулов Т.М.</a:t>
                      </a:r>
                      <a:endParaRPr lang="ru-RU" sz="1100" dirty="0">
                        <a:effectLst/>
                        <a:latin typeface="Calibri"/>
                        <a:ea typeface="Times New Roman"/>
                        <a:cs typeface="Times New Roman"/>
                      </a:endParaRPr>
                    </a:p>
                  </a:txBody>
                  <a:tcPr marL="17780" marR="0" marT="0" marB="0"/>
                </a:tc>
                <a:tc>
                  <a:txBody>
                    <a:bodyPr/>
                    <a:lstStyle/>
                    <a:p>
                      <a:pPr algn="ctr">
                        <a:lnSpc>
                          <a:spcPct val="115000"/>
                        </a:lnSpc>
                        <a:spcAft>
                          <a:spcPts val="0"/>
                        </a:spcAft>
                      </a:pPr>
                      <a:endParaRPr lang="ru-RU" sz="1100" dirty="0">
                        <a:effectLst/>
                        <a:latin typeface="Calibri"/>
                        <a:ea typeface="Times New Roman"/>
                        <a:cs typeface="Times New Roman"/>
                      </a:endParaRPr>
                    </a:p>
                  </a:txBody>
                  <a:tcPr marL="17780" marR="0" marT="0" marB="0"/>
                </a:tc>
                <a:tc>
                  <a:txBody>
                    <a:bodyPr/>
                    <a:lstStyle/>
                    <a:p>
                      <a:pPr algn="l">
                        <a:lnSpc>
                          <a:spcPct val="115000"/>
                        </a:lnSpc>
                        <a:spcAft>
                          <a:spcPts val="0"/>
                        </a:spcAft>
                      </a:pPr>
                      <a:r>
                        <a:rPr lang="ru-RU" sz="1000" dirty="0">
                          <a:effectLst/>
                        </a:rPr>
                        <a:t>Инженер/ технолог</a:t>
                      </a:r>
                      <a:endParaRPr lang="ru-RU" sz="1100" dirty="0">
                        <a:effectLst/>
                        <a:latin typeface="Calibri"/>
                        <a:ea typeface="Times New Roman"/>
                        <a:cs typeface="Times New Roman"/>
                      </a:endParaRPr>
                    </a:p>
                  </a:txBody>
                  <a:tcPr marL="17780" marR="0" marT="0" marB="0" anchor="ctr"/>
                </a:tc>
                <a:tc>
                  <a:txBody>
                    <a:bodyPr/>
                    <a:lstStyle/>
                    <a:p>
                      <a:pPr algn="l">
                        <a:lnSpc>
                          <a:spcPct val="100000"/>
                        </a:lnSpc>
                        <a:spcAft>
                          <a:spcPts val="0"/>
                        </a:spcAft>
                      </a:pPr>
                      <a:r>
                        <a:rPr lang="ru-RU" sz="1000" kern="1200" dirty="0" smtClean="0">
                          <a:solidFill>
                            <a:schemeClr val="dk1"/>
                          </a:solidFill>
                          <a:effectLst/>
                          <a:latin typeface="+mn-lt"/>
                          <a:ea typeface="+mn-ea"/>
                          <a:cs typeface="+mn-cs"/>
                        </a:rPr>
                        <a:t>Специалист в области программирования. Выполняет разработку математического и программного обеспечения</a:t>
                      </a:r>
                      <a:r>
                        <a:rPr lang="en-US" sz="1000" kern="1200" dirty="0" smtClean="0">
                          <a:solidFill>
                            <a:schemeClr val="dk1"/>
                          </a:solidFill>
                          <a:effectLst/>
                          <a:latin typeface="+mn-lt"/>
                          <a:ea typeface="+mn-ea"/>
                          <a:cs typeface="+mn-cs"/>
                        </a:rPr>
                        <a:t> </a:t>
                      </a:r>
                      <a:r>
                        <a:rPr lang="ru-RU" sz="1000" kern="1200" dirty="0" smtClean="0">
                          <a:solidFill>
                            <a:schemeClr val="dk1"/>
                          </a:solidFill>
                          <a:effectLst/>
                          <a:latin typeface="+mn-lt"/>
                          <a:ea typeface="+mn-ea"/>
                          <a:cs typeface="+mn-cs"/>
                        </a:rPr>
                        <a:t>системы оперативного мониторинга</a:t>
                      </a:r>
                      <a:endParaRPr lang="ru-RU" sz="1000" dirty="0">
                        <a:effectLst/>
                        <a:latin typeface="+mn-lt"/>
                        <a:ea typeface="Times New Roman"/>
                        <a:cs typeface="Times New Roman"/>
                      </a:endParaRPr>
                    </a:p>
                  </a:txBody>
                  <a:tcPr marL="17780" marR="0" marT="0" marB="0" anchor="ctr"/>
                </a:tc>
                <a:tc>
                  <a:txBody>
                    <a:bodyPr/>
                    <a:lstStyle/>
                    <a:p>
                      <a:pPr algn="ctr">
                        <a:lnSpc>
                          <a:spcPct val="100000"/>
                        </a:lnSpc>
                        <a:spcAft>
                          <a:spcPts val="0"/>
                        </a:spcAft>
                      </a:pPr>
                      <a:endParaRPr lang="ru-RU" sz="1000" dirty="0">
                        <a:effectLst/>
                        <a:latin typeface="+mn-lt"/>
                        <a:ea typeface="Times New Roman"/>
                        <a:cs typeface="Times New Roman"/>
                      </a:endParaRPr>
                    </a:p>
                  </a:txBody>
                  <a:tcPr marL="17780" marR="0" marT="0" marB="0" anchor="ctr"/>
                </a:tc>
                <a:tc>
                  <a:txBody>
                    <a:bodyPr/>
                    <a:lstStyle/>
                    <a:p>
                      <a:pPr algn="ctr">
                        <a:lnSpc>
                          <a:spcPct val="115000"/>
                        </a:lnSpc>
                        <a:spcAft>
                          <a:spcPts val="0"/>
                        </a:spcAft>
                      </a:pPr>
                      <a:r>
                        <a:rPr lang="ru-RU" sz="1000" dirty="0" smtClean="0">
                          <a:effectLst/>
                        </a:rPr>
                        <a:t>80</a:t>
                      </a:r>
                      <a:endParaRPr lang="ru-RU" sz="1100" dirty="0">
                        <a:effectLst/>
                        <a:latin typeface="Calibri"/>
                        <a:ea typeface="Times New Roman"/>
                        <a:cs typeface="Times New Roman"/>
                      </a:endParaRPr>
                    </a:p>
                  </a:txBody>
                  <a:tcPr marL="17780" marR="0" marT="0" marB="0" anchor="ctr"/>
                </a:tc>
              </a:tr>
            </a:tbl>
          </a:graphicData>
        </a:graphic>
      </p:graphicFrame>
      <p:pic>
        <p:nvPicPr>
          <p:cNvPr id="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74597" y="1424103"/>
            <a:ext cx="549882" cy="577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C:\Users\i5\Downloads\Аксельрод Фото.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7323"/>
          <a:stretch/>
        </p:blipFill>
        <p:spPr bwMode="auto">
          <a:xfrm>
            <a:off x="1874597" y="2259693"/>
            <a:ext cx="598299" cy="5322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i5\Downloads\Коршунов Фото.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500" r="15625" b="11133"/>
          <a:stretch/>
        </p:blipFill>
        <p:spPr bwMode="auto">
          <a:xfrm>
            <a:off x="1875249" y="2910842"/>
            <a:ext cx="542552" cy="62179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Users\i5\Downloads\Амирбаев Фото.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 b="6363"/>
          <a:stretch/>
        </p:blipFill>
        <p:spPr bwMode="auto">
          <a:xfrm>
            <a:off x="1921070" y="3667699"/>
            <a:ext cx="617830" cy="57092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C:\Users\i5\Downloads\Землянский Цветное фото.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63894" y="4323015"/>
            <a:ext cx="625950" cy="52936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Users\i5\Downloads\Щепина фото.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1824749" y="4962906"/>
            <a:ext cx="621494" cy="51206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7" descr="C:\Users\i5\Downloads\Фото Rassulov.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857648" y="5568435"/>
            <a:ext cx="588595" cy="622815"/>
          </a:xfrm>
          <a:prstGeom prst="rect">
            <a:avLst/>
          </a:prstGeom>
          <a:noFill/>
          <a:extLst>
            <a:ext uri="{909E8E84-426E-40DD-AFC4-6F175D3DCCD1}">
              <a14:hiddenFill xmlns:a14="http://schemas.microsoft.com/office/drawing/2010/main">
                <a:solidFill>
                  <a:srgbClr val="FFFFFF"/>
                </a:solidFill>
              </a14:hiddenFill>
            </a:ext>
          </a:extLst>
        </p:spPr>
      </p:pic>
      <p:pic>
        <p:nvPicPr>
          <p:cNvPr id="12" name="Рисунок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003425" y="76201"/>
            <a:ext cx="1692275" cy="660400"/>
          </a:xfrm>
          <a:prstGeom prst="rect">
            <a:avLst/>
          </a:prstGeom>
        </p:spPr>
      </p:pic>
      <p:pic>
        <p:nvPicPr>
          <p:cNvPr id="13" name="Рисунок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9247" y="59542"/>
            <a:ext cx="1711453" cy="677059"/>
          </a:xfrm>
          <a:prstGeom prst="rect">
            <a:avLst/>
          </a:prstGeom>
        </p:spPr>
      </p:pic>
      <p:sp>
        <p:nvSpPr>
          <p:cNvPr id="14" name="TextBox 13"/>
          <p:cNvSpPr txBox="1"/>
          <p:nvPr/>
        </p:nvSpPr>
        <p:spPr>
          <a:xfrm>
            <a:off x="5294338" y="472442"/>
            <a:ext cx="1603324" cy="584775"/>
          </a:xfrm>
          <a:prstGeom prst="rect">
            <a:avLst/>
          </a:prstGeom>
          <a:noFill/>
        </p:spPr>
        <p:txBody>
          <a:bodyPr wrap="none" rtlCol="0">
            <a:spAutoFit/>
          </a:bodyPr>
          <a:lstStyle/>
          <a:p>
            <a:pPr algn="ctr"/>
            <a:r>
              <a:rPr lang="ru-RU" sz="3200" dirty="0" smtClean="0">
                <a:effectLst>
                  <a:outerShdw blurRad="38100" dist="38100" dir="2700000" algn="tl">
                    <a:srgbClr val="000000">
                      <a:alpha val="43137"/>
                    </a:srgbClr>
                  </a:outerShdw>
                </a:effectLst>
                <a:latin typeface="Cuprum" panose="02000506000000020004" pitchFamily="2" charset="0"/>
              </a:rPr>
              <a:t>Команда</a:t>
            </a:r>
            <a:endParaRPr lang="ru-RU" sz="3200" dirty="0">
              <a:effectLst>
                <a:outerShdw blurRad="38100" dist="38100" dir="2700000" algn="tl">
                  <a:srgbClr val="000000">
                    <a:alpha val="43137"/>
                  </a:srgbClr>
                </a:outerShdw>
              </a:effectLst>
              <a:latin typeface="Cuprum" panose="02000506000000020004" pitchFamily="2" charset="0"/>
            </a:endParaRPr>
          </a:p>
        </p:txBody>
      </p:sp>
      <p:pic>
        <p:nvPicPr>
          <p:cNvPr id="15" name="Рисунок 14" descr="Логотип TST-16 а.PNG"/>
          <p:cNvPicPr/>
          <p:nvPr/>
        </p:nvPicPr>
        <p:blipFill>
          <a:blip r:embed="rId12" cstate="print"/>
          <a:stretch>
            <a:fillRect/>
          </a:stretch>
        </p:blipFill>
        <p:spPr>
          <a:xfrm>
            <a:off x="10237937" y="141065"/>
            <a:ext cx="1729556" cy="662753"/>
          </a:xfrm>
          <a:prstGeom prst="rect">
            <a:avLst/>
          </a:prstGeom>
        </p:spPr>
      </p:pic>
    </p:spTree>
    <p:extLst>
      <p:ext uri="{BB962C8B-B14F-4D97-AF65-F5344CB8AC3E}">
        <p14:creationId xmlns:p14="http://schemas.microsoft.com/office/powerpoint/2010/main" val="32983246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3425" y="76201"/>
            <a:ext cx="1692275" cy="660400"/>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47" y="59542"/>
            <a:ext cx="1711453" cy="677059"/>
          </a:xfrm>
          <a:prstGeom prst="rect">
            <a:avLst/>
          </a:prstGeom>
        </p:spPr>
      </p:pic>
      <p:sp>
        <p:nvSpPr>
          <p:cNvPr id="6" name="TextBox 5"/>
          <p:cNvSpPr txBox="1"/>
          <p:nvPr/>
        </p:nvSpPr>
        <p:spPr>
          <a:xfrm>
            <a:off x="1174923" y="4133454"/>
            <a:ext cx="9237045" cy="1569660"/>
          </a:xfrm>
          <a:prstGeom prst="rect">
            <a:avLst/>
          </a:prstGeom>
          <a:solidFill>
            <a:schemeClr val="accent1">
              <a:lumMod val="20000"/>
              <a:lumOff val="80000"/>
            </a:schemeClr>
          </a:solidFill>
        </p:spPr>
        <p:txBody>
          <a:bodyPr wrap="square" rtlCol="0">
            <a:spAutoFit/>
          </a:bodyPr>
          <a:lstStyle/>
          <a:p>
            <a:pPr algn="ctr"/>
            <a:r>
              <a:rPr lang="ru-RU" sz="32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ЭКСПЕРТЫ</a:t>
            </a:r>
          </a:p>
          <a:p>
            <a:r>
              <a:rPr lang="kk-KZ" dirty="0">
                <a:cs typeface="Arial" panose="020B0604020202020204" pitchFamily="34" charset="0"/>
              </a:rPr>
              <a:t>Салихов Зуфар </a:t>
            </a:r>
            <a:r>
              <a:rPr lang="kk-KZ" dirty="0" smtClean="0">
                <a:cs typeface="Arial" panose="020B0604020202020204" pitchFamily="34" charset="0"/>
              </a:rPr>
              <a:t>Гарифуллович -  доктор </a:t>
            </a:r>
            <a:r>
              <a:rPr lang="kk-KZ" dirty="0">
                <a:cs typeface="Arial" panose="020B0604020202020204" pitchFamily="34" charset="0"/>
              </a:rPr>
              <a:t>технических наук , профессор, заслуженный деятель науки России, академик РАИН и МАНБ, </a:t>
            </a:r>
            <a:r>
              <a:rPr lang="ru-RU" dirty="0">
                <a:cs typeface="Arial" panose="020B0604020202020204" pitchFamily="34" charset="0"/>
              </a:rPr>
              <a:t>Главный научный сотрудник Института Проблем Управления  РАН.</a:t>
            </a:r>
            <a:endParaRPr lang="kk-KZ" dirty="0">
              <a:cs typeface="Arial" panose="020B0604020202020204" pitchFamily="34" charset="0"/>
            </a:endParaRPr>
          </a:p>
          <a:p>
            <a:pPr algn="ctr"/>
            <a:endParaRPr lang="ru-RU" sz="1000" dirty="0">
              <a:latin typeface="Arial" panose="020B0604020202020204" pitchFamily="34" charset="0"/>
              <a:cs typeface="Arial" panose="020B0604020202020204" pitchFamily="34" charset="0"/>
            </a:endParaRPr>
          </a:p>
        </p:txBody>
      </p:sp>
      <p:grpSp>
        <p:nvGrpSpPr>
          <p:cNvPr id="8" name="Группа 7"/>
          <p:cNvGrpSpPr/>
          <p:nvPr/>
        </p:nvGrpSpPr>
        <p:grpSpPr>
          <a:xfrm>
            <a:off x="1" y="6235700"/>
            <a:ext cx="12191999" cy="622300"/>
            <a:chOff x="1" y="6235700"/>
            <a:chExt cx="12191999" cy="622300"/>
          </a:xfrm>
        </p:grpSpPr>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6235700"/>
              <a:ext cx="6095999" cy="622300"/>
            </a:xfrm>
            <a:prstGeom prst="rect">
              <a:avLst/>
            </a:prstGeom>
          </p:spPr>
        </p:pic>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5999" y="6235700"/>
              <a:ext cx="6096001" cy="622300"/>
            </a:xfrm>
            <a:prstGeom prst="rect">
              <a:avLst/>
            </a:prstGeom>
          </p:spPr>
        </p:pic>
      </p:grpSp>
      <p:sp>
        <p:nvSpPr>
          <p:cNvPr id="12" name="TextBox 11"/>
          <p:cNvSpPr txBox="1"/>
          <p:nvPr/>
        </p:nvSpPr>
        <p:spPr>
          <a:xfrm>
            <a:off x="1184448" y="949901"/>
            <a:ext cx="9227520" cy="3077879"/>
          </a:xfrm>
          <a:prstGeom prst="rect">
            <a:avLst/>
          </a:prstGeom>
          <a:solidFill>
            <a:schemeClr val="accent1">
              <a:lumMod val="20000"/>
              <a:lumOff val="80000"/>
            </a:schemeClr>
          </a:solidFill>
        </p:spPr>
        <p:txBody>
          <a:bodyPr wrap="square" lIns="91552" tIns="45776" rIns="91552" bIns="45776" rtlCol="0">
            <a:spAutoFit/>
          </a:bodyPr>
          <a:lstStyle/>
          <a:p>
            <a:pPr algn="ctr"/>
            <a:r>
              <a:rPr lang="ru-RU" sz="32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Стратегические партнеры</a:t>
            </a:r>
          </a:p>
          <a:p>
            <a:pPr marL="171450" indent="-171450">
              <a:buFont typeface="Arial" panose="020B0604020202020204" pitchFamily="34" charset="0"/>
              <a:buChar char="•"/>
            </a:pPr>
            <a:r>
              <a:rPr lang="ru-RU" dirty="0" smtClean="0">
                <a:cs typeface="Arial" panose="020B0604020202020204" pitchFamily="34" charset="0"/>
              </a:rPr>
              <a:t>ТОО </a:t>
            </a:r>
            <a:r>
              <a:rPr lang="ru-RU" dirty="0">
                <a:cs typeface="Arial" panose="020B0604020202020204" pitchFamily="34" charset="0"/>
              </a:rPr>
              <a:t>«Системотехника</a:t>
            </a:r>
            <a:r>
              <a:rPr lang="ru-RU" dirty="0" smtClean="0">
                <a:cs typeface="Arial" panose="020B0604020202020204" pitchFamily="34" charset="0"/>
              </a:rPr>
              <a:t>» -</a:t>
            </a:r>
            <a:r>
              <a:rPr lang="en-US" dirty="0" smtClean="0">
                <a:cs typeface="Arial" panose="020B0604020202020204" pitchFamily="34" charset="0"/>
              </a:rPr>
              <a:t> </a:t>
            </a:r>
            <a:r>
              <a:rPr lang="ru-RU" dirty="0" smtClean="0">
                <a:cs typeface="Arial" panose="020B0604020202020204" pitchFamily="34" charset="0"/>
              </a:rPr>
              <a:t>к</a:t>
            </a:r>
            <a:r>
              <a:rPr lang="ru-RU" dirty="0" smtClean="0"/>
              <a:t>омпания  </a:t>
            </a:r>
            <a:r>
              <a:rPr lang="ru-RU" dirty="0"/>
              <a:t>специализируется в области информационных технологий, разработки программных продуктов и систем автоматизации; имеет более чем 30-летнюю практику разработки и внедрения систем в области металлургии, обогащения руд, химии, легкой промышленности</a:t>
            </a:r>
            <a:r>
              <a:rPr lang="ru-RU" i="1" dirty="0" smtClean="0"/>
              <a:t>.</a:t>
            </a:r>
            <a:endParaRPr lang="ru-RU" dirty="0">
              <a:cs typeface="Arial" panose="020B0604020202020204" pitchFamily="34" charset="0"/>
            </a:endParaRPr>
          </a:p>
          <a:p>
            <a:pPr marL="285750" indent="-285750">
              <a:buFont typeface="Arial" panose="020B0604020202020204" pitchFamily="34" charset="0"/>
              <a:buChar char="•"/>
            </a:pPr>
            <a:r>
              <a:rPr lang="ru-RU" dirty="0" smtClean="0">
                <a:cs typeface="Arial" panose="020B0604020202020204" pitchFamily="34" charset="0"/>
              </a:rPr>
              <a:t>АО </a:t>
            </a:r>
            <a:r>
              <a:rPr lang="ru-RU" dirty="0"/>
              <a:t>«</a:t>
            </a:r>
            <a:r>
              <a:rPr lang="ru-RU" dirty="0" smtClean="0"/>
              <a:t>Соколовско-Сорбайское </a:t>
            </a:r>
            <a:r>
              <a:rPr lang="ru-RU" dirty="0"/>
              <a:t>горно-обогатительное производственное объединение»</a:t>
            </a:r>
            <a:r>
              <a:rPr lang="ru-RU" dirty="0" smtClean="0">
                <a:cs typeface="Arial" panose="020B0604020202020204" pitchFamily="34" charset="0"/>
              </a:rPr>
              <a:t> (ССГПО)</a:t>
            </a:r>
            <a:r>
              <a:rPr lang="en-US" dirty="0" smtClean="0">
                <a:cs typeface="Arial" panose="020B0604020202020204" pitchFamily="34" charset="0"/>
              </a:rPr>
              <a:t> - </a:t>
            </a:r>
            <a:r>
              <a:rPr lang="ru-RU" dirty="0" smtClean="0">
                <a:cs typeface="Arial" panose="020B0604020202020204" pitchFamily="34" charset="0"/>
              </a:rPr>
              <a:t>крупнейшая горно-рудная компания РК,  </a:t>
            </a:r>
            <a:r>
              <a:rPr lang="ru-RU" dirty="0">
                <a:cs typeface="Arial" panose="020B0604020202020204" pitchFamily="34" charset="0"/>
              </a:rPr>
              <a:t>входит в Евразийскую Группу </a:t>
            </a:r>
            <a:r>
              <a:rPr lang="ru-RU" dirty="0" smtClean="0">
                <a:cs typeface="Arial" panose="020B0604020202020204" pitchFamily="34" charset="0"/>
              </a:rPr>
              <a:t>(ERG). </a:t>
            </a:r>
            <a:r>
              <a:rPr lang="ru-RU" dirty="0"/>
              <a:t>Основной вид деятельности: открытая и подземная добыча железных руд производство железорудных окатышей и концентрата, добыча и производство товарного доломита, </a:t>
            </a:r>
            <a:r>
              <a:rPr lang="ru-RU" dirty="0" smtClean="0"/>
              <a:t>производство </a:t>
            </a:r>
            <a:r>
              <a:rPr lang="ru-RU" dirty="0"/>
              <a:t>щебня, кислорода, стали жидкой, чугунного и стального литья</a:t>
            </a:r>
            <a:r>
              <a:rPr lang="ru-RU" dirty="0" smtClean="0"/>
              <a:t>.</a:t>
            </a:r>
            <a:endParaRPr lang="ru-RU" dirty="0"/>
          </a:p>
        </p:txBody>
      </p:sp>
      <p:pic>
        <p:nvPicPr>
          <p:cNvPr id="13" name="Рисунок 12" descr="Логотип TST-16 а.PNG"/>
          <p:cNvPicPr/>
          <p:nvPr/>
        </p:nvPicPr>
        <p:blipFill>
          <a:blip r:embed="rId5" cstate="print"/>
          <a:stretch>
            <a:fillRect/>
          </a:stretch>
        </p:blipFill>
        <p:spPr>
          <a:xfrm>
            <a:off x="10164131" y="204521"/>
            <a:ext cx="1729556" cy="662753"/>
          </a:xfrm>
          <a:prstGeom prst="rect">
            <a:avLst/>
          </a:prstGeom>
        </p:spPr>
      </p:pic>
    </p:spTree>
    <p:extLst>
      <p:ext uri="{BB962C8B-B14F-4D97-AF65-F5344CB8AC3E}">
        <p14:creationId xmlns:p14="http://schemas.microsoft.com/office/powerpoint/2010/main" val="178135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Группа 10"/>
          <p:cNvGrpSpPr/>
          <p:nvPr/>
        </p:nvGrpSpPr>
        <p:grpSpPr>
          <a:xfrm>
            <a:off x="1" y="6235700"/>
            <a:ext cx="12191999" cy="622300"/>
            <a:chOff x="1" y="6235700"/>
            <a:chExt cx="12191999" cy="622300"/>
          </a:xfrm>
        </p:grpSpPr>
        <p:pic>
          <p:nvPicPr>
            <p:cNvPr id="12" name="Рисунок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6235700"/>
              <a:ext cx="6095999" cy="622300"/>
            </a:xfrm>
            <a:prstGeom prst="rect">
              <a:avLst/>
            </a:prstGeom>
          </p:spPr>
        </p:pic>
        <p:pic>
          <p:nvPicPr>
            <p:cNvPr id="13" name="Рисунок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5999" y="6235700"/>
              <a:ext cx="6096001" cy="622300"/>
            </a:xfrm>
            <a:prstGeom prst="rect">
              <a:avLst/>
            </a:prstGeom>
          </p:spPr>
        </p:pic>
      </p:grpSp>
      <p:pic>
        <p:nvPicPr>
          <p:cNvPr id="16" name="Рисунок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3425" y="76201"/>
            <a:ext cx="1692275" cy="660400"/>
          </a:xfrm>
          <a:prstGeom prst="rect">
            <a:avLst/>
          </a:prstGeom>
        </p:spPr>
      </p:pic>
      <p:pic>
        <p:nvPicPr>
          <p:cNvPr id="17" name="Рисунок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47" y="59542"/>
            <a:ext cx="1711453" cy="677059"/>
          </a:xfrm>
          <a:prstGeom prst="rect">
            <a:avLst/>
          </a:prstGeom>
        </p:spPr>
      </p:pic>
      <p:sp>
        <p:nvSpPr>
          <p:cNvPr id="18" name="TextBox 17"/>
          <p:cNvSpPr txBox="1"/>
          <p:nvPr/>
        </p:nvSpPr>
        <p:spPr>
          <a:xfrm>
            <a:off x="4377965" y="736601"/>
            <a:ext cx="3436070" cy="584775"/>
          </a:xfrm>
          <a:prstGeom prst="rect">
            <a:avLst/>
          </a:prstGeom>
          <a:noFill/>
        </p:spPr>
        <p:txBody>
          <a:bodyPr wrap="none" rtlCol="0">
            <a:spAutoFit/>
          </a:bodyPr>
          <a:lstStyle/>
          <a:p>
            <a:pPr algn="ctr"/>
            <a:r>
              <a:rPr lang="kk-KZ" sz="3200" dirty="0" smtClean="0">
                <a:effectLst>
                  <a:outerShdw blurRad="38100" dist="38100" dir="2700000" algn="tl">
                    <a:srgbClr val="000000">
                      <a:alpha val="43137"/>
                    </a:srgbClr>
                  </a:outerShdw>
                </a:effectLst>
                <a:latin typeface="Cuprum" panose="02000506000000020004" pitchFamily="2" charset="0"/>
              </a:rPr>
              <a:t>Финансовая модель</a:t>
            </a:r>
            <a:endParaRPr lang="ru-RU" sz="3200" dirty="0">
              <a:effectLst>
                <a:outerShdw blurRad="38100" dist="38100" dir="2700000" algn="tl">
                  <a:srgbClr val="000000">
                    <a:alpha val="43137"/>
                  </a:srgbClr>
                </a:outerShdw>
              </a:effectLst>
              <a:latin typeface="Cuprum" panose="02000506000000020004" pitchFamily="2" charset="0"/>
            </a:endParaRPr>
          </a:p>
        </p:txBody>
      </p:sp>
      <p:grpSp>
        <p:nvGrpSpPr>
          <p:cNvPr id="19" name="Группа 18"/>
          <p:cNvGrpSpPr/>
          <p:nvPr/>
        </p:nvGrpSpPr>
        <p:grpSpPr>
          <a:xfrm>
            <a:off x="1" y="6235700"/>
            <a:ext cx="12191999" cy="622300"/>
            <a:chOff x="1" y="6235700"/>
            <a:chExt cx="12191999" cy="622300"/>
          </a:xfrm>
        </p:grpSpPr>
        <p:pic>
          <p:nvPicPr>
            <p:cNvPr id="20" name="Рисунок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6235700"/>
              <a:ext cx="6095999" cy="622300"/>
            </a:xfrm>
            <a:prstGeom prst="rect">
              <a:avLst/>
            </a:prstGeom>
          </p:spPr>
        </p:pic>
        <p:pic>
          <p:nvPicPr>
            <p:cNvPr id="21" name="Рисунок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5999" y="6235700"/>
              <a:ext cx="6096001" cy="622300"/>
            </a:xfrm>
            <a:prstGeom prst="rect">
              <a:avLst/>
            </a:prstGeom>
          </p:spPr>
        </p:pic>
      </p:grpSp>
      <p:sp>
        <p:nvSpPr>
          <p:cNvPr id="22" name="Прямоугольник 21"/>
          <p:cNvSpPr/>
          <p:nvPr/>
        </p:nvSpPr>
        <p:spPr>
          <a:xfrm>
            <a:off x="449168" y="1303668"/>
            <a:ext cx="11194274" cy="369332"/>
          </a:xfrm>
          <a:prstGeom prst="rect">
            <a:avLst/>
          </a:prstGeom>
        </p:spPr>
        <p:txBody>
          <a:bodyPr wrap="square">
            <a:spAutoFit/>
          </a:bodyPr>
          <a:lstStyle/>
          <a:p>
            <a:pPr algn="ctr"/>
            <a:r>
              <a:rPr lang="ru-RU" i="1" dirty="0" smtClean="0">
                <a:solidFill>
                  <a:srgbClr val="000000"/>
                </a:solidFill>
                <a:latin typeface="Times New Roman" panose="02020603050405020304" pitchFamily="18" charset="0"/>
              </a:rPr>
              <a:t>Основные </a:t>
            </a:r>
            <a:r>
              <a:rPr lang="ru-RU" b="0" i="1" dirty="0" smtClean="0">
                <a:solidFill>
                  <a:srgbClr val="000000"/>
                </a:solidFill>
                <a:effectLst/>
                <a:latin typeface="Times New Roman" panose="02020603050405020304" pitchFamily="18" charset="0"/>
              </a:rPr>
              <a:t>прогнозы нашего бизнеса глубиной в 5 лет</a:t>
            </a:r>
            <a:r>
              <a:rPr lang="en-US" i="1" dirty="0" smtClean="0">
                <a:solidFill>
                  <a:srgbClr val="000000"/>
                </a:solidFill>
                <a:latin typeface="Times New Roman" panose="02020603050405020304" pitchFamily="18" charset="0"/>
              </a:rPr>
              <a:t>. </a:t>
            </a:r>
            <a:r>
              <a:rPr lang="ru-RU" i="1" dirty="0" smtClean="0">
                <a:solidFill>
                  <a:srgbClr val="000000"/>
                </a:solidFill>
                <a:latin typeface="Times New Roman" panose="02020603050405020304" pitchFamily="18" charset="0"/>
              </a:rPr>
              <a:t>Сводные показатели</a:t>
            </a:r>
            <a:endParaRPr lang="ru-RU" i="1" dirty="0"/>
          </a:p>
        </p:txBody>
      </p:sp>
      <p:graphicFrame>
        <p:nvGraphicFramePr>
          <p:cNvPr id="23" name="Таблица 22"/>
          <p:cNvGraphicFramePr>
            <a:graphicFrameLocks noGrp="1"/>
          </p:cNvGraphicFramePr>
          <p:nvPr>
            <p:extLst>
              <p:ext uri="{D42A27DB-BD31-4B8C-83A1-F6EECF244321}">
                <p14:modId xmlns:p14="http://schemas.microsoft.com/office/powerpoint/2010/main" val="202441329"/>
              </p:ext>
            </p:extLst>
          </p:nvPr>
        </p:nvGraphicFramePr>
        <p:xfrm>
          <a:off x="546653" y="1700013"/>
          <a:ext cx="11072190" cy="1886080"/>
        </p:xfrm>
        <a:graphic>
          <a:graphicData uri="http://schemas.openxmlformats.org/drawingml/2006/table">
            <a:tbl>
              <a:tblPr/>
              <a:tblGrid>
                <a:gridCol w="6778341"/>
                <a:gridCol w="1917379"/>
                <a:gridCol w="2376470"/>
              </a:tblGrid>
              <a:tr h="269440">
                <a:tc>
                  <a:txBody>
                    <a:bodyPr/>
                    <a:lstStyle/>
                    <a:p>
                      <a:pPr algn="l" fontAlgn="ctr"/>
                      <a:r>
                        <a:rPr lang="ru-RU" sz="1600" b="1" i="0" u="none" strike="noStrike" dirty="0">
                          <a:solidFill>
                            <a:srgbClr val="000000"/>
                          </a:solidFill>
                          <a:latin typeface="Arial"/>
                        </a:rPr>
                        <a:t>Общая стоимость проекта, тенге</a:t>
                      </a:r>
                    </a:p>
                  </a:txBody>
                  <a:tcPr marL="6350" marR="6350" marT="635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1">
                        <a:lumMod val="20000"/>
                        <a:lumOff val="80000"/>
                        <a:alpha val="51000"/>
                      </a:schemeClr>
                    </a:solidFill>
                  </a:tcPr>
                </a:tc>
                <a:tc>
                  <a:txBody>
                    <a:bodyPr/>
                    <a:lstStyle/>
                    <a:p>
                      <a:pPr algn="l" fontAlgn="ctr"/>
                      <a:r>
                        <a:rPr lang="ru-RU" sz="1600" b="1" i="0" u="none" strike="noStrike" dirty="0">
                          <a:solidFill>
                            <a:srgbClr val="000000"/>
                          </a:solidFill>
                          <a:latin typeface="Arial"/>
                        </a:rPr>
                        <a:t> </a:t>
                      </a:r>
                    </a:p>
                  </a:txBody>
                  <a:tcPr marL="6350" marR="6350" marT="635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1">
                        <a:lumMod val="20000"/>
                        <a:lumOff val="80000"/>
                        <a:alpha val="51000"/>
                      </a:schemeClr>
                    </a:solidFill>
                  </a:tcPr>
                </a:tc>
                <a:tc>
                  <a:txBody>
                    <a:bodyPr/>
                    <a:lstStyle/>
                    <a:p>
                      <a:pPr algn="r" fontAlgn="ctr"/>
                      <a:r>
                        <a:rPr lang="ru-RU" sz="1400" b="0" i="0" u="none" strike="noStrike" dirty="0">
                          <a:solidFill>
                            <a:srgbClr val="000000"/>
                          </a:solidFill>
                          <a:effectLst/>
                          <a:latin typeface="Arial"/>
                        </a:rPr>
                        <a:t>     165 552 655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1">
                        <a:lumMod val="20000"/>
                        <a:lumOff val="80000"/>
                        <a:alpha val="51000"/>
                      </a:schemeClr>
                    </a:solidFill>
                  </a:tcPr>
                </a:tc>
              </a:tr>
              <a:tr h="269440">
                <a:tc>
                  <a:txBody>
                    <a:bodyPr/>
                    <a:lstStyle/>
                    <a:p>
                      <a:pPr algn="l" fontAlgn="ctr"/>
                      <a:r>
                        <a:rPr lang="ru-RU" sz="1600" b="1" i="0" u="none" strike="noStrike" dirty="0">
                          <a:solidFill>
                            <a:srgbClr val="000000"/>
                          </a:solidFill>
                          <a:latin typeface="Arial"/>
                        </a:rPr>
                        <a:t>Чистый приведенный доход проекта, тенге</a:t>
                      </a:r>
                    </a:p>
                  </a:txBody>
                  <a:tcPr marL="6350" marR="6350" marT="635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1">
                        <a:lumMod val="20000"/>
                        <a:lumOff val="80000"/>
                        <a:alpha val="51000"/>
                      </a:schemeClr>
                    </a:solidFill>
                  </a:tcPr>
                </a:tc>
                <a:tc>
                  <a:txBody>
                    <a:bodyPr/>
                    <a:lstStyle/>
                    <a:p>
                      <a:pPr algn="ctr" fontAlgn="ctr"/>
                      <a:r>
                        <a:rPr lang="en-US" sz="1600" b="1" i="0" u="none" strike="noStrike" dirty="0">
                          <a:solidFill>
                            <a:srgbClr val="000000"/>
                          </a:solidFill>
                          <a:latin typeface="Arial"/>
                        </a:rPr>
                        <a:t>NPV</a:t>
                      </a:r>
                    </a:p>
                  </a:txBody>
                  <a:tcPr marL="6350" marR="6350" marT="635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1">
                        <a:lumMod val="20000"/>
                        <a:lumOff val="80000"/>
                        <a:alpha val="51000"/>
                      </a:schemeClr>
                    </a:solidFill>
                  </a:tcPr>
                </a:tc>
                <a:tc>
                  <a:txBody>
                    <a:bodyPr/>
                    <a:lstStyle/>
                    <a:p>
                      <a:pPr algn="r" fontAlgn="ctr"/>
                      <a:r>
                        <a:rPr lang="ru-RU" sz="1400" b="0" i="0" u="none" strike="noStrike" dirty="0">
                          <a:solidFill>
                            <a:srgbClr val="000000"/>
                          </a:solidFill>
                          <a:effectLst/>
                          <a:latin typeface="Arial"/>
                        </a:rPr>
                        <a:t>         1 510 825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1">
                        <a:lumMod val="20000"/>
                        <a:lumOff val="80000"/>
                        <a:alpha val="51000"/>
                      </a:schemeClr>
                    </a:solidFill>
                  </a:tcPr>
                </a:tc>
              </a:tr>
              <a:tr h="269440">
                <a:tc>
                  <a:txBody>
                    <a:bodyPr/>
                    <a:lstStyle/>
                    <a:p>
                      <a:pPr algn="l" fontAlgn="ctr"/>
                      <a:r>
                        <a:rPr lang="ru-RU" sz="1600" b="1" i="0" u="none" strike="noStrike" dirty="0">
                          <a:solidFill>
                            <a:srgbClr val="000000"/>
                          </a:solidFill>
                          <a:latin typeface="Arial"/>
                        </a:rPr>
                        <a:t>Внутренняя норма рентабельности, %</a:t>
                      </a:r>
                    </a:p>
                  </a:txBody>
                  <a:tcPr marL="6350" marR="6350" marT="635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1">
                        <a:lumMod val="20000"/>
                        <a:lumOff val="80000"/>
                        <a:alpha val="51000"/>
                      </a:schemeClr>
                    </a:solidFill>
                  </a:tcPr>
                </a:tc>
                <a:tc>
                  <a:txBody>
                    <a:bodyPr/>
                    <a:lstStyle/>
                    <a:p>
                      <a:pPr algn="ctr" fontAlgn="ctr"/>
                      <a:r>
                        <a:rPr lang="en-US" sz="1600" b="1" i="0" u="none" strike="noStrike" dirty="0">
                          <a:solidFill>
                            <a:srgbClr val="000000"/>
                          </a:solidFill>
                          <a:latin typeface="Arial"/>
                        </a:rPr>
                        <a:t>IRR</a:t>
                      </a:r>
                    </a:p>
                  </a:txBody>
                  <a:tcPr marL="6350" marR="6350" marT="635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1">
                        <a:lumMod val="20000"/>
                        <a:lumOff val="80000"/>
                        <a:alpha val="51000"/>
                      </a:schemeClr>
                    </a:solidFill>
                  </a:tcPr>
                </a:tc>
                <a:tc>
                  <a:txBody>
                    <a:bodyPr/>
                    <a:lstStyle/>
                    <a:p>
                      <a:pPr algn="r" fontAlgn="ctr"/>
                      <a:r>
                        <a:rPr lang="ru-RU" sz="1400" b="0" i="0" u="none" strike="noStrike" dirty="0">
                          <a:solidFill>
                            <a:srgbClr val="000000"/>
                          </a:solidFill>
                          <a:effectLst/>
                          <a:latin typeface="Arial"/>
                        </a:rPr>
                        <a:t>14,248%</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1">
                        <a:lumMod val="20000"/>
                        <a:lumOff val="80000"/>
                        <a:alpha val="51000"/>
                      </a:schemeClr>
                    </a:solidFill>
                  </a:tcPr>
                </a:tc>
              </a:tr>
              <a:tr h="269440">
                <a:tc>
                  <a:txBody>
                    <a:bodyPr/>
                    <a:lstStyle/>
                    <a:p>
                      <a:pPr algn="l" fontAlgn="ctr"/>
                      <a:r>
                        <a:rPr lang="ru-RU" sz="1600" b="1" i="0" u="none" strike="noStrike" dirty="0">
                          <a:solidFill>
                            <a:srgbClr val="000000"/>
                          </a:solidFill>
                          <a:latin typeface="Arial"/>
                        </a:rPr>
                        <a:t>Период окупаемости, мес.</a:t>
                      </a:r>
                    </a:p>
                  </a:txBody>
                  <a:tcPr marL="6350" marR="6350" marT="635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1">
                        <a:lumMod val="20000"/>
                        <a:lumOff val="80000"/>
                        <a:alpha val="51000"/>
                      </a:schemeClr>
                    </a:solidFill>
                  </a:tcPr>
                </a:tc>
                <a:tc>
                  <a:txBody>
                    <a:bodyPr/>
                    <a:lstStyle/>
                    <a:p>
                      <a:pPr algn="ctr" fontAlgn="ctr"/>
                      <a:r>
                        <a:rPr lang="en-US" sz="1600" b="1" i="0" u="none" strike="noStrike" dirty="0">
                          <a:solidFill>
                            <a:srgbClr val="000000"/>
                          </a:solidFill>
                          <a:latin typeface="Arial"/>
                        </a:rPr>
                        <a:t>PB</a:t>
                      </a:r>
                    </a:p>
                  </a:txBody>
                  <a:tcPr marL="6350" marR="6350" marT="635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1">
                        <a:lumMod val="20000"/>
                        <a:lumOff val="80000"/>
                        <a:alpha val="51000"/>
                      </a:schemeClr>
                    </a:solidFill>
                  </a:tcPr>
                </a:tc>
                <a:tc>
                  <a:txBody>
                    <a:bodyPr/>
                    <a:lstStyle/>
                    <a:p>
                      <a:pPr algn="r" fontAlgn="b"/>
                      <a:r>
                        <a:rPr lang="ru-RU" sz="1400" b="0" i="0" u="none" strike="noStrike" dirty="0">
                          <a:solidFill>
                            <a:srgbClr val="000000"/>
                          </a:solidFill>
                          <a:effectLst/>
                          <a:latin typeface="Arial"/>
                        </a:rPr>
                        <a:t>                    59   </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1">
                        <a:lumMod val="20000"/>
                        <a:lumOff val="80000"/>
                        <a:alpha val="51000"/>
                      </a:schemeClr>
                    </a:solidFill>
                  </a:tcPr>
                </a:tc>
              </a:tr>
              <a:tr h="269440">
                <a:tc>
                  <a:txBody>
                    <a:bodyPr/>
                    <a:lstStyle/>
                    <a:p>
                      <a:pPr algn="l" fontAlgn="ctr"/>
                      <a:r>
                        <a:rPr lang="ru-RU" sz="1600" b="1" i="0" u="none" strike="noStrike" dirty="0">
                          <a:solidFill>
                            <a:srgbClr val="000000"/>
                          </a:solidFill>
                          <a:latin typeface="Arial"/>
                        </a:rPr>
                        <a:t>Дисконтированный период окупаемости, мес.</a:t>
                      </a:r>
                    </a:p>
                  </a:txBody>
                  <a:tcPr marL="6350" marR="6350" marT="635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1">
                        <a:lumMod val="20000"/>
                        <a:lumOff val="80000"/>
                        <a:alpha val="51000"/>
                      </a:schemeClr>
                    </a:solidFill>
                  </a:tcPr>
                </a:tc>
                <a:tc>
                  <a:txBody>
                    <a:bodyPr/>
                    <a:lstStyle/>
                    <a:p>
                      <a:pPr algn="ctr" fontAlgn="ctr"/>
                      <a:r>
                        <a:rPr lang="en-US" sz="1600" b="1" i="0" u="none" strike="noStrike" dirty="0">
                          <a:solidFill>
                            <a:srgbClr val="000000"/>
                          </a:solidFill>
                          <a:latin typeface="Arial"/>
                        </a:rPr>
                        <a:t>DPB</a:t>
                      </a:r>
                    </a:p>
                  </a:txBody>
                  <a:tcPr marL="6350" marR="6350" marT="635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1">
                        <a:lumMod val="20000"/>
                        <a:lumOff val="80000"/>
                        <a:alpha val="51000"/>
                      </a:schemeClr>
                    </a:solidFill>
                  </a:tcPr>
                </a:tc>
                <a:tc>
                  <a:txBody>
                    <a:bodyPr/>
                    <a:lstStyle/>
                    <a:p>
                      <a:pPr algn="r" fontAlgn="b"/>
                      <a:r>
                        <a:rPr lang="ru-RU" sz="1400" b="0" i="0" u="none" strike="noStrike" dirty="0">
                          <a:solidFill>
                            <a:srgbClr val="000000"/>
                          </a:solidFill>
                          <a:effectLst/>
                          <a:latin typeface="Arial"/>
                        </a:rPr>
                        <a:t>                    59   </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1">
                        <a:lumMod val="20000"/>
                        <a:lumOff val="80000"/>
                        <a:alpha val="51000"/>
                      </a:schemeClr>
                    </a:solidFill>
                  </a:tcPr>
                </a:tc>
              </a:tr>
              <a:tr h="269440">
                <a:tc>
                  <a:txBody>
                    <a:bodyPr/>
                    <a:lstStyle/>
                    <a:p>
                      <a:pPr algn="l" fontAlgn="ctr"/>
                      <a:r>
                        <a:rPr lang="ru-RU" sz="1600" b="1" i="0" u="none" strike="noStrike" dirty="0">
                          <a:solidFill>
                            <a:srgbClr val="000000"/>
                          </a:solidFill>
                          <a:latin typeface="Arial"/>
                        </a:rPr>
                        <a:t>Прибыль проекта, тенге</a:t>
                      </a:r>
                    </a:p>
                  </a:txBody>
                  <a:tcPr marL="6350" marR="6350" marT="635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1">
                        <a:lumMod val="20000"/>
                        <a:lumOff val="80000"/>
                        <a:alpha val="51000"/>
                      </a:schemeClr>
                    </a:solidFill>
                  </a:tcPr>
                </a:tc>
                <a:tc>
                  <a:txBody>
                    <a:bodyPr/>
                    <a:lstStyle/>
                    <a:p>
                      <a:pPr algn="l" fontAlgn="ctr"/>
                      <a:r>
                        <a:rPr lang="ru-RU" sz="1600" b="1" i="0" u="none" strike="noStrike" dirty="0">
                          <a:solidFill>
                            <a:srgbClr val="000000"/>
                          </a:solidFill>
                          <a:latin typeface="Arial"/>
                        </a:rPr>
                        <a:t> </a:t>
                      </a:r>
                    </a:p>
                  </a:txBody>
                  <a:tcPr marL="6350" marR="6350" marT="635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1">
                        <a:lumMod val="20000"/>
                        <a:lumOff val="80000"/>
                        <a:alpha val="51000"/>
                      </a:schemeClr>
                    </a:solidFill>
                  </a:tcPr>
                </a:tc>
                <a:tc>
                  <a:txBody>
                    <a:bodyPr/>
                    <a:lstStyle/>
                    <a:p>
                      <a:pPr algn="r" fontAlgn="b"/>
                      <a:r>
                        <a:rPr lang="ru-RU" sz="1400" b="0" i="0" u="none" strike="noStrike" dirty="0">
                          <a:solidFill>
                            <a:srgbClr val="000000"/>
                          </a:solidFill>
                          <a:effectLst/>
                          <a:latin typeface="Arial"/>
                        </a:rPr>
                        <a:t>       75 102 910   </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1">
                        <a:lumMod val="20000"/>
                        <a:lumOff val="80000"/>
                        <a:alpha val="51000"/>
                      </a:schemeClr>
                    </a:solidFill>
                  </a:tcPr>
                </a:tc>
              </a:tr>
              <a:tr h="269440">
                <a:tc>
                  <a:txBody>
                    <a:bodyPr/>
                    <a:lstStyle/>
                    <a:p>
                      <a:pPr algn="l" fontAlgn="ctr"/>
                      <a:r>
                        <a:rPr lang="ru-RU" sz="1600" b="1" i="0" u="none" strike="noStrike" dirty="0">
                          <a:solidFill>
                            <a:srgbClr val="000000"/>
                          </a:solidFill>
                          <a:latin typeface="Arial"/>
                        </a:rPr>
                        <a:t>Баланс наличности на конец проекта, тенге</a:t>
                      </a:r>
                    </a:p>
                  </a:txBody>
                  <a:tcPr marL="6350" marR="6350" marT="635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1">
                        <a:lumMod val="20000"/>
                        <a:lumOff val="80000"/>
                        <a:alpha val="51000"/>
                      </a:schemeClr>
                    </a:solidFill>
                  </a:tcPr>
                </a:tc>
                <a:tc>
                  <a:txBody>
                    <a:bodyPr/>
                    <a:lstStyle/>
                    <a:p>
                      <a:pPr algn="l" fontAlgn="ctr"/>
                      <a:r>
                        <a:rPr lang="ru-RU" sz="1600" b="1" i="0" u="none" strike="noStrike" dirty="0">
                          <a:solidFill>
                            <a:srgbClr val="000000"/>
                          </a:solidFill>
                          <a:latin typeface="Arial"/>
                        </a:rPr>
                        <a:t> </a:t>
                      </a:r>
                    </a:p>
                  </a:txBody>
                  <a:tcPr marL="6350" marR="6350" marT="635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1">
                        <a:lumMod val="20000"/>
                        <a:lumOff val="80000"/>
                        <a:alpha val="51000"/>
                      </a:schemeClr>
                    </a:solidFill>
                  </a:tcPr>
                </a:tc>
                <a:tc>
                  <a:txBody>
                    <a:bodyPr/>
                    <a:lstStyle/>
                    <a:p>
                      <a:pPr algn="r" fontAlgn="b"/>
                      <a:r>
                        <a:rPr lang="ru-RU" sz="1400" b="0" i="0" u="none" strike="noStrike" dirty="0">
                          <a:solidFill>
                            <a:srgbClr val="000000"/>
                          </a:solidFill>
                          <a:effectLst/>
                          <a:latin typeface="Arial"/>
                        </a:rPr>
                        <a:t>     208 392 641   </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1">
                        <a:lumMod val="20000"/>
                        <a:lumOff val="80000"/>
                        <a:alpha val="51000"/>
                      </a:schemeClr>
                    </a:solidFill>
                  </a:tcPr>
                </a:tc>
              </a:tr>
            </a:tbl>
          </a:graphicData>
        </a:graphic>
      </p:graphicFrame>
      <p:graphicFrame>
        <p:nvGraphicFramePr>
          <p:cNvPr id="24" name="Таблица 23"/>
          <p:cNvGraphicFramePr>
            <a:graphicFrameLocks noGrp="1"/>
          </p:cNvGraphicFramePr>
          <p:nvPr>
            <p:extLst>
              <p:ext uri="{D42A27DB-BD31-4B8C-83A1-F6EECF244321}">
                <p14:modId xmlns:p14="http://schemas.microsoft.com/office/powerpoint/2010/main" val="599371625"/>
              </p:ext>
            </p:extLst>
          </p:nvPr>
        </p:nvGraphicFramePr>
        <p:xfrm>
          <a:off x="546653" y="3955332"/>
          <a:ext cx="11201400" cy="2148916"/>
        </p:xfrm>
        <a:graphic>
          <a:graphicData uri="http://schemas.openxmlformats.org/drawingml/2006/table">
            <a:tbl>
              <a:tblPr>
                <a:tableStyleId>{5C22544A-7EE6-4342-B048-85BDC9FD1C3A}</a:tableStyleId>
              </a:tblPr>
              <a:tblGrid>
                <a:gridCol w="3272872"/>
                <a:gridCol w="1619250"/>
                <a:gridCol w="1619250"/>
                <a:gridCol w="1581150"/>
                <a:gridCol w="1581150"/>
                <a:gridCol w="1527728"/>
              </a:tblGrid>
              <a:tr h="383933">
                <a:tc>
                  <a:txBody>
                    <a:bodyPr/>
                    <a:lstStyle/>
                    <a:p>
                      <a:pPr algn="ctr" fontAlgn="b"/>
                      <a:r>
                        <a:rPr lang="ru-RU" sz="1800" b="1" u="none" strike="noStrike" dirty="0" smtClean="0">
                          <a:effectLst/>
                          <a:latin typeface="Arial" panose="020B0604020202020204" pitchFamily="34" charset="0"/>
                          <a:cs typeface="Arial" panose="020B0604020202020204" pitchFamily="34" charset="0"/>
                        </a:rPr>
                        <a:t>Статья</a:t>
                      </a:r>
                      <a:endParaRPr lang="ru-RU" sz="1800" b="1" i="0" u="none" strike="noStrike" dirty="0">
                        <a:solidFill>
                          <a:srgbClr val="FFFFFF"/>
                        </a:solidFill>
                        <a:effectLst/>
                        <a:latin typeface="Arial" panose="020B0604020202020204" pitchFamily="34" charset="0"/>
                        <a:cs typeface="Arial" panose="020B0604020202020204" pitchFamily="34" charset="0"/>
                      </a:endParaRPr>
                    </a:p>
                  </a:txBody>
                  <a:tcPr marL="9524" marR="9524" marT="9525" marB="0" anchor="b"/>
                </a:tc>
                <a:tc>
                  <a:txBody>
                    <a:bodyPr/>
                    <a:lstStyle/>
                    <a:p>
                      <a:pPr algn="ctr" fontAlgn="ctr"/>
                      <a:r>
                        <a:rPr lang="ru-RU" sz="1800" b="1" u="none" strike="noStrike" dirty="0">
                          <a:effectLst/>
                        </a:rPr>
                        <a:t>2017</a:t>
                      </a:r>
                      <a:endParaRPr lang="ru-RU" sz="1800" b="1" i="0" u="none" strike="noStrike" dirty="0">
                        <a:solidFill>
                          <a:srgbClr val="FFFFFF"/>
                        </a:solidFill>
                        <a:effectLst/>
                        <a:latin typeface="Arial"/>
                      </a:endParaRPr>
                    </a:p>
                  </a:txBody>
                  <a:tcPr marL="9524" marR="9524" marT="9525" marB="0" anchor="ctr"/>
                </a:tc>
                <a:tc>
                  <a:txBody>
                    <a:bodyPr/>
                    <a:lstStyle/>
                    <a:p>
                      <a:pPr algn="ctr" fontAlgn="ctr"/>
                      <a:r>
                        <a:rPr lang="ru-RU" sz="1800" b="1" u="none" strike="noStrike" dirty="0">
                          <a:effectLst/>
                        </a:rPr>
                        <a:t>2018</a:t>
                      </a:r>
                      <a:endParaRPr lang="ru-RU" sz="1800" b="1" i="0" u="none" strike="noStrike" dirty="0">
                        <a:solidFill>
                          <a:srgbClr val="FFFFFF"/>
                        </a:solidFill>
                        <a:effectLst/>
                        <a:latin typeface="Arial"/>
                      </a:endParaRPr>
                    </a:p>
                  </a:txBody>
                  <a:tcPr marL="9524" marR="9524" marT="9525" marB="0" anchor="ctr"/>
                </a:tc>
                <a:tc>
                  <a:txBody>
                    <a:bodyPr/>
                    <a:lstStyle/>
                    <a:p>
                      <a:pPr algn="ctr" fontAlgn="ctr"/>
                      <a:r>
                        <a:rPr lang="ru-RU" sz="1800" b="1" u="none" strike="noStrike" dirty="0">
                          <a:effectLst/>
                        </a:rPr>
                        <a:t>2019</a:t>
                      </a:r>
                      <a:endParaRPr lang="ru-RU" sz="1800" b="1" i="0" u="none" strike="noStrike" dirty="0">
                        <a:solidFill>
                          <a:srgbClr val="FFFFFF"/>
                        </a:solidFill>
                        <a:effectLst/>
                        <a:latin typeface="Arial"/>
                      </a:endParaRPr>
                    </a:p>
                  </a:txBody>
                  <a:tcPr marL="9524" marR="9524" marT="9525" marB="0" anchor="ctr"/>
                </a:tc>
                <a:tc>
                  <a:txBody>
                    <a:bodyPr/>
                    <a:lstStyle/>
                    <a:p>
                      <a:pPr algn="ctr" fontAlgn="ctr"/>
                      <a:r>
                        <a:rPr lang="ru-RU" sz="1800" b="1" u="none" strike="noStrike" dirty="0">
                          <a:effectLst/>
                        </a:rPr>
                        <a:t>2020</a:t>
                      </a:r>
                      <a:endParaRPr lang="ru-RU" sz="1800" b="1" i="0" u="none" strike="noStrike" dirty="0">
                        <a:solidFill>
                          <a:srgbClr val="FFFFFF"/>
                        </a:solidFill>
                        <a:effectLst/>
                        <a:latin typeface="Arial"/>
                      </a:endParaRPr>
                    </a:p>
                  </a:txBody>
                  <a:tcPr marL="9524" marR="9524" marT="9525" marB="0" anchor="ctr"/>
                </a:tc>
                <a:tc>
                  <a:txBody>
                    <a:bodyPr/>
                    <a:lstStyle/>
                    <a:p>
                      <a:pPr algn="ctr" fontAlgn="ctr"/>
                      <a:r>
                        <a:rPr lang="ru-RU" sz="1800" b="1" u="none" strike="noStrike" dirty="0">
                          <a:effectLst/>
                        </a:rPr>
                        <a:t>2021</a:t>
                      </a:r>
                      <a:endParaRPr lang="ru-RU" sz="1800" b="1" i="0" u="none" strike="noStrike" dirty="0">
                        <a:solidFill>
                          <a:srgbClr val="FFFFFF"/>
                        </a:solidFill>
                        <a:effectLst/>
                        <a:latin typeface="Arial"/>
                      </a:endParaRPr>
                    </a:p>
                  </a:txBody>
                  <a:tcPr marL="9524" marR="9524" marT="9525" marB="0" anchor="ctr"/>
                </a:tc>
              </a:tr>
              <a:tr h="378354">
                <a:tc>
                  <a:txBody>
                    <a:bodyPr/>
                    <a:lstStyle/>
                    <a:p>
                      <a:pPr algn="l" fontAlgn="ctr"/>
                      <a:r>
                        <a:rPr lang="ru-RU" sz="1800" b="1" u="none" strike="noStrike" dirty="0" smtClean="0">
                          <a:effectLst/>
                        </a:rPr>
                        <a:t>Операционная</a:t>
                      </a:r>
                      <a:r>
                        <a:rPr lang="ru-RU" sz="1800" u="none" strike="noStrike" dirty="0" smtClean="0">
                          <a:effectLst/>
                        </a:rPr>
                        <a:t> д</a:t>
                      </a:r>
                      <a:r>
                        <a:rPr lang="ru-RU" sz="1800" b="1" u="none" strike="noStrike" dirty="0" smtClean="0">
                          <a:effectLst/>
                        </a:rPr>
                        <a:t>еятельность</a:t>
                      </a:r>
                      <a:endParaRPr lang="ru-RU" sz="1800" b="1" i="0" u="none" strike="noStrike" dirty="0">
                        <a:solidFill>
                          <a:srgbClr val="0F243E"/>
                        </a:solidFill>
                        <a:effectLst/>
                        <a:latin typeface="Arial"/>
                      </a:endParaRPr>
                    </a:p>
                  </a:txBody>
                  <a:tcPr marL="9524" marR="9524" marT="9525" marB="0" anchor="ctr"/>
                </a:tc>
                <a:tc>
                  <a:txBody>
                    <a:bodyPr/>
                    <a:lstStyle/>
                    <a:p>
                      <a:pPr algn="r" fontAlgn="ctr"/>
                      <a:r>
                        <a:rPr lang="ru-RU" sz="1400" b="1" i="0" u="none" strike="noStrike" dirty="0">
                          <a:solidFill>
                            <a:srgbClr val="1F497D"/>
                          </a:solidFill>
                          <a:effectLst/>
                          <a:latin typeface="+mn-lt"/>
                        </a:rPr>
                        <a:t>-24 848 250,00</a:t>
                      </a:r>
                    </a:p>
                  </a:txBody>
                  <a:tcPr marL="9525" marR="9525" marT="9525" marB="0" anchor="ctr"/>
                </a:tc>
                <a:tc>
                  <a:txBody>
                    <a:bodyPr/>
                    <a:lstStyle/>
                    <a:p>
                      <a:pPr algn="r" fontAlgn="ctr"/>
                      <a:r>
                        <a:rPr lang="ru-RU" sz="1400" b="1" i="0" u="none" strike="noStrike" dirty="0">
                          <a:solidFill>
                            <a:srgbClr val="1F497D"/>
                          </a:solidFill>
                          <a:effectLst/>
                          <a:latin typeface="+mn-lt"/>
                        </a:rPr>
                        <a:t>2 520 621,13</a:t>
                      </a:r>
                    </a:p>
                  </a:txBody>
                  <a:tcPr marL="9525" marR="9525" marT="9525" marB="0" anchor="ctr"/>
                </a:tc>
                <a:tc>
                  <a:txBody>
                    <a:bodyPr/>
                    <a:lstStyle/>
                    <a:p>
                      <a:pPr algn="r" fontAlgn="ctr"/>
                      <a:r>
                        <a:rPr lang="ru-RU" sz="1400" b="1" i="0" u="none" strike="noStrike" dirty="0">
                          <a:solidFill>
                            <a:srgbClr val="1F497D"/>
                          </a:solidFill>
                          <a:effectLst/>
                          <a:latin typeface="+mn-lt"/>
                        </a:rPr>
                        <a:t>791 736,63</a:t>
                      </a:r>
                    </a:p>
                  </a:txBody>
                  <a:tcPr marL="9525" marR="9525" marT="9525" marB="0" anchor="ctr"/>
                </a:tc>
                <a:tc>
                  <a:txBody>
                    <a:bodyPr/>
                    <a:lstStyle/>
                    <a:p>
                      <a:pPr algn="r" fontAlgn="ctr"/>
                      <a:r>
                        <a:rPr lang="ru-RU" sz="1400" b="1" i="0" u="none" strike="noStrike" dirty="0">
                          <a:solidFill>
                            <a:srgbClr val="1F497D"/>
                          </a:solidFill>
                          <a:effectLst/>
                          <a:latin typeface="+mn-lt"/>
                        </a:rPr>
                        <a:t>13 472 054,54</a:t>
                      </a:r>
                    </a:p>
                  </a:txBody>
                  <a:tcPr marL="9525" marR="9525" marT="9525" marB="0" anchor="ctr"/>
                </a:tc>
                <a:tc>
                  <a:txBody>
                    <a:bodyPr/>
                    <a:lstStyle/>
                    <a:p>
                      <a:pPr algn="r" fontAlgn="ctr"/>
                      <a:r>
                        <a:rPr lang="ru-RU" sz="1400" b="1" i="0" u="none" strike="noStrike" dirty="0">
                          <a:solidFill>
                            <a:srgbClr val="1F497D"/>
                          </a:solidFill>
                          <a:effectLst/>
                          <a:latin typeface="+mn-lt"/>
                        </a:rPr>
                        <a:t>43 355 807,41</a:t>
                      </a:r>
                    </a:p>
                  </a:txBody>
                  <a:tcPr marL="9525" marR="9525" marT="9525" marB="0" anchor="ctr"/>
                </a:tc>
              </a:tr>
              <a:tr h="336192">
                <a:tc>
                  <a:txBody>
                    <a:bodyPr/>
                    <a:lstStyle/>
                    <a:p>
                      <a:pPr algn="l" fontAlgn="ctr"/>
                      <a:r>
                        <a:rPr lang="ru-RU" sz="1800" b="1" u="none" strike="noStrike" dirty="0" smtClean="0">
                          <a:effectLst/>
                        </a:rPr>
                        <a:t>Инвестиционная деятельность</a:t>
                      </a:r>
                      <a:endParaRPr lang="ru-RU" sz="1800" b="1" i="0" u="none" strike="noStrike" dirty="0">
                        <a:solidFill>
                          <a:srgbClr val="0F243E"/>
                        </a:solidFill>
                        <a:effectLst/>
                        <a:latin typeface="Arial"/>
                      </a:endParaRPr>
                    </a:p>
                  </a:txBody>
                  <a:tcPr marL="9524" marR="9524" marT="9525" marB="0" anchor="ctr"/>
                </a:tc>
                <a:tc>
                  <a:txBody>
                    <a:bodyPr/>
                    <a:lstStyle/>
                    <a:p>
                      <a:pPr algn="r" fontAlgn="ctr"/>
                      <a:r>
                        <a:rPr lang="ru-RU" sz="1400" b="1" i="0" u="none" strike="noStrike" dirty="0">
                          <a:solidFill>
                            <a:srgbClr val="1F497D"/>
                          </a:solidFill>
                          <a:effectLst/>
                          <a:latin typeface="+mn-lt"/>
                        </a:rPr>
                        <a:t>0,00</a:t>
                      </a:r>
                    </a:p>
                  </a:txBody>
                  <a:tcPr marL="9525" marR="9525" marT="9525" marB="0" anchor="ctr"/>
                </a:tc>
                <a:tc>
                  <a:txBody>
                    <a:bodyPr/>
                    <a:lstStyle/>
                    <a:p>
                      <a:pPr algn="r" fontAlgn="ctr"/>
                      <a:r>
                        <a:rPr lang="ru-RU" sz="1400" b="1" i="0" u="none" strike="noStrike" dirty="0">
                          <a:solidFill>
                            <a:srgbClr val="1F497D"/>
                          </a:solidFill>
                          <a:effectLst/>
                          <a:latin typeface="+mn-lt"/>
                        </a:rPr>
                        <a:t>-33 443 600,00</a:t>
                      </a:r>
                    </a:p>
                  </a:txBody>
                  <a:tcPr marL="9525" marR="9525" marT="9525" marB="0" anchor="ctr"/>
                </a:tc>
                <a:tc>
                  <a:txBody>
                    <a:bodyPr/>
                    <a:lstStyle/>
                    <a:p>
                      <a:pPr algn="r" fontAlgn="ctr"/>
                      <a:r>
                        <a:rPr lang="ru-RU" sz="1400" b="1" i="0" u="none" strike="noStrike" dirty="0">
                          <a:solidFill>
                            <a:srgbClr val="1F497D"/>
                          </a:solidFill>
                          <a:effectLst/>
                          <a:latin typeface="+mn-lt"/>
                        </a:rPr>
                        <a:t>-6 100 000,00</a:t>
                      </a:r>
                    </a:p>
                  </a:txBody>
                  <a:tcPr marL="9525" marR="9525" marT="9525" marB="0" anchor="ctr"/>
                </a:tc>
                <a:tc>
                  <a:txBody>
                    <a:bodyPr/>
                    <a:lstStyle/>
                    <a:p>
                      <a:pPr algn="r" fontAlgn="ctr"/>
                      <a:r>
                        <a:rPr lang="ru-RU" sz="1400" b="1" i="0" u="none" strike="noStrike" dirty="0">
                          <a:solidFill>
                            <a:srgbClr val="1F497D"/>
                          </a:solidFill>
                          <a:effectLst/>
                          <a:latin typeface="+mn-lt"/>
                        </a:rPr>
                        <a:t>0,00</a:t>
                      </a:r>
                    </a:p>
                  </a:txBody>
                  <a:tcPr marL="9525" marR="9525" marT="9525" marB="0" anchor="ctr"/>
                </a:tc>
                <a:tc>
                  <a:txBody>
                    <a:bodyPr/>
                    <a:lstStyle/>
                    <a:p>
                      <a:pPr algn="r" fontAlgn="ctr"/>
                      <a:r>
                        <a:rPr lang="ru-RU" sz="1400" b="1" i="0" u="none" strike="noStrike">
                          <a:solidFill>
                            <a:srgbClr val="1F497D"/>
                          </a:solidFill>
                          <a:effectLst/>
                          <a:latin typeface="+mn-lt"/>
                        </a:rPr>
                        <a:t>0,00</a:t>
                      </a:r>
                    </a:p>
                  </a:txBody>
                  <a:tcPr marL="9525" marR="9525" marT="9525" marB="0" anchor="ctr"/>
                </a:tc>
              </a:tr>
              <a:tr h="432589">
                <a:tc>
                  <a:txBody>
                    <a:bodyPr/>
                    <a:lstStyle/>
                    <a:p>
                      <a:pPr algn="l" fontAlgn="ctr"/>
                      <a:r>
                        <a:rPr lang="ru-RU" sz="1800" b="1" u="none" strike="noStrike" dirty="0" smtClean="0">
                          <a:effectLst/>
                        </a:rPr>
                        <a:t>Финансовая  деятельность</a:t>
                      </a:r>
                      <a:endParaRPr lang="ru-RU" sz="1800" b="1" i="0" u="none" strike="noStrike" dirty="0">
                        <a:solidFill>
                          <a:srgbClr val="0F243E"/>
                        </a:solidFill>
                        <a:effectLst/>
                        <a:latin typeface="Arial"/>
                      </a:endParaRPr>
                    </a:p>
                  </a:txBody>
                  <a:tcPr marL="9524" marR="9524" marT="9525" marB="0" anchor="ctr"/>
                </a:tc>
                <a:tc>
                  <a:txBody>
                    <a:bodyPr/>
                    <a:lstStyle/>
                    <a:p>
                      <a:pPr algn="r" fontAlgn="ctr"/>
                      <a:r>
                        <a:rPr lang="ru-RU" sz="1400" b="1" i="0" u="none" strike="noStrike">
                          <a:solidFill>
                            <a:srgbClr val="1F497D"/>
                          </a:solidFill>
                          <a:effectLst/>
                          <a:latin typeface="+mn-lt"/>
                        </a:rPr>
                        <a:t>24 883 250,00</a:t>
                      </a:r>
                    </a:p>
                  </a:txBody>
                  <a:tcPr marL="9525" marR="9525" marT="9525" marB="0" anchor="ctr"/>
                </a:tc>
                <a:tc>
                  <a:txBody>
                    <a:bodyPr/>
                    <a:lstStyle/>
                    <a:p>
                      <a:pPr algn="r" fontAlgn="ctr"/>
                      <a:r>
                        <a:rPr lang="ru-RU" sz="1400" b="1" i="0" u="none" strike="noStrike" dirty="0">
                          <a:solidFill>
                            <a:srgbClr val="1F497D"/>
                          </a:solidFill>
                          <a:effectLst/>
                          <a:latin typeface="+mn-lt"/>
                        </a:rPr>
                        <a:t>72 597 839,89</a:t>
                      </a:r>
                    </a:p>
                  </a:txBody>
                  <a:tcPr marL="9525" marR="9525" marT="9525" marB="0" anchor="ctr"/>
                </a:tc>
                <a:tc>
                  <a:txBody>
                    <a:bodyPr/>
                    <a:lstStyle/>
                    <a:p>
                      <a:pPr algn="r" fontAlgn="ctr"/>
                      <a:r>
                        <a:rPr lang="ru-RU" sz="1400" b="1" i="0" u="none" strike="noStrike" dirty="0">
                          <a:solidFill>
                            <a:srgbClr val="1F497D"/>
                          </a:solidFill>
                          <a:effectLst/>
                          <a:latin typeface="+mn-lt"/>
                        </a:rPr>
                        <a:t>29 074 484,42</a:t>
                      </a:r>
                    </a:p>
                  </a:txBody>
                  <a:tcPr marL="9525" marR="9525" marT="9525" marB="0" anchor="ctr"/>
                </a:tc>
                <a:tc>
                  <a:txBody>
                    <a:bodyPr/>
                    <a:lstStyle/>
                    <a:p>
                      <a:pPr algn="r" fontAlgn="ctr"/>
                      <a:r>
                        <a:rPr lang="ru-RU" sz="1400" b="1" i="0" u="none" strike="noStrike" dirty="0">
                          <a:solidFill>
                            <a:srgbClr val="1F497D"/>
                          </a:solidFill>
                          <a:effectLst/>
                          <a:latin typeface="+mn-lt"/>
                        </a:rPr>
                        <a:t>16 514 914,62</a:t>
                      </a:r>
                    </a:p>
                  </a:txBody>
                  <a:tcPr marL="9525" marR="9525" marT="9525" marB="0" anchor="ctr"/>
                </a:tc>
                <a:tc>
                  <a:txBody>
                    <a:bodyPr/>
                    <a:lstStyle/>
                    <a:p>
                      <a:pPr algn="r" fontAlgn="ctr"/>
                      <a:r>
                        <a:rPr lang="ru-RU" sz="1400" b="1" i="0" u="none" strike="noStrike">
                          <a:solidFill>
                            <a:srgbClr val="1F497D"/>
                          </a:solidFill>
                          <a:effectLst/>
                          <a:latin typeface="+mn-lt"/>
                        </a:rPr>
                        <a:t>19 226 325,58</a:t>
                      </a:r>
                    </a:p>
                  </a:txBody>
                  <a:tcPr marL="9525" marR="9525" marT="9525" marB="0" anchor="ctr"/>
                </a:tc>
              </a:tr>
              <a:tr h="334003">
                <a:tc>
                  <a:txBody>
                    <a:bodyPr/>
                    <a:lstStyle/>
                    <a:p>
                      <a:pPr algn="l" fontAlgn="ctr"/>
                      <a:r>
                        <a:rPr lang="ru-RU" sz="1800" b="1" u="none" strike="noStrike" dirty="0" smtClean="0">
                          <a:effectLst/>
                        </a:rPr>
                        <a:t>Суммарный  поток </a:t>
                      </a:r>
                      <a:endParaRPr lang="ru-RU" sz="1800" b="1" i="0" u="none" strike="noStrike" dirty="0">
                        <a:solidFill>
                          <a:srgbClr val="0F243E"/>
                        </a:solidFill>
                        <a:effectLst/>
                        <a:latin typeface="Arial"/>
                      </a:endParaRPr>
                    </a:p>
                  </a:txBody>
                  <a:tcPr marL="9524" marR="9524" marT="9525" marB="0" anchor="ctr"/>
                </a:tc>
                <a:tc>
                  <a:txBody>
                    <a:bodyPr/>
                    <a:lstStyle/>
                    <a:p>
                      <a:pPr algn="r" fontAlgn="ctr"/>
                      <a:r>
                        <a:rPr lang="ru-RU" sz="1400" b="1" i="0" u="none" strike="noStrike" dirty="0">
                          <a:solidFill>
                            <a:srgbClr val="1F497D"/>
                          </a:solidFill>
                          <a:effectLst/>
                          <a:latin typeface="+mn-lt"/>
                        </a:rPr>
                        <a:t>35 000,00</a:t>
                      </a:r>
                    </a:p>
                  </a:txBody>
                  <a:tcPr marL="9525" marR="9525" marT="9525" marB="0" anchor="ctr"/>
                </a:tc>
                <a:tc>
                  <a:txBody>
                    <a:bodyPr/>
                    <a:lstStyle/>
                    <a:p>
                      <a:pPr algn="r" fontAlgn="ctr"/>
                      <a:r>
                        <a:rPr lang="ru-RU" sz="1400" b="1" i="0" u="none" strike="noStrike">
                          <a:solidFill>
                            <a:srgbClr val="1F497D"/>
                          </a:solidFill>
                          <a:effectLst/>
                          <a:latin typeface="+mn-lt"/>
                        </a:rPr>
                        <a:t>41 674 861,02</a:t>
                      </a:r>
                    </a:p>
                  </a:txBody>
                  <a:tcPr marL="9525" marR="9525" marT="9525" marB="0" anchor="ctr"/>
                </a:tc>
                <a:tc>
                  <a:txBody>
                    <a:bodyPr/>
                    <a:lstStyle/>
                    <a:p>
                      <a:pPr algn="r" fontAlgn="ctr"/>
                      <a:r>
                        <a:rPr lang="ru-RU" sz="1400" b="1" i="0" u="none" strike="noStrike" dirty="0">
                          <a:solidFill>
                            <a:srgbClr val="1F497D"/>
                          </a:solidFill>
                          <a:effectLst/>
                          <a:latin typeface="+mn-lt"/>
                        </a:rPr>
                        <a:t>23 766 221,05</a:t>
                      </a:r>
                    </a:p>
                  </a:txBody>
                  <a:tcPr marL="9525" marR="9525" marT="9525" marB="0" anchor="ctr"/>
                </a:tc>
                <a:tc>
                  <a:txBody>
                    <a:bodyPr/>
                    <a:lstStyle/>
                    <a:p>
                      <a:pPr algn="r" fontAlgn="ctr"/>
                      <a:r>
                        <a:rPr lang="ru-RU" sz="1400" b="1" i="0" u="none" strike="noStrike" dirty="0">
                          <a:solidFill>
                            <a:srgbClr val="1F497D"/>
                          </a:solidFill>
                          <a:effectLst/>
                          <a:latin typeface="+mn-lt"/>
                        </a:rPr>
                        <a:t>29 986 969,16</a:t>
                      </a:r>
                    </a:p>
                  </a:txBody>
                  <a:tcPr marL="9525" marR="9525" marT="9525" marB="0" anchor="ctr"/>
                </a:tc>
                <a:tc>
                  <a:txBody>
                    <a:bodyPr/>
                    <a:lstStyle/>
                    <a:p>
                      <a:pPr algn="r" fontAlgn="ctr"/>
                      <a:r>
                        <a:rPr lang="ru-RU" sz="1400" b="1" i="0" u="none" strike="noStrike" dirty="0">
                          <a:solidFill>
                            <a:srgbClr val="1F497D"/>
                          </a:solidFill>
                          <a:effectLst/>
                          <a:latin typeface="+mn-lt"/>
                        </a:rPr>
                        <a:t>62 582 132,99</a:t>
                      </a:r>
                    </a:p>
                  </a:txBody>
                  <a:tcPr marL="9525" marR="9525" marT="9525" marB="0" anchor="ctr"/>
                </a:tc>
              </a:tr>
              <a:tr h="0">
                <a:tc>
                  <a:txBody>
                    <a:bodyPr/>
                    <a:lstStyle/>
                    <a:p>
                      <a:pPr algn="l" fontAlgn="ctr"/>
                      <a:r>
                        <a:rPr lang="ru-RU" sz="1800" b="1" u="none" strike="noStrike" dirty="0" smtClean="0">
                          <a:effectLst/>
                        </a:rPr>
                        <a:t>Средства нарастающим </a:t>
                      </a:r>
                      <a:r>
                        <a:rPr lang="ru-RU" sz="1800" b="1" u="none" strike="noStrike" dirty="0">
                          <a:effectLst/>
                        </a:rPr>
                        <a:t>итогом</a:t>
                      </a:r>
                      <a:endParaRPr lang="ru-RU" sz="1800" b="1" i="0" u="none" strike="noStrike" dirty="0">
                        <a:solidFill>
                          <a:srgbClr val="0F243E"/>
                        </a:solidFill>
                        <a:effectLst/>
                        <a:latin typeface="Arial"/>
                      </a:endParaRPr>
                    </a:p>
                  </a:txBody>
                  <a:tcPr marL="9524" marR="9524" marT="9525" marB="0" anchor="ctr"/>
                </a:tc>
                <a:tc>
                  <a:txBody>
                    <a:bodyPr/>
                    <a:lstStyle/>
                    <a:p>
                      <a:pPr algn="r" fontAlgn="ctr"/>
                      <a:r>
                        <a:rPr lang="ru-RU" sz="1400" b="0" i="0" u="none" strike="noStrike" dirty="0">
                          <a:solidFill>
                            <a:srgbClr val="000000"/>
                          </a:solidFill>
                          <a:effectLst/>
                          <a:latin typeface="+mn-lt"/>
                        </a:rPr>
                        <a:t>35 000,00</a:t>
                      </a:r>
                    </a:p>
                  </a:txBody>
                  <a:tcPr marL="9525" marR="9525" marT="9525" marB="0" anchor="ctr"/>
                </a:tc>
                <a:tc>
                  <a:txBody>
                    <a:bodyPr/>
                    <a:lstStyle/>
                    <a:p>
                      <a:pPr algn="r" fontAlgn="ctr"/>
                      <a:r>
                        <a:rPr lang="ru-RU" sz="1400" b="0" i="0" u="none" strike="noStrike">
                          <a:solidFill>
                            <a:srgbClr val="000000"/>
                          </a:solidFill>
                          <a:effectLst/>
                          <a:latin typeface="+mn-lt"/>
                        </a:rPr>
                        <a:t>41 709 861,02</a:t>
                      </a:r>
                    </a:p>
                  </a:txBody>
                  <a:tcPr marL="9525" marR="9525" marT="9525" marB="0" anchor="ctr"/>
                </a:tc>
                <a:tc>
                  <a:txBody>
                    <a:bodyPr/>
                    <a:lstStyle/>
                    <a:p>
                      <a:pPr algn="r" fontAlgn="ctr"/>
                      <a:r>
                        <a:rPr lang="ru-RU" sz="1400" b="0" i="0" u="none" strike="noStrike" dirty="0">
                          <a:solidFill>
                            <a:srgbClr val="000000"/>
                          </a:solidFill>
                          <a:effectLst/>
                          <a:latin typeface="+mn-lt"/>
                        </a:rPr>
                        <a:t>65 476 082,08</a:t>
                      </a:r>
                    </a:p>
                  </a:txBody>
                  <a:tcPr marL="9525" marR="9525" marT="9525" marB="0" anchor="ctr"/>
                </a:tc>
                <a:tc>
                  <a:txBody>
                    <a:bodyPr/>
                    <a:lstStyle/>
                    <a:p>
                      <a:pPr algn="r" fontAlgn="ctr"/>
                      <a:r>
                        <a:rPr lang="ru-RU" sz="1400" b="0" i="0" u="none" strike="noStrike" dirty="0">
                          <a:solidFill>
                            <a:srgbClr val="000000"/>
                          </a:solidFill>
                          <a:effectLst/>
                          <a:latin typeface="+mn-lt"/>
                        </a:rPr>
                        <a:t>95 463 051,23</a:t>
                      </a:r>
                    </a:p>
                  </a:txBody>
                  <a:tcPr marL="9525" marR="9525" marT="9525" marB="0" anchor="ctr"/>
                </a:tc>
                <a:tc>
                  <a:txBody>
                    <a:bodyPr/>
                    <a:lstStyle/>
                    <a:p>
                      <a:pPr algn="r" fontAlgn="ctr"/>
                      <a:r>
                        <a:rPr lang="ru-RU" sz="1400" b="0" i="0" u="none" strike="noStrike" dirty="0">
                          <a:solidFill>
                            <a:srgbClr val="000000"/>
                          </a:solidFill>
                          <a:effectLst/>
                          <a:latin typeface="+mn-lt"/>
                        </a:rPr>
                        <a:t>158 045 184,23</a:t>
                      </a:r>
                    </a:p>
                  </a:txBody>
                  <a:tcPr marL="9525" marR="9525" marT="9525" marB="0" anchor="ctr"/>
                </a:tc>
              </a:tr>
            </a:tbl>
          </a:graphicData>
        </a:graphic>
      </p:graphicFrame>
      <p:sp>
        <p:nvSpPr>
          <p:cNvPr id="25" name="Прямоугольник 24"/>
          <p:cNvSpPr/>
          <p:nvPr/>
        </p:nvSpPr>
        <p:spPr>
          <a:xfrm>
            <a:off x="541933" y="3570618"/>
            <a:ext cx="11194274" cy="369332"/>
          </a:xfrm>
          <a:prstGeom prst="rect">
            <a:avLst/>
          </a:prstGeom>
        </p:spPr>
        <p:txBody>
          <a:bodyPr wrap="square">
            <a:spAutoFit/>
          </a:bodyPr>
          <a:lstStyle/>
          <a:p>
            <a:pPr algn="ctr"/>
            <a:r>
              <a:rPr lang="ru-RU" i="1" dirty="0" smtClean="0">
                <a:solidFill>
                  <a:srgbClr val="000000"/>
                </a:solidFill>
                <a:latin typeface="Times New Roman" panose="02020603050405020304" pitchFamily="18" charset="0"/>
              </a:rPr>
              <a:t>Основные </a:t>
            </a:r>
            <a:r>
              <a:rPr lang="ru-RU" b="0" i="1" dirty="0" smtClean="0">
                <a:solidFill>
                  <a:srgbClr val="000000"/>
                </a:solidFill>
                <a:effectLst/>
                <a:latin typeface="Times New Roman" panose="02020603050405020304" pitchFamily="18" charset="0"/>
              </a:rPr>
              <a:t>прогнозы нашего бизнеса глубиной в 5 лет. Денежные потоки</a:t>
            </a:r>
            <a:endParaRPr lang="ru-RU" i="1" dirty="0"/>
          </a:p>
        </p:txBody>
      </p:sp>
      <p:pic>
        <p:nvPicPr>
          <p:cNvPr id="26" name="Рисунок 25" descr="Логотип TST-16 а.PNG"/>
          <p:cNvPicPr/>
          <p:nvPr/>
        </p:nvPicPr>
        <p:blipFill>
          <a:blip r:embed="rId5" cstate="print"/>
          <a:stretch>
            <a:fillRect/>
          </a:stretch>
        </p:blipFill>
        <p:spPr>
          <a:xfrm>
            <a:off x="10237937" y="141065"/>
            <a:ext cx="1729556" cy="662753"/>
          </a:xfrm>
          <a:prstGeom prst="rect">
            <a:avLst/>
          </a:prstGeom>
        </p:spPr>
      </p:pic>
    </p:spTree>
    <p:extLst>
      <p:ext uri="{BB962C8B-B14F-4D97-AF65-F5344CB8AC3E}">
        <p14:creationId xmlns:p14="http://schemas.microsoft.com/office/powerpoint/2010/main" val="12822297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3425" y="76201"/>
            <a:ext cx="1692275" cy="660400"/>
          </a:xfrm>
          <a:prstGeom prst="rect">
            <a:avLst/>
          </a:prstGeom>
        </p:spPr>
      </p:pic>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47" y="59542"/>
            <a:ext cx="1711453" cy="677059"/>
          </a:xfrm>
          <a:prstGeom prst="rect">
            <a:avLst/>
          </a:prstGeom>
        </p:spPr>
      </p:pic>
      <p:pic>
        <p:nvPicPr>
          <p:cNvPr id="15" name="Рисунок 14" descr="Логотип TST-16 а.PNG"/>
          <p:cNvPicPr/>
          <p:nvPr/>
        </p:nvPicPr>
        <p:blipFill>
          <a:blip r:embed="rId4" cstate="print"/>
          <a:stretch>
            <a:fillRect/>
          </a:stretch>
        </p:blipFill>
        <p:spPr>
          <a:xfrm>
            <a:off x="10237937" y="141065"/>
            <a:ext cx="1729556" cy="662753"/>
          </a:xfrm>
          <a:prstGeom prst="rect">
            <a:avLst/>
          </a:prstGeom>
        </p:spPr>
      </p:pic>
      <p:sp>
        <p:nvSpPr>
          <p:cNvPr id="17" name="TextBox 9"/>
          <p:cNvSpPr txBox="1"/>
          <p:nvPr/>
        </p:nvSpPr>
        <p:spPr>
          <a:xfrm>
            <a:off x="5059694" y="327017"/>
            <a:ext cx="2117887" cy="584775"/>
          </a:xfrm>
          <a:prstGeom prst="rect">
            <a:avLst/>
          </a:prstGeom>
          <a:noFill/>
        </p:spPr>
        <p:txBody>
          <a:bodyPr wrap="none" rtlCol="0">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kk-KZ" sz="3200" dirty="0" smtClean="0">
                <a:effectLst>
                  <a:outerShdw blurRad="38100" dist="38100" dir="2700000" algn="tl">
                    <a:srgbClr val="000000">
                      <a:alpha val="43137"/>
                    </a:srgbClr>
                  </a:outerShdw>
                </a:effectLst>
                <a:latin typeface="Cuprum" panose="02000506000000020004" pitchFamily="2" charset="0"/>
              </a:rPr>
              <a:t>Заключение</a:t>
            </a:r>
            <a:endParaRPr lang="ru-RU" sz="3200" dirty="0">
              <a:effectLst>
                <a:outerShdw blurRad="38100" dist="38100" dir="2700000" algn="tl">
                  <a:srgbClr val="000000">
                    <a:alpha val="43137"/>
                  </a:srgbClr>
                </a:outerShdw>
              </a:effectLst>
              <a:latin typeface="Cuprum" panose="02000506000000020004" pitchFamily="2" charset="0"/>
            </a:endParaRPr>
          </a:p>
        </p:txBody>
      </p:sp>
      <p:sp>
        <p:nvSpPr>
          <p:cNvPr id="18" name="Прямоугольник 17"/>
          <p:cNvSpPr/>
          <p:nvPr/>
        </p:nvSpPr>
        <p:spPr>
          <a:xfrm>
            <a:off x="419100" y="905280"/>
            <a:ext cx="11353800" cy="5663089"/>
          </a:xfrm>
          <a:prstGeom prst="rect">
            <a:avLst/>
          </a:prstGeom>
        </p:spPr>
        <p:txBody>
          <a:bodyPr wrap="square">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7800" indent="-216000" algn="just">
              <a:buFont typeface="Wingdings" panose="05000000000000000000" pitchFamily="2" charset="2"/>
              <a:buChar char="Ø"/>
            </a:pPr>
            <a:r>
              <a:rPr lang="ru-RU" b="1" i="1" dirty="0" smtClean="0"/>
              <a:t>Решение</a:t>
            </a:r>
            <a:r>
              <a:rPr lang="ru-RU" i="1" dirty="0" smtClean="0"/>
              <a:t>: </a:t>
            </a:r>
            <a:r>
              <a:rPr lang="ru-RU" sz="1400" dirty="0" smtClean="0"/>
              <a:t>Информационно-аналитическая комплекс  для единовременного  мониторинга крупнокусковых   потоков  рудной массы     рудоподготовительного производства  режиме реального времени. Существующие на рынке средства мониторинга   крупнокусковых потоков  при многопоточной схеме их поступления на переработку  не эффективны, поскольку их использование приводит либо к линейному росту затрат на  технические средства, либо к снижению оперативности мониторинга </a:t>
            </a:r>
          </a:p>
          <a:p>
            <a:pPr marL="177800" indent="-216000" algn="just">
              <a:buFont typeface="Wingdings" panose="05000000000000000000" pitchFamily="2" charset="2"/>
              <a:buChar char="Ø"/>
            </a:pPr>
            <a:r>
              <a:rPr lang="ru-RU" b="1" i="1" dirty="0" smtClean="0"/>
              <a:t>Конкурентное преимущество</a:t>
            </a:r>
            <a:r>
              <a:rPr lang="ru-RU" sz="1400" i="1" dirty="0" smtClean="0"/>
              <a:t>: </a:t>
            </a:r>
            <a:r>
              <a:rPr lang="ru-RU" sz="1400" dirty="0" smtClean="0">
                <a:ea typeface="Times New Roman"/>
                <a:cs typeface="Arial" panose="020B0604020202020204" pitchFamily="34" charset="0"/>
              </a:rPr>
              <a:t>Полностью обеспечивает необходимую функциональность системы мониторинга в режиме </a:t>
            </a:r>
            <a:r>
              <a:rPr lang="en-US" sz="1400" dirty="0" smtClean="0">
                <a:cs typeface="Arial" panose="020B0604020202020204" pitchFamily="34" charset="0"/>
              </a:rPr>
              <a:t>on line</a:t>
            </a:r>
            <a:r>
              <a:rPr lang="ru-RU" sz="1400" dirty="0" smtClean="0">
                <a:cs typeface="Arial" panose="020B0604020202020204" pitchFamily="34" charset="0"/>
              </a:rPr>
              <a:t> для многопоточных схем поступления рудных масс на рудоподготовку только при одном  измерительном блоке и единственной   системе анализа  вне зависимости от количества  потоков единовременно поступающих на переработку</a:t>
            </a:r>
          </a:p>
          <a:p>
            <a:pPr marL="177800" indent="-216000" algn="just">
              <a:buFont typeface="Wingdings" panose="05000000000000000000" pitchFamily="2" charset="2"/>
              <a:buChar char="Ø"/>
            </a:pPr>
            <a:r>
              <a:rPr lang="ru-RU" b="1" i="1" dirty="0" smtClean="0"/>
              <a:t>Рынок</a:t>
            </a:r>
            <a:r>
              <a:rPr lang="ru-RU" i="1" dirty="0" smtClean="0"/>
              <a:t>: </a:t>
            </a:r>
            <a:r>
              <a:rPr lang="ru-RU" sz="1400" dirty="0" smtClean="0"/>
              <a:t>Горнодобывающий комплекс, Металлургия, Производство минерального сырья, Производство строительных материалов, Инжиниринговые  компании</a:t>
            </a:r>
          </a:p>
          <a:p>
            <a:pPr marL="176400" indent="-216000" algn="just">
              <a:buFont typeface="Wingdings" panose="05000000000000000000" pitchFamily="2" charset="2"/>
              <a:buChar char="Ø"/>
            </a:pPr>
            <a:r>
              <a:rPr lang="ru-RU" b="1" i="1" dirty="0" smtClean="0"/>
              <a:t>Бизнес-модель</a:t>
            </a:r>
            <a:r>
              <a:rPr lang="ru-RU" sz="1400" b="1" i="1" dirty="0" smtClean="0"/>
              <a:t>: </a:t>
            </a:r>
            <a:r>
              <a:rPr lang="ru-RU" sz="1400" dirty="0" smtClean="0"/>
              <a:t>ключевые партнеры, ключевые процессы, клиентские отношения, ресурсы, группы потребителей, схемы продвижения продукта</a:t>
            </a:r>
          </a:p>
          <a:p>
            <a:pPr indent="-216000" algn="just">
              <a:buFont typeface="Wingdings" panose="05000000000000000000" pitchFamily="2" charset="2"/>
              <a:buChar char="Ø"/>
            </a:pPr>
            <a:r>
              <a:rPr lang="ru-RU" b="1" i="1" dirty="0" smtClean="0"/>
              <a:t>Отношения с клиентами</a:t>
            </a:r>
            <a:r>
              <a:rPr lang="ru-RU" i="1" dirty="0" smtClean="0"/>
              <a:t>: </a:t>
            </a:r>
            <a:r>
              <a:rPr lang="ru-RU" sz="1400" dirty="0" smtClean="0"/>
              <a:t>Производство, Оказание услуг, Лицензирование, Прямые продажи, Лизинг</a:t>
            </a:r>
          </a:p>
          <a:p>
            <a:pPr indent="-216000" algn="just">
              <a:buFont typeface="Wingdings" panose="05000000000000000000" pitchFamily="2" charset="2"/>
              <a:buChar char="Ø"/>
            </a:pPr>
            <a:r>
              <a:rPr lang="ru-RU" b="1" i="1" dirty="0" smtClean="0"/>
              <a:t>Финансовые показатели</a:t>
            </a:r>
          </a:p>
          <a:p>
            <a:pPr fontAlgn="ctr"/>
            <a:r>
              <a:rPr lang="ru-RU" b="1" dirty="0" smtClean="0"/>
              <a:t> </a:t>
            </a:r>
            <a:endParaRPr lang="ru-RU" dirty="0" smtClean="0"/>
          </a:p>
          <a:p>
            <a:pPr fontAlgn="ctr"/>
            <a:r>
              <a:rPr lang="ru-RU" dirty="0" smtClean="0"/>
              <a:t>         </a:t>
            </a:r>
          </a:p>
          <a:p>
            <a:pPr marL="285750" indent="-285750">
              <a:spcBef>
                <a:spcPts val="600"/>
              </a:spcBef>
              <a:spcAft>
                <a:spcPts val="600"/>
              </a:spcAft>
              <a:buFont typeface="Wingdings" panose="05000000000000000000" pitchFamily="2" charset="2"/>
              <a:buChar char="Ø"/>
            </a:pPr>
            <a:endParaRPr lang="ru-RU" i="1" dirty="0" smtClean="0"/>
          </a:p>
          <a:p>
            <a:pPr marL="285750" indent="-285750">
              <a:spcBef>
                <a:spcPts val="600"/>
              </a:spcBef>
              <a:spcAft>
                <a:spcPts val="600"/>
              </a:spcAft>
            </a:pPr>
            <a:endParaRPr lang="ru-RU" i="1" dirty="0" smtClean="0"/>
          </a:p>
          <a:p>
            <a:endParaRPr lang="ru-RU" sz="1000" i="1" dirty="0" smtClean="0"/>
          </a:p>
          <a:p>
            <a:pPr marL="176400" indent="-216000">
              <a:buFont typeface="Wingdings" panose="05000000000000000000" pitchFamily="2" charset="2"/>
              <a:buChar char="Ø"/>
            </a:pPr>
            <a:r>
              <a:rPr lang="ru-RU" b="1" i="1" dirty="0" smtClean="0"/>
              <a:t>Эффективная команда</a:t>
            </a:r>
            <a:r>
              <a:rPr lang="ru-RU" i="1" dirty="0" smtClean="0"/>
              <a:t>: </a:t>
            </a:r>
            <a:r>
              <a:rPr lang="ru-RU" sz="1400" dirty="0" smtClean="0"/>
              <a:t>Члены команды – высококвалифицированные специалисты промышленной автоматизации. Руководит группой  известный казахстанский ученый в области  </a:t>
            </a:r>
            <a:r>
              <a:rPr lang="en-US" sz="1400" dirty="0" smtClean="0"/>
              <a:t>IT</a:t>
            </a:r>
            <a:r>
              <a:rPr lang="ru-RU" sz="1400" dirty="0" smtClean="0"/>
              <a:t> - технологий и автоматизированных и информационных систем, доктор технических наук, профессор, действительный член Международной академии информатизации.</a:t>
            </a:r>
          </a:p>
        </p:txBody>
      </p:sp>
      <p:graphicFrame>
        <p:nvGraphicFramePr>
          <p:cNvPr id="22" name="Таблица 21"/>
          <p:cNvGraphicFramePr>
            <a:graphicFrameLocks noGrp="1"/>
          </p:cNvGraphicFramePr>
          <p:nvPr>
            <p:extLst>
              <p:ext uri="{D42A27DB-BD31-4B8C-83A1-F6EECF244321}">
                <p14:modId xmlns:p14="http://schemas.microsoft.com/office/powerpoint/2010/main" val="2234163105"/>
              </p:ext>
            </p:extLst>
          </p:nvPr>
        </p:nvGraphicFramePr>
        <p:xfrm>
          <a:off x="582542" y="4147939"/>
          <a:ext cx="11072190" cy="1560195"/>
        </p:xfrm>
        <a:graphic>
          <a:graphicData uri="http://schemas.openxmlformats.org/drawingml/2006/table">
            <a:tbl>
              <a:tblPr/>
              <a:tblGrid>
                <a:gridCol w="6778341"/>
                <a:gridCol w="1917379"/>
                <a:gridCol w="2376470"/>
              </a:tblGrid>
              <a:tr h="207537">
                <a:tc>
                  <a:txBody>
                    <a:bodyPr/>
                    <a:lstStyle/>
                    <a:p>
                      <a:pPr algn="l" fontAlgn="ctr"/>
                      <a:r>
                        <a:rPr lang="ru-RU" sz="1200" b="1" i="0" u="none" strike="noStrike" dirty="0">
                          <a:solidFill>
                            <a:srgbClr val="000000"/>
                          </a:solidFill>
                          <a:latin typeface="Arial"/>
                        </a:rPr>
                        <a:t>Общая стоимость проекта, тенге</a:t>
                      </a:r>
                    </a:p>
                  </a:txBody>
                  <a:tcPr marL="6350" marR="6350" marT="635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1">
                        <a:lumMod val="20000"/>
                        <a:lumOff val="80000"/>
                        <a:alpha val="45000"/>
                      </a:schemeClr>
                    </a:solidFill>
                  </a:tcPr>
                </a:tc>
                <a:tc>
                  <a:txBody>
                    <a:bodyPr/>
                    <a:lstStyle/>
                    <a:p>
                      <a:pPr algn="l" fontAlgn="ctr"/>
                      <a:r>
                        <a:rPr lang="ru-RU" sz="1200" b="1" i="0" u="none" strike="noStrike" dirty="0">
                          <a:solidFill>
                            <a:srgbClr val="000000"/>
                          </a:solidFill>
                          <a:latin typeface="Arial"/>
                        </a:rPr>
                        <a:t> </a:t>
                      </a:r>
                    </a:p>
                  </a:txBody>
                  <a:tcPr marL="6350" marR="6350" marT="635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1">
                        <a:lumMod val="20000"/>
                        <a:lumOff val="80000"/>
                        <a:alpha val="45000"/>
                      </a:schemeClr>
                    </a:solidFill>
                  </a:tcPr>
                </a:tc>
                <a:tc>
                  <a:txBody>
                    <a:bodyPr/>
                    <a:lstStyle/>
                    <a:p>
                      <a:pPr algn="r" fontAlgn="ctr"/>
                      <a:r>
                        <a:rPr lang="ru-RU" sz="1400" b="0" i="0" u="none" strike="noStrike" dirty="0">
                          <a:solidFill>
                            <a:srgbClr val="000000"/>
                          </a:solidFill>
                          <a:effectLst/>
                          <a:latin typeface="Arial"/>
                        </a:rPr>
                        <a:t>     165 552 655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1">
                        <a:lumMod val="20000"/>
                        <a:lumOff val="80000"/>
                        <a:alpha val="45000"/>
                      </a:schemeClr>
                    </a:solidFill>
                  </a:tcPr>
                </a:tc>
              </a:tr>
              <a:tr h="207537">
                <a:tc>
                  <a:txBody>
                    <a:bodyPr/>
                    <a:lstStyle/>
                    <a:p>
                      <a:pPr algn="l" fontAlgn="ctr"/>
                      <a:r>
                        <a:rPr lang="ru-RU" sz="1200" b="1" i="0" u="none" strike="noStrike" dirty="0">
                          <a:solidFill>
                            <a:srgbClr val="000000"/>
                          </a:solidFill>
                          <a:latin typeface="Arial"/>
                        </a:rPr>
                        <a:t>Чистый приведенный доход проекта, тенге</a:t>
                      </a:r>
                    </a:p>
                  </a:txBody>
                  <a:tcPr marL="6350" marR="6350" marT="635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1">
                        <a:lumMod val="20000"/>
                        <a:lumOff val="80000"/>
                        <a:alpha val="45000"/>
                      </a:schemeClr>
                    </a:solidFill>
                  </a:tcPr>
                </a:tc>
                <a:tc>
                  <a:txBody>
                    <a:bodyPr/>
                    <a:lstStyle/>
                    <a:p>
                      <a:pPr algn="ctr" fontAlgn="ctr"/>
                      <a:r>
                        <a:rPr lang="en-US" sz="1200" b="1" i="0" u="none" strike="noStrike" dirty="0">
                          <a:solidFill>
                            <a:srgbClr val="000000"/>
                          </a:solidFill>
                          <a:latin typeface="Arial"/>
                        </a:rPr>
                        <a:t>NPV</a:t>
                      </a:r>
                    </a:p>
                  </a:txBody>
                  <a:tcPr marL="6350" marR="6350" marT="635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1">
                        <a:lumMod val="20000"/>
                        <a:lumOff val="80000"/>
                        <a:alpha val="45000"/>
                      </a:schemeClr>
                    </a:solidFill>
                  </a:tcPr>
                </a:tc>
                <a:tc>
                  <a:txBody>
                    <a:bodyPr/>
                    <a:lstStyle/>
                    <a:p>
                      <a:pPr algn="r" fontAlgn="ctr"/>
                      <a:r>
                        <a:rPr lang="ru-RU" sz="1400" b="0" i="0" u="none" strike="noStrike" dirty="0">
                          <a:solidFill>
                            <a:srgbClr val="000000"/>
                          </a:solidFill>
                          <a:effectLst/>
                          <a:latin typeface="Arial"/>
                        </a:rPr>
                        <a:t>         1 510 825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1">
                        <a:lumMod val="20000"/>
                        <a:lumOff val="80000"/>
                        <a:alpha val="45000"/>
                      </a:schemeClr>
                    </a:solidFill>
                  </a:tcPr>
                </a:tc>
              </a:tr>
              <a:tr h="207537">
                <a:tc>
                  <a:txBody>
                    <a:bodyPr/>
                    <a:lstStyle/>
                    <a:p>
                      <a:pPr algn="l" fontAlgn="ctr"/>
                      <a:r>
                        <a:rPr lang="ru-RU" sz="1200" b="1" i="0" u="none" strike="noStrike" dirty="0">
                          <a:solidFill>
                            <a:srgbClr val="000000"/>
                          </a:solidFill>
                          <a:latin typeface="Arial"/>
                        </a:rPr>
                        <a:t>Внутренняя норма рентабельности, %</a:t>
                      </a:r>
                    </a:p>
                  </a:txBody>
                  <a:tcPr marL="6350" marR="6350" marT="635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1">
                        <a:lumMod val="20000"/>
                        <a:lumOff val="80000"/>
                        <a:alpha val="45000"/>
                      </a:schemeClr>
                    </a:solidFill>
                  </a:tcPr>
                </a:tc>
                <a:tc>
                  <a:txBody>
                    <a:bodyPr/>
                    <a:lstStyle/>
                    <a:p>
                      <a:pPr algn="ctr" fontAlgn="ctr"/>
                      <a:r>
                        <a:rPr lang="en-US" sz="1200" b="1" i="0" u="none" strike="noStrike" dirty="0">
                          <a:solidFill>
                            <a:srgbClr val="000000"/>
                          </a:solidFill>
                          <a:latin typeface="Arial"/>
                        </a:rPr>
                        <a:t>IRR</a:t>
                      </a:r>
                    </a:p>
                  </a:txBody>
                  <a:tcPr marL="6350" marR="6350" marT="635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1">
                        <a:lumMod val="20000"/>
                        <a:lumOff val="80000"/>
                        <a:alpha val="45000"/>
                      </a:schemeClr>
                    </a:solidFill>
                  </a:tcPr>
                </a:tc>
                <a:tc>
                  <a:txBody>
                    <a:bodyPr/>
                    <a:lstStyle/>
                    <a:p>
                      <a:pPr algn="r" fontAlgn="ctr"/>
                      <a:r>
                        <a:rPr lang="ru-RU" sz="1400" b="0" i="0" u="none" strike="noStrike" dirty="0">
                          <a:solidFill>
                            <a:srgbClr val="000000"/>
                          </a:solidFill>
                          <a:effectLst/>
                          <a:latin typeface="Arial"/>
                        </a:rPr>
                        <a:t>14,248%</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1">
                        <a:lumMod val="20000"/>
                        <a:lumOff val="80000"/>
                        <a:alpha val="45000"/>
                      </a:schemeClr>
                    </a:solidFill>
                  </a:tcPr>
                </a:tc>
              </a:tr>
              <a:tr h="207537">
                <a:tc>
                  <a:txBody>
                    <a:bodyPr/>
                    <a:lstStyle/>
                    <a:p>
                      <a:pPr algn="l" fontAlgn="ctr"/>
                      <a:r>
                        <a:rPr lang="ru-RU" sz="1200" b="1" i="0" u="none" strike="noStrike" dirty="0">
                          <a:solidFill>
                            <a:srgbClr val="000000"/>
                          </a:solidFill>
                          <a:latin typeface="Arial"/>
                        </a:rPr>
                        <a:t>Период окупаемости, мес.</a:t>
                      </a:r>
                    </a:p>
                  </a:txBody>
                  <a:tcPr marL="6350" marR="6350" marT="635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1">
                        <a:lumMod val="20000"/>
                        <a:lumOff val="80000"/>
                        <a:alpha val="45000"/>
                      </a:schemeClr>
                    </a:solidFill>
                  </a:tcPr>
                </a:tc>
                <a:tc>
                  <a:txBody>
                    <a:bodyPr/>
                    <a:lstStyle/>
                    <a:p>
                      <a:pPr algn="ctr" fontAlgn="ctr"/>
                      <a:r>
                        <a:rPr lang="en-US" sz="1200" b="1" i="0" u="none" strike="noStrike" dirty="0">
                          <a:solidFill>
                            <a:srgbClr val="000000"/>
                          </a:solidFill>
                          <a:latin typeface="Arial"/>
                        </a:rPr>
                        <a:t>PB</a:t>
                      </a:r>
                    </a:p>
                  </a:txBody>
                  <a:tcPr marL="6350" marR="6350" marT="635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1">
                        <a:lumMod val="20000"/>
                        <a:lumOff val="80000"/>
                        <a:alpha val="45000"/>
                      </a:schemeClr>
                    </a:solidFill>
                  </a:tcPr>
                </a:tc>
                <a:tc>
                  <a:txBody>
                    <a:bodyPr/>
                    <a:lstStyle/>
                    <a:p>
                      <a:pPr algn="r" fontAlgn="b"/>
                      <a:r>
                        <a:rPr lang="ru-RU" sz="1400" b="0" i="0" u="none" strike="noStrike" dirty="0">
                          <a:solidFill>
                            <a:srgbClr val="000000"/>
                          </a:solidFill>
                          <a:effectLst/>
                          <a:latin typeface="Arial"/>
                        </a:rPr>
                        <a:t>                    59   </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1">
                        <a:lumMod val="20000"/>
                        <a:lumOff val="80000"/>
                        <a:alpha val="45000"/>
                      </a:schemeClr>
                    </a:solidFill>
                  </a:tcPr>
                </a:tc>
              </a:tr>
              <a:tr h="207537">
                <a:tc>
                  <a:txBody>
                    <a:bodyPr/>
                    <a:lstStyle/>
                    <a:p>
                      <a:pPr algn="l" fontAlgn="ctr"/>
                      <a:r>
                        <a:rPr lang="ru-RU" sz="1200" b="1" i="0" u="none" strike="noStrike" dirty="0">
                          <a:solidFill>
                            <a:srgbClr val="000000"/>
                          </a:solidFill>
                          <a:latin typeface="Arial"/>
                        </a:rPr>
                        <a:t>Дисконтированный период окупаемости, мес.</a:t>
                      </a:r>
                    </a:p>
                  </a:txBody>
                  <a:tcPr marL="6350" marR="6350" marT="635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1">
                        <a:lumMod val="20000"/>
                        <a:lumOff val="80000"/>
                        <a:alpha val="45000"/>
                      </a:schemeClr>
                    </a:solidFill>
                  </a:tcPr>
                </a:tc>
                <a:tc>
                  <a:txBody>
                    <a:bodyPr/>
                    <a:lstStyle/>
                    <a:p>
                      <a:pPr algn="ctr" fontAlgn="ctr"/>
                      <a:r>
                        <a:rPr lang="en-US" sz="1200" b="1" i="0" u="none" strike="noStrike" dirty="0">
                          <a:solidFill>
                            <a:srgbClr val="000000"/>
                          </a:solidFill>
                          <a:latin typeface="Arial"/>
                        </a:rPr>
                        <a:t>DPB</a:t>
                      </a:r>
                    </a:p>
                  </a:txBody>
                  <a:tcPr marL="6350" marR="6350" marT="635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1">
                        <a:lumMod val="20000"/>
                        <a:lumOff val="80000"/>
                        <a:alpha val="45000"/>
                      </a:schemeClr>
                    </a:solidFill>
                  </a:tcPr>
                </a:tc>
                <a:tc>
                  <a:txBody>
                    <a:bodyPr/>
                    <a:lstStyle/>
                    <a:p>
                      <a:pPr algn="r" fontAlgn="b"/>
                      <a:r>
                        <a:rPr lang="ru-RU" sz="1400" b="0" i="0" u="none" strike="noStrike" dirty="0">
                          <a:solidFill>
                            <a:srgbClr val="000000"/>
                          </a:solidFill>
                          <a:effectLst/>
                          <a:latin typeface="Arial"/>
                        </a:rPr>
                        <a:t>                    59   </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1">
                        <a:lumMod val="20000"/>
                        <a:lumOff val="80000"/>
                        <a:alpha val="45000"/>
                      </a:schemeClr>
                    </a:solidFill>
                  </a:tcPr>
                </a:tc>
              </a:tr>
              <a:tr h="207537">
                <a:tc>
                  <a:txBody>
                    <a:bodyPr/>
                    <a:lstStyle/>
                    <a:p>
                      <a:pPr algn="l" fontAlgn="ctr"/>
                      <a:r>
                        <a:rPr lang="ru-RU" sz="1200" b="1" i="0" u="none" strike="noStrike" dirty="0">
                          <a:solidFill>
                            <a:srgbClr val="000000"/>
                          </a:solidFill>
                          <a:latin typeface="Arial"/>
                        </a:rPr>
                        <a:t>Прибыль проекта, тенге</a:t>
                      </a:r>
                    </a:p>
                  </a:txBody>
                  <a:tcPr marL="6350" marR="6350" marT="635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1">
                        <a:lumMod val="20000"/>
                        <a:lumOff val="80000"/>
                        <a:alpha val="45000"/>
                      </a:schemeClr>
                    </a:solidFill>
                  </a:tcPr>
                </a:tc>
                <a:tc>
                  <a:txBody>
                    <a:bodyPr/>
                    <a:lstStyle/>
                    <a:p>
                      <a:pPr algn="l" fontAlgn="ctr"/>
                      <a:r>
                        <a:rPr lang="ru-RU" sz="1200" b="1" i="0" u="none" strike="noStrike" dirty="0">
                          <a:solidFill>
                            <a:srgbClr val="000000"/>
                          </a:solidFill>
                          <a:latin typeface="Arial"/>
                        </a:rPr>
                        <a:t> </a:t>
                      </a:r>
                    </a:p>
                  </a:txBody>
                  <a:tcPr marL="6350" marR="6350" marT="635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1">
                        <a:lumMod val="20000"/>
                        <a:lumOff val="80000"/>
                        <a:alpha val="45000"/>
                      </a:schemeClr>
                    </a:solidFill>
                  </a:tcPr>
                </a:tc>
                <a:tc>
                  <a:txBody>
                    <a:bodyPr/>
                    <a:lstStyle/>
                    <a:p>
                      <a:pPr algn="r" fontAlgn="b"/>
                      <a:r>
                        <a:rPr lang="ru-RU" sz="1400" b="0" i="0" u="none" strike="noStrike" dirty="0">
                          <a:solidFill>
                            <a:srgbClr val="000000"/>
                          </a:solidFill>
                          <a:effectLst/>
                          <a:latin typeface="Arial"/>
                        </a:rPr>
                        <a:t>       75 102 910   </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1">
                        <a:lumMod val="20000"/>
                        <a:lumOff val="80000"/>
                        <a:alpha val="45000"/>
                      </a:schemeClr>
                    </a:solidFill>
                  </a:tcPr>
                </a:tc>
              </a:tr>
              <a:tr h="207537">
                <a:tc>
                  <a:txBody>
                    <a:bodyPr/>
                    <a:lstStyle/>
                    <a:p>
                      <a:pPr algn="l" fontAlgn="ctr"/>
                      <a:r>
                        <a:rPr lang="ru-RU" sz="1200" b="1" i="0" u="none" strike="noStrike" dirty="0">
                          <a:solidFill>
                            <a:srgbClr val="000000"/>
                          </a:solidFill>
                          <a:latin typeface="Arial"/>
                        </a:rPr>
                        <a:t>Баланс наличности на конец проекта, тенге</a:t>
                      </a:r>
                    </a:p>
                  </a:txBody>
                  <a:tcPr marL="6350" marR="6350" marT="635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1">
                        <a:lumMod val="20000"/>
                        <a:lumOff val="80000"/>
                        <a:alpha val="45000"/>
                      </a:schemeClr>
                    </a:solidFill>
                  </a:tcPr>
                </a:tc>
                <a:tc>
                  <a:txBody>
                    <a:bodyPr/>
                    <a:lstStyle/>
                    <a:p>
                      <a:pPr algn="l" fontAlgn="ctr"/>
                      <a:r>
                        <a:rPr lang="ru-RU" sz="1200" b="1" i="0" u="none" strike="noStrike" dirty="0">
                          <a:solidFill>
                            <a:srgbClr val="000000"/>
                          </a:solidFill>
                          <a:latin typeface="Arial"/>
                        </a:rPr>
                        <a:t> </a:t>
                      </a:r>
                    </a:p>
                  </a:txBody>
                  <a:tcPr marL="6350" marR="6350" marT="635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1">
                        <a:lumMod val="20000"/>
                        <a:lumOff val="80000"/>
                        <a:alpha val="45000"/>
                      </a:schemeClr>
                    </a:solidFill>
                  </a:tcPr>
                </a:tc>
                <a:tc>
                  <a:txBody>
                    <a:bodyPr/>
                    <a:lstStyle/>
                    <a:p>
                      <a:pPr algn="r" fontAlgn="b"/>
                      <a:r>
                        <a:rPr lang="ru-RU" sz="1400" b="0" i="0" u="none" strike="noStrike" dirty="0">
                          <a:solidFill>
                            <a:srgbClr val="000000"/>
                          </a:solidFill>
                          <a:effectLst/>
                          <a:latin typeface="Arial"/>
                        </a:rPr>
                        <a:t>     208 392 641   </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1">
                        <a:lumMod val="20000"/>
                        <a:lumOff val="80000"/>
                        <a:alpha val="45000"/>
                      </a:schemeClr>
                    </a:solidFill>
                  </a:tcPr>
                </a:tc>
              </a:tr>
            </a:tbl>
          </a:graphicData>
        </a:graphic>
      </p:graphicFrame>
    </p:spTree>
    <p:extLst>
      <p:ext uri="{BB962C8B-B14F-4D97-AF65-F5344CB8AC3E}">
        <p14:creationId xmlns:p14="http://schemas.microsoft.com/office/powerpoint/2010/main" val="13290903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3425" y="76201"/>
            <a:ext cx="1692275" cy="660400"/>
          </a:xfrm>
          <a:prstGeom prst="rect">
            <a:avLst/>
          </a:prstGeom>
        </p:spPr>
      </p:pic>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47" y="59542"/>
            <a:ext cx="1711453" cy="677059"/>
          </a:xfrm>
          <a:prstGeom prst="rect">
            <a:avLst/>
          </a:prstGeom>
        </p:spPr>
      </p:pic>
      <p:pic>
        <p:nvPicPr>
          <p:cNvPr id="15" name="Рисунок 14" descr="Логотип TST-16 а.PNG"/>
          <p:cNvPicPr/>
          <p:nvPr/>
        </p:nvPicPr>
        <p:blipFill>
          <a:blip r:embed="rId4" cstate="print"/>
          <a:stretch>
            <a:fillRect/>
          </a:stretch>
        </p:blipFill>
        <p:spPr>
          <a:xfrm>
            <a:off x="10237937" y="141065"/>
            <a:ext cx="1729556" cy="662753"/>
          </a:xfrm>
          <a:prstGeom prst="rect">
            <a:avLst/>
          </a:prstGeom>
        </p:spPr>
      </p:pic>
      <p:graphicFrame>
        <p:nvGraphicFramePr>
          <p:cNvPr id="2" name="Таблица 1"/>
          <p:cNvGraphicFramePr>
            <a:graphicFrameLocks noGrp="1"/>
          </p:cNvGraphicFramePr>
          <p:nvPr>
            <p:extLst>
              <p:ext uri="{D42A27DB-BD31-4B8C-83A1-F6EECF244321}">
                <p14:modId xmlns:p14="http://schemas.microsoft.com/office/powerpoint/2010/main" val="3931625493"/>
              </p:ext>
            </p:extLst>
          </p:nvPr>
        </p:nvGraphicFramePr>
        <p:xfrm>
          <a:off x="127920" y="1060993"/>
          <a:ext cx="11839573" cy="5678424"/>
        </p:xfrm>
        <a:graphic>
          <a:graphicData uri="http://schemas.openxmlformats.org/drawingml/2006/table">
            <a:tbl>
              <a:tblPr firstRow="1" firstCol="1" bandRow="1">
                <a:tableStyleId>{5C22544A-7EE6-4342-B048-85BDC9FD1C3A}</a:tableStyleId>
              </a:tblPr>
              <a:tblGrid>
                <a:gridCol w="490766"/>
                <a:gridCol w="976696"/>
                <a:gridCol w="2004848"/>
                <a:gridCol w="5671689"/>
                <a:gridCol w="2695574"/>
              </a:tblGrid>
              <a:tr h="349751">
                <a:tc>
                  <a:txBody>
                    <a:bodyPr/>
                    <a:lstStyle/>
                    <a:p>
                      <a:pPr algn="ctr">
                        <a:lnSpc>
                          <a:spcPct val="115000"/>
                        </a:lnSpc>
                        <a:spcAft>
                          <a:spcPts val="0"/>
                        </a:spcAft>
                      </a:pPr>
                      <a:r>
                        <a:rPr lang="ru-RU" sz="1200" b="1" dirty="0">
                          <a:solidFill>
                            <a:schemeClr val="bg1"/>
                          </a:solidFill>
                          <a:effectLst/>
                        </a:rPr>
                        <a:t>№</a:t>
                      </a:r>
                      <a:endParaRPr lang="ru-RU" sz="1200" b="1" dirty="0">
                        <a:solidFill>
                          <a:schemeClr val="bg1"/>
                        </a:solidFill>
                        <a:effectLst/>
                        <a:latin typeface="Calibri"/>
                        <a:ea typeface="Times New Roman"/>
                        <a:cs typeface="Times New Roman"/>
                      </a:endParaRPr>
                    </a:p>
                  </a:txBody>
                  <a:tcPr marL="18114" marR="18114" marT="0" marB="0">
                    <a:solidFill>
                      <a:schemeClr val="accent5">
                        <a:lumMod val="75000"/>
                      </a:schemeClr>
                    </a:solidFill>
                  </a:tcPr>
                </a:tc>
                <a:tc>
                  <a:txBody>
                    <a:bodyPr/>
                    <a:lstStyle/>
                    <a:p>
                      <a:pPr algn="ctr">
                        <a:lnSpc>
                          <a:spcPct val="115000"/>
                        </a:lnSpc>
                        <a:spcAft>
                          <a:spcPts val="0"/>
                        </a:spcAft>
                      </a:pPr>
                      <a:r>
                        <a:rPr lang="ru-RU" sz="1200" b="1" dirty="0">
                          <a:solidFill>
                            <a:schemeClr val="bg1"/>
                          </a:solidFill>
                          <a:effectLst/>
                        </a:rPr>
                        <a:t>период</a:t>
                      </a:r>
                      <a:endParaRPr lang="ru-RU" sz="1200" b="1" dirty="0">
                        <a:solidFill>
                          <a:schemeClr val="bg1"/>
                        </a:solidFill>
                        <a:effectLst/>
                        <a:latin typeface="Calibri"/>
                        <a:ea typeface="Times New Roman"/>
                        <a:cs typeface="Times New Roman"/>
                      </a:endParaRPr>
                    </a:p>
                  </a:txBody>
                  <a:tcPr marL="18114" marR="18114" marT="0" marB="0">
                    <a:solidFill>
                      <a:schemeClr val="accent5">
                        <a:lumMod val="75000"/>
                      </a:schemeClr>
                    </a:solidFill>
                  </a:tcPr>
                </a:tc>
                <a:tc>
                  <a:txBody>
                    <a:bodyPr/>
                    <a:lstStyle/>
                    <a:p>
                      <a:pPr algn="ctr">
                        <a:lnSpc>
                          <a:spcPct val="115000"/>
                        </a:lnSpc>
                        <a:spcAft>
                          <a:spcPts val="0"/>
                        </a:spcAft>
                      </a:pPr>
                      <a:r>
                        <a:rPr lang="ru-RU" sz="1200" b="1">
                          <a:solidFill>
                            <a:schemeClr val="bg1"/>
                          </a:solidFill>
                          <a:effectLst/>
                        </a:rPr>
                        <a:t>наименование мероприятий/работ</a:t>
                      </a:r>
                      <a:endParaRPr lang="ru-RU" sz="1200" b="1">
                        <a:solidFill>
                          <a:schemeClr val="bg1"/>
                        </a:solidFill>
                        <a:effectLst/>
                        <a:latin typeface="Calibri"/>
                        <a:ea typeface="Times New Roman"/>
                        <a:cs typeface="Times New Roman"/>
                      </a:endParaRPr>
                    </a:p>
                  </a:txBody>
                  <a:tcPr marL="18114" marR="18114" marT="0" marB="0">
                    <a:solidFill>
                      <a:schemeClr val="accent5">
                        <a:lumMod val="75000"/>
                      </a:schemeClr>
                    </a:solidFill>
                  </a:tcPr>
                </a:tc>
                <a:tc>
                  <a:txBody>
                    <a:bodyPr/>
                    <a:lstStyle/>
                    <a:p>
                      <a:pPr algn="ctr">
                        <a:lnSpc>
                          <a:spcPct val="115000"/>
                        </a:lnSpc>
                        <a:spcAft>
                          <a:spcPts val="0"/>
                        </a:spcAft>
                      </a:pPr>
                      <a:r>
                        <a:rPr lang="ru-RU" sz="1200" b="1" dirty="0">
                          <a:solidFill>
                            <a:schemeClr val="bg1"/>
                          </a:solidFill>
                          <a:effectLst/>
                        </a:rPr>
                        <a:t>результаты</a:t>
                      </a:r>
                      <a:endParaRPr lang="ru-RU" sz="1200" b="1" dirty="0">
                        <a:solidFill>
                          <a:schemeClr val="bg1"/>
                        </a:solidFill>
                        <a:effectLst/>
                        <a:latin typeface="Calibri"/>
                        <a:ea typeface="Times New Roman"/>
                        <a:cs typeface="Times New Roman"/>
                      </a:endParaRPr>
                    </a:p>
                  </a:txBody>
                  <a:tcPr marL="18114" marR="18114" marT="0" marB="0">
                    <a:solidFill>
                      <a:schemeClr val="accent5">
                        <a:lumMod val="75000"/>
                      </a:schemeClr>
                    </a:solidFill>
                  </a:tcPr>
                </a:tc>
                <a:tc>
                  <a:txBody>
                    <a:bodyPr/>
                    <a:lstStyle/>
                    <a:p>
                      <a:pPr algn="ctr">
                        <a:lnSpc>
                          <a:spcPct val="115000"/>
                        </a:lnSpc>
                        <a:spcAft>
                          <a:spcPts val="0"/>
                        </a:spcAft>
                      </a:pPr>
                      <a:r>
                        <a:rPr lang="ru-RU" sz="1200" b="1" dirty="0">
                          <a:solidFill>
                            <a:schemeClr val="bg1"/>
                          </a:solidFill>
                          <a:effectLst/>
                        </a:rPr>
                        <a:t>исполнение</a:t>
                      </a:r>
                    </a:p>
                    <a:p>
                      <a:pPr algn="ctr">
                        <a:lnSpc>
                          <a:spcPct val="115000"/>
                        </a:lnSpc>
                        <a:spcAft>
                          <a:spcPts val="0"/>
                        </a:spcAft>
                      </a:pPr>
                      <a:r>
                        <a:rPr lang="ru-RU" sz="1200" b="1" dirty="0">
                          <a:solidFill>
                            <a:schemeClr val="bg1"/>
                          </a:solidFill>
                          <a:effectLst/>
                        </a:rPr>
                        <a:t> </a:t>
                      </a:r>
                      <a:endParaRPr lang="ru-RU" sz="1200" b="1" dirty="0">
                        <a:solidFill>
                          <a:schemeClr val="bg1"/>
                        </a:solidFill>
                        <a:effectLst/>
                        <a:latin typeface="Calibri"/>
                        <a:ea typeface="Times New Roman"/>
                        <a:cs typeface="Times New Roman"/>
                      </a:endParaRPr>
                    </a:p>
                  </a:txBody>
                  <a:tcPr marL="18114" marR="18114" marT="0" marB="0">
                    <a:solidFill>
                      <a:schemeClr val="accent5">
                        <a:lumMod val="75000"/>
                      </a:schemeClr>
                    </a:solidFill>
                  </a:tcPr>
                </a:tc>
              </a:tr>
              <a:tr h="2331474">
                <a:tc>
                  <a:txBody>
                    <a:bodyPr/>
                    <a:lstStyle/>
                    <a:p>
                      <a:pPr>
                        <a:lnSpc>
                          <a:spcPct val="115000"/>
                        </a:lnSpc>
                        <a:spcAft>
                          <a:spcPts val="0"/>
                        </a:spcAft>
                      </a:pPr>
                      <a:r>
                        <a:rPr lang="ru-RU" sz="1200" b="1">
                          <a:solidFill>
                            <a:schemeClr val="bg1"/>
                          </a:solidFill>
                          <a:effectLst/>
                        </a:rPr>
                        <a:t>1</a:t>
                      </a:r>
                      <a:endParaRPr lang="ru-RU" sz="1200" b="1">
                        <a:solidFill>
                          <a:schemeClr val="bg1"/>
                        </a:solidFill>
                        <a:effectLst/>
                        <a:latin typeface="Calibri"/>
                        <a:ea typeface="Times New Roman"/>
                        <a:cs typeface="Times New Roman"/>
                      </a:endParaRPr>
                    </a:p>
                  </a:txBody>
                  <a:tcPr marL="18114" marR="18114" marT="0" marB="0">
                    <a:solidFill>
                      <a:schemeClr val="accent5">
                        <a:lumMod val="75000"/>
                      </a:schemeClr>
                    </a:solidFill>
                  </a:tcPr>
                </a:tc>
                <a:tc>
                  <a:txBody>
                    <a:bodyPr/>
                    <a:lstStyle/>
                    <a:p>
                      <a:pPr>
                        <a:lnSpc>
                          <a:spcPct val="115000"/>
                        </a:lnSpc>
                        <a:spcAft>
                          <a:spcPts val="0"/>
                        </a:spcAft>
                      </a:pPr>
                      <a:r>
                        <a:rPr lang="ru-RU" sz="1200" b="1" dirty="0">
                          <a:solidFill>
                            <a:schemeClr val="bg1"/>
                          </a:solidFill>
                          <a:effectLst/>
                        </a:rPr>
                        <a:t>август 18 -  ноябрь -18 </a:t>
                      </a:r>
                      <a:endParaRPr lang="ru-RU" sz="1200" b="1" dirty="0">
                        <a:solidFill>
                          <a:schemeClr val="bg1"/>
                        </a:solidFill>
                        <a:effectLst/>
                        <a:latin typeface="Calibri"/>
                        <a:ea typeface="Times New Roman"/>
                        <a:cs typeface="Times New Roman"/>
                      </a:endParaRPr>
                    </a:p>
                  </a:txBody>
                  <a:tcPr marL="18114" marR="18114" marT="0" marB="0">
                    <a:solidFill>
                      <a:schemeClr val="accent5">
                        <a:lumMod val="75000"/>
                      </a:schemeClr>
                    </a:solidFill>
                  </a:tcPr>
                </a:tc>
                <a:tc>
                  <a:txBody>
                    <a:bodyPr/>
                    <a:lstStyle/>
                    <a:p>
                      <a:pPr>
                        <a:lnSpc>
                          <a:spcPct val="115000"/>
                        </a:lnSpc>
                        <a:spcAft>
                          <a:spcPts val="0"/>
                        </a:spcAft>
                      </a:pPr>
                      <a:r>
                        <a:rPr lang="ru-RU" sz="1200" b="1" dirty="0">
                          <a:solidFill>
                            <a:schemeClr val="bg1"/>
                          </a:solidFill>
                          <a:effectLst/>
                        </a:rPr>
                        <a:t>Поставка аппаратно-программного комплекса АС  оперативного мониторинга качества входных </a:t>
                      </a:r>
                      <a:r>
                        <a:rPr lang="ru-RU" sz="1200" b="1" dirty="0" err="1">
                          <a:solidFill>
                            <a:schemeClr val="bg1"/>
                          </a:solidFill>
                          <a:effectLst/>
                        </a:rPr>
                        <a:t>рудопотоков</a:t>
                      </a:r>
                      <a:r>
                        <a:rPr lang="ru-RU" sz="1200" b="1" dirty="0">
                          <a:solidFill>
                            <a:schemeClr val="bg1"/>
                          </a:solidFill>
                          <a:effectLst/>
                        </a:rPr>
                        <a:t> на ФРПО АО "ССГПО".</a:t>
                      </a:r>
                      <a:endParaRPr lang="ru-RU" sz="1200" b="1" dirty="0">
                        <a:solidFill>
                          <a:schemeClr val="bg1"/>
                        </a:solidFill>
                        <a:effectLst/>
                        <a:latin typeface="Calibri"/>
                        <a:ea typeface="Times New Roman"/>
                        <a:cs typeface="Times New Roman"/>
                      </a:endParaRPr>
                    </a:p>
                  </a:txBody>
                  <a:tcPr marL="18114" marR="18114" marT="0" marB="0">
                    <a:solidFill>
                      <a:schemeClr val="accent5">
                        <a:lumMod val="75000"/>
                      </a:schemeClr>
                    </a:solidFill>
                  </a:tcPr>
                </a:tc>
                <a:tc>
                  <a:txBody>
                    <a:bodyPr/>
                    <a:lstStyle/>
                    <a:p>
                      <a:pPr marL="171450" marR="0" indent="-17145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lang="ru-RU" sz="1200" b="1" dirty="0">
                          <a:solidFill>
                            <a:schemeClr val="bg1"/>
                          </a:solidFill>
                          <a:effectLst/>
                        </a:rPr>
                        <a:t>Проведен  тендер на выполнение работ по монтажу и тестированию  комплекса технических средств АС ОМКВР  для проведения испытаний АС ОМКВР в промышленных </a:t>
                      </a:r>
                      <a:r>
                        <a:rPr lang="ru-RU" sz="1200" b="1" dirty="0" smtClean="0">
                          <a:solidFill>
                            <a:schemeClr val="bg1"/>
                          </a:solidFill>
                          <a:effectLst/>
                        </a:rPr>
                        <a:t>условиях. Результаты  тендера опубликованы  на портале  </a:t>
                      </a:r>
                      <a:r>
                        <a:rPr lang="ru-RU" sz="1200" b="1" u="sng" dirty="0" smtClean="0">
                          <a:solidFill>
                            <a:schemeClr val="bg1"/>
                          </a:solidFill>
                          <a:effectLst/>
                        </a:rPr>
                        <a:t>www.fpip.kz</a:t>
                      </a:r>
                      <a:endParaRPr lang="ru-RU" sz="1200" b="1" dirty="0" smtClean="0">
                        <a:solidFill>
                          <a:schemeClr val="bg1"/>
                        </a:solidFill>
                        <a:effectLst/>
                      </a:endParaRPr>
                    </a:p>
                    <a:p>
                      <a:pPr marL="171450" indent="-171450">
                        <a:lnSpc>
                          <a:spcPct val="115000"/>
                        </a:lnSpc>
                        <a:spcAft>
                          <a:spcPts val="0"/>
                        </a:spcAft>
                        <a:buFont typeface="Arial" panose="020B0604020202020204" pitchFamily="34" charset="0"/>
                        <a:buChar char="•"/>
                      </a:pPr>
                      <a:r>
                        <a:rPr lang="ru-RU" sz="1200" b="1" dirty="0" smtClean="0">
                          <a:solidFill>
                            <a:schemeClr val="bg1"/>
                          </a:solidFill>
                          <a:effectLst/>
                        </a:rPr>
                        <a:t>С </a:t>
                      </a:r>
                      <a:r>
                        <a:rPr lang="ru-RU" sz="1200" b="1" dirty="0">
                          <a:solidFill>
                            <a:schemeClr val="bg1"/>
                          </a:solidFill>
                          <a:effectLst/>
                        </a:rPr>
                        <a:t>организацией победителем тендера заключен договор. В рамках данного договора    предусмотрена транспортировка комплекса технических средств АС  ОМКВР на фабрику </a:t>
                      </a:r>
                      <a:r>
                        <a:rPr lang="ru-RU" sz="1200" b="1" dirty="0" err="1">
                          <a:solidFill>
                            <a:schemeClr val="bg1"/>
                          </a:solidFill>
                          <a:effectLst/>
                        </a:rPr>
                        <a:t>рудоподготовки</a:t>
                      </a:r>
                      <a:r>
                        <a:rPr lang="ru-RU" sz="1200" b="1" dirty="0">
                          <a:solidFill>
                            <a:schemeClr val="bg1"/>
                          </a:solidFill>
                          <a:effectLst/>
                        </a:rPr>
                        <a:t> и обогащения (ФРПО) АО "ССГПО",  выполнение </a:t>
                      </a:r>
                      <a:r>
                        <a:rPr lang="ru-RU" sz="1200" b="1" dirty="0" smtClean="0">
                          <a:solidFill>
                            <a:schemeClr val="bg1"/>
                          </a:solidFill>
                          <a:effectLst/>
                        </a:rPr>
                        <a:t> работ по установке шкафов  АС </a:t>
                      </a:r>
                      <a:r>
                        <a:rPr lang="ru-RU" sz="1200" b="1" dirty="0">
                          <a:solidFill>
                            <a:schemeClr val="bg1"/>
                          </a:solidFill>
                          <a:effectLst/>
                        </a:rPr>
                        <a:t>ОМКВР    </a:t>
                      </a:r>
                      <a:r>
                        <a:rPr lang="ru-RU" sz="1200" b="1" dirty="0" smtClean="0">
                          <a:solidFill>
                            <a:schemeClr val="bg1"/>
                          </a:solidFill>
                          <a:effectLst/>
                        </a:rPr>
                        <a:t>для тестирования их работы  </a:t>
                      </a:r>
                      <a:r>
                        <a:rPr lang="ru-RU" sz="1200" b="1" dirty="0">
                          <a:solidFill>
                            <a:schemeClr val="bg1"/>
                          </a:solidFill>
                          <a:effectLst/>
                        </a:rPr>
                        <a:t>в реальных промышленных </a:t>
                      </a:r>
                      <a:r>
                        <a:rPr lang="ru-RU" sz="1200" b="1" dirty="0" smtClean="0">
                          <a:solidFill>
                            <a:schemeClr val="bg1"/>
                          </a:solidFill>
                          <a:effectLst/>
                        </a:rPr>
                        <a:t>условиях. </a:t>
                      </a:r>
                      <a:r>
                        <a:rPr lang="ru-RU" sz="1200" b="1" baseline="0" dirty="0" smtClean="0">
                          <a:solidFill>
                            <a:schemeClr val="bg1"/>
                          </a:solidFill>
                          <a:effectLst/>
                        </a:rPr>
                        <a:t>Монтажной организации</a:t>
                      </a:r>
                      <a:r>
                        <a:rPr lang="ru-RU" sz="1200" b="1" dirty="0" smtClean="0">
                          <a:solidFill>
                            <a:schemeClr val="bg1"/>
                          </a:solidFill>
                          <a:effectLst/>
                        </a:rPr>
                        <a:t>  подготовлен  и передан для изучения комплект  документации необходимой для проведения этих</a:t>
                      </a:r>
                      <a:r>
                        <a:rPr lang="ru-RU" sz="1200" b="1" baseline="0" dirty="0" smtClean="0">
                          <a:solidFill>
                            <a:schemeClr val="bg1"/>
                          </a:solidFill>
                          <a:effectLst/>
                        </a:rPr>
                        <a:t> работ</a:t>
                      </a:r>
                      <a:r>
                        <a:rPr lang="ru-RU" sz="1200" b="1" dirty="0" smtClean="0">
                          <a:solidFill>
                            <a:schemeClr val="bg1"/>
                          </a:solidFill>
                          <a:effectLst/>
                        </a:rPr>
                        <a:t>. </a:t>
                      </a:r>
                    </a:p>
                    <a:p>
                      <a:pPr marL="171450" indent="-171450">
                        <a:lnSpc>
                          <a:spcPct val="115000"/>
                        </a:lnSpc>
                        <a:spcAft>
                          <a:spcPts val="0"/>
                        </a:spcAft>
                        <a:buFont typeface="Arial" panose="020B0604020202020204" pitchFamily="34" charset="0"/>
                        <a:buChar char="•"/>
                      </a:pPr>
                      <a:r>
                        <a:rPr lang="ru-RU" sz="1200" b="1" dirty="0" smtClean="0">
                          <a:solidFill>
                            <a:schemeClr val="bg1"/>
                          </a:solidFill>
                          <a:effectLst/>
                        </a:rPr>
                        <a:t>Завершены </a:t>
                      </a:r>
                      <a:r>
                        <a:rPr lang="ru-RU" sz="1200" b="1" dirty="0">
                          <a:solidFill>
                            <a:schemeClr val="bg1"/>
                          </a:solidFill>
                          <a:effectLst/>
                        </a:rPr>
                        <a:t>предпродажные мероприятия и работы по подготовке комплекса АС ОМВР для отправки к  месту его  </a:t>
                      </a:r>
                      <a:r>
                        <a:rPr lang="ru-RU" sz="1200" b="1" dirty="0" smtClean="0">
                          <a:solidFill>
                            <a:schemeClr val="bg1"/>
                          </a:solidFill>
                          <a:effectLst/>
                        </a:rPr>
                        <a:t>испытаний на </a:t>
                      </a:r>
                      <a:r>
                        <a:rPr lang="ru-RU" sz="1200" b="1" dirty="0">
                          <a:solidFill>
                            <a:schemeClr val="bg1"/>
                          </a:solidFill>
                          <a:effectLst/>
                        </a:rPr>
                        <a:t>ФРПО АО "ССГПО", с целью тестирования в промышленных условиях и </a:t>
                      </a:r>
                      <a:r>
                        <a:rPr lang="ru-RU" sz="1200" b="1" baseline="0" dirty="0" smtClean="0">
                          <a:solidFill>
                            <a:schemeClr val="bg1"/>
                          </a:solidFill>
                          <a:effectLst/>
                        </a:rPr>
                        <a:t> </a:t>
                      </a:r>
                      <a:r>
                        <a:rPr lang="ru-RU" sz="1200" b="1" baseline="0" dirty="0" err="1" smtClean="0">
                          <a:solidFill>
                            <a:schemeClr val="bg1"/>
                          </a:solidFill>
                          <a:effectLst/>
                        </a:rPr>
                        <a:t>предворительных</a:t>
                      </a:r>
                      <a:r>
                        <a:rPr lang="ru-RU" sz="1200" b="1" baseline="0" dirty="0" smtClean="0">
                          <a:solidFill>
                            <a:schemeClr val="bg1"/>
                          </a:solidFill>
                          <a:effectLst/>
                        </a:rPr>
                        <a:t> </a:t>
                      </a:r>
                      <a:r>
                        <a:rPr lang="ru-RU" sz="1200" b="1" dirty="0" smtClean="0">
                          <a:solidFill>
                            <a:schemeClr val="bg1"/>
                          </a:solidFill>
                          <a:effectLst/>
                        </a:rPr>
                        <a:t> испытаний.</a:t>
                      </a:r>
                    </a:p>
                    <a:p>
                      <a:pPr marL="171450" indent="-171450">
                        <a:lnSpc>
                          <a:spcPct val="115000"/>
                        </a:lnSpc>
                        <a:spcAft>
                          <a:spcPts val="0"/>
                        </a:spcAft>
                        <a:buFont typeface="Arial" panose="020B0604020202020204" pitchFamily="34" charset="0"/>
                        <a:buChar char="•"/>
                      </a:pPr>
                      <a:r>
                        <a:rPr lang="ru-RU" sz="1200" b="1" dirty="0" smtClean="0">
                          <a:solidFill>
                            <a:schemeClr val="bg1"/>
                          </a:solidFill>
                          <a:effectLst/>
                        </a:rPr>
                        <a:t>Совместно с  монтажной </a:t>
                      </a:r>
                      <a:r>
                        <a:rPr lang="ru-RU" sz="1200" b="1" dirty="0">
                          <a:solidFill>
                            <a:schemeClr val="bg1"/>
                          </a:solidFill>
                          <a:effectLst/>
                        </a:rPr>
                        <a:t>организации </a:t>
                      </a:r>
                      <a:r>
                        <a:rPr lang="ru-RU" sz="1200" b="1" dirty="0" smtClean="0">
                          <a:solidFill>
                            <a:schemeClr val="bg1"/>
                          </a:solidFill>
                          <a:effectLst/>
                        </a:rPr>
                        <a:t> разработан план производства работ и методика испытаний.</a:t>
                      </a:r>
                      <a:r>
                        <a:rPr lang="ru-RU" sz="1200" b="1" baseline="0" dirty="0" smtClean="0">
                          <a:solidFill>
                            <a:schemeClr val="bg1"/>
                          </a:solidFill>
                          <a:effectLst/>
                        </a:rPr>
                        <a:t>  </a:t>
                      </a:r>
                      <a:endParaRPr lang="ru-RU" sz="1200" b="1" dirty="0">
                        <a:solidFill>
                          <a:schemeClr val="bg1"/>
                        </a:solidFill>
                        <a:effectLst/>
                        <a:latin typeface="Calibri"/>
                        <a:ea typeface="Times New Roman"/>
                        <a:cs typeface="Times New Roman"/>
                      </a:endParaRPr>
                    </a:p>
                  </a:txBody>
                  <a:tcPr marL="18114" marR="18114" marT="0" marB="0">
                    <a:solidFill>
                      <a:schemeClr val="accent5">
                        <a:lumMod val="75000"/>
                      </a:schemeClr>
                    </a:solidFill>
                  </a:tcPr>
                </a:tc>
                <a:tc>
                  <a:txBody>
                    <a:bodyPr/>
                    <a:lstStyle/>
                    <a:p>
                      <a:pPr>
                        <a:lnSpc>
                          <a:spcPct val="115000"/>
                        </a:lnSpc>
                        <a:spcAft>
                          <a:spcPts val="0"/>
                        </a:spcAft>
                      </a:pPr>
                      <a:r>
                        <a:rPr lang="ru-RU" sz="1200" b="1" dirty="0">
                          <a:solidFill>
                            <a:schemeClr val="bg1"/>
                          </a:solidFill>
                          <a:effectLst/>
                        </a:rPr>
                        <a:t>Выполнено 85%  от плана работ Соглашения о гранте. </a:t>
                      </a:r>
                    </a:p>
                    <a:p>
                      <a:pPr>
                        <a:lnSpc>
                          <a:spcPct val="115000"/>
                        </a:lnSpc>
                        <a:spcAft>
                          <a:spcPts val="0"/>
                        </a:spcAft>
                      </a:pPr>
                      <a:r>
                        <a:rPr lang="ru-RU" sz="1200" b="1" dirty="0" smtClean="0">
                          <a:solidFill>
                            <a:schemeClr val="bg1"/>
                          </a:solidFill>
                          <a:effectLst/>
                        </a:rPr>
                        <a:t>Поставка планируется на третью декаду ноября месяца 2018 года. Задержка </a:t>
                      </a:r>
                      <a:r>
                        <a:rPr lang="ru-RU" sz="1200" b="1" dirty="0">
                          <a:solidFill>
                            <a:schemeClr val="bg1"/>
                          </a:solidFill>
                          <a:effectLst/>
                        </a:rPr>
                        <a:t>выполнения </a:t>
                      </a:r>
                    </a:p>
                    <a:p>
                      <a:pPr>
                        <a:lnSpc>
                          <a:spcPct val="115000"/>
                        </a:lnSpc>
                        <a:spcAft>
                          <a:spcPts val="0"/>
                        </a:spcAft>
                      </a:pPr>
                      <a:r>
                        <a:rPr lang="ru-RU" sz="1200" b="1" dirty="0">
                          <a:solidFill>
                            <a:schemeClr val="bg1"/>
                          </a:solidFill>
                          <a:effectLst/>
                        </a:rPr>
                        <a:t>данного локального мероприятия  не влияет  на итоговый срок выполнения </a:t>
                      </a:r>
                      <a:r>
                        <a:rPr lang="ru-RU" sz="1200" b="1" dirty="0" err="1">
                          <a:solidFill>
                            <a:schemeClr val="bg1"/>
                          </a:solidFill>
                          <a:effectLst/>
                        </a:rPr>
                        <a:t>подпроекта</a:t>
                      </a:r>
                      <a:r>
                        <a:rPr lang="ru-RU" sz="1200" b="1" dirty="0">
                          <a:solidFill>
                            <a:schemeClr val="bg1"/>
                          </a:solidFill>
                          <a:effectLst/>
                        </a:rPr>
                        <a:t>.</a:t>
                      </a:r>
                      <a:endParaRPr lang="ru-RU" sz="1200" b="1" dirty="0">
                        <a:solidFill>
                          <a:schemeClr val="bg1"/>
                        </a:solidFill>
                        <a:effectLst/>
                        <a:latin typeface="Calibri"/>
                        <a:ea typeface="Times New Roman"/>
                        <a:cs typeface="Times New Roman"/>
                      </a:endParaRPr>
                    </a:p>
                  </a:txBody>
                  <a:tcPr marL="18114" marR="18114" marT="0" marB="0">
                    <a:solidFill>
                      <a:schemeClr val="accent5">
                        <a:lumMod val="75000"/>
                      </a:schemeClr>
                    </a:solidFill>
                  </a:tcPr>
                </a:tc>
              </a:tr>
              <a:tr h="1610847">
                <a:tc>
                  <a:txBody>
                    <a:bodyPr/>
                    <a:lstStyle/>
                    <a:p>
                      <a:pPr>
                        <a:lnSpc>
                          <a:spcPct val="115000"/>
                        </a:lnSpc>
                        <a:spcAft>
                          <a:spcPts val="0"/>
                        </a:spcAft>
                      </a:pPr>
                      <a:r>
                        <a:rPr lang="en-US" sz="1200" b="1">
                          <a:solidFill>
                            <a:schemeClr val="bg1"/>
                          </a:solidFill>
                          <a:effectLst/>
                        </a:rPr>
                        <a:t>2</a:t>
                      </a:r>
                      <a:endParaRPr lang="ru-RU" sz="1200" b="1">
                        <a:solidFill>
                          <a:schemeClr val="bg1"/>
                        </a:solidFill>
                        <a:effectLst/>
                        <a:latin typeface="Calibri"/>
                        <a:ea typeface="Times New Roman"/>
                        <a:cs typeface="Times New Roman"/>
                      </a:endParaRPr>
                    </a:p>
                  </a:txBody>
                  <a:tcPr marL="18114" marR="18114" marT="0" marB="0">
                    <a:solidFill>
                      <a:schemeClr val="accent5">
                        <a:lumMod val="75000"/>
                      </a:schemeClr>
                    </a:solidFill>
                  </a:tcPr>
                </a:tc>
                <a:tc>
                  <a:txBody>
                    <a:bodyPr/>
                    <a:lstStyle/>
                    <a:p>
                      <a:pPr>
                        <a:lnSpc>
                          <a:spcPct val="115000"/>
                        </a:lnSpc>
                        <a:spcAft>
                          <a:spcPts val="0"/>
                        </a:spcAft>
                      </a:pPr>
                      <a:r>
                        <a:rPr lang="ru-RU" sz="1200" b="1">
                          <a:solidFill>
                            <a:schemeClr val="bg1"/>
                          </a:solidFill>
                          <a:effectLst/>
                        </a:rPr>
                        <a:t>ноябрь 18 - декабрь -18</a:t>
                      </a:r>
                      <a:endParaRPr lang="ru-RU" sz="1200" b="1">
                        <a:solidFill>
                          <a:schemeClr val="bg1"/>
                        </a:solidFill>
                        <a:effectLst/>
                        <a:latin typeface="Calibri"/>
                        <a:ea typeface="Times New Roman"/>
                        <a:cs typeface="Times New Roman"/>
                      </a:endParaRPr>
                    </a:p>
                  </a:txBody>
                  <a:tcPr marL="18114" marR="18114" marT="0" marB="0">
                    <a:solidFill>
                      <a:schemeClr val="accent5">
                        <a:lumMod val="75000"/>
                      </a:schemeClr>
                    </a:solidFill>
                  </a:tcPr>
                </a:tc>
                <a:tc>
                  <a:txBody>
                    <a:bodyPr/>
                    <a:lstStyle/>
                    <a:p>
                      <a:pPr>
                        <a:lnSpc>
                          <a:spcPct val="115000"/>
                        </a:lnSpc>
                        <a:spcAft>
                          <a:spcPts val="0"/>
                        </a:spcAft>
                      </a:pPr>
                      <a:r>
                        <a:rPr lang="ru-RU" sz="1200" b="1">
                          <a:solidFill>
                            <a:schemeClr val="bg1"/>
                          </a:solidFill>
                          <a:effectLst/>
                        </a:rPr>
                        <a:t>Выполнение монтажных и наладочных работ  на объекте внедрения (на ФРПО АО "ССГПО"). </a:t>
                      </a:r>
                      <a:endParaRPr lang="ru-RU" sz="1200" b="1">
                        <a:solidFill>
                          <a:schemeClr val="bg1"/>
                        </a:solidFill>
                        <a:effectLst/>
                        <a:latin typeface="Calibri"/>
                        <a:ea typeface="Times New Roman"/>
                        <a:cs typeface="Times New Roman"/>
                      </a:endParaRPr>
                    </a:p>
                  </a:txBody>
                  <a:tcPr marL="18114" marR="18114" marT="0" marB="0">
                    <a:solidFill>
                      <a:schemeClr val="accent5">
                        <a:lumMod val="75000"/>
                      </a:schemeClr>
                    </a:solidFill>
                  </a:tcPr>
                </a:tc>
                <a:tc>
                  <a:txBody>
                    <a:bodyPr/>
                    <a:lstStyle/>
                    <a:p>
                      <a:pPr>
                        <a:lnSpc>
                          <a:spcPct val="115000"/>
                        </a:lnSpc>
                        <a:spcAft>
                          <a:spcPts val="0"/>
                        </a:spcAft>
                      </a:pPr>
                      <a:r>
                        <a:rPr lang="ru-RU" sz="1200" b="1" dirty="0">
                          <a:solidFill>
                            <a:schemeClr val="bg1"/>
                          </a:solidFill>
                          <a:effectLst/>
                        </a:rPr>
                        <a:t>Выполнены организационные и подготовительные работы для </a:t>
                      </a:r>
                      <a:r>
                        <a:rPr lang="ru-RU" sz="1200" b="1" dirty="0" smtClean="0">
                          <a:solidFill>
                            <a:schemeClr val="bg1"/>
                          </a:solidFill>
                          <a:effectLst/>
                        </a:rPr>
                        <a:t>проведения монтажных</a:t>
                      </a:r>
                      <a:r>
                        <a:rPr lang="ru-RU" sz="1200" b="1" baseline="0" dirty="0" smtClean="0">
                          <a:solidFill>
                            <a:schemeClr val="bg1"/>
                          </a:solidFill>
                          <a:effectLst/>
                        </a:rPr>
                        <a:t> работ в объеме требуемом  для внедрения</a:t>
                      </a:r>
                      <a:r>
                        <a:rPr lang="ru-RU" sz="1200" b="1" dirty="0" smtClean="0">
                          <a:solidFill>
                            <a:schemeClr val="bg1"/>
                          </a:solidFill>
                          <a:effectLst/>
                        </a:rPr>
                        <a:t>, </a:t>
                      </a:r>
                      <a:r>
                        <a:rPr lang="ru-RU" sz="1200" b="1" dirty="0">
                          <a:solidFill>
                            <a:schemeClr val="bg1"/>
                          </a:solidFill>
                          <a:effectLst/>
                        </a:rPr>
                        <a:t>в том числе:</a:t>
                      </a:r>
                    </a:p>
                    <a:p>
                      <a:pPr>
                        <a:lnSpc>
                          <a:spcPct val="115000"/>
                        </a:lnSpc>
                        <a:spcAft>
                          <a:spcPts val="0"/>
                        </a:spcAft>
                      </a:pPr>
                      <a:r>
                        <a:rPr lang="ru-RU" sz="1200" b="1" dirty="0">
                          <a:solidFill>
                            <a:schemeClr val="bg1"/>
                          </a:solidFill>
                          <a:effectLst/>
                        </a:rPr>
                        <a:t>- согласован план работ с бизнес-партнером и конечным пользователем АС ОМКВР; </a:t>
                      </a:r>
                    </a:p>
                    <a:p>
                      <a:pPr>
                        <a:lnSpc>
                          <a:spcPct val="115000"/>
                        </a:lnSpc>
                        <a:spcAft>
                          <a:spcPts val="0"/>
                        </a:spcAft>
                      </a:pPr>
                      <a:r>
                        <a:rPr lang="ru-RU" sz="1200" b="1" dirty="0">
                          <a:solidFill>
                            <a:schemeClr val="bg1"/>
                          </a:solidFill>
                          <a:effectLst/>
                        </a:rPr>
                        <a:t>-подготовлен инструмент и экипировка персонала Т</a:t>
                      </a:r>
                      <a:r>
                        <a:rPr lang="en-US" sz="1200" b="1" dirty="0">
                          <a:solidFill>
                            <a:schemeClr val="bg1"/>
                          </a:solidFill>
                          <a:effectLst/>
                        </a:rPr>
                        <a:t>ST</a:t>
                      </a:r>
                      <a:r>
                        <a:rPr lang="ru-RU" sz="1200" b="1" dirty="0">
                          <a:solidFill>
                            <a:schemeClr val="bg1"/>
                          </a:solidFill>
                          <a:effectLst/>
                        </a:rPr>
                        <a:t>-16 для участия в проведении работ в промышленных условиях с учетом требований регламентов охраны труда и техники безопасности, утверждённых по месту производства работ.</a:t>
                      </a:r>
                    </a:p>
                    <a:p>
                      <a:pPr>
                        <a:lnSpc>
                          <a:spcPct val="115000"/>
                        </a:lnSpc>
                        <a:spcAft>
                          <a:spcPts val="0"/>
                        </a:spcAft>
                      </a:pPr>
                      <a:r>
                        <a:rPr lang="ru-RU" sz="1200" b="1" dirty="0">
                          <a:solidFill>
                            <a:schemeClr val="bg1"/>
                          </a:solidFill>
                          <a:effectLst/>
                        </a:rPr>
                        <a:t>Работы непосредственно  на объекте будут начаты в конце  ноября 2018 г. (срок готовности объекта ФРПО  к проведению испытаний и внедренческих работ, декларированный АО "ССГПО). </a:t>
                      </a:r>
                      <a:endParaRPr lang="ru-RU" sz="1200" b="1" dirty="0">
                        <a:solidFill>
                          <a:schemeClr val="bg1"/>
                        </a:solidFill>
                        <a:effectLst/>
                        <a:latin typeface="Calibri"/>
                        <a:ea typeface="Times New Roman"/>
                        <a:cs typeface="Times New Roman"/>
                      </a:endParaRPr>
                    </a:p>
                  </a:txBody>
                  <a:tcPr marL="18114" marR="18114" marT="0" marB="0">
                    <a:solidFill>
                      <a:schemeClr val="accent5">
                        <a:lumMod val="75000"/>
                      </a:schemeClr>
                    </a:solidFill>
                  </a:tcPr>
                </a:tc>
                <a:tc>
                  <a:txBody>
                    <a:bodyPr/>
                    <a:lstStyle/>
                    <a:p>
                      <a:pPr>
                        <a:lnSpc>
                          <a:spcPct val="115000"/>
                        </a:lnSpc>
                        <a:spcAft>
                          <a:spcPts val="0"/>
                        </a:spcAft>
                      </a:pPr>
                      <a:r>
                        <a:rPr lang="ru-RU" sz="1200" b="1" dirty="0">
                          <a:solidFill>
                            <a:schemeClr val="bg1"/>
                          </a:solidFill>
                          <a:effectLst/>
                        </a:rPr>
                        <a:t>Выполнено 40%. Работа будет завершена  до конца 4-го квартала 2018 г.</a:t>
                      </a:r>
                    </a:p>
                    <a:p>
                      <a:pPr>
                        <a:lnSpc>
                          <a:spcPct val="115000"/>
                        </a:lnSpc>
                        <a:spcAft>
                          <a:spcPts val="0"/>
                        </a:spcAft>
                      </a:pPr>
                      <a:r>
                        <a:rPr lang="ru-RU" sz="1200" b="1" dirty="0">
                          <a:solidFill>
                            <a:schemeClr val="bg1"/>
                          </a:solidFill>
                          <a:effectLst/>
                        </a:rPr>
                        <a:t>Задержка срока выполнения данного этапа не влияет на итоговый срок выполнения плана работ второго полугодия.</a:t>
                      </a:r>
                      <a:endParaRPr lang="ru-RU" sz="1200" b="1" dirty="0">
                        <a:solidFill>
                          <a:schemeClr val="bg1"/>
                        </a:solidFill>
                        <a:effectLst/>
                        <a:latin typeface="Calibri"/>
                        <a:ea typeface="Times New Roman"/>
                        <a:cs typeface="Times New Roman"/>
                      </a:endParaRPr>
                    </a:p>
                  </a:txBody>
                  <a:tcPr marL="18114" marR="18114" marT="0" marB="0">
                    <a:solidFill>
                      <a:schemeClr val="accent5">
                        <a:lumMod val="75000"/>
                      </a:schemeClr>
                    </a:solidFill>
                  </a:tcPr>
                </a:tc>
              </a:tr>
            </a:tbl>
          </a:graphicData>
        </a:graphic>
      </p:graphicFrame>
      <p:sp>
        <p:nvSpPr>
          <p:cNvPr id="10" name="TextBox 9"/>
          <p:cNvSpPr txBox="1"/>
          <p:nvPr/>
        </p:nvSpPr>
        <p:spPr>
          <a:xfrm>
            <a:off x="2219325" y="565660"/>
            <a:ext cx="8353425" cy="584775"/>
          </a:xfrm>
          <a:prstGeom prst="rect">
            <a:avLst/>
          </a:prstGeom>
          <a:noFill/>
        </p:spPr>
        <p:txBody>
          <a:bodyPr wrap="square" rtlCol="0">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kk-KZ" sz="3200" dirty="0" smtClean="0">
                <a:effectLst>
                  <a:outerShdw blurRad="38100" dist="38100" dir="2700000" algn="tl">
                    <a:srgbClr val="000000">
                      <a:alpha val="43137"/>
                    </a:srgbClr>
                  </a:outerShdw>
                </a:effectLst>
                <a:latin typeface="Cuprum" panose="02000506000000020004" pitchFamily="2" charset="0"/>
              </a:rPr>
              <a:t>Выполнение плана работ 2-го полугодия_ лист1 </a:t>
            </a:r>
            <a:endParaRPr lang="ru-RU" sz="3200" dirty="0">
              <a:effectLst>
                <a:outerShdw blurRad="38100" dist="38100" dir="2700000" algn="tl">
                  <a:srgbClr val="000000">
                    <a:alpha val="43137"/>
                  </a:srgbClr>
                </a:outerShdw>
              </a:effectLst>
              <a:latin typeface="Cuprum" panose="02000506000000020004" pitchFamily="2" charset="0"/>
            </a:endParaRPr>
          </a:p>
        </p:txBody>
      </p:sp>
    </p:spTree>
    <p:extLst>
      <p:ext uri="{BB962C8B-B14F-4D97-AF65-F5344CB8AC3E}">
        <p14:creationId xmlns:p14="http://schemas.microsoft.com/office/powerpoint/2010/main" val="17033912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3425" y="76201"/>
            <a:ext cx="1692275" cy="660400"/>
          </a:xfrm>
          <a:prstGeom prst="rect">
            <a:avLst/>
          </a:prstGeom>
        </p:spPr>
      </p:pic>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47" y="59542"/>
            <a:ext cx="1711453" cy="677059"/>
          </a:xfrm>
          <a:prstGeom prst="rect">
            <a:avLst/>
          </a:prstGeom>
        </p:spPr>
      </p:pic>
      <p:pic>
        <p:nvPicPr>
          <p:cNvPr id="15" name="Рисунок 14" descr="Логотип TST-16 а.PNG"/>
          <p:cNvPicPr/>
          <p:nvPr/>
        </p:nvPicPr>
        <p:blipFill>
          <a:blip r:embed="rId4" cstate="print"/>
          <a:stretch>
            <a:fillRect/>
          </a:stretch>
        </p:blipFill>
        <p:spPr>
          <a:xfrm>
            <a:off x="10237937" y="141065"/>
            <a:ext cx="1729556" cy="662753"/>
          </a:xfrm>
          <a:prstGeom prst="rect">
            <a:avLst/>
          </a:prstGeom>
        </p:spPr>
      </p:pic>
      <p:graphicFrame>
        <p:nvGraphicFramePr>
          <p:cNvPr id="3" name="Таблица 2"/>
          <p:cNvGraphicFramePr>
            <a:graphicFrameLocks noGrp="1"/>
          </p:cNvGraphicFramePr>
          <p:nvPr>
            <p:extLst>
              <p:ext uri="{D42A27DB-BD31-4B8C-83A1-F6EECF244321}">
                <p14:modId xmlns:p14="http://schemas.microsoft.com/office/powerpoint/2010/main" val="3463270411"/>
              </p:ext>
            </p:extLst>
          </p:nvPr>
        </p:nvGraphicFramePr>
        <p:xfrm>
          <a:off x="409576" y="1149350"/>
          <a:ext cx="11429999" cy="5443474"/>
        </p:xfrm>
        <a:graphic>
          <a:graphicData uri="http://schemas.openxmlformats.org/drawingml/2006/table">
            <a:tbl>
              <a:tblPr firstRow="1" firstCol="1" bandRow="1">
                <a:tableStyleId>{5C22544A-7EE6-4342-B048-85BDC9FD1C3A}</a:tableStyleId>
              </a:tblPr>
              <a:tblGrid>
                <a:gridCol w="456147"/>
                <a:gridCol w="1391702"/>
                <a:gridCol w="2129524"/>
                <a:gridCol w="5063984"/>
                <a:gridCol w="2388642"/>
              </a:tblGrid>
              <a:tr h="601781">
                <a:tc>
                  <a:txBody>
                    <a:bodyPr/>
                    <a:lstStyle/>
                    <a:p>
                      <a:pPr>
                        <a:lnSpc>
                          <a:spcPct val="115000"/>
                        </a:lnSpc>
                        <a:spcAft>
                          <a:spcPts val="0"/>
                        </a:spcAft>
                      </a:pPr>
                      <a:r>
                        <a:rPr lang="ru-RU" sz="1200" b="1" dirty="0">
                          <a:solidFill>
                            <a:schemeClr val="bg1"/>
                          </a:solidFill>
                          <a:effectLst/>
                        </a:rPr>
                        <a:t>3</a:t>
                      </a:r>
                      <a:endParaRPr lang="ru-RU" sz="1200" b="1" dirty="0">
                        <a:solidFill>
                          <a:schemeClr val="bg1"/>
                        </a:solidFill>
                        <a:effectLst/>
                        <a:latin typeface="Calibri"/>
                        <a:ea typeface="Times New Roman"/>
                        <a:cs typeface="Times New Roman"/>
                      </a:endParaRPr>
                    </a:p>
                  </a:txBody>
                  <a:tcPr marL="18114" marR="18114" marT="0" marB="0">
                    <a:solidFill>
                      <a:schemeClr val="accent5">
                        <a:lumMod val="75000"/>
                      </a:schemeClr>
                    </a:solidFill>
                  </a:tcPr>
                </a:tc>
                <a:tc>
                  <a:txBody>
                    <a:bodyPr/>
                    <a:lstStyle/>
                    <a:p>
                      <a:pPr>
                        <a:lnSpc>
                          <a:spcPct val="115000"/>
                        </a:lnSpc>
                        <a:spcAft>
                          <a:spcPts val="0"/>
                        </a:spcAft>
                      </a:pPr>
                      <a:r>
                        <a:rPr lang="ru-RU" sz="1200" b="1" dirty="0">
                          <a:solidFill>
                            <a:schemeClr val="bg1"/>
                          </a:solidFill>
                          <a:effectLst/>
                        </a:rPr>
                        <a:t>октябрь 18 - декабрь -18</a:t>
                      </a:r>
                      <a:endParaRPr lang="ru-RU" sz="1200" b="1" dirty="0">
                        <a:solidFill>
                          <a:schemeClr val="bg1"/>
                        </a:solidFill>
                        <a:effectLst/>
                        <a:latin typeface="Calibri"/>
                        <a:ea typeface="Times New Roman"/>
                        <a:cs typeface="Times New Roman"/>
                      </a:endParaRPr>
                    </a:p>
                  </a:txBody>
                  <a:tcPr marL="18114" marR="18114" marT="0" marB="0">
                    <a:solidFill>
                      <a:schemeClr val="accent5">
                        <a:lumMod val="75000"/>
                      </a:schemeClr>
                    </a:solidFill>
                  </a:tcPr>
                </a:tc>
                <a:tc>
                  <a:txBody>
                    <a:bodyPr/>
                    <a:lstStyle/>
                    <a:p>
                      <a:pPr>
                        <a:lnSpc>
                          <a:spcPct val="115000"/>
                        </a:lnSpc>
                        <a:spcAft>
                          <a:spcPts val="0"/>
                        </a:spcAft>
                      </a:pPr>
                      <a:r>
                        <a:rPr lang="ru-RU" sz="1200" b="1" dirty="0">
                          <a:solidFill>
                            <a:schemeClr val="bg1"/>
                          </a:solidFill>
                          <a:effectLst/>
                        </a:rPr>
                        <a:t>Проведение испытаний  автоматизированной системы оперативного мониторинга качества входных </a:t>
                      </a:r>
                      <a:r>
                        <a:rPr lang="ru-RU" sz="1200" b="1" dirty="0" err="1">
                          <a:solidFill>
                            <a:schemeClr val="bg1"/>
                          </a:solidFill>
                          <a:effectLst/>
                        </a:rPr>
                        <a:t>рудопотоков</a:t>
                      </a:r>
                      <a:r>
                        <a:rPr lang="ru-RU" sz="1200" b="1" dirty="0">
                          <a:solidFill>
                            <a:schemeClr val="bg1"/>
                          </a:solidFill>
                          <a:effectLst/>
                        </a:rPr>
                        <a:t> в промышленных условиях ФРПО АО "ССГПО".</a:t>
                      </a:r>
                      <a:endParaRPr lang="ru-RU" sz="1200" b="1" dirty="0">
                        <a:solidFill>
                          <a:schemeClr val="bg1"/>
                        </a:solidFill>
                        <a:effectLst/>
                        <a:latin typeface="Calibri"/>
                        <a:ea typeface="Times New Roman"/>
                        <a:cs typeface="Times New Roman"/>
                      </a:endParaRPr>
                    </a:p>
                  </a:txBody>
                  <a:tcPr marL="18114" marR="18114" marT="0" marB="0">
                    <a:solidFill>
                      <a:schemeClr val="accent5">
                        <a:lumMod val="75000"/>
                      </a:schemeClr>
                    </a:solidFill>
                  </a:tcPr>
                </a:tc>
                <a:tc>
                  <a:txBody>
                    <a:bodyPr/>
                    <a:lstStyle/>
                    <a:p>
                      <a:pPr>
                        <a:lnSpc>
                          <a:spcPct val="115000"/>
                        </a:lnSpc>
                        <a:spcAft>
                          <a:spcPts val="0"/>
                        </a:spcAft>
                      </a:pPr>
                      <a:r>
                        <a:rPr lang="ru-RU" sz="1200" b="1">
                          <a:solidFill>
                            <a:schemeClr val="bg1"/>
                          </a:solidFill>
                          <a:effectLst/>
                        </a:rPr>
                        <a:t>Подготовлен план испытаний АС ОМКВР на объекте  ФРПО где будут проведены испытания  автоматизирован-ной системы оперативного мониторинга качества входных рудопотоков в промышленных условиях.</a:t>
                      </a:r>
                    </a:p>
                    <a:p>
                      <a:pPr>
                        <a:lnSpc>
                          <a:spcPct val="115000"/>
                        </a:lnSpc>
                        <a:spcAft>
                          <a:spcPts val="0"/>
                        </a:spcAft>
                      </a:pPr>
                      <a:r>
                        <a:rPr lang="ru-RU" sz="1200" b="1">
                          <a:solidFill>
                            <a:schemeClr val="bg1"/>
                          </a:solidFill>
                          <a:effectLst/>
                        </a:rPr>
                        <a:t>Проведены предварительные испытания работы системы в режиме реального времени с использованием специализированного  стенда созданного в рамках выполненных работ по гранту.</a:t>
                      </a:r>
                      <a:endParaRPr lang="ru-RU" sz="1200" b="1">
                        <a:solidFill>
                          <a:schemeClr val="bg1"/>
                        </a:solidFill>
                        <a:effectLst/>
                        <a:latin typeface="Calibri"/>
                        <a:ea typeface="Times New Roman"/>
                        <a:cs typeface="Times New Roman"/>
                      </a:endParaRPr>
                    </a:p>
                  </a:txBody>
                  <a:tcPr marL="18114" marR="18114" marT="0" marB="0">
                    <a:solidFill>
                      <a:schemeClr val="accent5">
                        <a:lumMod val="75000"/>
                      </a:schemeClr>
                    </a:solidFill>
                  </a:tcPr>
                </a:tc>
                <a:tc>
                  <a:txBody>
                    <a:bodyPr/>
                    <a:lstStyle/>
                    <a:p>
                      <a:pPr>
                        <a:lnSpc>
                          <a:spcPct val="115000"/>
                        </a:lnSpc>
                        <a:spcAft>
                          <a:spcPts val="0"/>
                        </a:spcAft>
                      </a:pPr>
                      <a:r>
                        <a:rPr lang="ru-RU" sz="1200" b="1" dirty="0">
                          <a:solidFill>
                            <a:schemeClr val="bg1"/>
                          </a:solidFill>
                          <a:effectLst/>
                        </a:rPr>
                        <a:t>Выполнено на 70%.  Работа будет завершена до конца 4-го квартала 2018 г.</a:t>
                      </a:r>
                    </a:p>
                    <a:p>
                      <a:pPr>
                        <a:lnSpc>
                          <a:spcPct val="115000"/>
                        </a:lnSpc>
                        <a:spcAft>
                          <a:spcPts val="0"/>
                        </a:spcAft>
                      </a:pPr>
                      <a:r>
                        <a:rPr lang="ru-RU" sz="1200" b="1" dirty="0">
                          <a:solidFill>
                            <a:schemeClr val="bg1"/>
                          </a:solidFill>
                          <a:effectLst/>
                        </a:rPr>
                        <a:t>Задержка срока выполнения данного этапа не влияет на итоговый срок выполнения </a:t>
                      </a:r>
                      <a:r>
                        <a:rPr lang="ru-RU" sz="1200" b="1" dirty="0" err="1">
                          <a:solidFill>
                            <a:schemeClr val="bg1"/>
                          </a:solidFill>
                          <a:effectLst/>
                        </a:rPr>
                        <a:t>подпроекта</a:t>
                      </a:r>
                      <a:r>
                        <a:rPr lang="ru-RU" sz="1200" b="1" dirty="0">
                          <a:solidFill>
                            <a:schemeClr val="bg1"/>
                          </a:solidFill>
                          <a:effectLst/>
                        </a:rPr>
                        <a:t>.</a:t>
                      </a:r>
                      <a:endParaRPr lang="ru-RU" sz="1200" b="1" dirty="0">
                        <a:solidFill>
                          <a:schemeClr val="bg1"/>
                        </a:solidFill>
                        <a:effectLst/>
                        <a:latin typeface="Calibri"/>
                        <a:ea typeface="Times New Roman"/>
                        <a:cs typeface="Times New Roman"/>
                      </a:endParaRPr>
                    </a:p>
                  </a:txBody>
                  <a:tcPr marL="18114" marR="18114" marT="0" marB="0">
                    <a:solidFill>
                      <a:schemeClr val="accent5">
                        <a:lumMod val="75000"/>
                      </a:schemeClr>
                    </a:solidFill>
                  </a:tcPr>
                </a:tc>
              </a:tr>
              <a:tr h="1455166">
                <a:tc>
                  <a:txBody>
                    <a:bodyPr/>
                    <a:lstStyle/>
                    <a:p>
                      <a:pPr>
                        <a:lnSpc>
                          <a:spcPct val="115000"/>
                        </a:lnSpc>
                        <a:spcAft>
                          <a:spcPts val="0"/>
                        </a:spcAft>
                      </a:pPr>
                      <a:r>
                        <a:rPr lang="ru-RU" sz="1200" b="1" dirty="0">
                          <a:solidFill>
                            <a:schemeClr val="bg1"/>
                          </a:solidFill>
                          <a:effectLst/>
                        </a:rPr>
                        <a:t>4</a:t>
                      </a:r>
                      <a:endParaRPr lang="ru-RU" sz="1200" b="1" dirty="0">
                        <a:solidFill>
                          <a:schemeClr val="bg1"/>
                        </a:solidFill>
                        <a:effectLst/>
                        <a:latin typeface="Calibri"/>
                        <a:ea typeface="Times New Roman"/>
                        <a:cs typeface="Times New Roman"/>
                      </a:endParaRPr>
                    </a:p>
                  </a:txBody>
                  <a:tcPr marL="18114" marR="18114" marT="0" marB="0">
                    <a:solidFill>
                      <a:schemeClr val="accent5">
                        <a:lumMod val="75000"/>
                      </a:schemeClr>
                    </a:solidFill>
                  </a:tcPr>
                </a:tc>
                <a:tc>
                  <a:txBody>
                    <a:bodyPr/>
                    <a:lstStyle/>
                    <a:p>
                      <a:pPr>
                        <a:lnSpc>
                          <a:spcPct val="115000"/>
                        </a:lnSpc>
                        <a:spcAft>
                          <a:spcPts val="0"/>
                        </a:spcAft>
                      </a:pPr>
                      <a:r>
                        <a:rPr lang="ru-RU" sz="1200" b="1">
                          <a:solidFill>
                            <a:schemeClr val="bg1"/>
                          </a:solidFill>
                          <a:effectLst/>
                        </a:rPr>
                        <a:t>октябрь 18 - декабрь -18</a:t>
                      </a:r>
                      <a:endParaRPr lang="ru-RU" sz="1200" b="1">
                        <a:solidFill>
                          <a:schemeClr val="bg1"/>
                        </a:solidFill>
                        <a:effectLst/>
                        <a:latin typeface="Calibri"/>
                        <a:ea typeface="Times New Roman"/>
                        <a:cs typeface="Times New Roman"/>
                      </a:endParaRPr>
                    </a:p>
                  </a:txBody>
                  <a:tcPr marL="18114" marR="18114" marT="0" marB="0">
                    <a:solidFill>
                      <a:schemeClr val="accent5">
                        <a:lumMod val="75000"/>
                      </a:schemeClr>
                    </a:solidFill>
                  </a:tcPr>
                </a:tc>
                <a:tc>
                  <a:txBody>
                    <a:bodyPr/>
                    <a:lstStyle/>
                    <a:p>
                      <a:pPr>
                        <a:lnSpc>
                          <a:spcPct val="115000"/>
                        </a:lnSpc>
                        <a:spcAft>
                          <a:spcPts val="1000"/>
                        </a:spcAft>
                      </a:pPr>
                      <a:r>
                        <a:rPr lang="ru-RU" sz="1200" b="1">
                          <a:solidFill>
                            <a:schemeClr val="bg1"/>
                          </a:solidFill>
                          <a:effectLst/>
                        </a:rPr>
                        <a:t>Ввод автоматизированной  системы оперативного мониторинга качества входных рудопотоков в опытно-промышленную эксплуатацию на ФРПО АО "ССГПО". </a:t>
                      </a:r>
                      <a:endParaRPr lang="ru-RU" sz="1200" b="1">
                        <a:solidFill>
                          <a:schemeClr val="bg1"/>
                        </a:solidFill>
                        <a:effectLst/>
                        <a:latin typeface="Calibri"/>
                        <a:ea typeface="Times New Roman"/>
                        <a:cs typeface="Times New Roman"/>
                      </a:endParaRPr>
                    </a:p>
                  </a:txBody>
                  <a:tcPr marL="18114" marR="18114" marT="0" marB="0">
                    <a:solidFill>
                      <a:schemeClr val="accent5">
                        <a:lumMod val="75000"/>
                      </a:schemeClr>
                    </a:solidFill>
                  </a:tcPr>
                </a:tc>
                <a:tc>
                  <a:txBody>
                    <a:bodyPr/>
                    <a:lstStyle/>
                    <a:p>
                      <a:pPr>
                        <a:lnSpc>
                          <a:spcPct val="115000"/>
                        </a:lnSpc>
                        <a:spcAft>
                          <a:spcPts val="0"/>
                        </a:spcAft>
                      </a:pPr>
                      <a:r>
                        <a:rPr lang="ru-RU" sz="1200" b="1">
                          <a:solidFill>
                            <a:schemeClr val="bg1"/>
                          </a:solidFill>
                          <a:effectLst/>
                        </a:rPr>
                        <a:t>Подготовлен комплект документов и рабочей документации для представления  на рассмотрения комиссии по приёму АС ОМКВР в опытно-промышленную эксплуатацию. Согласован состав комиссии  с участием специалистов бизнес-партнера ТОО «Системотехника» и  службы эксплуатации ПТУ «Рудоавтоматика»  АО "ССГПО". Такая схема ввода в эксплуатацию предусмотрена соглашением о совместном взаимодействии  АО "ССГПО" и ТОО "</a:t>
                      </a:r>
                      <a:r>
                        <a:rPr lang="en-US" sz="1200" b="1">
                          <a:solidFill>
                            <a:schemeClr val="bg1"/>
                          </a:solidFill>
                          <a:effectLst/>
                        </a:rPr>
                        <a:t>TST</a:t>
                      </a:r>
                      <a:r>
                        <a:rPr lang="ru-RU" sz="1200" b="1">
                          <a:solidFill>
                            <a:schemeClr val="bg1"/>
                          </a:solidFill>
                          <a:effectLst/>
                        </a:rPr>
                        <a:t>-16" от 03 мая 2017г.</a:t>
                      </a:r>
                      <a:endParaRPr lang="ru-RU" sz="1200" b="1">
                        <a:solidFill>
                          <a:schemeClr val="bg1"/>
                        </a:solidFill>
                        <a:effectLst/>
                        <a:latin typeface="Calibri"/>
                        <a:ea typeface="Times New Roman"/>
                        <a:cs typeface="Times New Roman"/>
                      </a:endParaRPr>
                    </a:p>
                  </a:txBody>
                  <a:tcPr marL="18114" marR="18114" marT="0" marB="0">
                    <a:solidFill>
                      <a:schemeClr val="accent5">
                        <a:lumMod val="75000"/>
                      </a:schemeClr>
                    </a:solidFill>
                  </a:tcPr>
                </a:tc>
                <a:tc>
                  <a:txBody>
                    <a:bodyPr/>
                    <a:lstStyle/>
                    <a:p>
                      <a:pPr>
                        <a:lnSpc>
                          <a:spcPct val="115000"/>
                        </a:lnSpc>
                        <a:spcAft>
                          <a:spcPts val="0"/>
                        </a:spcAft>
                      </a:pPr>
                      <a:r>
                        <a:rPr lang="ru-RU" sz="1200" b="1" dirty="0">
                          <a:solidFill>
                            <a:schemeClr val="bg1"/>
                          </a:solidFill>
                          <a:effectLst/>
                        </a:rPr>
                        <a:t>Выполнено на 70%. Работа будет завершена согласно плана  работ  Соглашения о гранте.</a:t>
                      </a:r>
                      <a:endParaRPr lang="ru-RU" sz="1200" b="1" dirty="0">
                        <a:solidFill>
                          <a:schemeClr val="bg1"/>
                        </a:solidFill>
                        <a:effectLst/>
                        <a:latin typeface="Calibri"/>
                        <a:ea typeface="Times New Roman"/>
                        <a:cs typeface="Times New Roman"/>
                      </a:endParaRPr>
                    </a:p>
                  </a:txBody>
                  <a:tcPr marL="18114" marR="18114" marT="0" marB="0">
                    <a:solidFill>
                      <a:schemeClr val="accent5">
                        <a:lumMod val="75000"/>
                      </a:schemeClr>
                    </a:solidFill>
                  </a:tcPr>
                </a:tc>
              </a:tr>
              <a:tr h="231454">
                <a:tc>
                  <a:txBody>
                    <a:bodyPr/>
                    <a:lstStyle/>
                    <a:p>
                      <a:pPr>
                        <a:lnSpc>
                          <a:spcPct val="115000"/>
                        </a:lnSpc>
                        <a:spcAft>
                          <a:spcPts val="0"/>
                        </a:spcAft>
                      </a:pPr>
                      <a:r>
                        <a:rPr lang="en-US" sz="1200" b="1">
                          <a:solidFill>
                            <a:schemeClr val="bg1"/>
                          </a:solidFill>
                          <a:effectLst/>
                        </a:rPr>
                        <a:t>5</a:t>
                      </a:r>
                      <a:endParaRPr lang="ru-RU" sz="1200" b="1">
                        <a:solidFill>
                          <a:schemeClr val="bg1"/>
                        </a:solidFill>
                        <a:effectLst/>
                        <a:latin typeface="Calibri"/>
                        <a:ea typeface="Times New Roman"/>
                        <a:cs typeface="Times New Roman"/>
                      </a:endParaRPr>
                    </a:p>
                  </a:txBody>
                  <a:tcPr marL="18114" marR="18114" marT="0" marB="0">
                    <a:solidFill>
                      <a:schemeClr val="accent5">
                        <a:lumMod val="75000"/>
                      </a:schemeClr>
                    </a:solidFill>
                  </a:tcPr>
                </a:tc>
                <a:tc>
                  <a:txBody>
                    <a:bodyPr/>
                    <a:lstStyle/>
                    <a:p>
                      <a:pPr algn="ctr">
                        <a:lnSpc>
                          <a:spcPct val="115000"/>
                        </a:lnSpc>
                        <a:spcAft>
                          <a:spcPts val="0"/>
                        </a:spcAft>
                      </a:pPr>
                      <a:r>
                        <a:rPr lang="ru-RU" sz="1200" b="1" dirty="0">
                          <a:solidFill>
                            <a:schemeClr val="bg1"/>
                          </a:solidFill>
                          <a:effectLst/>
                        </a:rPr>
                        <a:t>ноябрь 18 - декабрь -18</a:t>
                      </a:r>
                      <a:endParaRPr lang="ru-RU" sz="1200" b="1" dirty="0">
                        <a:solidFill>
                          <a:schemeClr val="bg1"/>
                        </a:solidFill>
                        <a:effectLst/>
                        <a:latin typeface="Calibri"/>
                        <a:ea typeface="Times New Roman"/>
                        <a:cs typeface="Times New Roman"/>
                      </a:endParaRPr>
                    </a:p>
                  </a:txBody>
                  <a:tcPr marL="18114" marR="18114" marT="0" marB="0">
                    <a:solidFill>
                      <a:schemeClr val="accent5">
                        <a:lumMod val="75000"/>
                      </a:schemeClr>
                    </a:solidFill>
                  </a:tcPr>
                </a:tc>
                <a:tc>
                  <a:txBody>
                    <a:bodyPr/>
                    <a:lstStyle/>
                    <a:p>
                      <a:pPr>
                        <a:lnSpc>
                          <a:spcPct val="115000"/>
                        </a:lnSpc>
                        <a:spcAft>
                          <a:spcPts val="1000"/>
                        </a:spcAft>
                      </a:pPr>
                      <a:r>
                        <a:rPr lang="ru-RU" sz="1200" b="1" u="none" strike="noStrike" dirty="0">
                          <a:solidFill>
                            <a:schemeClr val="bg1"/>
                          </a:solidFill>
                          <a:effectLst/>
                        </a:rPr>
                        <a:t>Анализ функционирования </a:t>
                      </a:r>
                      <a:r>
                        <a:rPr lang="ru-RU" sz="1200" b="1" u="none" strike="noStrike" dirty="0" smtClean="0">
                          <a:solidFill>
                            <a:schemeClr val="bg1"/>
                          </a:solidFill>
                          <a:effectLst/>
                        </a:rPr>
                        <a:t>АС ОМКВР после</a:t>
                      </a:r>
                      <a:r>
                        <a:rPr lang="ru-RU" sz="1200" b="1" u="none" strike="noStrike" baseline="0" dirty="0" smtClean="0">
                          <a:solidFill>
                            <a:schemeClr val="bg1"/>
                          </a:solidFill>
                          <a:effectLst/>
                        </a:rPr>
                        <a:t> опытно-промышленной эксплуатации</a:t>
                      </a:r>
                      <a:endParaRPr lang="ru-RU" sz="1200" b="1" dirty="0">
                        <a:solidFill>
                          <a:schemeClr val="bg1"/>
                        </a:solidFill>
                        <a:effectLst/>
                        <a:latin typeface="Calibri"/>
                        <a:ea typeface="Times New Roman"/>
                        <a:cs typeface="Times New Roman"/>
                      </a:endParaRPr>
                    </a:p>
                  </a:txBody>
                  <a:tcPr marL="18114" marR="18114" marT="0" marB="0">
                    <a:solidFill>
                      <a:schemeClr val="accent5">
                        <a:lumMod val="75000"/>
                      </a:schemeClr>
                    </a:solidFill>
                  </a:tcPr>
                </a:tc>
                <a:tc>
                  <a:txBody>
                    <a:bodyPr/>
                    <a:lstStyle/>
                    <a:p>
                      <a:pPr>
                        <a:lnSpc>
                          <a:spcPct val="115000"/>
                        </a:lnSpc>
                        <a:spcAft>
                          <a:spcPts val="0"/>
                        </a:spcAft>
                      </a:pPr>
                      <a:r>
                        <a:rPr lang="ru-RU" sz="1200" b="1" dirty="0" smtClean="0">
                          <a:solidFill>
                            <a:schemeClr val="bg1"/>
                          </a:solidFill>
                          <a:effectLst/>
                        </a:rPr>
                        <a:t>Выполнен анализ</a:t>
                      </a:r>
                      <a:r>
                        <a:rPr lang="ru-RU" sz="1200" b="1" baseline="0" dirty="0" smtClean="0">
                          <a:solidFill>
                            <a:schemeClr val="bg1"/>
                          </a:solidFill>
                          <a:effectLst/>
                        </a:rPr>
                        <a:t> по результатам апробации в режиме реального времени  с использованием наладочного стенда  и потоков данных  контрольных измерений  с объекта.</a:t>
                      </a:r>
                      <a:endParaRPr lang="ru-RU" sz="1200" b="1" dirty="0" smtClean="0">
                        <a:solidFill>
                          <a:schemeClr val="bg1"/>
                        </a:solidFill>
                        <a:effectLst/>
                      </a:endParaRPr>
                    </a:p>
                    <a:p>
                      <a:pPr>
                        <a:lnSpc>
                          <a:spcPct val="115000"/>
                        </a:lnSpc>
                        <a:spcAft>
                          <a:spcPts val="0"/>
                        </a:spcAft>
                      </a:pPr>
                      <a:r>
                        <a:rPr lang="ru-RU" sz="1200" b="1" dirty="0" smtClean="0">
                          <a:solidFill>
                            <a:schemeClr val="bg1"/>
                          </a:solidFill>
                          <a:effectLst/>
                        </a:rPr>
                        <a:t>Полностью работа </a:t>
                      </a:r>
                      <a:r>
                        <a:rPr lang="ru-RU" sz="1200" b="1" dirty="0">
                          <a:solidFill>
                            <a:schemeClr val="bg1"/>
                          </a:solidFill>
                          <a:effectLst/>
                        </a:rPr>
                        <a:t>будет выполнена до конца 4-го квартала 2018 г. </a:t>
                      </a:r>
                      <a:endParaRPr lang="ru-RU" sz="1200" b="1" dirty="0">
                        <a:solidFill>
                          <a:schemeClr val="bg1"/>
                        </a:solidFill>
                        <a:effectLst/>
                        <a:latin typeface="Calibri"/>
                        <a:ea typeface="Times New Roman"/>
                        <a:cs typeface="Times New Roman"/>
                      </a:endParaRPr>
                    </a:p>
                  </a:txBody>
                  <a:tcPr marL="18114" marR="18114" marT="0" marB="0">
                    <a:solidFill>
                      <a:schemeClr val="accent5">
                        <a:lumMod val="75000"/>
                      </a:schemeClr>
                    </a:solidFill>
                  </a:tcPr>
                </a:tc>
                <a:tc>
                  <a:txBody>
                    <a:bodyPr/>
                    <a:lstStyle/>
                    <a:p>
                      <a:pPr>
                        <a:lnSpc>
                          <a:spcPct val="115000"/>
                        </a:lnSpc>
                        <a:spcAft>
                          <a:spcPts val="0"/>
                        </a:spcAft>
                      </a:pPr>
                      <a:r>
                        <a:rPr lang="ru-RU" sz="1200" b="1" dirty="0" smtClean="0">
                          <a:solidFill>
                            <a:schemeClr val="bg1"/>
                          </a:solidFill>
                          <a:effectLst/>
                        </a:rPr>
                        <a:t>Выполнено на 40%. Будет </a:t>
                      </a:r>
                      <a:r>
                        <a:rPr lang="ru-RU" sz="1200" b="1" dirty="0">
                          <a:solidFill>
                            <a:schemeClr val="bg1"/>
                          </a:solidFill>
                          <a:effectLst/>
                        </a:rPr>
                        <a:t>завершена согласно плана  работ  Соглашения о гранте.</a:t>
                      </a:r>
                      <a:endParaRPr lang="ru-RU" sz="1200" b="1" dirty="0">
                        <a:solidFill>
                          <a:schemeClr val="bg1"/>
                        </a:solidFill>
                        <a:effectLst/>
                        <a:latin typeface="Calibri"/>
                        <a:ea typeface="Times New Roman"/>
                        <a:cs typeface="Times New Roman"/>
                      </a:endParaRPr>
                    </a:p>
                  </a:txBody>
                  <a:tcPr marL="18114" marR="18114" marT="0" marB="0">
                    <a:solidFill>
                      <a:schemeClr val="accent5">
                        <a:lumMod val="75000"/>
                      </a:schemeClr>
                    </a:solidFill>
                  </a:tcPr>
                </a:tc>
              </a:tr>
              <a:tr h="462908">
                <a:tc>
                  <a:txBody>
                    <a:bodyPr/>
                    <a:lstStyle/>
                    <a:p>
                      <a:pPr>
                        <a:lnSpc>
                          <a:spcPct val="115000"/>
                        </a:lnSpc>
                        <a:spcAft>
                          <a:spcPts val="0"/>
                        </a:spcAft>
                      </a:pPr>
                      <a:r>
                        <a:rPr lang="en-US" sz="1200" b="1">
                          <a:solidFill>
                            <a:schemeClr val="bg1"/>
                          </a:solidFill>
                          <a:effectLst/>
                        </a:rPr>
                        <a:t>6</a:t>
                      </a:r>
                      <a:endParaRPr lang="ru-RU" sz="1200" b="1">
                        <a:solidFill>
                          <a:schemeClr val="bg1"/>
                        </a:solidFill>
                        <a:effectLst/>
                        <a:latin typeface="Calibri"/>
                        <a:ea typeface="Times New Roman"/>
                        <a:cs typeface="Times New Roman"/>
                      </a:endParaRPr>
                    </a:p>
                  </a:txBody>
                  <a:tcPr marL="18114" marR="18114" marT="0" marB="0">
                    <a:solidFill>
                      <a:schemeClr val="accent5">
                        <a:lumMod val="75000"/>
                      </a:schemeClr>
                    </a:solidFill>
                  </a:tcPr>
                </a:tc>
                <a:tc>
                  <a:txBody>
                    <a:bodyPr/>
                    <a:lstStyle/>
                    <a:p>
                      <a:pPr algn="ctr">
                        <a:lnSpc>
                          <a:spcPct val="115000"/>
                        </a:lnSpc>
                        <a:spcAft>
                          <a:spcPts val="0"/>
                        </a:spcAft>
                      </a:pPr>
                      <a:r>
                        <a:rPr lang="ru-RU" sz="1200" b="1">
                          <a:solidFill>
                            <a:schemeClr val="bg1"/>
                          </a:solidFill>
                          <a:effectLst/>
                        </a:rPr>
                        <a:t>ноябрь 18 - декабрь -18</a:t>
                      </a:r>
                      <a:endParaRPr lang="ru-RU" sz="1200" b="1">
                        <a:solidFill>
                          <a:schemeClr val="bg1"/>
                        </a:solidFill>
                        <a:effectLst/>
                        <a:latin typeface="Calibri"/>
                        <a:ea typeface="Times New Roman"/>
                        <a:cs typeface="Times New Roman"/>
                      </a:endParaRPr>
                    </a:p>
                  </a:txBody>
                  <a:tcPr marL="18114" marR="18114" marT="0" marB="0">
                    <a:solidFill>
                      <a:schemeClr val="accent5">
                        <a:lumMod val="75000"/>
                      </a:schemeClr>
                    </a:solidFill>
                  </a:tcPr>
                </a:tc>
                <a:tc>
                  <a:txBody>
                    <a:bodyPr/>
                    <a:lstStyle/>
                    <a:p>
                      <a:pPr>
                        <a:lnSpc>
                          <a:spcPct val="115000"/>
                        </a:lnSpc>
                        <a:spcAft>
                          <a:spcPts val="1000"/>
                        </a:spcAft>
                      </a:pPr>
                      <a:r>
                        <a:rPr lang="ru-RU" sz="1200" b="1">
                          <a:solidFill>
                            <a:schemeClr val="bg1"/>
                          </a:solidFill>
                          <a:effectLst/>
                        </a:rPr>
                        <a:t>Составление и представление в ГУП итоговых отчетов по коммерциализации  автоматизированной  системы оперативного мониторинга качества входных рудопотоков  на ФРПО АО "ССГПО"</a:t>
                      </a:r>
                      <a:endParaRPr lang="ru-RU" sz="1200" b="1">
                        <a:solidFill>
                          <a:schemeClr val="bg1"/>
                        </a:solidFill>
                        <a:effectLst/>
                        <a:latin typeface="Calibri"/>
                        <a:ea typeface="Times New Roman"/>
                        <a:cs typeface="Times New Roman"/>
                      </a:endParaRPr>
                    </a:p>
                  </a:txBody>
                  <a:tcPr marL="18114" marR="18114" marT="0" marB="0">
                    <a:solidFill>
                      <a:schemeClr val="accent5">
                        <a:lumMod val="75000"/>
                      </a:schemeClr>
                    </a:solidFill>
                  </a:tcPr>
                </a:tc>
                <a:tc>
                  <a:txBody>
                    <a:bodyPr/>
                    <a:lstStyle/>
                    <a:p>
                      <a:pPr>
                        <a:lnSpc>
                          <a:spcPct val="115000"/>
                        </a:lnSpc>
                        <a:spcAft>
                          <a:spcPts val="0"/>
                        </a:spcAft>
                      </a:pPr>
                      <a:r>
                        <a:rPr lang="ru-RU" sz="1200" b="1" dirty="0">
                          <a:solidFill>
                            <a:schemeClr val="bg1"/>
                          </a:solidFill>
                          <a:effectLst/>
                        </a:rPr>
                        <a:t>Представлено в ГУП:</a:t>
                      </a:r>
                    </a:p>
                    <a:p>
                      <a:pPr>
                        <a:lnSpc>
                          <a:spcPct val="115000"/>
                        </a:lnSpc>
                        <a:spcAft>
                          <a:spcPts val="0"/>
                        </a:spcAft>
                      </a:pPr>
                      <a:r>
                        <a:rPr lang="ru-RU" sz="1200" b="1" dirty="0">
                          <a:solidFill>
                            <a:schemeClr val="bg1"/>
                          </a:solidFill>
                          <a:effectLst/>
                        </a:rPr>
                        <a:t>Финансовая модель и бизнес-план  ТОО TST-16 на 5 лет, презентация бизнес-плана.</a:t>
                      </a:r>
                    </a:p>
                    <a:p>
                      <a:pPr>
                        <a:lnSpc>
                          <a:spcPct val="115000"/>
                        </a:lnSpc>
                        <a:spcAft>
                          <a:spcPts val="0"/>
                        </a:spcAft>
                      </a:pPr>
                      <a:r>
                        <a:rPr lang="ru-RU" sz="1200" b="1" dirty="0">
                          <a:solidFill>
                            <a:schemeClr val="bg1"/>
                          </a:solidFill>
                          <a:effectLst/>
                        </a:rPr>
                        <a:t>Подготовлен технический отчет за 2-е полугодие 2018 г. </a:t>
                      </a:r>
                    </a:p>
                    <a:p>
                      <a:pPr>
                        <a:lnSpc>
                          <a:spcPct val="115000"/>
                        </a:lnSpc>
                        <a:spcAft>
                          <a:spcPts val="0"/>
                        </a:spcAft>
                      </a:pPr>
                      <a:r>
                        <a:rPr lang="ru-RU" sz="1200" b="1" dirty="0">
                          <a:solidFill>
                            <a:schemeClr val="bg1"/>
                          </a:solidFill>
                          <a:effectLst/>
                        </a:rPr>
                        <a:t>Подготовлен оценочный отчет мониторинга </a:t>
                      </a:r>
                      <a:r>
                        <a:rPr lang="ru-RU" sz="1200" b="1" dirty="0" err="1">
                          <a:solidFill>
                            <a:schemeClr val="bg1"/>
                          </a:solidFill>
                          <a:effectLst/>
                        </a:rPr>
                        <a:t>подпроекта</a:t>
                      </a:r>
                      <a:r>
                        <a:rPr lang="ru-RU" sz="1200" b="1" dirty="0">
                          <a:solidFill>
                            <a:schemeClr val="bg1"/>
                          </a:solidFill>
                          <a:effectLst/>
                        </a:rPr>
                        <a:t> за 2-е полугодие 2018 г.</a:t>
                      </a:r>
                    </a:p>
                    <a:p>
                      <a:pPr>
                        <a:lnSpc>
                          <a:spcPct val="115000"/>
                        </a:lnSpc>
                        <a:spcAft>
                          <a:spcPts val="0"/>
                        </a:spcAft>
                      </a:pPr>
                      <a:r>
                        <a:rPr lang="ru-RU" sz="1200" b="1" dirty="0">
                          <a:solidFill>
                            <a:schemeClr val="bg1"/>
                          </a:solidFill>
                          <a:effectLst/>
                        </a:rPr>
                        <a:t> </a:t>
                      </a:r>
                    </a:p>
                    <a:p>
                      <a:pPr>
                        <a:lnSpc>
                          <a:spcPct val="115000"/>
                        </a:lnSpc>
                        <a:spcAft>
                          <a:spcPts val="0"/>
                        </a:spcAft>
                      </a:pPr>
                      <a:r>
                        <a:rPr lang="ru-RU" sz="1200" b="1" dirty="0">
                          <a:solidFill>
                            <a:schemeClr val="bg1"/>
                          </a:solidFill>
                          <a:effectLst/>
                        </a:rPr>
                        <a:t> </a:t>
                      </a:r>
                      <a:endParaRPr lang="ru-RU" sz="1200" b="1" dirty="0">
                        <a:solidFill>
                          <a:schemeClr val="bg1"/>
                        </a:solidFill>
                        <a:effectLst/>
                        <a:latin typeface="Calibri"/>
                        <a:ea typeface="Times New Roman"/>
                        <a:cs typeface="Times New Roman"/>
                      </a:endParaRPr>
                    </a:p>
                  </a:txBody>
                  <a:tcPr marL="18114" marR="18114" marT="0" marB="0">
                    <a:solidFill>
                      <a:schemeClr val="accent5">
                        <a:lumMod val="75000"/>
                      </a:schemeClr>
                    </a:solidFill>
                  </a:tcPr>
                </a:tc>
                <a:tc>
                  <a:txBody>
                    <a:bodyPr/>
                    <a:lstStyle/>
                    <a:p>
                      <a:pPr>
                        <a:lnSpc>
                          <a:spcPct val="115000"/>
                        </a:lnSpc>
                        <a:spcAft>
                          <a:spcPts val="0"/>
                        </a:spcAft>
                      </a:pPr>
                      <a:r>
                        <a:rPr lang="ru-RU" sz="1200" b="1" dirty="0">
                          <a:solidFill>
                            <a:schemeClr val="bg1"/>
                          </a:solidFill>
                          <a:effectLst/>
                        </a:rPr>
                        <a:t>Выполнено на 90%. Работа будет завершена согласно плана  работ  Соглашения о гранте.</a:t>
                      </a:r>
                      <a:endParaRPr lang="ru-RU" sz="1200" b="1" dirty="0">
                        <a:solidFill>
                          <a:schemeClr val="bg1"/>
                        </a:solidFill>
                        <a:effectLst/>
                        <a:latin typeface="Calibri"/>
                        <a:ea typeface="Times New Roman"/>
                        <a:cs typeface="Times New Roman"/>
                      </a:endParaRPr>
                    </a:p>
                  </a:txBody>
                  <a:tcPr marL="18114" marR="18114" marT="0" marB="0">
                    <a:solidFill>
                      <a:schemeClr val="accent5">
                        <a:lumMod val="75000"/>
                      </a:schemeClr>
                    </a:solidFill>
                  </a:tcPr>
                </a:tc>
              </a:tr>
            </a:tbl>
          </a:graphicData>
        </a:graphic>
      </p:graphicFrame>
      <p:sp>
        <p:nvSpPr>
          <p:cNvPr id="11" name="TextBox 9"/>
          <p:cNvSpPr txBox="1"/>
          <p:nvPr/>
        </p:nvSpPr>
        <p:spPr>
          <a:xfrm>
            <a:off x="2552700" y="644780"/>
            <a:ext cx="8353425" cy="584775"/>
          </a:xfrm>
          <a:prstGeom prst="rect">
            <a:avLst/>
          </a:prstGeom>
          <a:noFill/>
        </p:spPr>
        <p:txBody>
          <a:bodyPr wrap="square" rtlCol="0">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kk-KZ" sz="3200" dirty="0" smtClean="0">
                <a:effectLst>
                  <a:outerShdw blurRad="38100" dist="38100" dir="2700000" algn="tl">
                    <a:srgbClr val="000000">
                      <a:alpha val="43137"/>
                    </a:srgbClr>
                  </a:outerShdw>
                </a:effectLst>
                <a:latin typeface="Cuprum" panose="02000506000000020004" pitchFamily="2" charset="0"/>
              </a:rPr>
              <a:t>Выполнение плана работ 2-го полугодия_ лист2 </a:t>
            </a:r>
            <a:endParaRPr lang="ru-RU" sz="3200" dirty="0">
              <a:effectLst>
                <a:outerShdw blurRad="38100" dist="38100" dir="2700000" algn="tl">
                  <a:srgbClr val="000000">
                    <a:alpha val="43137"/>
                  </a:srgbClr>
                </a:outerShdw>
              </a:effectLst>
              <a:latin typeface="Cuprum" panose="02000506000000020004" pitchFamily="2" charset="0"/>
            </a:endParaRPr>
          </a:p>
        </p:txBody>
      </p:sp>
    </p:spTree>
    <p:extLst>
      <p:ext uri="{BB962C8B-B14F-4D97-AF65-F5344CB8AC3E}">
        <p14:creationId xmlns:p14="http://schemas.microsoft.com/office/powerpoint/2010/main" val="102436799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Рисунок 50"/>
          <p:cNvPicPr/>
          <p:nvPr/>
        </p:nvPicPr>
        <p:blipFill rotWithShape="1">
          <a:blip r:embed="rId2" cstate="print">
            <a:extLst>
              <a:ext uri="{28A0092B-C50C-407E-A947-70E740481C1C}">
                <a14:useLocalDpi xmlns:a14="http://schemas.microsoft.com/office/drawing/2010/main" val="0"/>
              </a:ext>
            </a:extLst>
          </a:blip>
          <a:srcRect l="34246" t="12948" r="33213" b="9642"/>
          <a:stretch/>
        </p:blipFill>
        <p:spPr bwMode="auto">
          <a:xfrm>
            <a:off x="8716551" y="1382520"/>
            <a:ext cx="2663337" cy="3902652"/>
          </a:xfrm>
          <a:prstGeom prst="rect">
            <a:avLst/>
          </a:prstGeom>
          <a:ln>
            <a:solidFill>
              <a:schemeClr val="accent1"/>
            </a:solidFill>
          </a:ln>
          <a:extLst>
            <a:ext uri="{53640926-AAD7-44D8-BBD7-CCE9431645EC}">
              <a14:shadowObscured xmlns:a14="http://schemas.microsoft.com/office/drawing/2010/main"/>
            </a:ext>
          </a:extLst>
        </p:spPr>
      </p:pic>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3425" y="76201"/>
            <a:ext cx="1692275" cy="660400"/>
          </a:xfrm>
          <a:prstGeom prst="rect">
            <a:avLst/>
          </a:prstGeom>
        </p:spPr>
      </p:pic>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47" y="110343"/>
            <a:ext cx="1711453" cy="677059"/>
          </a:xfrm>
          <a:prstGeom prst="rect">
            <a:avLst/>
          </a:prstGeom>
        </p:spPr>
      </p:pic>
      <p:pic>
        <p:nvPicPr>
          <p:cNvPr id="15" name="Рисунок 14" descr="Логотип TST-16 а.PNG"/>
          <p:cNvPicPr/>
          <p:nvPr/>
        </p:nvPicPr>
        <p:blipFill>
          <a:blip r:embed="rId5" cstate="print"/>
          <a:stretch>
            <a:fillRect/>
          </a:stretch>
        </p:blipFill>
        <p:spPr>
          <a:xfrm>
            <a:off x="10237937" y="141065"/>
            <a:ext cx="1729556" cy="662753"/>
          </a:xfrm>
          <a:prstGeom prst="rect">
            <a:avLst/>
          </a:prstGeom>
        </p:spPr>
      </p:pic>
      <p:sp>
        <p:nvSpPr>
          <p:cNvPr id="17" name="TextBox 9"/>
          <p:cNvSpPr txBox="1"/>
          <p:nvPr/>
        </p:nvSpPr>
        <p:spPr>
          <a:xfrm>
            <a:off x="400050" y="803818"/>
            <a:ext cx="11229975" cy="584775"/>
          </a:xfrm>
          <a:prstGeom prst="rect">
            <a:avLst/>
          </a:prstGeom>
          <a:noFill/>
        </p:spPr>
        <p:txBody>
          <a:bodyPr wrap="square" rtlCol="0">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kk-KZ" sz="3200" dirty="0" smtClean="0">
                <a:effectLst>
                  <a:outerShdw blurRad="38100" dist="38100" dir="2700000" algn="tl">
                    <a:srgbClr val="000000">
                      <a:alpha val="43137"/>
                    </a:srgbClr>
                  </a:outerShdw>
                </a:effectLst>
                <a:latin typeface="Cuprum" panose="02000506000000020004" pitchFamily="2" charset="0"/>
              </a:rPr>
              <a:t>Документальная основа для Договора на поставку АС ОМКВР</a:t>
            </a:r>
            <a:endParaRPr lang="ru-RU" sz="3200" dirty="0">
              <a:effectLst>
                <a:outerShdw blurRad="38100" dist="38100" dir="2700000" algn="tl">
                  <a:srgbClr val="000000">
                    <a:alpha val="43137"/>
                  </a:srgbClr>
                </a:outerShdw>
              </a:effectLst>
              <a:latin typeface="Cuprum" panose="02000506000000020004" pitchFamily="2" charset="0"/>
            </a:endParaRPr>
          </a:p>
        </p:txBody>
      </p:sp>
      <p:pic>
        <p:nvPicPr>
          <p:cNvPr id="49" name="Рисунок 48"/>
          <p:cNvPicPr/>
          <p:nvPr/>
        </p:nvPicPr>
        <p:blipFill rotWithShape="1">
          <a:blip r:embed="rId6" cstate="print">
            <a:extLst>
              <a:ext uri="{28A0092B-C50C-407E-A947-70E740481C1C}">
                <a14:useLocalDpi xmlns:a14="http://schemas.microsoft.com/office/drawing/2010/main" val="0"/>
              </a:ext>
            </a:extLst>
          </a:blip>
          <a:srcRect l="35360" t="15026" r="31730" b="7791"/>
          <a:stretch/>
        </p:blipFill>
        <p:spPr bwMode="auto">
          <a:xfrm>
            <a:off x="7443606" y="1516078"/>
            <a:ext cx="2604613" cy="3532656"/>
          </a:xfrm>
          <a:prstGeom prst="rect">
            <a:avLst/>
          </a:prstGeom>
          <a:ln>
            <a:solidFill>
              <a:schemeClr val="accent5"/>
            </a:solidFill>
          </a:ln>
          <a:extLst>
            <a:ext uri="{53640926-AAD7-44D8-BBD7-CCE9431645EC}">
              <a14:shadowObscured xmlns:a14="http://schemas.microsoft.com/office/drawing/2010/main"/>
            </a:ext>
          </a:extLst>
        </p:spPr>
      </p:pic>
      <p:pic>
        <p:nvPicPr>
          <p:cNvPr id="50" name="Рисунок 49"/>
          <p:cNvPicPr/>
          <p:nvPr/>
        </p:nvPicPr>
        <p:blipFill rotWithShape="1">
          <a:blip r:embed="rId7" cstate="print">
            <a:extLst>
              <a:ext uri="{28A0092B-C50C-407E-A947-70E740481C1C}">
                <a14:useLocalDpi xmlns:a14="http://schemas.microsoft.com/office/drawing/2010/main" val="0"/>
              </a:ext>
            </a:extLst>
          </a:blip>
          <a:srcRect l="33992" t="16010" r="33784" b="4683"/>
          <a:stretch/>
        </p:blipFill>
        <p:spPr bwMode="auto">
          <a:xfrm>
            <a:off x="9315450" y="2208465"/>
            <a:ext cx="2438399" cy="3709961"/>
          </a:xfrm>
          <a:prstGeom prst="rect">
            <a:avLst/>
          </a:prstGeom>
          <a:ln>
            <a:solidFill>
              <a:schemeClr val="accent1"/>
            </a:solidFill>
          </a:ln>
          <a:extLst>
            <a:ext uri="{53640926-AAD7-44D8-BBD7-CCE9431645EC}">
              <a14:shadowObscured xmlns:a14="http://schemas.microsoft.com/office/drawing/2010/main"/>
            </a:ext>
          </a:extLst>
        </p:spPr>
      </p:pic>
      <p:pic>
        <p:nvPicPr>
          <p:cNvPr id="52" name="Рисунок 51"/>
          <p:cNvPicPr/>
          <p:nvPr/>
        </p:nvPicPr>
        <p:blipFill rotWithShape="1">
          <a:blip r:embed="rId8" cstate="print">
            <a:extLst>
              <a:ext uri="{28A0092B-C50C-407E-A947-70E740481C1C}">
                <a14:useLocalDpi xmlns:a14="http://schemas.microsoft.com/office/drawing/2010/main" val="0"/>
              </a:ext>
            </a:extLst>
          </a:blip>
          <a:srcRect l="32851" t="12958" r="32256" b="4044"/>
          <a:stretch/>
        </p:blipFill>
        <p:spPr bwMode="auto">
          <a:xfrm>
            <a:off x="7277100" y="2032497"/>
            <a:ext cx="2602594" cy="3568204"/>
          </a:xfrm>
          <a:prstGeom prst="rect">
            <a:avLst/>
          </a:prstGeom>
          <a:ln>
            <a:solidFill>
              <a:schemeClr val="accent5"/>
            </a:solidFill>
          </a:ln>
          <a:extLst>
            <a:ext uri="{53640926-AAD7-44D8-BBD7-CCE9431645EC}">
              <a14:shadowObscured xmlns:a14="http://schemas.microsoft.com/office/drawing/2010/main"/>
            </a:ext>
          </a:extLst>
        </p:spPr>
      </p:pic>
      <p:grpSp>
        <p:nvGrpSpPr>
          <p:cNvPr id="2" name="Группа 1"/>
          <p:cNvGrpSpPr/>
          <p:nvPr/>
        </p:nvGrpSpPr>
        <p:grpSpPr>
          <a:xfrm>
            <a:off x="435310" y="1609724"/>
            <a:ext cx="6786460" cy="4509545"/>
            <a:chOff x="1031271" y="1820367"/>
            <a:chExt cx="9246998" cy="3628197"/>
          </a:xfrm>
          <a:solidFill>
            <a:schemeClr val="tx1"/>
          </a:solidFill>
        </p:grpSpPr>
        <p:grpSp>
          <p:nvGrpSpPr>
            <p:cNvPr id="36" name="Группа 35"/>
            <p:cNvGrpSpPr/>
            <p:nvPr/>
          </p:nvGrpSpPr>
          <p:grpSpPr>
            <a:xfrm>
              <a:off x="3829843" y="2409826"/>
              <a:ext cx="3771900" cy="2452550"/>
              <a:chOff x="3586162" y="3706837"/>
              <a:chExt cx="3771900" cy="1384207"/>
            </a:xfrm>
            <a:grpFill/>
          </p:grpSpPr>
          <p:sp>
            <p:nvSpPr>
              <p:cNvPr id="45" name="Овал 44"/>
              <p:cNvSpPr/>
              <p:nvPr/>
            </p:nvSpPr>
            <p:spPr>
              <a:xfrm>
                <a:off x="3586162" y="3706837"/>
                <a:ext cx="3771900" cy="1384207"/>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6" name="TextBox 45"/>
              <p:cNvSpPr txBox="1"/>
              <p:nvPr/>
            </p:nvSpPr>
            <p:spPr>
              <a:xfrm>
                <a:off x="4143144" y="4196752"/>
                <a:ext cx="2650913" cy="454052"/>
              </a:xfrm>
              <a:prstGeom prst="rect">
                <a:avLst/>
              </a:prstGeom>
              <a:grpFill/>
              <a:ln>
                <a:noFill/>
              </a:ln>
            </p:spPr>
            <p:style>
              <a:lnRef idx="1">
                <a:schemeClr val="accent5"/>
              </a:lnRef>
              <a:fillRef idx="3">
                <a:schemeClr val="accent5"/>
              </a:fillRef>
              <a:effectRef idx="2">
                <a:schemeClr val="accent5"/>
              </a:effectRef>
              <a:fontRef idx="minor">
                <a:schemeClr val="lt1"/>
              </a:fontRef>
            </p:style>
            <p:txBody>
              <a:bodyPr wrap="square" lIns="91552" tIns="0" rIns="91552" bIns="45776" rtlCol="0">
                <a:noAutofit/>
              </a:bodyPr>
              <a:lstStyle/>
              <a:p>
                <a:pPr algn="ctr"/>
                <a:r>
                  <a:rPr lang="ru-RU" sz="1600" b="1" dirty="0" smtClean="0">
                    <a:solidFill>
                      <a:schemeClr val="bg1"/>
                    </a:solidFill>
                  </a:rPr>
                  <a:t>Договор  с АО ССГПО на поставку</a:t>
                </a:r>
              </a:p>
              <a:p>
                <a:pPr algn="ctr"/>
                <a:r>
                  <a:rPr lang="ru-RU" sz="1600" b="1" dirty="0" smtClean="0">
                    <a:solidFill>
                      <a:schemeClr val="bg1"/>
                    </a:solidFill>
                  </a:rPr>
                  <a:t>АС </a:t>
                </a:r>
                <a:r>
                  <a:rPr lang="ru-RU" sz="1600" b="1" dirty="0" smtClean="0">
                    <a:solidFill>
                      <a:schemeClr val="bg1"/>
                    </a:solidFill>
                  </a:rPr>
                  <a:t>ОМКВР</a:t>
                </a:r>
                <a:endParaRPr lang="ru-RU" sz="1600" b="1" dirty="0">
                  <a:solidFill>
                    <a:schemeClr val="bg1"/>
                  </a:solidFill>
                </a:endParaRPr>
              </a:p>
            </p:txBody>
          </p:sp>
        </p:grpSp>
        <p:sp>
          <p:nvSpPr>
            <p:cNvPr id="39" name="TextBox 38"/>
            <p:cNvSpPr txBox="1"/>
            <p:nvPr/>
          </p:nvSpPr>
          <p:spPr>
            <a:xfrm>
              <a:off x="1838869" y="4758482"/>
              <a:ext cx="3267074" cy="690082"/>
            </a:xfrm>
            <a:prstGeom prst="rect">
              <a:avLst/>
            </a:prstGeom>
            <a:grpFill/>
            <a:ln>
              <a:solidFill>
                <a:schemeClr val="accent1"/>
              </a:solidFill>
            </a:ln>
          </p:spPr>
          <p:txBody>
            <a:bodyPr wrap="square" lIns="91552" tIns="0" rIns="91552" bIns="45776" rtlCol="0">
              <a:noAutofit/>
            </a:bodyPr>
            <a:lstStyle/>
            <a:p>
              <a:pPr algn="ctr"/>
              <a:r>
                <a:rPr lang="ru-RU" sz="1600" b="1" dirty="0" smtClean="0">
                  <a:solidFill>
                    <a:schemeClr val="bg1"/>
                  </a:solidFill>
                </a:rPr>
                <a:t>Меморандум АО ССГПО - ТОО «Системотехника»</a:t>
              </a:r>
            </a:p>
            <a:p>
              <a:pPr algn="ctr"/>
              <a:r>
                <a:rPr lang="ru-RU" sz="1600" b="1" dirty="0">
                  <a:solidFill>
                    <a:schemeClr val="bg1"/>
                  </a:solidFill>
                </a:rPr>
                <a:t> </a:t>
              </a:r>
              <a:r>
                <a:rPr lang="ru-RU" sz="1600" b="1" dirty="0" smtClean="0">
                  <a:solidFill>
                    <a:schemeClr val="bg1"/>
                  </a:solidFill>
                </a:rPr>
                <a:t>о поставке АС ОМКВР</a:t>
              </a:r>
              <a:endParaRPr lang="ru-RU" sz="1600" b="1" dirty="0">
                <a:solidFill>
                  <a:schemeClr val="bg1"/>
                </a:solidFill>
              </a:endParaRPr>
            </a:p>
          </p:txBody>
        </p:sp>
        <p:sp>
          <p:nvSpPr>
            <p:cNvPr id="40" name="TextBox 39"/>
            <p:cNvSpPr txBox="1"/>
            <p:nvPr/>
          </p:nvSpPr>
          <p:spPr>
            <a:xfrm>
              <a:off x="6058693" y="4777483"/>
              <a:ext cx="3086100" cy="671081"/>
            </a:xfrm>
            <a:prstGeom prst="rect">
              <a:avLst/>
            </a:prstGeom>
            <a:grpFill/>
            <a:ln>
              <a:solidFill>
                <a:schemeClr val="accent1"/>
              </a:solidFill>
            </a:ln>
          </p:spPr>
          <p:txBody>
            <a:bodyPr wrap="square" lIns="91552" tIns="0" rIns="91552" bIns="45776" rtlCol="0">
              <a:noAutofit/>
            </a:bodyPr>
            <a:lstStyle/>
            <a:p>
              <a:pPr algn="ctr"/>
              <a:r>
                <a:rPr lang="ru-RU" sz="1600" b="1" dirty="0" smtClean="0">
                  <a:solidFill>
                    <a:schemeClr val="bg1"/>
                  </a:solidFill>
                </a:rPr>
                <a:t>Соглашение  АО ССГПО- ТОО «</a:t>
              </a:r>
              <a:r>
                <a:rPr lang="en-US" sz="1600" b="1" dirty="0" smtClean="0">
                  <a:solidFill>
                    <a:schemeClr val="bg1"/>
                  </a:solidFill>
                </a:rPr>
                <a:t>TST-16</a:t>
              </a:r>
              <a:r>
                <a:rPr lang="ru-RU" sz="1600" b="1" dirty="0" smtClean="0">
                  <a:solidFill>
                    <a:schemeClr val="bg1"/>
                  </a:solidFill>
                </a:rPr>
                <a:t>»</a:t>
              </a:r>
              <a:r>
                <a:rPr lang="ru-RU" sz="1600" b="1" dirty="0">
                  <a:solidFill>
                    <a:schemeClr val="bg1"/>
                  </a:solidFill>
                </a:rPr>
                <a:t> о поставке АС ОМКВР</a:t>
              </a:r>
            </a:p>
          </p:txBody>
        </p:sp>
        <p:sp>
          <p:nvSpPr>
            <p:cNvPr id="43" name="TextBox 42"/>
            <p:cNvSpPr txBox="1"/>
            <p:nvPr/>
          </p:nvSpPr>
          <p:spPr>
            <a:xfrm>
              <a:off x="1031271" y="3072193"/>
              <a:ext cx="2798572" cy="832628"/>
            </a:xfrm>
            <a:prstGeom prst="rect">
              <a:avLst/>
            </a:prstGeom>
            <a:grpFill/>
            <a:ln>
              <a:solidFill>
                <a:schemeClr val="accent1"/>
              </a:solidFill>
            </a:ln>
          </p:spPr>
          <p:txBody>
            <a:bodyPr wrap="square" lIns="91552" tIns="0" rIns="91552" bIns="45776" rtlCol="0">
              <a:noAutofit/>
            </a:bodyPr>
            <a:lstStyle/>
            <a:p>
              <a:pPr algn="ctr"/>
              <a:endParaRPr lang="ru-RU" sz="1000" b="1" dirty="0" smtClean="0">
                <a:solidFill>
                  <a:schemeClr val="bg1"/>
                </a:solidFill>
              </a:endParaRPr>
            </a:p>
            <a:p>
              <a:pPr algn="ctr"/>
              <a:r>
                <a:rPr lang="ru-RU" sz="1600" b="1" dirty="0" smtClean="0">
                  <a:solidFill>
                    <a:schemeClr val="bg1"/>
                  </a:solidFill>
                </a:rPr>
                <a:t>Патенты  </a:t>
              </a:r>
              <a:r>
                <a:rPr lang="ru-RU" sz="1600" b="1" dirty="0" smtClean="0">
                  <a:solidFill>
                    <a:schemeClr val="bg1"/>
                  </a:solidFill>
                </a:rPr>
                <a:t>на технологию мониторинга</a:t>
              </a:r>
              <a:endParaRPr lang="ru-RU" sz="1600" b="1" dirty="0">
                <a:solidFill>
                  <a:schemeClr val="bg1"/>
                </a:solidFill>
              </a:endParaRPr>
            </a:p>
          </p:txBody>
        </p:sp>
        <p:sp>
          <p:nvSpPr>
            <p:cNvPr id="44" name="TextBox 43"/>
            <p:cNvSpPr txBox="1"/>
            <p:nvPr/>
          </p:nvSpPr>
          <p:spPr>
            <a:xfrm>
              <a:off x="7601743" y="3081834"/>
              <a:ext cx="2676526" cy="822987"/>
            </a:xfrm>
            <a:prstGeom prst="rect">
              <a:avLst/>
            </a:prstGeom>
            <a:grpFill/>
            <a:ln>
              <a:solidFill>
                <a:schemeClr val="accent1"/>
              </a:solidFill>
            </a:ln>
          </p:spPr>
          <p:txBody>
            <a:bodyPr wrap="square" lIns="91552" tIns="0" rIns="91552" bIns="45776" rtlCol="0">
              <a:noAutofit/>
            </a:bodyPr>
            <a:lstStyle/>
            <a:p>
              <a:pPr algn="ctr"/>
              <a:r>
                <a:rPr lang="ru-RU" sz="1600" b="1" dirty="0" smtClean="0">
                  <a:solidFill>
                    <a:schemeClr val="bg1"/>
                  </a:solidFill>
                </a:rPr>
                <a:t>Свидетельства </a:t>
              </a:r>
              <a:r>
                <a:rPr lang="ru-RU" sz="1600" b="1" dirty="0" smtClean="0">
                  <a:solidFill>
                    <a:schemeClr val="bg1"/>
                  </a:solidFill>
                </a:rPr>
                <a:t>о </a:t>
              </a:r>
              <a:r>
                <a:rPr lang="ru-RU" sz="1600" b="1" dirty="0" smtClean="0">
                  <a:solidFill>
                    <a:schemeClr val="bg1"/>
                  </a:solidFill>
                </a:rPr>
                <a:t>Государственной регистрации </a:t>
              </a:r>
              <a:r>
                <a:rPr lang="ru-RU" sz="1600" b="1" dirty="0" smtClean="0">
                  <a:solidFill>
                    <a:schemeClr val="bg1"/>
                  </a:solidFill>
                </a:rPr>
                <a:t>прав на ПО </a:t>
              </a:r>
              <a:endParaRPr lang="ru-RU" sz="1600" b="1" dirty="0">
                <a:solidFill>
                  <a:schemeClr val="bg1"/>
                </a:solidFill>
              </a:endParaRPr>
            </a:p>
          </p:txBody>
        </p:sp>
        <p:sp>
          <p:nvSpPr>
            <p:cNvPr id="47" name="TextBox 46"/>
            <p:cNvSpPr txBox="1"/>
            <p:nvPr/>
          </p:nvSpPr>
          <p:spPr>
            <a:xfrm>
              <a:off x="3359989" y="1820367"/>
              <a:ext cx="4704589" cy="589458"/>
            </a:xfrm>
            <a:prstGeom prst="rect">
              <a:avLst/>
            </a:prstGeom>
            <a:grpFill/>
            <a:ln>
              <a:solidFill>
                <a:schemeClr val="accent1"/>
              </a:solidFill>
            </a:ln>
          </p:spPr>
          <p:txBody>
            <a:bodyPr wrap="square" lIns="91552" tIns="0" rIns="91552" bIns="45776" rtlCol="0">
              <a:noAutofit/>
            </a:bodyPr>
            <a:lstStyle/>
            <a:p>
              <a:pPr algn="ctr"/>
              <a:r>
                <a:rPr lang="ru-RU" sz="1600" b="1" dirty="0" smtClean="0">
                  <a:solidFill>
                    <a:schemeClr val="bg1"/>
                  </a:solidFill>
                </a:rPr>
                <a:t>Проектная документация,  программное и аппаратное  обеспечение АС ОМКВР</a:t>
              </a:r>
              <a:endParaRPr lang="ru-RU" sz="1600" b="1" dirty="0">
                <a:solidFill>
                  <a:schemeClr val="bg1"/>
                </a:solidFill>
              </a:endParaRPr>
            </a:p>
          </p:txBody>
        </p:sp>
      </p:grpSp>
      <p:pic>
        <p:nvPicPr>
          <p:cNvPr id="48" name="Picture 3"/>
          <p:cNvPicPr/>
          <p:nvPr/>
        </p:nvPicPr>
        <p:blipFill rotWithShape="1">
          <a:blip r:embed="rId9">
            <a:extLst>
              <a:ext uri="{28A0092B-C50C-407E-A947-70E740481C1C}">
                <a14:useLocalDpi xmlns:a14="http://schemas.microsoft.com/office/drawing/2010/main" val="0"/>
              </a:ext>
            </a:extLst>
          </a:blip>
          <a:srcRect l="34809" t="14336" r="35369" b="7315"/>
          <a:stretch/>
        </p:blipFill>
        <p:spPr bwMode="auto">
          <a:xfrm>
            <a:off x="8197166" y="3028893"/>
            <a:ext cx="2468020" cy="3376609"/>
          </a:xfrm>
          <a:prstGeom prst="rect">
            <a:avLst/>
          </a:prstGeom>
          <a:noFill/>
          <a:ln>
            <a:solidFill>
              <a:schemeClr val="accent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508960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3425" y="76201"/>
            <a:ext cx="1692275" cy="660400"/>
          </a:xfrm>
          <a:prstGeom prst="rect">
            <a:avLst/>
          </a:prstGeom>
        </p:spPr>
      </p:pic>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47" y="59542"/>
            <a:ext cx="1711453" cy="677059"/>
          </a:xfrm>
          <a:prstGeom prst="rect">
            <a:avLst/>
          </a:prstGeom>
        </p:spPr>
      </p:pic>
      <p:pic>
        <p:nvPicPr>
          <p:cNvPr id="15" name="Рисунок 14" descr="Логотип TST-16 а.PNG"/>
          <p:cNvPicPr/>
          <p:nvPr/>
        </p:nvPicPr>
        <p:blipFill>
          <a:blip r:embed="rId4" cstate="print"/>
          <a:stretch>
            <a:fillRect/>
          </a:stretch>
        </p:blipFill>
        <p:spPr>
          <a:xfrm>
            <a:off x="10237937" y="141065"/>
            <a:ext cx="1729556" cy="662753"/>
          </a:xfrm>
          <a:prstGeom prst="rect">
            <a:avLst/>
          </a:prstGeom>
        </p:spPr>
      </p:pic>
      <p:sp>
        <p:nvSpPr>
          <p:cNvPr id="17" name="TextBox 9"/>
          <p:cNvSpPr txBox="1"/>
          <p:nvPr/>
        </p:nvSpPr>
        <p:spPr>
          <a:xfrm>
            <a:off x="495300" y="706865"/>
            <a:ext cx="11039475" cy="584775"/>
          </a:xfrm>
          <a:prstGeom prst="rect">
            <a:avLst/>
          </a:prstGeom>
          <a:noFill/>
        </p:spPr>
        <p:txBody>
          <a:bodyPr wrap="square" rtlCol="0">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kk-KZ" sz="3200" dirty="0" smtClean="0">
                <a:effectLst>
                  <a:outerShdw blurRad="38100" dist="38100" dir="2700000" algn="tl">
                    <a:srgbClr val="000000">
                      <a:alpha val="43137"/>
                    </a:srgbClr>
                  </a:outerShdw>
                </a:effectLst>
                <a:latin typeface="Cuprum" panose="02000506000000020004" pitchFamily="2" charset="0"/>
              </a:rPr>
              <a:t>Предпродажная подготовка АС ОМКВР</a:t>
            </a:r>
            <a:endParaRPr lang="ru-RU" sz="3200" dirty="0">
              <a:effectLst>
                <a:outerShdw blurRad="38100" dist="38100" dir="2700000" algn="tl">
                  <a:srgbClr val="000000">
                    <a:alpha val="43137"/>
                  </a:srgbClr>
                </a:outerShdw>
              </a:effectLst>
              <a:latin typeface="Cuprum" panose="02000506000000020004" pitchFamily="2" charset="0"/>
            </a:endParaRPr>
          </a:p>
        </p:txBody>
      </p:sp>
      <p:pic>
        <p:nvPicPr>
          <p:cNvPr id="37" name="Рисунок 36"/>
          <p:cNvPicPr/>
          <p:nvPr/>
        </p:nvPicPr>
        <p:blipFill rotWithShape="1">
          <a:blip r:embed="rId5" cstate="print">
            <a:extLst>
              <a:ext uri="{28A0092B-C50C-407E-A947-70E740481C1C}">
                <a14:useLocalDpi xmlns:a14="http://schemas.microsoft.com/office/drawing/2010/main" val="0"/>
              </a:ext>
            </a:extLst>
          </a:blip>
          <a:srcRect l="26968" t="28274" r="12228" b="11524"/>
          <a:stretch/>
        </p:blipFill>
        <p:spPr bwMode="auto">
          <a:xfrm>
            <a:off x="6592267" y="1232577"/>
            <a:ext cx="4781550" cy="2663148"/>
          </a:xfrm>
          <a:prstGeom prst="rect">
            <a:avLst/>
          </a:prstGeom>
          <a:ln>
            <a:solidFill>
              <a:schemeClr val="accent1"/>
            </a:solidFill>
          </a:ln>
          <a:extLst>
            <a:ext uri="{53640926-AAD7-44D8-BBD7-CCE9431645EC}">
              <a14:shadowObscured xmlns:a14="http://schemas.microsoft.com/office/drawing/2010/main"/>
            </a:ext>
          </a:extLst>
        </p:spPr>
      </p:pic>
      <p:grpSp>
        <p:nvGrpSpPr>
          <p:cNvPr id="6" name="Группа 5"/>
          <p:cNvGrpSpPr/>
          <p:nvPr/>
        </p:nvGrpSpPr>
        <p:grpSpPr>
          <a:xfrm>
            <a:off x="1578813" y="1338908"/>
            <a:ext cx="4636239" cy="2642542"/>
            <a:chOff x="185753" y="1016035"/>
            <a:chExt cx="10729052" cy="5616157"/>
          </a:xfrm>
        </p:grpSpPr>
        <p:grpSp>
          <p:nvGrpSpPr>
            <p:cNvPr id="5" name="Группа 4"/>
            <p:cNvGrpSpPr/>
            <p:nvPr/>
          </p:nvGrpSpPr>
          <p:grpSpPr>
            <a:xfrm>
              <a:off x="185753" y="1016035"/>
              <a:ext cx="10729052" cy="5616157"/>
              <a:chOff x="185753" y="1016035"/>
              <a:chExt cx="10729052" cy="5616157"/>
            </a:xfrm>
          </p:grpSpPr>
          <p:pic>
            <p:nvPicPr>
              <p:cNvPr id="13"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9482" t="11572" r="17644" b="9250"/>
              <a:stretch/>
            </p:blipFill>
            <p:spPr bwMode="auto">
              <a:xfrm>
                <a:off x="185753" y="1116648"/>
                <a:ext cx="8360301" cy="4443164"/>
              </a:xfrm>
              <a:prstGeom prst="rect">
                <a:avLst/>
              </a:prstGeom>
              <a:ln>
                <a:solidFill>
                  <a:schemeClr val="accent1"/>
                </a:solidFill>
              </a:ln>
              <a:effectLst>
                <a:outerShdw blurRad="190500" algn="tl" rotWithShape="0">
                  <a:srgbClr val="000000">
                    <a:alpha val="70000"/>
                  </a:srgbClr>
                </a:outerShdw>
              </a:effectLst>
              <a:extLst/>
            </p:spPr>
            <p:style>
              <a:lnRef idx="2">
                <a:schemeClr val="accent5"/>
              </a:lnRef>
              <a:fillRef idx="1">
                <a:schemeClr val="lt1"/>
              </a:fillRef>
              <a:effectRef idx="0">
                <a:schemeClr val="accent5"/>
              </a:effectRef>
              <a:fontRef idx="minor">
                <a:schemeClr val="dk1"/>
              </a:fontRef>
            </p:style>
          </p:pic>
          <p:sp>
            <p:nvSpPr>
              <p:cNvPr id="16" name="Прямоугольник 15"/>
              <p:cNvSpPr/>
              <p:nvPr/>
            </p:nvSpPr>
            <p:spPr>
              <a:xfrm>
                <a:off x="1176236" y="3098111"/>
                <a:ext cx="6379336" cy="3534081"/>
              </a:xfrm>
              <a:prstGeom prst="rect">
                <a:avLst/>
              </a:prstGeom>
              <a:ln>
                <a:solidFill>
                  <a:schemeClr val="accent1"/>
                </a:solidFill>
              </a:ln>
            </p:spPr>
            <p:style>
              <a:lnRef idx="2">
                <a:schemeClr val="accent5"/>
              </a:lnRef>
              <a:fillRef idx="1">
                <a:schemeClr val="lt1"/>
              </a:fillRef>
              <a:effectRef idx="0">
                <a:schemeClr val="accent5"/>
              </a:effectRef>
              <a:fontRef idx="minor">
                <a:schemeClr val="dk1"/>
              </a:fontRef>
            </p:style>
            <p:txBody>
              <a:bodyPr lIns="91423" tIns="45711" rIns="91423" bIns="45711" rtlCol="0" anchor="ctr"/>
              <a:lstStyle/>
              <a:p>
                <a:pPr algn="ctr"/>
                <a:endParaRPr lang="ru-RU" dirty="0"/>
              </a:p>
            </p:txBody>
          </p:sp>
          <p:pic>
            <p:nvPicPr>
              <p:cNvPr id="18"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61540" y="3134346"/>
                <a:ext cx="2199752" cy="2912135"/>
              </a:xfrm>
              <a:prstGeom prst="rect">
                <a:avLst/>
              </a:prstGeom>
              <a:ln>
                <a:solidFill>
                  <a:schemeClr val="accent1"/>
                </a:solidFill>
              </a:ln>
              <a:effectLst>
                <a:outerShdw blurRad="190500" algn="tl" rotWithShape="0">
                  <a:srgbClr val="000000">
                    <a:alpha val="70000"/>
                  </a:srgbClr>
                </a:outerShdw>
              </a:effectLst>
              <a:extLst/>
            </p:spPr>
            <p:style>
              <a:lnRef idx="2">
                <a:schemeClr val="accent5"/>
              </a:lnRef>
              <a:fillRef idx="1">
                <a:schemeClr val="lt1"/>
              </a:fillRef>
              <a:effectRef idx="0">
                <a:schemeClr val="accent5"/>
              </a:effectRef>
              <a:fontRef idx="minor">
                <a:schemeClr val="dk1"/>
              </a:fontRef>
            </p:style>
          </p:pic>
          <p:pic>
            <p:nvPicPr>
              <p:cNvPr id="19"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41825" y="3283933"/>
                <a:ext cx="2342059" cy="3015063"/>
              </a:xfrm>
              <a:prstGeom prst="rect">
                <a:avLst/>
              </a:prstGeom>
              <a:ln>
                <a:solidFill>
                  <a:schemeClr val="accent1"/>
                </a:solidFill>
              </a:ln>
              <a:effectLst>
                <a:outerShdw blurRad="190500" algn="tl" rotWithShape="0">
                  <a:srgbClr val="000000">
                    <a:alpha val="70000"/>
                  </a:srgbClr>
                </a:outerShdw>
              </a:effectLst>
              <a:extLst/>
            </p:spPr>
            <p:style>
              <a:lnRef idx="2">
                <a:schemeClr val="accent5"/>
              </a:lnRef>
              <a:fillRef idx="1">
                <a:schemeClr val="lt1"/>
              </a:fillRef>
              <a:effectRef idx="0">
                <a:schemeClr val="accent5"/>
              </a:effectRef>
              <a:fontRef idx="minor">
                <a:schemeClr val="dk1"/>
              </a:fontRef>
            </p:style>
          </p:pic>
          <p:pic>
            <p:nvPicPr>
              <p:cNvPr id="20"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310675" y="3134346"/>
                <a:ext cx="2025480" cy="2637724"/>
              </a:xfrm>
              <a:prstGeom prst="rect">
                <a:avLst/>
              </a:prstGeom>
              <a:ln>
                <a:solidFill>
                  <a:schemeClr val="accent1"/>
                </a:solidFill>
              </a:ln>
              <a:effectLst>
                <a:outerShdw blurRad="190500" algn="tl" rotWithShape="0">
                  <a:srgbClr val="000000">
                    <a:alpha val="70000"/>
                  </a:srgbClr>
                </a:outerShdw>
              </a:effectLst>
              <a:extLst/>
            </p:spPr>
            <p:style>
              <a:lnRef idx="2">
                <a:schemeClr val="accent5"/>
              </a:lnRef>
              <a:fillRef idx="1">
                <a:schemeClr val="lt1"/>
              </a:fillRef>
              <a:effectRef idx="0">
                <a:schemeClr val="accent5"/>
              </a:effectRef>
              <a:fontRef idx="minor">
                <a:schemeClr val="dk1"/>
              </a:fontRef>
            </p:style>
          </p:pic>
          <p:pic>
            <p:nvPicPr>
              <p:cNvPr id="21" name="Picture 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093094" y="3963513"/>
                <a:ext cx="1977300" cy="2571126"/>
              </a:xfrm>
              <a:prstGeom prst="rect">
                <a:avLst/>
              </a:prstGeom>
              <a:ln>
                <a:solidFill>
                  <a:schemeClr val="accent1"/>
                </a:solidFill>
              </a:ln>
              <a:effectLst>
                <a:outerShdw blurRad="190500" algn="tl" rotWithShape="0">
                  <a:srgbClr val="000000">
                    <a:alpha val="70000"/>
                  </a:srgbClr>
                </a:outerShdw>
              </a:effectLst>
              <a:extLst/>
            </p:spPr>
            <p:style>
              <a:lnRef idx="2">
                <a:schemeClr val="accent5"/>
              </a:lnRef>
              <a:fillRef idx="1">
                <a:schemeClr val="lt1"/>
              </a:fillRef>
              <a:effectRef idx="0">
                <a:schemeClr val="accent5"/>
              </a:effectRef>
              <a:fontRef idx="minor">
                <a:schemeClr val="dk1"/>
              </a:fontRef>
            </p:style>
          </p:pic>
          <p:pic>
            <p:nvPicPr>
              <p:cNvPr id="22"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079153" y="3283933"/>
                <a:ext cx="2000300" cy="2612959"/>
              </a:xfrm>
              <a:prstGeom prst="rect">
                <a:avLst/>
              </a:prstGeom>
              <a:ln>
                <a:solidFill>
                  <a:schemeClr val="accent1"/>
                </a:solidFill>
              </a:ln>
              <a:effectLst>
                <a:outerShdw blurRad="190500" algn="tl" rotWithShape="0">
                  <a:srgbClr val="000000">
                    <a:alpha val="70000"/>
                  </a:srgbClr>
                </a:outerShdw>
              </a:effectLst>
              <a:extLst/>
            </p:spPr>
            <p:style>
              <a:lnRef idx="2">
                <a:schemeClr val="accent5"/>
              </a:lnRef>
              <a:fillRef idx="1">
                <a:schemeClr val="lt1"/>
              </a:fillRef>
              <a:effectRef idx="0">
                <a:schemeClr val="accent5"/>
              </a:effectRef>
              <a:fontRef idx="minor">
                <a:schemeClr val="dk1"/>
              </a:fontRef>
            </p:style>
          </p:pic>
          <p:pic>
            <p:nvPicPr>
              <p:cNvPr id="23"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014351" y="3794972"/>
                <a:ext cx="1961876" cy="2665730"/>
              </a:xfrm>
              <a:prstGeom prst="rect">
                <a:avLst/>
              </a:prstGeom>
              <a:ln>
                <a:solidFill>
                  <a:schemeClr val="accent1"/>
                </a:solidFill>
              </a:ln>
              <a:effectLst>
                <a:outerShdw blurRad="190500" algn="tl" rotWithShape="0">
                  <a:srgbClr val="000000">
                    <a:alpha val="70000"/>
                  </a:srgbClr>
                </a:outerShdw>
              </a:effectLst>
              <a:extLst/>
            </p:spPr>
            <p:style>
              <a:lnRef idx="2">
                <a:schemeClr val="accent5"/>
              </a:lnRef>
              <a:fillRef idx="1">
                <a:schemeClr val="lt1"/>
              </a:fillRef>
              <a:effectRef idx="0">
                <a:schemeClr val="accent5"/>
              </a:effectRef>
              <a:fontRef idx="minor">
                <a:schemeClr val="dk1"/>
              </a:fontRef>
            </p:style>
          </p:pic>
          <p:sp>
            <p:nvSpPr>
              <p:cNvPr id="25" name="Прямоугольник 24"/>
              <p:cNvSpPr/>
              <p:nvPr/>
            </p:nvSpPr>
            <p:spPr>
              <a:xfrm>
                <a:off x="5069093" y="1016035"/>
                <a:ext cx="5845712" cy="3672408"/>
              </a:xfrm>
              <a:prstGeom prst="rect">
                <a:avLst/>
              </a:prstGeom>
              <a:ln>
                <a:solidFill>
                  <a:schemeClr val="accent1"/>
                </a:solidFill>
              </a:ln>
            </p:spPr>
            <p:style>
              <a:lnRef idx="2">
                <a:schemeClr val="accent5"/>
              </a:lnRef>
              <a:fillRef idx="1">
                <a:schemeClr val="lt1"/>
              </a:fillRef>
              <a:effectRef idx="0">
                <a:schemeClr val="accent5"/>
              </a:effectRef>
              <a:fontRef idx="minor">
                <a:schemeClr val="dk1"/>
              </a:fontRef>
            </p:style>
            <p:txBody>
              <a:bodyPr lIns="91423" tIns="45711" rIns="91423" bIns="45711" rtlCol="0" anchor="ctr"/>
              <a:lstStyle/>
              <a:p>
                <a:pPr algn="ctr"/>
                <a:endParaRPr lang="ru-RU" dirty="0"/>
              </a:p>
            </p:txBody>
          </p:sp>
          <p:pic>
            <p:nvPicPr>
              <p:cNvPr id="26" name="Рисунок 25"/>
              <p:cNvPicPr/>
              <p:nvPr/>
            </p:nvPicPr>
            <p:blipFill>
              <a:blip r:embed="rId13"/>
              <a:srcRect l="29810" t="30636" r="18805" b="11333"/>
              <a:stretch>
                <a:fillRect/>
              </a:stretch>
            </p:blipFill>
            <p:spPr bwMode="auto">
              <a:xfrm>
                <a:off x="5670027" y="1068951"/>
                <a:ext cx="1808793" cy="2510718"/>
              </a:xfrm>
              <a:prstGeom prst="rect">
                <a:avLst/>
              </a:prstGeom>
              <a:ln>
                <a:solidFill>
                  <a:schemeClr val="accent1"/>
                </a:solidFill>
              </a:ln>
              <a:effectLst>
                <a:outerShdw blurRad="190500" algn="tl" rotWithShape="0">
                  <a:srgbClr val="000000">
                    <a:alpha val="70000"/>
                  </a:srgbClr>
                </a:outerShdw>
              </a:effectLst>
            </p:spPr>
            <p:style>
              <a:lnRef idx="2">
                <a:schemeClr val="accent5"/>
              </a:lnRef>
              <a:fillRef idx="1">
                <a:schemeClr val="lt1"/>
              </a:fillRef>
              <a:effectRef idx="0">
                <a:schemeClr val="accent5"/>
              </a:effectRef>
              <a:fontRef idx="minor">
                <a:schemeClr val="dk1"/>
              </a:fontRef>
            </p:style>
          </p:pic>
          <p:pic>
            <p:nvPicPr>
              <p:cNvPr id="27" name="Рисунок 26"/>
              <p:cNvPicPr/>
              <p:nvPr/>
            </p:nvPicPr>
            <p:blipFill rotWithShape="1">
              <a:blip r:embed="rId14"/>
              <a:srcRect l="42537" t="51291" r="41861" b="8490"/>
              <a:stretch/>
            </p:blipFill>
            <p:spPr bwMode="auto">
              <a:xfrm>
                <a:off x="5240504" y="2190684"/>
                <a:ext cx="1870110" cy="2442975"/>
              </a:xfrm>
              <a:prstGeom prst="rect">
                <a:avLst/>
              </a:prstGeom>
              <a:ln>
                <a:solidFill>
                  <a:schemeClr val="accent1"/>
                </a:solidFill>
              </a:ln>
              <a:effectLst>
                <a:outerShdw blurRad="190500" algn="tl" rotWithShape="0">
                  <a:srgbClr val="000000">
                    <a:alpha val="70000"/>
                  </a:srgbClr>
                </a:outerShdw>
              </a:effectLst>
              <a:extLst>
                <a:ext uri="{53640926-AAD7-44D8-BBD7-CCE9431645EC}">
                  <a14:shadowObscured xmlns:a14="http://schemas.microsoft.com/office/drawing/2010/main"/>
                </a:ext>
              </a:extLst>
            </p:spPr>
            <p:style>
              <a:lnRef idx="2">
                <a:schemeClr val="accent5"/>
              </a:lnRef>
              <a:fillRef idx="1">
                <a:schemeClr val="lt1"/>
              </a:fillRef>
              <a:effectRef idx="0">
                <a:schemeClr val="accent5"/>
              </a:effectRef>
              <a:fontRef idx="minor">
                <a:schemeClr val="dk1"/>
              </a:fontRef>
            </p:style>
          </p:pic>
          <p:pic>
            <p:nvPicPr>
              <p:cNvPr id="28" name="Рисунок 27"/>
              <p:cNvPicPr/>
              <p:nvPr/>
            </p:nvPicPr>
            <p:blipFill rotWithShape="1">
              <a:blip r:embed="rId14"/>
              <a:srcRect l="75342" t="51428" r="9309" b="8926"/>
              <a:stretch/>
            </p:blipFill>
            <p:spPr bwMode="auto">
              <a:xfrm>
                <a:off x="7110613" y="1317876"/>
                <a:ext cx="1839844" cy="2408147"/>
              </a:xfrm>
              <a:prstGeom prst="rect">
                <a:avLst/>
              </a:prstGeom>
              <a:ln>
                <a:solidFill>
                  <a:schemeClr val="accent1"/>
                </a:solidFill>
              </a:ln>
              <a:effectLst>
                <a:outerShdw blurRad="190500" algn="tl" rotWithShape="0">
                  <a:srgbClr val="000000">
                    <a:alpha val="70000"/>
                  </a:srgbClr>
                </a:outerShdw>
              </a:effectLst>
              <a:extLst>
                <a:ext uri="{53640926-AAD7-44D8-BBD7-CCE9431645EC}">
                  <a14:shadowObscured xmlns:a14="http://schemas.microsoft.com/office/drawing/2010/main"/>
                </a:ext>
              </a:extLst>
            </p:spPr>
            <p:style>
              <a:lnRef idx="2">
                <a:schemeClr val="accent5"/>
              </a:lnRef>
              <a:fillRef idx="1">
                <a:schemeClr val="lt1"/>
              </a:fillRef>
              <a:effectRef idx="0">
                <a:schemeClr val="accent5"/>
              </a:effectRef>
              <a:fontRef idx="minor">
                <a:schemeClr val="dk1"/>
              </a:fontRef>
            </p:style>
          </p:pic>
          <p:pic>
            <p:nvPicPr>
              <p:cNvPr id="29" name="Рисунок 28"/>
              <p:cNvPicPr/>
              <p:nvPr/>
            </p:nvPicPr>
            <p:blipFill rotWithShape="1">
              <a:blip r:embed="rId14"/>
              <a:srcRect l="59008" t="51642" r="25573" b="9040"/>
              <a:stretch/>
            </p:blipFill>
            <p:spPr bwMode="auto">
              <a:xfrm>
                <a:off x="8483782" y="1116648"/>
                <a:ext cx="1848174" cy="2388245"/>
              </a:xfrm>
              <a:prstGeom prst="rect">
                <a:avLst/>
              </a:prstGeom>
              <a:ln>
                <a:solidFill>
                  <a:schemeClr val="accent1"/>
                </a:solidFill>
              </a:ln>
              <a:effectLst>
                <a:outerShdw blurRad="190500" algn="tl" rotWithShape="0">
                  <a:srgbClr val="000000">
                    <a:alpha val="70000"/>
                  </a:srgbClr>
                </a:outerShdw>
              </a:effectLst>
              <a:extLst>
                <a:ext uri="{53640926-AAD7-44D8-BBD7-CCE9431645EC}">
                  <a14:shadowObscured xmlns:a14="http://schemas.microsoft.com/office/drawing/2010/main"/>
                </a:ext>
              </a:extLst>
            </p:spPr>
            <p:style>
              <a:lnRef idx="2">
                <a:schemeClr val="accent5"/>
              </a:lnRef>
              <a:fillRef idx="1">
                <a:schemeClr val="lt1"/>
              </a:fillRef>
              <a:effectRef idx="0">
                <a:schemeClr val="accent5"/>
              </a:effectRef>
              <a:fontRef idx="minor">
                <a:schemeClr val="dk1"/>
              </a:fontRef>
            </p:style>
          </p:pic>
          <p:pic>
            <p:nvPicPr>
              <p:cNvPr id="30" name="Рисунок 29"/>
              <p:cNvPicPr/>
              <p:nvPr/>
            </p:nvPicPr>
            <p:blipFill rotWithShape="1">
              <a:blip r:embed="rId15"/>
              <a:srcRect l="74711" t="50826" r="9424" b="9464"/>
              <a:stretch/>
            </p:blipFill>
            <p:spPr bwMode="auto">
              <a:xfrm>
                <a:off x="9081679" y="1409360"/>
                <a:ext cx="1754397" cy="2170308"/>
              </a:xfrm>
              <a:prstGeom prst="rect">
                <a:avLst/>
              </a:prstGeom>
              <a:ln>
                <a:solidFill>
                  <a:schemeClr val="accent1"/>
                </a:solidFill>
              </a:ln>
              <a:effectLst>
                <a:outerShdw blurRad="190500" algn="tl" rotWithShape="0">
                  <a:srgbClr val="000000">
                    <a:alpha val="70000"/>
                  </a:srgbClr>
                </a:outerShdw>
              </a:effectLst>
              <a:extLst>
                <a:ext uri="{53640926-AAD7-44D8-BBD7-CCE9431645EC}">
                  <a14:shadowObscured xmlns:a14="http://schemas.microsoft.com/office/drawing/2010/main"/>
                </a:ext>
              </a:extLst>
            </p:spPr>
            <p:style>
              <a:lnRef idx="2">
                <a:schemeClr val="accent5"/>
              </a:lnRef>
              <a:fillRef idx="1">
                <a:schemeClr val="lt1"/>
              </a:fillRef>
              <a:effectRef idx="0">
                <a:schemeClr val="accent5"/>
              </a:effectRef>
              <a:fontRef idx="minor">
                <a:schemeClr val="dk1"/>
              </a:fontRef>
            </p:style>
          </p:pic>
          <p:pic>
            <p:nvPicPr>
              <p:cNvPr id="31" name="Рисунок 30"/>
              <p:cNvPicPr/>
              <p:nvPr/>
            </p:nvPicPr>
            <p:blipFill rotWithShape="1">
              <a:blip r:embed="rId15"/>
              <a:srcRect l="74711" t="17348" r="9424" b="50425"/>
              <a:stretch/>
            </p:blipFill>
            <p:spPr bwMode="auto">
              <a:xfrm>
                <a:off x="8922822" y="2377669"/>
                <a:ext cx="1700007" cy="2163199"/>
              </a:xfrm>
              <a:prstGeom prst="rect">
                <a:avLst/>
              </a:prstGeom>
              <a:ln>
                <a:solidFill>
                  <a:schemeClr val="accent1"/>
                </a:solidFill>
              </a:ln>
              <a:effectLst>
                <a:outerShdw blurRad="190500" algn="tl" rotWithShape="0">
                  <a:srgbClr val="000000">
                    <a:alpha val="70000"/>
                  </a:srgbClr>
                </a:outerShdw>
              </a:effectLst>
              <a:extLst>
                <a:ext uri="{53640926-AAD7-44D8-BBD7-CCE9431645EC}">
                  <a14:shadowObscured xmlns:a14="http://schemas.microsoft.com/office/drawing/2010/main"/>
                </a:ext>
              </a:extLst>
            </p:spPr>
            <p:style>
              <a:lnRef idx="2">
                <a:schemeClr val="accent5"/>
              </a:lnRef>
              <a:fillRef idx="1">
                <a:schemeClr val="lt1"/>
              </a:fillRef>
              <a:effectRef idx="0">
                <a:schemeClr val="accent5"/>
              </a:effectRef>
              <a:fontRef idx="minor">
                <a:schemeClr val="dk1"/>
              </a:fontRef>
            </p:style>
          </p:pic>
          <p:pic>
            <p:nvPicPr>
              <p:cNvPr id="32" name="Picture 4"/>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051082" y="2181393"/>
                <a:ext cx="1743479" cy="2426293"/>
              </a:xfrm>
              <a:prstGeom prst="rect">
                <a:avLst/>
              </a:prstGeom>
              <a:ln>
                <a:solidFill>
                  <a:schemeClr val="accent1"/>
                </a:solidFill>
              </a:ln>
              <a:effectLst>
                <a:outerShdw blurRad="190500" algn="tl" rotWithShape="0">
                  <a:srgbClr val="000000">
                    <a:alpha val="70000"/>
                  </a:srgbClr>
                </a:outerShdw>
              </a:effectLst>
              <a:extLst/>
            </p:spPr>
            <p:style>
              <a:lnRef idx="2">
                <a:schemeClr val="accent5"/>
              </a:lnRef>
              <a:fillRef idx="1">
                <a:schemeClr val="lt1"/>
              </a:fillRef>
              <a:effectRef idx="0">
                <a:schemeClr val="accent5"/>
              </a:effectRef>
              <a:fontRef idx="minor">
                <a:schemeClr val="dk1"/>
              </a:fontRef>
            </p:style>
          </p:pic>
          <p:pic>
            <p:nvPicPr>
              <p:cNvPr id="33" name="Picture 3"/>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688432" y="2129193"/>
                <a:ext cx="1734283" cy="2411675"/>
              </a:xfrm>
              <a:prstGeom prst="rect">
                <a:avLst/>
              </a:prstGeom>
              <a:ln>
                <a:solidFill>
                  <a:schemeClr val="accent1"/>
                </a:solidFill>
              </a:ln>
              <a:effectLst>
                <a:outerShdw blurRad="190500" algn="tl" rotWithShape="0">
                  <a:srgbClr val="000000">
                    <a:alpha val="70000"/>
                  </a:srgbClr>
                </a:outerShdw>
              </a:effectLst>
              <a:extLst/>
            </p:spPr>
            <p:style>
              <a:lnRef idx="2">
                <a:schemeClr val="accent5"/>
              </a:lnRef>
              <a:fillRef idx="1">
                <a:schemeClr val="lt1"/>
              </a:fillRef>
              <a:effectRef idx="0">
                <a:schemeClr val="accent5"/>
              </a:effectRef>
              <a:fontRef idx="minor">
                <a:schemeClr val="dk1"/>
              </a:fontRef>
            </p:style>
          </p:pic>
        </p:grpSp>
        <p:pic>
          <p:nvPicPr>
            <p:cNvPr id="35" name="Picture 2"/>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115452" y="1082877"/>
              <a:ext cx="1907282" cy="2942737"/>
            </a:xfrm>
            <a:prstGeom prst="rect">
              <a:avLst/>
            </a:prstGeom>
            <a:ln>
              <a:solidFill>
                <a:schemeClr val="accent1"/>
              </a:solidFill>
            </a:ln>
            <a:effectLst>
              <a:outerShdw blurRad="190500" algn="tl" rotWithShape="0">
                <a:srgbClr val="000000">
                  <a:alpha val="70000"/>
                </a:srgbClr>
              </a:outerShdw>
            </a:effectLst>
            <a:extLst/>
          </p:spPr>
          <p:style>
            <a:lnRef idx="2">
              <a:schemeClr val="accent5"/>
            </a:lnRef>
            <a:fillRef idx="1">
              <a:schemeClr val="lt1"/>
            </a:fillRef>
            <a:effectRef idx="0">
              <a:schemeClr val="accent5"/>
            </a:effectRef>
            <a:fontRef idx="minor">
              <a:schemeClr val="dk1"/>
            </a:fontRef>
          </p:style>
        </p:pic>
      </p:grpSp>
      <p:sp>
        <p:nvSpPr>
          <p:cNvPr id="38" name="TextBox 37"/>
          <p:cNvSpPr txBox="1"/>
          <p:nvPr/>
        </p:nvSpPr>
        <p:spPr>
          <a:xfrm>
            <a:off x="1578813" y="1232576"/>
            <a:ext cx="4704589" cy="158073"/>
          </a:xfrm>
          <a:prstGeom prst="rect">
            <a:avLst/>
          </a:prstGeom>
          <a:solidFill>
            <a:schemeClr val="tx1"/>
          </a:solidFill>
          <a:ln>
            <a:solidFill>
              <a:schemeClr val="accent1"/>
            </a:solidFill>
          </a:ln>
        </p:spPr>
        <p:txBody>
          <a:bodyPr wrap="square" lIns="91552" tIns="0" rIns="91552" bIns="45776" rtlCol="0">
            <a:noAutofit/>
          </a:bodyPr>
          <a:lstStyle/>
          <a:p>
            <a:pPr algn="ctr"/>
            <a:r>
              <a:rPr lang="ru-RU" sz="1200" b="1" dirty="0" smtClean="0">
                <a:solidFill>
                  <a:schemeClr val="bg1"/>
                </a:solidFill>
              </a:rPr>
              <a:t>Проектная документация и программное обеспечение</a:t>
            </a:r>
            <a:endParaRPr lang="ru-RU" sz="1200" b="1" dirty="0">
              <a:solidFill>
                <a:schemeClr val="bg1"/>
              </a:solidFill>
            </a:endParaRPr>
          </a:p>
        </p:txBody>
      </p:sp>
      <p:pic>
        <p:nvPicPr>
          <p:cNvPr id="41" name="Рисунок 40"/>
          <p:cNvPicPr/>
          <p:nvPr/>
        </p:nvPicPr>
        <p:blipFill rotWithShape="1">
          <a:blip r:embed="rId19" cstate="print">
            <a:extLst>
              <a:ext uri="{28A0092B-C50C-407E-A947-70E740481C1C}">
                <a14:useLocalDpi xmlns:a14="http://schemas.microsoft.com/office/drawing/2010/main" val="0"/>
              </a:ext>
            </a:extLst>
          </a:blip>
          <a:srcRect l="54463" t="34637" r="34202" b="51540"/>
          <a:stretch/>
        </p:blipFill>
        <p:spPr bwMode="auto">
          <a:xfrm>
            <a:off x="1578813" y="4282143"/>
            <a:ext cx="1564437" cy="2282305"/>
          </a:xfrm>
          <a:prstGeom prst="rect">
            <a:avLst/>
          </a:prstGeom>
          <a:noFill/>
          <a:ln>
            <a:noFill/>
          </a:ln>
          <a:extLst/>
        </p:spPr>
      </p:pic>
      <p:pic>
        <p:nvPicPr>
          <p:cNvPr id="42" name="Рисунок 41"/>
          <p:cNvPicPr/>
          <p:nvPr/>
        </p:nvPicPr>
        <p:blipFill rotWithShape="1">
          <a:blip r:embed="rId20" cstate="print"/>
          <a:srcRect l="51428" t="12558" r="13507" b="4400"/>
          <a:stretch/>
        </p:blipFill>
        <p:spPr bwMode="auto">
          <a:xfrm>
            <a:off x="3458480" y="4105932"/>
            <a:ext cx="1796063" cy="2577376"/>
          </a:xfrm>
          <a:prstGeom prst="rect">
            <a:avLst/>
          </a:prstGeom>
          <a:noFill/>
          <a:ln w="9525">
            <a:noFill/>
            <a:miter lim="800000"/>
            <a:headEnd/>
            <a:tailEnd/>
          </a:ln>
        </p:spPr>
      </p:pic>
      <p:pic>
        <p:nvPicPr>
          <p:cNvPr id="45" name="Рисунок 44"/>
          <p:cNvPicPr/>
          <p:nvPr/>
        </p:nvPicPr>
        <p:blipFill rotWithShape="1">
          <a:blip r:embed="rId21"/>
          <a:srcRect l="33179" t="11846" r="33333" b="4363"/>
          <a:stretch/>
        </p:blipFill>
        <p:spPr bwMode="auto">
          <a:xfrm>
            <a:off x="5321647" y="4054407"/>
            <a:ext cx="1923509" cy="2628901"/>
          </a:xfrm>
          <a:prstGeom prst="rect">
            <a:avLst/>
          </a:prstGeom>
          <a:ln>
            <a:noFill/>
          </a:ln>
          <a:extLst>
            <a:ext uri="{53640926-AAD7-44D8-BBD7-CCE9431645EC}">
              <a14:shadowObscured xmlns:a14="http://schemas.microsoft.com/office/drawing/2010/main"/>
            </a:ext>
          </a:extLst>
        </p:spPr>
      </p:pic>
      <p:grpSp>
        <p:nvGrpSpPr>
          <p:cNvPr id="2052" name="Группа 2051"/>
          <p:cNvGrpSpPr/>
          <p:nvPr/>
        </p:nvGrpSpPr>
        <p:grpSpPr>
          <a:xfrm>
            <a:off x="7671949" y="3981450"/>
            <a:ext cx="2830099" cy="2628900"/>
            <a:chOff x="6763730" y="3981448"/>
            <a:chExt cx="2830099" cy="2481468"/>
          </a:xfrm>
        </p:grpSpPr>
        <p:pic>
          <p:nvPicPr>
            <p:cNvPr id="47" name="Рисунок 46"/>
            <p:cNvPicPr/>
            <p:nvPr/>
          </p:nvPicPr>
          <p:blipFill rotWithShape="1">
            <a:blip r:embed="rId22"/>
            <a:srcRect l="33006" t="12407" r="32877" b="5159"/>
            <a:stretch/>
          </p:blipFill>
          <p:spPr bwMode="auto">
            <a:xfrm>
              <a:off x="6763730" y="4169114"/>
              <a:ext cx="1598253" cy="2293802"/>
            </a:xfrm>
            <a:prstGeom prst="rect">
              <a:avLst/>
            </a:prstGeom>
            <a:ln>
              <a:solidFill>
                <a:schemeClr val="accent5"/>
              </a:solidFill>
            </a:ln>
            <a:extLst>
              <a:ext uri="{53640926-AAD7-44D8-BBD7-CCE9431645EC}">
                <a14:shadowObscured xmlns:a14="http://schemas.microsoft.com/office/drawing/2010/main"/>
              </a:ext>
            </a:extLst>
          </p:spPr>
        </p:pic>
        <p:pic>
          <p:nvPicPr>
            <p:cNvPr id="48" name="Рисунок 47"/>
            <p:cNvPicPr/>
            <p:nvPr/>
          </p:nvPicPr>
          <p:blipFill rotWithShape="1">
            <a:blip r:embed="rId22"/>
            <a:srcRect l="33006" t="12407" r="32877" b="5159"/>
            <a:stretch/>
          </p:blipFill>
          <p:spPr bwMode="auto">
            <a:xfrm>
              <a:off x="7193799" y="4134710"/>
              <a:ext cx="1532068" cy="2276477"/>
            </a:xfrm>
            <a:prstGeom prst="rect">
              <a:avLst/>
            </a:prstGeom>
            <a:ln>
              <a:solidFill>
                <a:schemeClr val="accent5"/>
              </a:solidFill>
            </a:ln>
            <a:extLst>
              <a:ext uri="{53640926-AAD7-44D8-BBD7-CCE9431645EC}">
                <a14:shadowObscured xmlns:a14="http://schemas.microsoft.com/office/drawing/2010/main"/>
              </a:ext>
            </a:extLst>
          </p:spPr>
        </p:pic>
        <p:pic>
          <p:nvPicPr>
            <p:cNvPr id="49" name="Рисунок 48"/>
            <p:cNvPicPr/>
            <p:nvPr/>
          </p:nvPicPr>
          <p:blipFill rotWithShape="1">
            <a:blip r:embed="rId22"/>
            <a:srcRect l="33006" t="12407" r="32877" b="5159"/>
            <a:stretch/>
          </p:blipFill>
          <p:spPr bwMode="auto">
            <a:xfrm>
              <a:off x="7569314" y="4076044"/>
              <a:ext cx="1621705" cy="2290760"/>
            </a:xfrm>
            <a:prstGeom prst="rect">
              <a:avLst/>
            </a:prstGeom>
            <a:ln>
              <a:solidFill>
                <a:schemeClr val="accent5"/>
              </a:solidFill>
            </a:ln>
            <a:extLst>
              <a:ext uri="{53640926-AAD7-44D8-BBD7-CCE9431645EC}">
                <a14:shadowObscured xmlns:a14="http://schemas.microsoft.com/office/drawing/2010/main"/>
              </a:ext>
            </a:extLst>
          </p:spPr>
        </p:pic>
        <p:pic>
          <p:nvPicPr>
            <p:cNvPr id="50" name="Рисунок 49"/>
            <p:cNvPicPr/>
            <p:nvPr/>
          </p:nvPicPr>
          <p:blipFill rotWithShape="1">
            <a:blip r:embed="rId22"/>
            <a:srcRect l="33006" t="12407" r="32877" b="5159"/>
            <a:stretch/>
          </p:blipFill>
          <p:spPr bwMode="auto">
            <a:xfrm>
              <a:off x="8008425" y="3981448"/>
              <a:ext cx="1585404" cy="2350951"/>
            </a:xfrm>
            <a:prstGeom prst="rect">
              <a:avLst/>
            </a:prstGeom>
            <a:ln>
              <a:solidFill>
                <a:schemeClr val="accent5"/>
              </a:solid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28031667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Прямоугольник 25"/>
          <p:cNvSpPr/>
          <p:nvPr/>
        </p:nvSpPr>
        <p:spPr>
          <a:xfrm>
            <a:off x="498618" y="5503402"/>
            <a:ext cx="11423904" cy="789801"/>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5" name="Прямоугольник 24"/>
          <p:cNvSpPr/>
          <p:nvPr/>
        </p:nvSpPr>
        <p:spPr>
          <a:xfrm>
            <a:off x="487680" y="3510206"/>
            <a:ext cx="11423904" cy="1768930"/>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Прямоугольник 5"/>
          <p:cNvSpPr/>
          <p:nvPr/>
        </p:nvSpPr>
        <p:spPr>
          <a:xfrm>
            <a:off x="475488" y="1292352"/>
            <a:ext cx="11423904" cy="1938528"/>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5" name="Рисунок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3425" y="76201"/>
            <a:ext cx="1692275" cy="660400"/>
          </a:xfrm>
          <a:prstGeom prst="rect">
            <a:avLst/>
          </a:prstGeom>
        </p:spPr>
      </p:pic>
      <p:pic>
        <p:nvPicPr>
          <p:cNvPr id="16" name="Рисунок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47" y="59542"/>
            <a:ext cx="1711453" cy="677059"/>
          </a:xfrm>
          <a:prstGeom prst="rect">
            <a:avLst/>
          </a:prstGeom>
        </p:spPr>
      </p:pic>
      <p:sp>
        <p:nvSpPr>
          <p:cNvPr id="19" name="Прямоугольник 18"/>
          <p:cNvSpPr/>
          <p:nvPr/>
        </p:nvSpPr>
        <p:spPr>
          <a:xfrm>
            <a:off x="475488" y="986659"/>
            <a:ext cx="11423904" cy="5355312"/>
          </a:xfrm>
          <a:prstGeom prst="rect">
            <a:avLst/>
          </a:prstGeom>
        </p:spPr>
        <p:txBody>
          <a:bodyPr wrap="square">
            <a:spAutoFit/>
          </a:bodyPr>
          <a:lstStyle/>
          <a:p>
            <a:pPr marL="449263" lvl="1" indent="-216000" algn="just">
              <a:buFont typeface="Wingdings" panose="05000000000000000000" pitchFamily="2" charset="2"/>
              <a:buChar char="Ø"/>
            </a:pPr>
            <a:r>
              <a:rPr lang="ru-RU" b="1" i="1" dirty="0" smtClean="0">
                <a:solidFill>
                  <a:srgbClr val="000000"/>
                </a:solidFill>
                <a:latin typeface="Times New Roman" panose="02020603050405020304" pitchFamily="18" charset="0"/>
                <a:cs typeface="Times New Roman" panose="02020603050405020304" pitchFamily="18" charset="0"/>
              </a:rPr>
              <a:t>Потребности  рынка  </a:t>
            </a:r>
          </a:p>
          <a:p>
            <a:pPr marL="265113" lvl="1" indent="185738" algn="just">
              <a:tabLst>
                <a:tab pos="450850" algn="l"/>
                <a:tab pos="536575" algn="l"/>
              </a:tabLst>
            </a:pPr>
            <a:r>
              <a:rPr lang="ru-RU" sz="1600" b="1" dirty="0" smtClean="0">
                <a:solidFill>
                  <a:schemeClr val="bg1"/>
                </a:solidFill>
              </a:rPr>
              <a:t>Для </a:t>
            </a:r>
            <a:r>
              <a:rPr lang="ru-RU" sz="1600" b="1" dirty="0">
                <a:solidFill>
                  <a:schemeClr val="bg1"/>
                </a:solidFill>
              </a:rPr>
              <a:t>эффективного функционирования </a:t>
            </a:r>
            <a:r>
              <a:rPr lang="ru-RU" sz="1600" b="1" dirty="0" smtClean="0">
                <a:solidFill>
                  <a:schemeClr val="bg1"/>
                </a:solidFill>
              </a:rPr>
              <a:t>горно-обогатительных предприятий, необходимо  иметь оперативную информацию о характеристиках руд</a:t>
            </a:r>
            <a:r>
              <a:rPr lang="ru-RU" sz="1600" b="1" dirty="0">
                <a:solidFill>
                  <a:schemeClr val="bg1"/>
                </a:solidFill>
              </a:rPr>
              <a:t> поступающих на переработку</a:t>
            </a:r>
            <a:r>
              <a:rPr lang="ru-RU" sz="1600" b="1" dirty="0" smtClean="0">
                <a:solidFill>
                  <a:schemeClr val="bg1"/>
                </a:solidFill>
              </a:rPr>
              <a:t> в режиме реального времени. При этом важно,  в темпе с процессами приема и переработки сырья (режим реального времени),  обеспечить :</a:t>
            </a:r>
          </a:p>
          <a:p>
            <a:pPr marL="719138" lvl="2" indent="-182563" algn="just">
              <a:buFont typeface="Arial" panose="020B0604020202020204" pitchFamily="34" charset="0"/>
              <a:buChar char="•"/>
            </a:pPr>
            <a:r>
              <a:rPr lang="ru-RU" sz="1600" b="1" dirty="0" smtClean="0">
                <a:solidFill>
                  <a:schemeClr val="bg1"/>
                </a:solidFill>
                <a:cs typeface="Arial" panose="020B0604020202020204" pitchFamily="34" charset="0"/>
              </a:rPr>
              <a:t>Оперативный </a:t>
            </a:r>
            <a:r>
              <a:rPr lang="ru-RU" sz="1600" b="1" dirty="0">
                <a:solidFill>
                  <a:schemeClr val="bg1"/>
                </a:solidFill>
                <a:cs typeface="Arial" panose="020B0604020202020204" pitchFamily="34" charset="0"/>
              </a:rPr>
              <a:t>учет объема  и качества потоков рудной </a:t>
            </a:r>
            <a:r>
              <a:rPr lang="ru-RU" sz="1600" b="1" dirty="0" smtClean="0">
                <a:solidFill>
                  <a:schemeClr val="bg1"/>
                </a:solidFill>
                <a:cs typeface="Arial" panose="020B0604020202020204" pitchFamily="34" charset="0"/>
              </a:rPr>
              <a:t>массы поступающей на переработку </a:t>
            </a:r>
          </a:p>
          <a:p>
            <a:pPr marL="719138" lvl="2" indent="-182563" algn="just">
              <a:buFont typeface="Arial" panose="020B0604020202020204" pitchFamily="34" charset="0"/>
              <a:buChar char="•"/>
            </a:pPr>
            <a:r>
              <a:rPr lang="ru-RU" sz="1600" b="1" dirty="0">
                <a:solidFill>
                  <a:schemeClr val="bg1"/>
                </a:solidFill>
                <a:cs typeface="Arial" panose="020B0604020202020204" pitchFamily="34" charset="0"/>
              </a:rPr>
              <a:t>К</a:t>
            </a:r>
            <a:r>
              <a:rPr lang="ru-RU" sz="1600" b="1" dirty="0" smtClean="0">
                <a:solidFill>
                  <a:schemeClr val="bg1"/>
                </a:solidFill>
                <a:cs typeface="Arial" panose="020B0604020202020204" pitchFamily="34" charset="0"/>
              </a:rPr>
              <a:t>оординацию работы </a:t>
            </a:r>
            <a:r>
              <a:rPr lang="ru-RU" sz="1600" b="1" dirty="0">
                <a:solidFill>
                  <a:schemeClr val="bg1"/>
                </a:solidFill>
                <a:cs typeface="Arial" panose="020B0604020202020204" pitchFamily="34" charset="0"/>
              </a:rPr>
              <a:t>горного и перерабатывающего  переделов горно-производственного предприятия</a:t>
            </a:r>
          </a:p>
          <a:p>
            <a:pPr marL="719138" lvl="2" indent="-182563">
              <a:buFont typeface="Arial" panose="020B0604020202020204" pitchFamily="34" charset="0"/>
              <a:buChar char="•"/>
            </a:pPr>
            <a:r>
              <a:rPr lang="ru-RU" sz="1600" b="1" dirty="0" smtClean="0">
                <a:solidFill>
                  <a:schemeClr val="bg1"/>
                </a:solidFill>
                <a:cs typeface="Times New Roman" pitchFamily="18" charset="0"/>
              </a:rPr>
              <a:t>Информационную поддержку </a:t>
            </a:r>
            <a:r>
              <a:rPr lang="ru-RU" sz="1600" b="1" dirty="0">
                <a:solidFill>
                  <a:schemeClr val="bg1"/>
                </a:solidFill>
                <a:cs typeface="Times New Roman" panose="02020603050405020304" pitchFamily="18" charset="0"/>
              </a:rPr>
              <a:t>оперативного управления технологической цепочкой </a:t>
            </a:r>
            <a:r>
              <a:rPr lang="ru-RU" sz="1600" b="1" dirty="0">
                <a:solidFill>
                  <a:schemeClr val="bg1"/>
                </a:solidFill>
              </a:rPr>
              <a:t>переработки руды  на всех операциях рудоподготовительного комплекса от крупного дробления до выпуска готовой продукции</a:t>
            </a:r>
            <a:r>
              <a:rPr lang="ru-RU" sz="1600" b="1" dirty="0" smtClean="0">
                <a:solidFill>
                  <a:schemeClr val="bg1"/>
                </a:solidFill>
                <a:cs typeface="Times New Roman" panose="02020603050405020304" pitchFamily="18" charset="0"/>
              </a:rPr>
              <a:t> </a:t>
            </a:r>
          </a:p>
          <a:p>
            <a:pPr marL="719138" lvl="2" indent="-182563">
              <a:buFont typeface="Arial" panose="020B0604020202020204" pitchFamily="34" charset="0"/>
              <a:buChar char="•"/>
            </a:pPr>
            <a:r>
              <a:rPr lang="ru-RU" sz="1600" b="1" dirty="0">
                <a:solidFill>
                  <a:schemeClr val="bg1"/>
                </a:solidFill>
              </a:rPr>
              <a:t>Контроль </a:t>
            </a:r>
            <a:r>
              <a:rPr lang="ru-RU" sz="1600" b="1" dirty="0" smtClean="0">
                <a:solidFill>
                  <a:schemeClr val="bg1"/>
                </a:solidFill>
              </a:rPr>
              <a:t>исполнения технологического </a:t>
            </a:r>
            <a:r>
              <a:rPr lang="ru-RU" sz="1600" b="1" dirty="0">
                <a:solidFill>
                  <a:schemeClr val="bg1"/>
                </a:solidFill>
              </a:rPr>
              <a:t>регламента  </a:t>
            </a:r>
            <a:r>
              <a:rPr lang="ru-RU" sz="1600" b="1" dirty="0" smtClean="0">
                <a:solidFill>
                  <a:schemeClr val="bg1"/>
                </a:solidFill>
              </a:rPr>
              <a:t>по  обеспечению качества  </a:t>
            </a:r>
            <a:r>
              <a:rPr lang="ru-RU" sz="1600" b="1" dirty="0">
                <a:solidFill>
                  <a:schemeClr val="bg1"/>
                </a:solidFill>
              </a:rPr>
              <a:t>складских запасов </a:t>
            </a:r>
            <a:r>
              <a:rPr lang="ru-RU" sz="1600" b="1" dirty="0" smtClean="0">
                <a:solidFill>
                  <a:schemeClr val="bg1"/>
                </a:solidFill>
              </a:rPr>
              <a:t>поступившей руды</a:t>
            </a:r>
            <a:endParaRPr lang="ru-RU" b="1" i="1" dirty="0" smtClean="0">
              <a:solidFill>
                <a:schemeClr val="bg1"/>
              </a:solidFill>
              <a:latin typeface="Times New Roman" panose="02020603050405020304" pitchFamily="18" charset="0"/>
              <a:cs typeface="Times New Roman" panose="02020603050405020304" pitchFamily="18" charset="0"/>
            </a:endParaRPr>
          </a:p>
          <a:p>
            <a:pPr marL="450000" lvl="2" indent="216000">
              <a:buFont typeface="Wingdings" panose="05000000000000000000" pitchFamily="2" charset="2"/>
              <a:buChar char="Ø"/>
            </a:pPr>
            <a:r>
              <a:rPr lang="ru-RU" b="1" i="1" dirty="0" smtClean="0">
                <a:latin typeface="Times New Roman" panose="02020603050405020304" pitchFamily="18" charset="0"/>
                <a:cs typeface="Times New Roman" panose="02020603050405020304" pitchFamily="18" charset="0"/>
              </a:rPr>
              <a:t>Описание проблемы и её значительности</a:t>
            </a:r>
          </a:p>
          <a:p>
            <a:pPr marL="180975" lvl="2" indent="355600" algn="just">
              <a:tabLst>
                <a:tab pos="719138" algn="l"/>
              </a:tabLst>
            </a:pPr>
            <a:r>
              <a:rPr lang="ru-RU" sz="1600" b="1" dirty="0" smtClean="0">
                <a:solidFill>
                  <a:schemeClr val="bg1"/>
                </a:solidFill>
              </a:rPr>
              <a:t>Существующие  </a:t>
            </a:r>
            <a:r>
              <a:rPr lang="ru-RU" sz="1600" b="1" dirty="0">
                <a:solidFill>
                  <a:schemeClr val="bg1"/>
                </a:solidFill>
              </a:rPr>
              <a:t>технологии </a:t>
            </a:r>
            <a:r>
              <a:rPr lang="ru-RU" sz="1600" b="1" dirty="0" smtClean="0">
                <a:solidFill>
                  <a:schemeClr val="bg1"/>
                </a:solidFill>
              </a:rPr>
              <a:t>мониторинга  обеспечивают </a:t>
            </a:r>
            <a:r>
              <a:rPr lang="ru-RU" sz="1600" b="1" dirty="0">
                <a:solidFill>
                  <a:schemeClr val="bg1"/>
                </a:solidFill>
              </a:rPr>
              <a:t>получение качественных и количественных характеристик </a:t>
            </a:r>
            <a:r>
              <a:rPr lang="ru-RU" sz="1600" b="1" dirty="0" smtClean="0">
                <a:solidFill>
                  <a:schemeClr val="bg1"/>
                </a:solidFill>
              </a:rPr>
              <a:t>рудопотоков </a:t>
            </a:r>
            <a:r>
              <a:rPr lang="ru-RU" sz="1600" b="1" dirty="0">
                <a:solidFill>
                  <a:schemeClr val="bg1"/>
                </a:solidFill>
              </a:rPr>
              <a:t>в  режиме реального времени только для  мелко-фракционных потоков (размер куска </a:t>
            </a:r>
            <a:r>
              <a:rPr lang="ru-RU" sz="1600" b="1" dirty="0" smtClean="0">
                <a:solidFill>
                  <a:schemeClr val="bg1"/>
                </a:solidFill>
              </a:rPr>
              <a:t>не </a:t>
            </a:r>
            <a:r>
              <a:rPr lang="ru-RU" sz="1600" b="1" dirty="0">
                <a:solidFill>
                  <a:schemeClr val="bg1"/>
                </a:solidFill>
              </a:rPr>
              <a:t>более 50 </a:t>
            </a:r>
            <a:r>
              <a:rPr lang="ru-RU" sz="1600" b="1" dirty="0" smtClean="0">
                <a:solidFill>
                  <a:schemeClr val="bg1"/>
                </a:solidFill>
              </a:rPr>
              <a:t>мм) и для   </a:t>
            </a:r>
            <a:r>
              <a:rPr lang="ru-RU" sz="1600" b="1" dirty="0">
                <a:solidFill>
                  <a:schemeClr val="bg1"/>
                </a:solidFill>
              </a:rPr>
              <a:t>однопоточной </a:t>
            </a:r>
            <a:r>
              <a:rPr lang="ru-RU" sz="1600" b="1" dirty="0" smtClean="0">
                <a:solidFill>
                  <a:schemeClr val="bg1"/>
                </a:solidFill>
              </a:rPr>
              <a:t>схемы </a:t>
            </a:r>
            <a:r>
              <a:rPr lang="ru-RU" sz="1600" b="1" dirty="0">
                <a:solidFill>
                  <a:schemeClr val="bg1"/>
                </a:solidFill>
              </a:rPr>
              <a:t>их поступления на переработку.  Предлагаемые  решения </a:t>
            </a:r>
            <a:r>
              <a:rPr lang="ru-RU" sz="1600" b="1" dirty="0" smtClean="0">
                <a:solidFill>
                  <a:schemeClr val="bg1"/>
                </a:solidFill>
              </a:rPr>
              <a:t>по </a:t>
            </a:r>
            <a:r>
              <a:rPr lang="ru-RU" sz="1600" b="1" dirty="0">
                <a:solidFill>
                  <a:schemeClr val="bg1"/>
                </a:solidFill>
              </a:rPr>
              <a:t>адаптации  таких технологий для многопоточной схемы </a:t>
            </a:r>
            <a:r>
              <a:rPr lang="ru-RU" sz="1600" b="1" dirty="0" smtClean="0">
                <a:solidFill>
                  <a:schemeClr val="bg1"/>
                </a:solidFill>
              </a:rPr>
              <a:t>и крупном </a:t>
            </a:r>
            <a:r>
              <a:rPr lang="ru-RU" sz="1600" b="1" dirty="0">
                <a:solidFill>
                  <a:schemeClr val="bg1"/>
                </a:solidFill>
              </a:rPr>
              <a:t>более 250 мм размере кусков минералов в </a:t>
            </a:r>
            <a:r>
              <a:rPr lang="ru-RU" sz="1600" b="1" dirty="0" smtClean="0">
                <a:solidFill>
                  <a:schemeClr val="bg1"/>
                </a:solidFill>
              </a:rPr>
              <a:t>потоке </a:t>
            </a:r>
            <a:r>
              <a:rPr lang="ru-RU" sz="1600" b="1" dirty="0">
                <a:solidFill>
                  <a:schemeClr val="bg1"/>
                </a:solidFill>
              </a:rPr>
              <a:t>связаны либо  с практически  линейным ростом капиталовложений в </a:t>
            </a:r>
            <a:r>
              <a:rPr lang="ru-RU" sz="1600" b="1" dirty="0" smtClean="0">
                <a:solidFill>
                  <a:schemeClr val="bg1"/>
                </a:solidFill>
              </a:rPr>
              <a:t>технические средства  </a:t>
            </a:r>
            <a:r>
              <a:rPr lang="ru-RU" sz="1600" b="1" dirty="0">
                <a:solidFill>
                  <a:schemeClr val="bg1"/>
                </a:solidFill>
              </a:rPr>
              <a:t>системы мониторинга, либо </a:t>
            </a:r>
            <a:r>
              <a:rPr lang="ru-RU" sz="1600" b="1" dirty="0" smtClean="0">
                <a:solidFill>
                  <a:schemeClr val="bg1"/>
                </a:solidFill>
              </a:rPr>
              <a:t>со снижением </a:t>
            </a:r>
            <a:r>
              <a:rPr lang="ru-RU" sz="1600" b="1" dirty="0">
                <a:solidFill>
                  <a:schemeClr val="bg1"/>
                </a:solidFill>
              </a:rPr>
              <a:t>оперативности </a:t>
            </a:r>
            <a:r>
              <a:rPr lang="ru-RU" sz="1600" b="1" dirty="0" smtClean="0">
                <a:solidFill>
                  <a:schemeClr val="bg1"/>
                </a:solidFill>
              </a:rPr>
              <a:t>мониторинга. То есть создание систем мониторинга на основе существующих технологий и дорого и малоперспективно.</a:t>
            </a:r>
          </a:p>
          <a:p>
            <a:pPr marL="180975" lvl="2" indent="355600" algn="just">
              <a:tabLst>
                <a:tab pos="719138" algn="l"/>
              </a:tabLst>
            </a:pPr>
            <a:endParaRPr lang="ru-RU" sz="1600" b="1" dirty="0" smtClean="0">
              <a:solidFill>
                <a:schemeClr val="bg1"/>
              </a:solidFill>
            </a:endParaRPr>
          </a:p>
          <a:p>
            <a:pPr marL="450000" lvl="2" indent="-216000" algn="just">
              <a:buFont typeface="Wingdings" panose="05000000000000000000" pitchFamily="2" charset="2"/>
              <a:buChar char="Ø"/>
              <a:tabLst>
                <a:tab pos="719138" algn="l"/>
              </a:tabLst>
            </a:pPr>
            <a:r>
              <a:rPr lang="ru-RU" b="1" i="1" dirty="0" smtClean="0">
                <a:solidFill>
                  <a:srgbClr val="000000"/>
                </a:solidFill>
                <a:latin typeface="Times New Roman" panose="02020603050405020304" pitchFamily="18" charset="0"/>
              </a:rPr>
              <a:t>Вводы</a:t>
            </a:r>
          </a:p>
          <a:p>
            <a:pPr marL="180975" lvl="2" indent="355600" algn="just">
              <a:tabLst>
                <a:tab pos="719138" algn="l"/>
              </a:tabLst>
            </a:pPr>
            <a:r>
              <a:rPr lang="ru-RU" sz="1600" b="1" dirty="0" smtClean="0">
                <a:solidFill>
                  <a:schemeClr val="bg1"/>
                </a:solidFill>
                <a:cs typeface="Arial" panose="020B0604020202020204" pitchFamily="34" charset="0"/>
              </a:rPr>
              <a:t>Необходима разработка новых, интеллектуальных, доступных по цене и отвечающих потребностям рынка систем мониторинга.  Далее  рассматривается коммерческий продукт АС ОМКВР  как решение проблемы рынка продуктов оперативного мониторинга рудопотоков</a:t>
            </a:r>
          </a:p>
        </p:txBody>
      </p:sp>
      <p:pic>
        <p:nvPicPr>
          <p:cNvPr id="13" name="Рисунок 12" descr="Логотип TST-16 а.PNG"/>
          <p:cNvPicPr/>
          <p:nvPr/>
        </p:nvPicPr>
        <p:blipFill>
          <a:blip r:embed="rId4" cstate="print"/>
          <a:stretch>
            <a:fillRect/>
          </a:stretch>
        </p:blipFill>
        <p:spPr>
          <a:xfrm>
            <a:off x="10272214" y="149691"/>
            <a:ext cx="1729556" cy="662753"/>
          </a:xfrm>
          <a:prstGeom prst="rect">
            <a:avLst/>
          </a:prstGeom>
        </p:spPr>
      </p:pic>
      <p:sp>
        <p:nvSpPr>
          <p:cNvPr id="18" name="TextBox 17"/>
          <p:cNvSpPr txBox="1"/>
          <p:nvPr/>
        </p:nvSpPr>
        <p:spPr>
          <a:xfrm>
            <a:off x="1365504" y="621340"/>
            <a:ext cx="10241280" cy="523220"/>
          </a:xfrm>
          <a:prstGeom prst="rect">
            <a:avLst/>
          </a:prstGeom>
          <a:noFill/>
        </p:spPr>
        <p:txBody>
          <a:bodyPr wrap="square" rtlCol="0">
            <a:spAutoFit/>
          </a:bodyPr>
          <a:lstStyle/>
          <a:p>
            <a:pPr algn="ctr"/>
            <a:r>
              <a:rPr lang="ru-RU" sz="2800" dirty="0" smtClean="0">
                <a:solidFill>
                  <a:schemeClr val="accent5">
                    <a:lumMod val="75000"/>
                  </a:schemeClr>
                </a:solidFill>
                <a:effectLst>
                  <a:outerShdw blurRad="38100" dist="38100" dir="2700000" algn="tl">
                    <a:srgbClr val="000000">
                      <a:alpha val="43137"/>
                    </a:srgbClr>
                  </a:outerShdw>
                </a:effectLst>
                <a:latin typeface="Cuprum" panose="02000506000000020004" pitchFamily="2" charset="0"/>
              </a:rPr>
              <a:t>Проблемы систем  мониторинга рудопотоков</a:t>
            </a:r>
            <a:endParaRPr lang="ru-RU" sz="2800" dirty="0">
              <a:solidFill>
                <a:schemeClr val="accent5">
                  <a:lumMod val="75000"/>
                </a:schemeClr>
              </a:solidFill>
              <a:effectLst>
                <a:outerShdw blurRad="38100" dist="38100" dir="2700000" algn="tl">
                  <a:srgbClr val="000000">
                    <a:alpha val="43137"/>
                  </a:srgbClr>
                </a:outerShdw>
              </a:effectLst>
              <a:latin typeface="Cuprum" panose="02000506000000020004" pitchFamily="2" charset="0"/>
            </a:endParaRPr>
          </a:p>
        </p:txBody>
      </p:sp>
      <p:grpSp>
        <p:nvGrpSpPr>
          <p:cNvPr id="27" name="Группа 26"/>
          <p:cNvGrpSpPr/>
          <p:nvPr/>
        </p:nvGrpSpPr>
        <p:grpSpPr>
          <a:xfrm>
            <a:off x="1" y="6235700"/>
            <a:ext cx="12191999" cy="622300"/>
            <a:chOff x="1" y="6235700"/>
            <a:chExt cx="12191999" cy="622300"/>
          </a:xfrm>
        </p:grpSpPr>
        <p:pic>
          <p:nvPicPr>
            <p:cNvPr id="28" name="Рисунок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6235700"/>
              <a:ext cx="6095999" cy="622300"/>
            </a:xfrm>
            <a:prstGeom prst="rect">
              <a:avLst/>
            </a:prstGeom>
          </p:spPr>
        </p:pic>
        <p:pic>
          <p:nvPicPr>
            <p:cNvPr id="29" name="Рисунок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5999" y="6235700"/>
              <a:ext cx="6096001" cy="622300"/>
            </a:xfrm>
            <a:prstGeom prst="rect">
              <a:avLst/>
            </a:prstGeom>
          </p:spPr>
        </p:pic>
      </p:grpSp>
    </p:spTree>
    <p:extLst>
      <p:ext uri="{BB962C8B-B14F-4D97-AF65-F5344CB8AC3E}">
        <p14:creationId xmlns:p14="http://schemas.microsoft.com/office/powerpoint/2010/main" val="40133102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3425" y="76201"/>
            <a:ext cx="1692275" cy="660400"/>
          </a:xfrm>
          <a:prstGeom prst="rect">
            <a:avLst/>
          </a:prstGeom>
        </p:spPr>
      </p:pic>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47" y="59542"/>
            <a:ext cx="1711453" cy="677059"/>
          </a:xfrm>
          <a:prstGeom prst="rect">
            <a:avLst/>
          </a:prstGeom>
        </p:spPr>
      </p:pic>
      <p:pic>
        <p:nvPicPr>
          <p:cNvPr id="15" name="Рисунок 14" descr="Логотип TST-16 а.PNG"/>
          <p:cNvPicPr/>
          <p:nvPr/>
        </p:nvPicPr>
        <p:blipFill>
          <a:blip r:embed="rId4" cstate="print"/>
          <a:stretch>
            <a:fillRect/>
          </a:stretch>
        </p:blipFill>
        <p:spPr>
          <a:xfrm>
            <a:off x="10237937" y="141065"/>
            <a:ext cx="1729556" cy="662753"/>
          </a:xfrm>
          <a:prstGeom prst="rect">
            <a:avLst/>
          </a:prstGeom>
        </p:spPr>
      </p:pic>
      <p:pic>
        <p:nvPicPr>
          <p:cNvPr id="16" name="Рисунок 15"/>
          <p:cNvPicPr/>
          <p:nvPr/>
        </p:nvPicPr>
        <p:blipFill rotWithShape="1">
          <a:blip r:embed="rId5">
            <a:extLst>
              <a:ext uri="{28A0092B-C50C-407E-A947-70E740481C1C}">
                <a14:useLocalDpi xmlns:a14="http://schemas.microsoft.com/office/drawing/2010/main" val="0"/>
              </a:ext>
            </a:extLst>
          </a:blip>
          <a:srcRect l="18563" t="18085" r="50299" b="7978"/>
          <a:stretch/>
        </p:blipFill>
        <p:spPr bwMode="auto">
          <a:xfrm>
            <a:off x="3695700" y="1230085"/>
            <a:ext cx="4038600" cy="53040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
        <p:nvSpPr>
          <p:cNvPr id="36" name="TextBox 9"/>
          <p:cNvSpPr txBox="1"/>
          <p:nvPr/>
        </p:nvSpPr>
        <p:spPr>
          <a:xfrm>
            <a:off x="-1" y="706865"/>
            <a:ext cx="12106275" cy="523220"/>
          </a:xfrm>
          <a:prstGeom prst="rect">
            <a:avLst/>
          </a:prstGeom>
          <a:noFill/>
        </p:spPr>
        <p:txBody>
          <a:bodyPr wrap="square" rtlCol="0">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ru-RU" sz="2800" b="1" dirty="0" smtClean="0"/>
              <a:t>Схема испытаний при использовании  стенда</a:t>
            </a:r>
            <a:endParaRPr lang="ru-RU" sz="2800" b="1" dirty="0"/>
          </a:p>
        </p:txBody>
      </p:sp>
    </p:spTree>
    <p:extLst>
      <p:ext uri="{BB962C8B-B14F-4D97-AF65-F5344CB8AC3E}">
        <p14:creationId xmlns:p14="http://schemas.microsoft.com/office/powerpoint/2010/main" val="30253270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C:\Users\i5\Downloads\20180924_165048_resized.jpg"/>
          <p:cNvPicPr>
            <a:picLocks noChangeAspect="1" noChangeArrowheads="1"/>
          </p:cNvPicPr>
          <p:nvPr/>
        </p:nvPicPr>
        <p:blipFill rotWithShape="1">
          <a:blip r:embed="rId2">
            <a:extLst>
              <a:ext uri="{28A0092B-C50C-407E-A947-70E740481C1C}">
                <a14:useLocalDpi xmlns:a14="http://schemas.microsoft.com/office/drawing/2010/main" val="0"/>
              </a:ext>
            </a:extLst>
          </a:blip>
          <a:srcRect l="37273" r="2526"/>
          <a:stretch/>
        </p:blipFill>
        <p:spPr bwMode="auto">
          <a:xfrm>
            <a:off x="357381" y="1540776"/>
            <a:ext cx="5397739" cy="469628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6" name="Picture 2" descr="C:\Users\i5\Downloads\20180924_165153_resized(1).jpg"/>
          <p:cNvPicPr>
            <a:picLocks noChangeAspect="1" noChangeArrowheads="1"/>
          </p:cNvPicPr>
          <p:nvPr/>
        </p:nvPicPr>
        <p:blipFill rotWithShape="1">
          <a:blip r:embed="rId3">
            <a:extLst>
              <a:ext uri="{28A0092B-C50C-407E-A947-70E740481C1C}">
                <a14:useLocalDpi xmlns:a14="http://schemas.microsoft.com/office/drawing/2010/main" val="0"/>
              </a:ext>
            </a:extLst>
          </a:blip>
          <a:srcRect l="6464" r="87071" b="5781"/>
          <a:stretch/>
        </p:blipFill>
        <p:spPr bwMode="auto">
          <a:xfrm>
            <a:off x="6496050" y="1559844"/>
            <a:ext cx="1779158" cy="467721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6678751" y="2379724"/>
            <a:ext cx="1453948" cy="480502"/>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1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НАЛАДОЧНЫЙ </a:t>
            </a:r>
            <a:r>
              <a:rPr lang="ru-RU"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СТЕНД</a:t>
            </a:r>
            <a:endParaRPr lang="ru-RU"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8" name="Прямоугольник 7"/>
          <p:cNvSpPr/>
          <p:nvPr/>
        </p:nvSpPr>
        <p:spPr>
          <a:xfrm>
            <a:off x="567048" y="3614872"/>
            <a:ext cx="814809" cy="29364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ЩИТ ПК</a:t>
            </a:r>
            <a:endParaRPr lang="ru-RU"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 name="Прямоугольник 8"/>
          <p:cNvSpPr/>
          <p:nvPr/>
        </p:nvSpPr>
        <p:spPr>
          <a:xfrm>
            <a:off x="3195160" y="2713404"/>
            <a:ext cx="814809" cy="29364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ЩИТ ПК</a:t>
            </a:r>
            <a:endParaRPr lang="ru-RU"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 name="Прямоугольник 9"/>
          <p:cNvSpPr/>
          <p:nvPr/>
        </p:nvSpPr>
        <p:spPr>
          <a:xfrm>
            <a:off x="1818000" y="4050850"/>
            <a:ext cx="1681118" cy="646331"/>
          </a:xfrm>
          <a:prstGeom prst="rect">
            <a:avLst/>
          </a:prstGeom>
          <a:scene3d>
            <a:camera prst="isometricLeftDown"/>
            <a:lightRig rig="threePt" dir="t"/>
          </a:scene3d>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КОМАНДНАЯ ПАНЕЛЬ</a:t>
            </a:r>
            <a:endParaRPr lang="ru-RU"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1" name="Прямоугольник 10"/>
          <p:cNvSpPr/>
          <p:nvPr/>
        </p:nvSpPr>
        <p:spPr>
          <a:xfrm>
            <a:off x="4409522" y="2213764"/>
            <a:ext cx="1004014" cy="320335"/>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ЩИТ УСО</a:t>
            </a:r>
            <a:endParaRPr lang="ru-RU"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nvGrpSpPr>
          <p:cNvPr id="12" name="Группа 11"/>
          <p:cNvGrpSpPr/>
          <p:nvPr/>
        </p:nvGrpSpPr>
        <p:grpSpPr>
          <a:xfrm>
            <a:off x="2016349" y="2860226"/>
            <a:ext cx="609786" cy="477029"/>
            <a:chOff x="9197693" y="1979923"/>
            <a:chExt cx="830676" cy="636732"/>
          </a:xfrm>
        </p:grpSpPr>
        <p:sp>
          <p:nvSpPr>
            <p:cNvPr id="13" name="Прямоугольник 12"/>
            <p:cNvSpPr/>
            <p:nvPr/>
          </p:nvSpPr>
          <p:spPr>
            <a:xfrm>
              <a:off x="9276520" y="1979923"/>
              <a:ext cx="575799" cy="307779"/>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1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ЩИТ</a:t>
              </a:r>
              <a:endParaRPr lang="ru-RU" sz="1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4" name="Прямоугольник 13"/>
            <p:cNvSpPr/>
            <p:nvPr/>
          </p:nvSpPr>
          <p:spPr>
            <a:xfrm>
              <a:off x="9197693" y="2308873"/>
              <a:ext cx="830676" cy="307782"/>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1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УСО МВ</a:t>
              </a:r>
              <a:endParaRPr lang="ru-RU" sz="1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pic>
        <p:nvPicPr>
          <p:cNvPr id="16" name="Рисунок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03425" y="76201"/>
            <a:ext cx="1692275" cy="660400"/>
          </a:xfrm>
          <a:prstGeom prst="rect">
            <a:avLst/>
          </a:prstGeom>
        </p:spPr>
      </p:pic>
      <p:pic>
        <p:nvPicPr>
          <p:cNvPr id="17" name="Рисунок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247" y="59542"/>
            <a:ext cx="1711453" cy="677059"/>
          </a:xfrm>
          <a:prstGeom prst="rect">
            <a:avLst/>
          </a:prstGeom>
        </p:spPr>
      </p:pic>
      <p:pic>
        <p:nvPicPr>
          <p:cNvPr id="18" name="Рисунок 17" descr="Логотип TST-16 а.PNG"/>
          <p:cNvPicPr/>
          <p:nvPr/>
        </p:nvPicPr>
        <p:blipFill>
          <a:blip r:embed="rId6" cstate="print"/>
          <a:stretch>
            <a:fillRect/>
          </a:stretch>
        </p:blipFill>
        <p:spPr>
          <a:xfrm>
            <a:off x="10237937" y="141065"/>
            <a:ext cx="1729556" cy="662753"/>
          </a:xfrm>
          <a:prstGeom prst="rect">
            <a:avLst/>
          </a:prstGeom>
        </p:spPr>
      </p:pic>
      <p:sp>
        <p:nvSpPr>
          <p:cNvPr id="19" name="TextBox 9"/>
          <p:cNvSpPr txBox="1"/>
          <p:nvPr/>
        </p:nvSpPr>
        <p:spPr>
          <a:xfrm>
            <a:off x="-1" y="706865"/>
            <a:ext cx="12106275" cy="523220"/>
          </a:xfrm>
          <a:prstGeom prst="rect">
            <a:avLst/>
          </a:prstGeom>
          <a:noFill/>
        </p:spPr>
        <p:txBody>
          <a:bodyPr wrap="square" rtlCol="0">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ru-RU" sz="2800" b="1" dirty="0" smtClean="0"/>
              <a:t>Испытания АС ОМКВР на стенде  с реальными данными от объекта</a:t>
            </a:r>
            <a:endParaRPr lang="ru-RU" sz="2800" b="1" dirty="0"/>
          </a:p>
        </p:txBody>
      </p:sp>
      <p:pic>
        <p:nvPicPr>
          <p:cNvPr id="307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05193" y="1540776"/>
            <a:ext cx="3265487" cy="4750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Стрелка вправо 21"/>
          <p:cNvSpPr/>
          <p:nvPr/>
        </p:nvSpPr>
        <p:spPr>
          <a:xfrm flipH="1">
            <a:off x="5514974" y="3781236"/>
            <a:ext cx="1251509" cy="593108"/>
          </a:xfrm>
          <a:prstGeom prst="right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Стрелка вправо 28"/>
          <p:cNvSpPr/>
          <p:nvPr/>
        </p:nvSpPr>
        <p:spPr>
          <a:xfrm flipH="1">
            <a:off x="8132699" y="3754296"/>
            <a:ext cx="757967" cy="593108"/>
          </a:xfrm>
          <a:prstGeom prst="right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844242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Рисунок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3425" y="76201"/>
            <a:ext cx="1692275" cy="660400"/>
          </a:xfrm>
          <a:prstGeom prst="rect">
            <a:avLst/>
          </a:prstGeom>
        </p:spPr>
      </p:pic>
      <p:pic>
        <p:nvPicPr>
          <p:cNvPr id="17" name="Рисунок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47" y="59542"/>
            <a:ext cx="1711453" cy="677059"/>
          </a:xfrm>
          <a:prstGeom prst="rect">
            <a:avLst/>
          </a:prstGeom>
        </p:spPr>
      </p:pic>
      <p:pic>
        <p:nvPicPr>
          <p:cNvPr id="18" name="Рисунок 17" descr="Логотип TST-16 а.PNG"/>
          <p:cNvPicPr/>
          <p:nvPr/>
        </p:nvPicPr>
        <p:blipFill>
          <a:blip r:embed="rId4" cstate="print"/>
          <a:stretch>
            <a:fillRect/>
          </a:stretch>
        </p:blipFill>
        <p:spPr>
          <a:xfrm>
            <a:off x="10237937" y="141065"/>
            <a:ext cx="1729556" cy="662753"/>
          </a:xfrm>
          <a:prstGeom prst="rect">
            <a:avLst/>
          </a:prstGeom>
        </p:spPr>
      </p:pic>
      <p:pic>
        <p:nvPicPr>
          <p:cNvPr id="19"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6451" t="20072" r="26829" b="26176"/>
          <a:stretch/>
        </p:blipFill>
        <p:spPr bwMode="auto">
          <a:xfrm>
            <a:off x="1562100" y="1028352"/>
            <a:ext cx="9082072" cy="57045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TextBox 19"/>
          <p:cNvSpPr txBox="1"/>
          <p:nvPr/>
        </p:nvSpPr>
        <p:spPr>
          <a:xfrm>
            <a:off x="22097" y="846237"/>
            <a:ext cx="12171902" cy="392013"/>
          </a:xfrm>
          <a:prstGeom prst="rect">
            <a:avLst/>
          </a:prstGeom>
          <a:solidFill>
            <a:schemeClr val="tx1"/>
          </a:solidFill>
        </p:spPr>
        <p:txBody>
          <a:bodyPr wrap="square" lIns="91552" tIns="0" rIns="91552" bIns="45776" rtlCol="0">
            <a:noAutofit/>
          </a:bodyPr>
          <a:lstStyle/>
          <a:p>
            <a:pPr algn="ctr"/>
            <a:r>
              <a:rPr lang="ru-RU" sz="2000" b="1" dirty="0">
                <a:solidFill>
                  <a:schemeClr val="bg1"/>
                </a:solidFill>
              </a:rPr>
              <a:t>Топология технических средств для системы мониторинга на горно-обогатительном комбинате</a:t>
            </a:r>
            <a:endParaRPr lang="ru-RU" b="1" dirty="0" smtClean="0">
              <a:solidFill>
                <a:schemeClr val="bg1"/>
              </a:solidFill>
            </a:endParaRPr>
          </a:p>
          <a:p>
            <a:pPr algn="ctr"/>
            <a:endParaRPr lang="kk-KZ" dirty="0" smtClean="0">
              <a:solidFill>
                <a:schemeClr val="bg1"/>
              </a:solidFill>
            </a:endParaRPr>
          </a:p>
        </p:txBody>
      </p:sp>
    </p:spTree>
    <p:extLst>
      <p:ext uri="{BB962C8B-B14F-4D97-AF65-F5344CB8AC3E}">
        <p14:creationId xmlns:p14="http://schemas.microsoft.com/office/powerpoint/2010/main" val="263245803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3425" y="76201"/>
            <a:ext cx="1692275" cy="660400"/>
          </a:xfrm>
          <a:prstGeom prst="rect">
            <a:avLst/>
          </a:prstGeom>
        </p:spPr>
      </p:pic>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47" y="59542"/>
            <a:ext cx="1711453" cy="677059"/>
          </a:xfrm>
          <a:prstGeom prst="rect">
            <a:avLst/>
          </a:prstGeom>
        </p:spPr>
      </p:pic>
      <p:sp>
        <p:nvSpPr>
          <p:cNvPr id="10" name="TextBox 9"/>
          <p:cNvSpPr txBox="1"/>
          <p:nvPr/>
        </p:nvSpPr>
        <p:spPr>
          <a:xfrm>
            <a:off x="2878355" y="1926680"/>
            <a:ext cx="6435288" cy="769441"/>
          </a:xfrm>
          <a:prstGeom prst="rect">
            <a:avLst/>
          </a:prstGeom>
          <a:noFill/>
        </p:spPr>
        <p:txBody>
          <a:bodyPr wrap="none" rtlCol="0">
            <a:spAutoFit/>
          </a:bodyPr>
          <a:lstStyle/>
          <a:p>
            <a:pPr algn="ctr"/>
            <a:r>
              <a:rPr lang="kk-KZ" sz="4400" b="1" i="1" dirty="0" smtClean="0">
                <a:effectLst>
                  <a:outerShdw blurRad="38100" dist="38100" dir="2700000" algn="tl">
                    <a:srgbClr val="000000">
                      <a:alpha val="43137"/>
                    </a:srgbClr>
                  </a:outerShdw>
                </a:effectLst>
              </a:rPr>
              <a:t>СПАСИБО ЗА ВНИМАНИЕ!</a:t>
            </a:r>
            <a:endParaRPr lang="ru-RU" sz="4400" b="1" i="1" dirty="0">
              <a:effectLst>
                <a:outerShdw blurRad="38100" dist="38100" dir="2700000" algn="tl">
                  <a:srgbClr val="000000">
                    <a:alpha val="43137"/>
                  </a:srgbClr>
                </a:outerShdw>
              </a:effectLst>
            </a:endParaRPr>
          </a:p>
        </p:txBody>
      </p:sp>
      <p:sp>
        <p:nvSpPr>
          <p:cNvPr id="11" name="TextBox 10"/>
          <p:cNvSpPr txBox="1"/>
          <p:nvPr/>
        </p:nvSpPr>
        <p:spPr>
          <a:xfrm>
            <a:off x="934973" y="3886200"/>
            <a:ext cx="7004738" cy="1569660"/>
          </a:xfrm>
          <a:prstGeom prst="rect">
            <a:avLst/>
          </a:prstGeom>
          <a:solidFill>
            <a:schemeClr val="accent5">
              <a:lumMod val="20000"/>
              <a:lumOff val="80000"/>
            </a:schemeClr>
          </a:solidFill>
        </p:spPr>
        <p:txBody>
          <a:bodyPr wrap="none" rtlCol="0">
            <a:spAutoFit/>
          </a:bodyPr>
          <a:lstStyle/>
          <a:p>
            <a:r>
              <a:rPr lang="kk-KZ" sz="2400" b="1" i="1" u="sng" dirty="0" smtClean="0"/>
              <a:t>Контактные данные</a:t>
            </a:r>
            <a:endParaRPr lang="ru-RU" sz="2400" b="1" i="1" u="sng" dirty="0" smtClean="0"/>
          </a:p>
          <a:p>
            <a:r>
              <a:rPr lang="ru-RU" sz="2400" b="1" dirty="0" smtClean="0"/>
              <a:t>Тукеев У. А.</a:t>
            </a:r>
            <a:endParaRPr lang="en-US" sz="2400" b="1" dirty="0" smtClean="0"/>
          </a:p>
          <a:p>
            <a:r>
              <a:rPr lang="ru-RU" sz="2400" b="1" dirty="0" smtClean="0"/>
              <a:t>Тел. 8(727)2796185,  8-701-406-0328, 8-701-710-6351</a:t>
            </a:r>
          </a:p>
          <a:p>
            <a:r>
              <a:rPr lang="en-US" sz="2400" b="1" dirty="0" smtClean="0"/>
              <a:t>E-mail</a:t>
            </a:r>
            <a:r>
              <a:rPr lang="ru-RU" sz="2400" b="1" dirty="0" smtClean="0"/>
              <a:t>:  </a:t>
            </a:r>
            <a:r>
              <a:rPr lang="en-US" sz="2400" b="1" dirty="0" smtClean="0"/>
              <a:t>gsns2016ruk.ut@gmail.com</a:t>
            </a:r>
            <a:endParaRPr lang="ru-RU" sz="2400" b="1" dirty="0"/>
          </a:p>
        </p:txBody>
      </p:sp>
      <p:grpSp>
        <p:nvGrpSpPr>
          <p:cNvPr id="12" name="Группа 11"/>
          <p:cNvGrpSpPr/>
          <p:nvPr/>
        </p:nvGrpSpPr>
        <p:grpSpPr>
          <a:xfrm>
            <a:off x="1" y="6235700"/>
            <a:ext cx="12191999" cy="622300"/>
            <a:chOff x="1" y="6235700"/>
            <a:chExt cx="12191999" cy="622300"/>
          </a:xfrm>
        </p:grpSpPr>
        <p:pic>
          <p:nvPicPr>
            <p:cNvPr id="13" name="Рисунок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6235700"/>
              <a:ext cx="6095999" cy="622300"/>
            </a:xfrm>
            <a:prstGeom prst="rect">
              <a:avLst/>
            </a:prstGeom>
          </p:spPr>
        </p:pic>
        <p:pic>
          <p:nvPicPr>
            <p:cNvPr id="14" name="Рисунок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5999" y="6235700"/>
              <a:ext cx="6096001" cy="622300"/>
            </a:xfrm>
            <a:prstGeom prst="rect">
              <a:avLst/>
            </a:prstGeom>
          </p:spPr>
        </p:pic>
      </p:grpSp>
      <p:pic>
        <p:nvPicPr>
          <p:cNvPr id="15" name="Рисунок 14" descr="Логотип TST-16 а.PNG"/>
          <p:cNvPicPr/>
          <p:nvPr/>
        </p:nvPicPr>
        <p:blipFill>
          <a:blip r:embed="rId5" cstate="print"/>
          <a:stretch>
            <a:fillRect/>
          </a:stretch>
        </p:blipFill>
        <p:spPr>
          <a:xfrm>
            <a:off x="10237937" y="141065"/>
            <a:ext cx="1729556" cy="662753"/>
          </a:xfrm>
          <a:prstGeom prst="rect">
            <a:avLst/>
          </a:prstGeom>
        </p:spPr>
      </p:pic>
    </p:spTree>
    <p:extLst>
      <p:ext uri="{BB962C8B-B14F-4D97-AF65-F5344CB8AC3E}">
        <p14:creationId xmlns:p14="http://schemas.microsoft.com/office/powerpoint/2010/main" val="16542477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3425" y="76201"/>
            <a:ext cx="1692275" cy="660400"/>
          </a:xfrm>
          <a:prstGeom prst="rect">
            <a:avLst/>
          </a:prstGeom>
        </p:spPr>
      </p:pic>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47" y="59542"/>
            <a:ext cx="1711453" cy="677059"/>
          </a:xfrm>
          <a:prstGeom prst="rect">
            <a:avLst/>
          </a:prstGeom>
        </p:spPr>
      </p:pic>
      <p:grpSp>
        <p:nvGrpSpPr>
          <p:cNvPr id="18" name="Группа 17"/>
          <p:cNvGrpSpPr/>
          <p:nvPr/>
        </p:nvGrpSpPr>
        <p:grpSpPr>
          <a:xfrm>
            <a:off x="60961" y="6389998"/>
            <a:ext cx="12106655" cy="468002"/>
            <a:chOff x="1" y="6235700"/>
            <a:chExt cx="12191999" cy="622300"/>
          </a:xfrm>
        </p:grpSpPr>
        <p:pic>
          <p:nvPicPr>
            <p:cNvPr id="19" name="Рисунок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6235700"/>
              <a:ext cx="6095999" cy="622300"/>
            </a:xfrm>
            <a:prstGeom prst="rect">
              <a:avLst/>
            </a:prstGeom>
          </p:spPr>
        </p:pic>
        <p:pic>
          <p:nvPicPr>
            <p:cNvPr id="20" name="Рисунок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5999" y="6235700"/>
              <a:ext cx="6096001" cy="622300"/>
            </a:xfrm>
            <a:prstGeom prst="rect">
              <a:avLst/>
            </a:prstGeom>
          </p:spPr>
        </p:pic>
      </p:grpSp>
      <p:sp>
        <p:nvSpPr>
          <p:cNvPr id="3" name="Прямоугольник 2"/>
          <p:cNvSpPr/>
          <p:nvPr/>
        </p:nvSpPr>
        <p:spPr>
          <a:xfrm>
            <a:off x="1048512" y="1364589"/>
            <a:ext cx="10655808" cy="5078313"/>
          </a:xfrm>
          <a:prstGeom prst="rect">
            <a:avLst/>
          </a:prstGeom>
        </p:spPr>
        <p:txBody>
          <a:bodyPr wrap="square">
            <a:spAutoFit/>
          </a:bodyPr>
          <a:lstStyle/>
          <a:p>
            <a:pPr marL="269875" indent="-269875">
              <a:buFont typeface="Wingdings" panose="05000000000000000000" pitchFamily="2" charset="2"/>
              <a:buChar char="Ø"/>
            </a:pPr>
            <a:r>
              <a:rPr lang="ru-RU" b="1" i="1" dirty="0" smtClean="0">
                <a:solidFill>
                  <a:srgbClr val="000000"/>
                </a:solidFill>
                <a:latin typeface="Times New Roman" panose="02020603050405020304" pitchFamily="18" charset="0"/>
                <a:cs typeface="Times New Roman" panose="02020603050405020304" pitchFamily="18" charset="0"/>
              </a:rPr>
              <a:t>Как </a:t>
            </a:r>
            <a:r>
              <a:rPr lang="ru-RU" b="1" i="1" dirty="0">
                <a:solidFill>
                  <a:srgbClr val="000000"/>
                </a:solidFill>
                <a:latin typeface="Times New Roman" panose="02020603050405020304" pitchFamily="18" charset="0"/>
                <a:cs typeface="Times New Roman" panose="02020603050405020304" pitchFamily="18" charset="0"/>
              </a:rPr>
              <a:t>проблема решается сейчас </a:t>
            </a:r>
            <a:endParaRPr lang="ru-RU" b="1" i="1" dirty="0" smtClean="0">
              <a:solidFill>
                <a:srgbClr val="000000"/>
              </a:solidFill>
              <a:latin typeface="Times New Roman" panose="02020603050405020304" pitchFamily="18" charset="0"/>
              <a:cs typeface="Times New Roman" panose="02020603050405020304" pitchFamily="18" charset="0"/>
            </a:endParaRPr>
          </a:p>
          <a:p>
            <a:pPr algn="just"/>
            <a:r>
              <a:rPr lang="ru-RU" dirty="0" smtClean="0">
                <a:solidFill>
                  <a:srgbClr val="000000"/>
                </a:solidFill>
                <a:cs typeface="Times New Roman" panose="02020603050405020304" pitchFamily="18" charset="0"/>
              </a:rPr>
              <a:t>	В настоящее время проблема мониторинга  потоков крупнокускового  рудного сырья  ГОК решается следующим образом:</a:t>
            </a:r>
            <a:endParaRPr lang="ru-RU" dirty="0">
              <a:solidFill>
                <a:srgbClr val="000000"/>
              </a:solidFill>
              <a:cs typeface="Times New Roman" panose="02020603050405020304" pitchFamily="18" charset="0"/>
            </a:endParaRPr>
          </a:p>
          <a:p>
            <a:pPr marL="450850" lvl="1" indent="-268288" algn="just">
              <a:buFont typeface="Arial" panose="020B0604020202020204" pitchFamily="34" charset="0"/>
              <a:buChar char="•"/>
            </a:pPr>
            <a:r>
              <a:rPr lang="ru-RU" dirty="0" smtClean="0"/>
              <a:t>Если </a:t>
            </a:r>
            <a:r>
              <a:rPr lang="ru-RU" dirty="0"/>
              <a:t>схема </a:t>
            </a:r>
            <a:r>
              <a:rPr lang="ru-RU" dirty="0" smtClean="0"/>
              <a:t> </a:t>
            </a:r>
            <a:r>
              <a:rPr lang="ru-RU" dirty="0"/>
              <a:t>поступления </a:t>
            </a:r>
            <a:r>
              <a:rPr lang="ru-RU" dirty="0" smtClean="0"/>
              <a:t> рудного  сырья на </a:t>
            </a:r>
            <a:r>
              <a:rPr lang="ru-RU" dirty="0"/>
              <a:t>переработку однопоточная (сырье  из разных рудников или карьеров  поступает  на переработку последовательно) измерения проводят  после первой технологической операции  </a:t>
            </a:r>
            <a:r>
              <a:rPr lang="ru-RU" dirty="0" smtClean="0"/>
              <a:t> по его переработке – дробление, </a:t>
            </a:r>
            <a:r>
              <a:rPr lang="ru-RU" dirty="0"/>
              <a:t>где условие мелко-фракционности </a:t>
            </a:r>
            <a:r>
              <a:rPr lang="ru-RU" dirty="0" smtClean="0"/>
              <a:t>априори выполняется </a:t>
            </a:r>
            <a:r>
              <a:rPr lang="ru-RU" dirty="0"/>
              <a:t>.</a:t>
            </a:r>
          </a:p>
          <a:p>
            <a:pPr marL="450850" lvl="1" indent="-268288" algn="just">
              <a:buFont typeface="Arial" panose="020B0604020202020204" pitchFamily="34" charset="0"/>
              <a:buChar char="•"/>
            </a:pPr>
            <a:r>
              <a:rPr lang="ru-RU" dirty="0" smtClean="0"/>
              <a:t>Если </a:t>
            </a:r>
            <a:r>
              <a:rPr lang="ru-RU" dirty="0"/>
              <a:t>сырьевых потоков несколько (мульти-поточная схема поступления </a:t>
            </a:r>
            <a:r>
              <a:rPr lang="ru-RU" dirty="0" smtClean="0"/>
              <a:t>сырья), </a:t>
            </a:r>
            <a:r>
              <a:rPr lang="ru-RU" dirty="0"/>
              <a:t>то условие идентичности  качественных показателей сырьевого и дробленного потоков нарушается, тогда либо выделяют представительную часть  сырьевого потока, поступающего на  переработку  и  перед измерением  делают его мелкофракционным ,  либо путем  диспетчеризации разделяют моменты приема сырья из </a:t>
            </a:r>
            <a:r>
              <a:rPr lang="ru-RU" dirty="0" smtClean="0"/>
              <a:t>разных источников, </a:t>
            </a:r>
            <a:r>
              <a:rPr lang="ru-RU" dirty="0"/>
              <a:t>превращая  </a:t>
            </a:r>
            <a:r>
              <a:rPr lang="ru-RU" dirty="0" smtClean="0"/>
              <a:t>мультипоток </a:t>
            </a:r>
            <a:r>
              <a:rPr lang="ru-RU" dirty="0"/>
              <a:t>в последовательность </a:t>
            </a:r>
            <a:r>
              <a:rPr lang="ru-RU" dirty="0" smtClean="0"/>
              <a:t>монопотоков</a:t>
            </a:r>
            <a:endParaRPr lang="ru-RU" dirty="0"/>
          </a:p>
          <a:p>
            <a:pPr marL="269875" indent="-269875" algn="just">
              <a:buFont typeface="Wingdings" panose="05000000000000000000" pitchFamily="2" charset="2"/>
              <a:buChar char="Ø"/>
              <a:tabLst>
                <a:tab pos="269875" algn="l"/>
              </a:tabLst>
            </a:pPr>
            <a:r>
              <a:rPr lang="ru-RU" b="1" i="1" dirty="0" smtClean="0">
                <a:solidFill>
                  <a:srgbClr val="000000"/>
                </a:solidFill>
                <a:latin typeface="Times New Roman" panose="02020603050405020304" pitchFamily="18" charset="0"/>
                <a:cs typeface="Times New Roman" panose="02020603050405020304" pitchFamily="18" charset="0"/>
              </a:rPr>
              <a:t>Почему существующие решения проблемы </a:t>
            </a:r>
            <a:r>
              <a:rPr lang="ru-RU" b="1" i="1" dirty="0">
                <a:solidFill>
                  <a:srgbClr val="000000"/>
                </a:solidFill>
                <a:latin typeface="Times New Roman" panose="02020603050405020304" pitchFamily="18" charset="0"/>
                <a:cs typeface="Times New Roman" panose="02020603050405020304" pitchFamily="18" charset="0"/>
              </a:rPr>
              <a:t>не удовлетворяет </a:t>
            </a:r>
            <a:r>
              <a:rPr lang="ru-RU" b="1" i="1" dirty="0" smtClean="0">
                <a:solidFill>
                  <a:srgbClr val="000000"/>
                </a:solidFill>
                <a:latin typeface="Times New Roman" panose="02020603050405020304" pitchFamily="18" charset="0"/>
                <a:cs typeface="Times New Roman" panose="02020603050405020304" pitchFamily="18" charset="0"/>
              </a:rPr>
              <a:t>потребности </a:t>
            </a:r>
            <a:r>
              <a:rPr lang="ru-RU" b="1" i="1" dirty="0">
                <a:solidFill>
                  <a:srgbClr val="000000"/>
                </a:solidFill>
                <a:cs typeface="Times New Roman" panose="02020603050405020304" pitchFamily="18" charset="0"/>
              </a:rPr>
              <a:t>рынка</a:t>
            </a:r>
          </a:p>
          <a:p>
            <a:pPr lvl="0" indent="449263" algn="just">
              <a:tabLst>
                <a:tab pos="449263" algn="l"/>
                <a:tab pos="538163" algn="l"/>
                <a:tab pos="628650" algn="l"/>
                <a:tab pos="719138" algn="l"/>
              </a:tabLst>
            </a:pPr>
            <a:r>
              <a:rPr lang="ru-RU" dirty="0" smtClean="0"/>
              <a:t>Применяемые </a:t>
            </a:r>
            <a:r>
              <a:rPr lang="ru-RU" dirty="0"/>
              <a:t>на практике технологии входного контроля потоков минерального сырья не достаточно оперативны и ориентированы на мониторинг </a:t>
            </a:r>
            <a:r>
              <a:rPr lang="ru-RU" dirty="0" smtClean="0"/>
              <a:t> </a:t>
            </a:r>
            <a:r>
              <a:rPr lang="ru-RU" dirty="0"/>
              <a:t>мелкофракционных потоков и </a:t>
            </a:r>
            <a:r>
              <a:rPr lang="ru-RU" dirty="0" smtClean="0"/>
              <a:t>однопоточную схему </a:t>
            </a:r>
            <a:r>
              <a:rPr lang="ru-RU" dirty="0"/>
              <a:t>их поступления на </a:t>
            </a:r>
            <a:r>
              <a:rPr lang="ru-RU" dirty="0" smtClean="0"/>
              <a:t>переработку.</a:t>
            </a:r>
          </a:p>
          <a:p>
            <a:pPr lvl="0" indent="449263" algn="just">
              <a:tabLst>
                <a:tab pos="449263" algn="l"/>
                <a:tab pos="538163" algn="l"/>
                <a:tab pos="628650" algn="l"/>
                <a:tab pos="719138" algn="l"/>
              </a:tabLst>
            </a:pPr>
            <a:r>
              <a:rPr lang="ru-RU" dirty="0" smtClean="0"/>
              <a:t>Адаптация </a:t>
            </a:r>
            <a:r>
              <a:rPr lang="ru-RU" dirty="0"/>
              <a:t>существующих технологий для многопоточных схем </a:t>
            </a:r>
            <a:r>
              <a:rPr lang="ru-RU" dirty="0" smtClean="0"/>
              <a:t>приводит </a:t>
            </a:r>
            <a:r>
              <a:rPr lang="ru-RU" dirty="0"/>
              <a:t>увеличению </a:t>
            </a:r>
            <a:r>
              <a:rPr lang="ru-RU" dirty="0" smtClean="0"/>
              <a:t>времени мониторинга  или линейному </a:t>
            </a:r>
            <a:r>
              <a:rPr lang="ru-RU" dirty="0"/>
              <a:t>росту стоимости соответствующего комплекса технических </a:t>
            </a:r>
            <a:r>
              <a:rPr lang="ru-RU" dirty="0" smtClean="0"/>
              <a:t>средств</a:t>
            </a:r>
            <a:endParaRPr lang="ru-RU" dirty="0"/>
          </a:p>
        </p:txBody>
      </p:sp>
      <p:pic>
        <p:nvPicPr>
          <p:cNvPr id="11" name="Рисунок 10" descr="Логотип TST-16 а.PNG"/>
          <p:cNvPicPr/>
          <p:nvPr/>
        </p:nvPicPr>
        <p:blipFill>
          <a:blip r:embed="rId5" cstate="print"/>
          <a:stretch>
            <a:fillRect/>
          </a:stretch>
        </p:blipFill>
        <p:spPr>
          <a:xfrm>
            <a:off x="10272214" y="149691"/>
            <a:ext cx="1729556" cy="662753"/>
          </a:xfrm>
          <a:prstGeom prst="rect">
            <a:avLst/>
          </a:prstGeom>
        </p:spPr>
      </p:pic>
      <p:sp>
        <p:nvSpPr>
          <p:cNvPr id="12" name="TextBox 11"/>
          <p:cNvSpPr txBox="1"/>
          <p:nvPr/>
        </p:nvSpPr>
        <p:spPr>
          <a:xfrm>
            <a:off x="3427883" y="784895"/>
            <a:ext cx="5714193" cy="584775"/>
          </a:xfrm>
          <a:prstGeom prst="rect">
            <a:avLst/>
          </a:prstGeom>
          <a:noFill/>
        </p:spPr>
        <p:txBody>
          <a:bodyPr wrap="none" rtlCol="0">
            <a:spAutoFit/>
          </a:bodyPr>
          <a:lstStyle/>
          <a:p>
            <a:pPr algn="ctr"/>
            <a:r>
              <a:rPr lang="ru-RU" sz="3200" dirty="0" smtClean="0">
                <a:solidFill>
                  <a:schemeClr val="accent5">
                    <a:lumMod val="75000"/>
                  </a:schemeClr>
                </a:solidFill>
                <a:latin typeface="Cuprum" panose="02000506000000020004" pitchFamily="2" charset="0"/>
              </a:rPr>
              <a:t>Существующие решения проблемы</a:t>
            </a:r>
            <a:endParaRPr lang="ru-RU" sz="3200" dirty="0">
              <a:solidFill>
                <a:schemeClr val="accent5">
                  <a:lumMod val="75000"/>
                </a:schemeClr>
              </a:solidFill>
              <a:latin typeface="Cuprum" panose="02000506000000020004" pitchFamily="2" charset="0"/>
            </a:endParaRPr>
          </a:p>
        </p:txBody>
      </p:sp>
    </p:spTree>
    <p:extLst>
      <p:ext uri="{BB962C8B-B14F-4D97-AF65-F5344CB8AC3E}">
        <p14:creationId xmlns:p14="http://schemas.microsoft.com/office/powerpoint/2010/main" val="6339782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Прямоугольник 15"/>
          <p:cNvSpPr/>
          <p:nvPr/>
        </p:nvSpPr>
        <p:spPr>
          <a:xfrm>
            <a:off x="2350272" y="915929"/>
            <a:ext cx="7560301" cy="5447645"/>
          </a:xfrm>
          <a:prstGeom prst="rect">
            <a:avLst/>
          </a:prstGeom>
        </p:spPr>
        <p:txBody>
          <a:bodyPr wrap="square">
            <a:spAutoFit/>
          </a:bodyPr>
          <a:lstStyle/>
          <a:p>
            <a:pPr indent="-285750">
              <a:buFont typeface="Wingdings" panose="05000000000000000000" pitchFamily="2" charset="2"/>
              <a:buChar char="Ø"/>
            </a:pPr>
            <a:r>
              <a:rPr lang="ru-RU" b="1" i="1" dirty="0" smtClean="0">
                <a:solidFill>
                  <a:srgbClr val="000000"/>
                </a:solidFill>
                <a:latin typeface="Times New Roman" panose="02020603050405020304" pitchFamily="18" charset="0"/>
              </a:rPr>
              <a:t> Набор продуктов на основе   предлагаемой технологии</a:t>
            </a:r>
          </a:p>
          <a:p>
            <a:pPr algn="just">
              <a:tabLst>
                <a:tab pos="358775" algn="l"/>
              </a:tabLst>
            </a:pPr>
            <a:r>
              <a:rPr lang="ru-RU" dirty="0" smtClean="0">
                <a:solidFill>
                  <a:srgbClr val="000000"/>
                </a:solidFill>
                <a:latin typeface="Times New Roman" panose="02020603050405020304" pitchFamily="18" charset="0"/>
              </a:rPr>
              <a:t>	</a:t>
            </a:r>
            <a:r>
              <a:rPr lang="ru-RU" sz="1600" dirty="0" smtClean="0">
                <a:solidFill>
                  <a:srgbClr val="000000"/>
                </a:solidFill>
              </a:rPr>
              <a:t>На рынок поставляется технология в виде базового набора  программно-аппаратных средств,  готовых к использованию как в отдельности, так и в составе автоматизированной системы оперативного мониторинга (АС ОМКВР). Предметом рынка также  являются  сопутствующие услуги (смотри  следующий слайд)</a:t>
            </a:r>
            <a:endParaRPr lang="ru-RU" sz="1600" i="1" dirty="0" smtClean="0">
              <a:solidFill>
                <a:srgbClr val="FF0000"/>
              </a:solidFill>
            </a:endParaRPr>
          </a:p>
          <a:p>
            <a:pPr indent="-285750" algn="just">
              <a:buFont typeface="Wingdings" panose="05000000000000000000" pitchFamily="2" charset="2"/>
              <a:buChar char="Ø"/>
              <a:tabLst>
                <a:tab pos="449263" algn="l"/>
              </a:tabLst>
            </a:pPr>
            <a:r>
              <a:rPr lang="ru-RU" b="1" i="1" dirty="0"/>
              <a:t>Функции реализуемые  в рамках предлагаемого решения</a:t>
            </a:r>
          </a:p>
          <a:p>
            <a:pPr algn="just">
              <a:tabLst>
                <a:tab pos="449263" algn="l"/>
              </a:tabLst>
            </a:pPr>
            <a:r>
              <a:rPr lang="ru-RU" dirty="0"/>
              <a:t>	</a:t>
            </a:r>
            <a:r>
              <a:rPr lang="ru-RU" sz="1600" dirty="0" smtClean="0"/>
              <a:t>Набор </a:t>
            </a:r>
            <a:r>
              <a:rPr lang="ru-RU" sz="1600" dirty="0"/>
              <a:t>продуктов </a:t>
            </a:r>
            <a:r>
              <a:rPr lang="ru-RU" sz="1600" dirty="0" smtClean="0"/>
              <a:t>технологии реализует </a:t>
            </a:r>
            <a:r>
              <a:rPr lang="ru-RU" sz="1600" dirty="0"/>
              <a:t>следующие функции:</a:t>
            </a:r>
          </a:p>
          <a:p>
            <a:pPr marL="446088" lvl="3" indent="-182563" algn="just">
              <a:buFont typeface="Arial" panose="020B0604020202020204" pitchFamily="34" charset="0"/>
              <a:buChar char="•"/>
            </a:pPr>
            <a:r>
              <a:rPr lang="ru-RU" sz="1600" dirty="0">
                <a:ea typeface="Times New Roman"/>
                <a:cs typeface="Times New Roman"/>
              </a:rPr>
              <a:t>Входной контроль объемов и качества  крупнокусковых  потоков сырья предприятия в режиме реального времени с учетом  многопоточной схемы  переработки  </a:t>
            </a:r>
          </a:p>
          <a:p>
            <a:pPr marL="446088" lvl="3" indent="-182563" algn="just">
              <a:buFont typeface="Arial" panose="020B0604020202020204" pitchFamily="34" charset="0"/>
              <a:buChar char="•"/>
            </a:pPr>
            <a:r>
              <a:rPr lang="ru-RU" sz="1600" dirty="0">
                <a:ea typeface="Times New Roman"/>
                <a:cs typeface="Times New Roman"/>
              </a:rPr>
              <a:t>Информационная поддержка </a:t>
            </a:r>
            <a:r>
              <a:rPr lang="ru-RU" sz="1600" dirty="0" smtClean="0">
                <a:ea typeface="Times New Roman"/>
                <a:cs typeface="Times New Roman"/>
              </a:rPr>
              <a:t>учета  </a:t>
            </a:r>
            <a:r>
              <a:rPr lang="ru-RU" sz="1600" dirty="0">
                <a:ea typeface="Times New Roman"/>
                <a:cs typeface="Times New Roman"/>
              </a:rPr>
              <a:t>хозрасчетных отношений между горным и перерабатывающим переделами горно-перерабатывающего предприятия</a:t>
            </a:r>
          </a:p>
          <a:p>
            <a:pPr marL="446088" lvl="3" indent="-182563" algn="just">
              <a:buFont typeface="Arial" panose="020B0604020202020204" pitchFamily="34" charset="0"/>
              <a:buChar char="•"/>
            </a:pPr>
            <a:r>
              <a:rPr lang="ru-RU" sz="1600" dirty="0">
                <a:ea typeface="Times New Roman"/>
                <a:cs typeface="Times New Roman"/>
              </a:rPr>
              <a:t>Формирование сводок и </a:t>
            </a:r>
            <a:r>
              <a:rPr lang="ru-RU" sz="1600" dirty="0" smtClean="0">
                <a:ea typeface="Times New Roman"/>
                <a:cs typeface="Times New Roman"/>
              </a:rPr>
              <a:t>отчетов для координации работы </a:t>
            </a:r>
            <a:r>
              <a:rPr lang="ru-RU" sz="1600" dirty="0">
                <a:ea typeface="Times New Roman"/>
                <a:cs typeface="Times New Roman"/>
              </a:rPr>
              <a:t>технологической </a:t>
            </a:r>
            <a:r>
              <a:rPr lang="ru-RU" sz="1600" dirty="0" smtClean="0">
                <a:ea typeface="Times New Roman"/>
                <a:cs typeface="Times New Roman"/>
              </a:rPr>
              <a:t>цепочки </a:t>
            </a:r>
            <a:r>
              <a:rPr lang="ru-RU" sz="1600" dirty="0">
                <a:ea typeface="Times New Roman"/>
                <a:cs typeface="Times New Roman"/>
              </a:rPr>
              <a:t>«добыча-дробление-обогащение»</a:t>
            </a:r>
          </a:p>
          <a:p>
            <a:pPr indent="179388" algn="just">
              <a:buClrTx/>
              <a:buFont typeface="Wingdings" panose="05000000000000000000" pitchFamily="2" charset="2"/>
              <a:buChar char="Ø"/>
              <a:tabLst>
                <a:tab pos="182563" algn="l"/>
                <a:tab pos="450850" algn="l"/>
              </a:tabLst>
            </a:pPr>
            <a:r>
              <a:rPr lang="ru-RU" b="1" i="1" dirty="0" smtClean="0">
                <a:solidFill>
                  <a:srgbClr val="000000"/>
                </a:solidFill>
              </a:rPr>
              <a:t> Принцип мониторинга на основе рассматриваемой технологии</a:t>
            </a:r>
            <a:r>
              <a:rPr lang="ru-RU" b="1" i="1" dirty="0">
                <a:solidFill>
                  <a:srgbClr val="000000"/>
                </a:solidFill>
              </a:rPr>
              <a:t>	</a:t>
            </a:r>
            <a:r>
              <a:rPr lang="ru-RU" b="1" i="1" dirty="0" smtClean="0">
                <a:solidFill>
                  <a:srgbClr val="000000"/>
                </a:solidFill>
              </a:rPr>
              <a:t>		</a:t>
            </a:r>
            <a:r>
              <a:rPr lang="ru-RU" sz="1600" dirty="0" smtClean="0"/>
              <a:t>Принцип мониторинга на основе   </a:t>
            </a:r>
            <a:r>
              <a:rPr lang="ru-RU" sz="1600" dirty="0"/>
              <a:t>предлагаемой технологии принципиально отличается от  предлагаемых на </a:t>
            </a:r>
            <a:r>
              <a:rPr lang="ru-RU" sz="1600" dirty="0" smtClean="0"/>
              <a:t>рынке. </a:t>
            </a:r>
            <a:r>
              <a:rPr lang="ru-RU" sz="1600" dirty="0"/>
              <a:t>Вместо </a:t>
            </a:r>
            <a:r>
              <a:rPr lang="ru-RU" sz="1600" dirty="0" smtClean="0"/>
              <a:t>прямых измерений </a:t>
            </a:r>
            <a:r>
              <a:rPr lang="ru-RU" sz="1600" dirty="0"/>
              <a:t>качественно-количественных характеристик потоков крупнокусковой руды </a:t>
            </a:r>
            <a:r>
              <a:rPr lang="ru-RU" sz="1600" dirty="0" smtClean="0"/>
              <a:t>на входе передела рудоподготовки </a:t>
            </a:r>
            <a:r>
              <a:rPr lang="ru-RU" sz="1600" dirty="0"/>
              <a:t>производятся  измерения и аналитическая обработка аналогичных  показателей смешанного дискретно-непрерывного потока </a:t>
            </a:r>
            <a:r>
              <a:rPr lang="ru-RU" sz="1600" dirty="0" smtClean="0"/>
              <a:t>руды</a:t>
            </a:r>
            <a:r>
              <a:rPr lang="ru-RU" sz="1600" dirty="0"/>
              <a:t> </a:t>
            </a:r>
            <a:r>
              <a:rPr lang="ru-RU" sz="1600" dirty="0" smtClean="0"/>
              <a:t> после операции  </a:t>
            </a:r>
            <a:r>
              <a:rPr lang="ru-RU" sz="1600" dirty="0"/>
              <a:t>дробления с учетом его </a:t>
            </a:r>
            <a:r>
              <a:rPr lang="ru-RU" sz="1600" dirty="0" smtClean="0"/>
              <a:t>темпоральных  </a:t>
            </a:r>
            <a:r>
              <a:rPr lang="ru-RU" sz="1600" dirty="0"/>
              <a:t>характеристик и хронологии  формирования</a:t>
            </a:r>
            <a:r>
              <a:rPr lang="ru-RU" sz="1600" dirty="0" smtClean="0"/>
              <a:t>.</a:t>
            </a:r>
            <a:endParaRPr lang="ru-RU" sz="1600" dirty="0"/>
          </a:p>
        </p:txBody>
      </p:sp>
      <p:grpSp>
        <p:nvGrpSpPr>
          <p:cNvPr id="18" name="Группа 17"/>
          <p:cNvGrpSpPr/>
          <p:nvPr/>
        </p:nvGrpSpPr>
        <p:grpSpPr>
          <a:xfrm>
            <a:off x="0" y="6363574"/>
            <a:ext cx="12192000" cy="494426"/>
            <a:chOff x="-79246" y="6145881"/>
            <a:chExt cx="12192000" cy="622300"/>
          </a:xfrm>
        </p:grpSpPr>
        <p:pic>
          <p:nvPicPr>
            <p:cNvPr id="19" name="Рисунок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246" y="6145881"/>
              <a:ext cx="6095999" cy="622300"/>
            </a:xfrm>
            <a:prstGeom prst="rect">
              <a:avLst/>
            </a:prstGeom>
          </p:spPr>
        </p:pic>
        <p:pic>
          <p:nvPicPr>
            <p:cNvPr id="20" name="Рисунок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16753" y="6145881"/>
              <a:ext cx="6096001" cy="622300"/>
            </a:xfrm>
            <a:prstGeom prst="rect">
              <a:avLst/>
            </a:prstGeom>
          </p:spPr>
        </p:pic>
      </p:grpSp>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3425" y="76201"/>
            <a:ext cx="1692275" cy="660400"/>
          </a:xfrm>
          <a:prstGeom prst="rect">
            <a:avLst/>
          </a:prstGeom>
        </p:spPr>
      </p:pic>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47" y="59542"/>
            <a:ext cx="1711453" cy="677059"/>
          </a:xfrm>
          <a:prstGeom prst="rect">
            <a:avLst/>
          </a:prstGeom>
        </p:spPr>
      </p:pic>
      <p:sp>
        <p:nvSpPr>
          <p:cNvPr id="10" name="TextBox 9"/>
          <p:cNvSpPr txBox="1"/>
          <p:nvPr/>
        </p:nvSpPr>
        <p:spPr>
          <a:xfrm>
            <a:off x="4319028" y="377538"/>
            <a:ext cx="3992311" cy="584775"/>
          </a:xfrm>
          <a:prstGeom prst="rect">
            <a:avLst/>
          </a:prstGeom>
          <a:noFill/>
        </p:spPr>
        <p:txBody>
          <a:bodyPr wrap="none" rtlCol="0">
            <a:spAutoFit/>
          </a:bodyPr>
          <a:lstStyle/>
          <a:p>
            <a:pPr algn="ctr"/>
            <a:r>
              <a:rPr lang="ru-RU" sz="3200" dirty="0" smtClean="0">
                <a:solidFill>
                  <a:schemeClr val="accent5">
                    <a:lumMod val="75000"/>
                  </a:schemeClr>
                </a:solidFill>
                <a:effectLst>
                  <a:outerShdw blurRad="38100" dist="38100" dir="2700000" algn="tl">
                    <a:srgbClr val="000000">
                      <a:alpha val="43137"/>
                    </a:srgbClr>
                  </a:outerShdw>
                </a:effectLst>
                <a:latin typeface="Cuprum" panose="02000506000000020004" pitchFamily="2" charset="0"/>
              </a:rPr>
              <a:t>Предлагаемое решение</a:t>
            </a:r>
            <a:endParaRPr lang="ru-RU" sz="3200" dirty="0">
              <a:solidFill>
                <a:schemeClr val="accent5">
                  <a:lumMod val="75000"/>
                </a:schemeClr>
              </a:solidFill>
              <a:effectLst>
                <a:outerShdw blurRad="38100" dist="38100" dir="2700000" algn="tl">
                  <a:srgbClr val="000000">
                    <a:alpha val="43137"/>
                  </a:srgbClr>
                </a:outerShdw>
              </a:effectLst>
              <a:latin typeface="Cuprum" panose="02000506000000020004" pitchFamily="2" charset="0"/>
            </a:endParaRPr>
          </a:p>
        </p:txBody>
      </p:sp>
      <p:pic>
        <p:nvPicPr>
          <p:cNvPr id="11" name="Рисунок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6998" y="1292932"/>
            <a:ext cx="1901561" cy="1623940"/>
          </a:xfrm>
          <a:prstGeom prst="rect">
            <a:avLst/>
          </a:prstGeom>
        </p:spPr>
      </p:pic>
      <p:grpSp>
        <p:nvGrpSpPr>
          <p:cNvPr id="5" name="Группа 4"/>
          <p:cNvGrpSpPr/>
          <p:nvPr/>
        </p:nvGrpSpPr>
        <p:grpSpPr>
          <a:xfrm>
            <a:off x="376765" y="736601"/>
            <a:ext cx="1985699" cy="5619381"/>
            <a:chOff x="570124" y="788488"/>
            <a:chExt cx="2091434" cy="5775604"/>
          </a:xfrm>
        </p:grpSpPr>
        <p:sp>
          <p:nvSpPr>
            <p:cNvPr id="3" name="Прямоугольник 2"/>
            <p:cNvSpPr/>
            <p:nvPr/>
          </p:nvSpPr>
          <p:spPr>
            <a:xfrm>
              <a:off x="571499" y="809421"/>
              <a:ext cx="2041073" cy="57546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2" name="TextBox 11"/>
            <p:cNvSpPr txBox="1"/>
            <p:nvPr/>
          </p:nvSpPr>
          <p:spPr>
            <a:xfrm>
              <a:off x="571499" y="788488"/>
              <a:ext cx="2049237" cy="461665"/>
            </a:xfrm>
            <a:prstGeom prst="rect">
              <a:avLst/>
            </a:prstGeom>
            <a:noFill/>
          </p:spPr>
          <p:txBody>
            <a:bodyPr wrap="square" rtlCol="0">
              <a:spAutoFit/>
            </a:bodyPr>
            <a:lstStyle/>
            <a:p>
              <a:pPr algn="ctr"/>
              <a:r>
                <a:rPr lang="ru-RU" sz="1400" i="1" dirty="0" smtClean="0">
                  <a:solidFill>
                    <a:schemeClr val="bg1"/>
                  </a:solidFill>
                </a:rPr>
                <a:t>АС ОМКВР </a:t>
              </a:r>
            </a:p>
            <a:p>
              <a:pPr algn="ctr"/>
              <a:r>
                <a:rPr lang="ru-RU" sz="1000" i="1" dirty="0" smtClean="0">
                  <a:solidFill>
                    <a:schemeClr val="bg1"/>
                  </a:solidFill>
                </a:rPr>
                <a:t>Аппаратные средства</a:t>
              </a:r>
              <a:endParaRPr lang="ru-RU" sz="1000" i="1" dirty="0">
                <a:solidFill>
                  <a:schemeClr val="bg1"/>
                </a:solidFill>
              </a:endParaRPr>
            </a:p>
          </p:txBody>
        </p:sp>
        <p:pic>
          <p:nvPicPr>
            <p:cNvPr id="21" name="Picture 3" descr="C:\Users\i5\Downloads\20180924_165048_resized.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7273" r="2526"/>
            <a:stretch/>
          </p:blipFill>
          <p:spPr bwMode="auto">
            <a:xfrm>
              <a:off x="664035" y="5044786"/>
              <a:ext cx="1855008" cy="140319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nvGrpSpPr>
            <p:cNvPr id="2" name="Группа 1"/>
            <p:cNvGrpSpPr/>
            <p:nvPr/>
          </p:nvGrpSpPr>
          <p:grpSpPr>
            <a:xfrm>
              <a:off x="689846" y="1218437"/>
              <a:ext cx="1819422" cy="1698436"/>
              <a:chOff x="634760" y="1469871"/>
              <a:chExt cx="1816950" cy="1866267"/>
            </a:xfrm>
          </p:grpSpPr>
          <p:pic>
            <p:nvPicPr>
              <p:cNvPr id="26" name="Рисунок 25"/>
              <p:cNvPicPr/>
              <p:nvPr/>
            </p:nvPicPr>
            <p:blipFill rotWithShape="1">
              <a:blip r:embed="rId7" cstate="print">
                <a:extLst>
                  <a:ext uri="{28A0092B-C50C-407E-A947-70E740481C1C}">
                    <a14:useLocalDpi xmlns:a14="http://schemas.microsoft.com/office/drawing/2010/main" val="0"/>
                  </a:ext>
                </a:extLst>
              </a:blip>
              <a:srcRect l="30075" t="30956" r="60974" b="12191"/>
              <a:stretch/>
            </p:blipFill>
            <p:spPr bwMode="auto">
              <a:xfrm>
                <a:off x="634760" y="1469872"/>
                <a:ext cx="590840" cy="1866266"/>
              </a:xfrm>
              <a:prstGeom prst="rect">
                <a:avLst/>
              </a:prstGeom>
              <a:ln>
                <a:noFill/>
              </a:ln>
              <a:extLst>
                <a:ext uri="{53640926-AAD7-44D8-BBD7-CCE9431645EC}">
                  <a14:shadowObscured xmlns:a14="http://schemas.microsoft.com/office/drawing/2010/main"/>
                </a:ext>
              </a:extLst>
            </p:spPr>
          </p:pic>
          <p:pic>
            <p:nvPicPr>
              <p:cNvPr id="27" name="Рисунок 26"/>
              <p:cNvPicPr/>
              <p:nvPr/>
            </p:nvPicPr>
            <p:blipFill rotWithShape="1">
              <a:blip r:embed="rId7" cstate="print">
                <a:extLst>
                  <a:ext uri="{28A0092B-C50C-407E-A947-70E740481C1C}">
                    <a14:useLocalDpi xmlns:a14="http://schemas.microsoft.com/office/drawing/2010/main" val="0"/>
                  </a:ext>
                </a:extLst>
              </a:blip>
              <a:srcRect l="43045" t="30956" r="46042" b="12191"/>
              <a:stretch/>
            </p:blipFill>
            <p:spPr bwMode="auto">
              <a:xfrm>
                <a:off x="1233763" y="1469872"/>
                <a:ext cx="660350" cy="1866266"/>
              </a:xfrm>
              <a:prstGeom prst="rect">
                <a:avLst/>
              </a:prstGeom>
              <a:ln>
                <a:noFill/>
              </a:ln>
              <a:extLst>
                <a:ext uri="{53640926-AAD7-44D8-BBD7-CCE9431645EC}">
                  <a14:shadowObscured xmlns:a14="http://schemas.microsoft.com/office/drawing/2010/main"/>
                </a:ext>
              </a:extLst>
            </p:spPr>
          </p:pic>
          <p:pic>
            <p:nvPicPr>
              <p:cNvPr id="29" name="Рисунок 28"/>
              <p:cNvPicPr/>
              <p:nvPr/>
            </p:nvPicPr>
            <p:blipFill rotWithShape="1">
              <a:blip r:embed="rId8" cstate="print">
                <a:extLst>
                  <a:ext uri="{28A0092B-C50C-407E-A947-70E740481C1C}">
                    <a14:useLocalDpi xmlns:a14="http://schemas.microsoft.com/office/drawing/2010/main" val="0"/>
                  </a:ext>
                </a:extLst>
              </a:blip>
              <a:srcRect l="73758" t="30956" r="14020" b="12191"/>
              <a:stretch/>
            </p:blipFill>
            <p:spPr bwMode="auto">
              <a:xfrm>
                <a:off x="1864177" y="1469871"/>
                <a:ext cx="587533" cy="1866266"/>
              </a:xfrm>
              <a:prstGeom prst="rect">
                <a:avLst/>
              </a:prstGeom>
              <a:ln>
                <a:noFill/>
              </a:ln>
              <a:extLst>
                <a:ext uri="{53640926-AAD7-44D8-BBD7-CCE9431645EC}">
                  <a14:shadowObscured xmlns:a14="http://schemas.microsoft.com/office/drawing/2010/main"/>
                </a:ext>
              </a:extLst>
            </p:spPr>
          </p:pic>
        </p:grpSp>
        <p:pic>
          <p:nvPicPr>
            <p:cNvPr id="33" name="Рисунок 32"/>
            <p:cNvPicPr/>
            <p:nvPr/>
          </p:nvPicPr>
          <p:blipFill rotWithShape="1">
            <a:blip r:embed="rId9" cstate="print">
              <a:extLst>
                <a:ext uri="{28A0092B-C50C-407E-A947-70E740481C1C}">
                  <a14:useLocalDpi xmlns:a14="http://schemas.microsoft.com/office/drawing/2010/main" val="0"/>
                </a:ext>
              </a:extLst>
            </a:blip>
            <a:srcRect l="18563" t="18085" r="50299" b="7978"/>
            <a:stretch/>
          </p:blipFill>
          <p:spPr bwMode="auto">
            <a:xfrm>
              <a:off x="698209" y="3143227"/>
              <a:ext cx="1811059" cy="165789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a:ext uri="{53640926-AAD7-44D8-BBD7-CCE9431645EC}">
                <a14:shadowObscured xmlns:a14="http://schemas.microsoft.com/office/drawing/2010/main"/>
              </a:ext>
            </a:extLst>
          </p:spPr>
        </p:pic>
        <p:sp>
          <p:nvSpPr>
            <p:cNvPr id="35" name="TextBox 34"/>
            <p:cNvSpPr txBox="1"/>
            <p:nvPr/>
          </p:nvSpPr>
          <p:spPr>
            <a:xfrm>
              <a:off x="698208" y="2913515"/>
              <a:ext cx="1811060" cy="246221"/>
            </a:xfrm>
            <a:prstGeom prst="rect">
              <a:avLst/>
            </a:prstGeom>
            <a:noFill/>
          </p:spPr>
          <p:txBody>
            <a:bodyPr wrap="square" rtlCol="0">
              <a:spAutoFit/>
            </a:bodyPr>
            <a:lstStyle/>
            <a:p>
              <a:pPr algn="ctr"/>
              <a:r>
                <a:rPr lang="ru-RU" sz="1000" b="1" i="1" dirty="0" smtClean="0">
                  <a:solidFill>
                    <a:schemeClr val="bg1"/>
                  </a:solidFill>
                </a:rPr>
                <a:t>Структура</a:t>
              </a:r>
              <a:endParaRPr lang="ru-RU" sz="1000" b="1" i="1" dirty="0">
                <a:solidFill>
                  <a:schemeClr val="bg1"/>
                </a:solidFill>
              </a:endParaRPr>
            </a:p>
          </p:txBody>
        </p:sp>
        <p:sp>
          <p:nvSpPr>
            <p:cNvPr id="36" name="TextBox 35"/>
            <p:cNvSpPr txBox="1"/>
            <p:nvPr/>
          </p:nvSpPr>
          <p:spPr>
            <a:xfrm>
              <a:off x="570124" y="4833779"/>
              <a:ext cx="2091434" cy="246221"/>
            </a:xfrm>
            <a:prstGeom prst="rect">
              <a:avLst/>
            </a:prstGeom>
            <a:noFill/>
          </p:spPr>
          <p:txBody>
            <a:bodyPr wrap="square" rtlCol="0">
              <a:spAutoFit/>
            </a:bodyPr>
            <a:lstStyle/>
            <a:p>
              <a:pPr algn="ctr"/>
              <a:r>
                <a:rPr lang="ru-RU" sz="1000" b="1" i="1" dirty="0" smtClean="0">
                  <a:solidFill>
                    <a:schemeClr val="bg1"/>
                  </a:solidFill>
                </a:rPr>
                <a:t>Сборка для наладки на  полигоне</a:t>
              </a:r>
              <a:endParaRPr lang="ru-RU" sz="1000" b="1" i="1" dirty="0">
                <a:solidFill>
                  <a:schemeClr val="bg1"/>
                </a:solidFill>
              </a:endParaRPr>
            </a:p>
          </p:txBody>
        </p:sp>
      </p:grpSp>
      <p:pic>
        <p:nvPicPr>
          <p:cNvPr id="37" name="Рисунок 36" descr="Логотип TST-16 а.PNG"/>
          <p:cNvPicPr/>
          <p:nvPr/>
        </p:nvPicPr>
        <p:blipFill>
          <a:blip r:embed="rId10" cstate="print"/>
          <a:stretch>
            <a:fillRect/>
          </a:stretch>
        </p:blipFill>
        <p:spPr>
          <a:xfrm>
            <a:off x="10008109" y="73516"/>
            <a:ext cx="1729556" cy="662753"/>
          </a:xfrm>
          <a:prstGeom prst="rect">
            <a:avLst/>
          </a:prstGeom>
        </p:spPr>
      </p:pic>
      <p:grpSp>
        <p:nvGrpSpPr>
          <p:cNvPr id="4" name="Группа 3"/>
          <p:cNvGrpSpPr/>
          <p:nvPr/>
        </p:nvGrpSpPr>
        <p:grpSpPr>
          <a:xfrm>
            <a:off x="9863329" y="836828"/>
            <a:ext cx="2088576" cy="5571041"/>
            <a:chOff x="9980321" y="836828"/>
            <a:chExt cx="2076585" cy="5754671"/>
          </a:xfrm>
        </p:grpSpPr>
        <p:sp>
          <p:nvSpPr>
            <p:cNvPr id="46" name="Прямоугольник 45"/>
            <p:cNvSpPr/>
            <p:nvPr/>
          </p:nvSpPr>
          <p:spPr>
            <a:xfrm>
              <a:off x="10008109" y="836828"/>
              <a:ext cx="1993662" cy="57546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38" name="Рисунок 37"/>
            <p:cNvPicPr/>
            <p:nvPr/>
          </p:nvPicPr>
          <p:blipFill rotWithShape="1">
            <a:blip r:embed="rId11" cstate="print"/>
            <a:srcRect l="51428" t="12558" r="13507" b="4400"/>
            <a:stretch/>
          </p:blipFill>
          <p:spPr bwMode="auto">
            <a:xfrm>
              <a:off x="10241280" y="3129766"/>
              <a:ext cx="1496386" cy="1974618"/>
            </a:xfrm>
            <a:prstGeom prst="rect">
              <a:avLst/>
            </a:prstGeom>
            <a:noFill/>
            <a:ln w="9525">
              <a:noFill/>
              <a:miter lim="800000"/>
              <a:headEnd/>
              <a:tailEnd/>
            </a:ln>
          </p:spPr>
        </p:pic>
        <p:pic>
          <p:nvPicPr>
            <p:cNvPr id="39" name="Рисунок 38"/>
            <p:cNvPicPr/>
            <p:nvPr/>
          </p:nvPicPr>
          <p:blipFill rotWithShape="1">
            <a:blip r:embed="rId12" cstate="print">
              <a:extLst>
                <a:ext uri="{28A0092B-C50C-407E-A947-70E740481C1C}">
                  <a14:useLocalDpi xmlns:a14="http://schemas.microsoft.com/office/drawing/2010/main" val="0"/>
                </a:ext>
              </a:extLst>
            </a:blip>
            <a:srcRect l="54463" t="34637" r="34202" b="51540"/>
            <a:stretch/>
          </p:blipFill>
          <p:spPr bwMode="auto">
            <a:xfrm>
              <a:off x="10108827" y="1303840"/>
              <a:ext cx="1792224" cy="1527689"/>
            </a:xfrm>
            <a:prstGeom prst="rect">
              <a:avLst/>
            </a:prstGeom>
            <a:noFill/>
            <a:ln>
              <a:noFill/>
            </a:ln>
            <a:extLst/>
          </p:spPr>
        </p:pic>
        <p:sp>
          <p:nvSpPr>
            <p:cNvPr id="47" name="TextBox 46"/>
            <p:cNvSpPr txBox="1"/>
            <p:nvPr/>
          </p:nvSpPr>
          <p:spPr>
            <a:xfrm>
              <a:off x="9980321" y="855651"/>
              <a:ext cx="2049237" cy="461665"/>
            </a:xfrm>
            <a:prstGeom prst="rect">
              <a:avLst/>
            </a:prstGeom>
            <a:noFill/>
          </p:spPr>
          <p:txBody>
            <a:bodyPr wrap="square" rtlCol="0">
              <a:spAutoFit/>
            </a:bodyPr>
            <a:lstStyle/>
            <a:p>
              <a:pPr algn="ctr"/>
              <a:r>
                <a:rPr lang="ru-RU" sz="1400" i="1" dirty="0" smtClean="0">
                  <a:solidFill>
                    <a:schemeClr val="bg1"/>
                  </a:solidFill>
                </a:rPr>
                <a:t>АС ОМКВР </a:t>
              </a:r>
            </a:p>
            <a:p>
              <a:pPr algn="ctr"/>
              <a:r>
                <a:rPr lang="ru-RU" sz="1000" i="1" dirty="0" smtClean="0">
                  <a:solidFill>
                    <a:schemeClr val="bg1"/>
                  </a:solidFill>
                </a:rPr>
                <a:t>Программные средства</a:t>
              </a:r>
              <a:endParaRPr lang="ru-RU" sz="1000" i="1" dirty="0">
                <a:solidFill>
                  <a:schemeClr val="bg1"/>
                </a:solidFill>
              </a:endParaRPr>
            </a:p>
          </p:txBody>
        </p:sp>
        <p:pic>
          <p:nvPicPr>
            <p:cNvPr id="59" name="Рисунок 58"/>
            <p:cNvPicPr/>
            <p:nvPr/>
          </p:nvPicPr>
          <p:blipFill rotWithShape="1">
            <a:blip r:embed="rId13" cstate="print">
              <a:extLst>
                <a:ext uri="{28A0092B-C50C-407E-A947-70E740481C1C}">
                  <a14:useLocalDpi xmlns:a14="http://schemas.microsoft.com/office/drawing/2010/main" val="0"/>
                </a:ext>
              </a:extLst>
            </a:blip>
            <a:srcRect l="19482" t="11572" r="17644" b="9250"/>
            <a:stretch/>
          </p:blipFill>
          <p:spPr bwMode="auto">
            <a:xfrm>
              <a:off x="10108827" y="5376672"/>
              <a:ext cx="1792224" cy="10555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0" name="TextBox 59"/>
            <p:cNvSpPr txBox="1"/>
            <p:nvPr/>
          </p:nvSpPr>
          <p:spPr>
            <a:xfrm>
              <a:off x="10008108" y="2920380"/>
              <a:ext cx="1993663" cy="246221"/>
            </a:xfrm>
            <a:prstGeom prst="rect">
              <a:avLst/>
            </a:prstGeom>
            <a:noFill/>
          </p:spPr>
          <p:txBody>
            <a:bodyPr wrap="square" rtlCol="0">
              <a:spAutoFit/>
            </a:bodyPr>
            <a:lstStyle/>
            <a:p>
              <a:pPr algn="ctr"/>
              <a:r>
                <a:rPr lang="ru-RU" sz="1000" i="1" dirty="0" smtClean="0">
                  <a:solidFill>
                    <a:schemeClr val="bg1"/>
                  </a:solidFill>
                </a:rPr>
                <a:t>Объекты авторского права</a:t>
              </a:r>
              <a:endParaRPr lang="ru-RU" sz="1000" i="1" dirty="0">
                <a:solidFill>
                  <a:schemeClr val="bg1"/>
                </a:solidFill>
              </a:endParaRPr>
            </a:p>
          </p:txBody>
        </p:sp>
        <p:sp>
          <p:nvSpPr>
            <p:cNvPr id="61" name="TextBox 60"/>
            <p:cNvSpPr txBox="1"/>
            <p:nvPr/>
          </p:nvSpPr>
          <p:spPr>
            <a:xfrm>
              <a:off x="10063243" y="5160834"/>
              <a:ext cx="1993663" cy="246221"/>
            </a:xfrm>
            <a:prstGeom prst="rect">
              <a:avLst/>
            </a:prstGeom>
            <a:noFill/>
          </p:spPr>
          <p:txBody>
            <a:bodyPr wrap="square" rtlCol="0">
              <a:spAutoFit/>
            </a:bodyPr>
            <a:lstStyle/>
            <a:p>
              <a:pPr algn="ctr"/>
              <a:r>
                <a:rPr lang="ru-RU" sz="1000" i="1" dirty="0" smtClean="0">
                  <a:solidFill>
                    <a:schemeClr val="bg1"/>
                  </a:solidFill>
                </a:rPr>
                <a:t>Проектные решения</a:t>
              </a:r>
              <a:endParaRPr lang="ru-RU" sz="1000" i="1" dirty="0">
                <a:solidFill>
                  <a:schemeClr val="bg1"/>
                </a:solidFill>
              </a:endParaRPr>
            </a:p>
          </p:txBody>
        </p:sp>
      </p:grpSp>
    </p:spTree>
    <p:extLst>
      <p:ext uri="{BB962C8B-B14F-4D97-AF65-F5344CB8AC3E}">
        <p14:creationId xmlns:p14="http://schemas.microsoft.com/office/powerpoint/2010/main" val="11936822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p:nvPr/>
        </p:nvPicPr>
        <p:blipFill rotWithShape="1">
          <a:blip r:embed="rId2" cstate="print">
            <a:extLst>
              <a:ext uri="{28A0092B-C50C-407E-A947-70E740481C1C}">
                <a14:useLocalDpi xmlns:a14="http://schemas.microsoft.com/office/drawing/2010/main" val="0"/>
              </a:ext>
            </a:extLst>
          </a:blip>
          <a:srcRect l="29019" t="27799" r="20094" b="16417"/>
          <a:stretch/>
        </p:blipFill>
        <p:spPr bwMode="auto">
          <a:xfrm>
            <a:off x="2596896" y="1450848"/>
            <a:ext cx="7675318" cy="4575700"/>
          </a:xfrm>
          <a:prstGeom prst="rect">
            <a:avLst/>
          </a:prstGeom>
          <a:noFill/>
          <a:ln>
            <a:noFill/>
          </a:ln>
          <a:extLst/>
        </p:spPr>
      </p:pic>
      <p:grpSp>
        <p:nvGrpSpPr>
          <p:cNvPr id="9" name="Группа 8"/>
          <p:cNvGrpSpPr/>
          <p:nvPr/>
        </p:nvGrpSpPr>
        <p:grpSpPr>
          <a:xfrm>
            <a:off x="1" y="6235700"/>
            <a:ext cx="12191999" cy="622300"/>
            <a:chOff x="1" y="6235700"/>
            <a:chExt cx="12191999" cy="622300"/>
          </a:xfrm>
        </p:grpSpPr>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6235700"/>
              <a:ext cx="6095999" cy="622300"/>
            </a:xfrm>
            <a:prstGeom prst="rect">
              <a:avLst/>
            </a:prstGeom>
          </p:spPr>
        </p:pic>
        <p:pic>
          <p:nvPicPr>
            <p:cNvPr id="11" name="Рисунок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5999" y="6235700"/>
              <a:ext cx="6096001" cy="622300"/>
            </a:xfrm>
            <a:prstGeom prst="rect">
              <a:avLst/>
            </a:prstGeom>
          </p:spPr>
        </p:pic>
      </p:grpSp>
      <p:pic>
        <p:nvPicPr>
          <p:cNvPr id="12" name="Рисунок 11" descr="Логотип TST-16 а.PNG"/>
          <p:cNvPicPr/>
          <p:nvPr/>
        </p:nvPicPr>
        <p:blipFill>
          <a:blip r:embed="rId4" cstate="print"/>
          <a:stretch>
            <a:fillRect/>
          </a:stretch>
        </p:blipFill>
        <p:spPr>
          <a:xfrm>
            <a:off x="10272214" y="149691"/>
            <a:ext cx="1729556" cy="662753"/>
          </a:xfrm>
          <a:prstGeom prst="rect">
            <a:avLst/>
          </a:prstGeom>
        </p:spPr>
      </p:pic>
      <p:pic>
        <p:nvPicPr>
          <p:cNvPr id="13" name="Рисунок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3695" y="149691"/>
            <a:ext cx="1692275" cy="660400"/>
          </a:xfrm>
          <a:prstGeom prst="rect">
            <a:avLst/>
          </a:prstGeom>
        </p:spPr>
      </p:pic>
      <p:pic>
        <p:nvPicPr>
          <p:cNvPr id="14" name="Рисунок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247" y="59542"/>
            <a:ext cx="1711453" cy="677059"/>
          </a:xfrm>
          <a:prstGeom prst="rect">
            <a:avLst/>
          </a:prstGeom>
        </p:spPr>
      </p:pic>
      <p:sp>
        <p:nvSpPr>
          <p:cNvPr id="16" name="TextBox 15"/>
          <p:cNvSpPr txBox="1"/>
          <p:nvPr/>
        </p:nvSpPr>
        <p:spPr>
          <a:xfrm>
            <a:off x="4186237" y="736600"/>
            <a:ext cx="4257897" cy="584775"/>
          </a:xfrm>
          <a:prstGeom prst="rect">
            <a:avLst/>
          </a:prstGeom>
          <a:noFill/>
        </p:spPr>
        <p:txBody>
          <a:bodyPr wrap="none" rtlCol="0">
            <a:spAutoFit/>
          </a:bodyPr>
          <a:lstStyle/>
          <a:p>
            <a:pPr algn="ctr"/>
            <a:r>
              <a:rPr lang="ru-RU" sz="3200" dirty="0" smtClean="0">
                <a:solidFill>
                  <a:schemeClr val="accent5">
                    <a:lumMod val="75000"/>
                  </a:schemeClr>
                </a:solidFill>
                <a:effectLst>
                  <a:outerShdw blurRad="38100" dist="38100" dir="2700000" algn="tl">
                    <a:srgbClr val="000000">
                      <a:alpha val="43137"/>
                    </a:srgbClr>
                  </a:outerShdw>
                </a:effectLst>
                <a:latin typeface="Cuprum" panose="02000506000000020004" pitchFamily="2" charset="0"/>
              </a:rPr>
              <a:t>Продукты и </a:t>
            </a:r>
            <a:r>
              <a:rPr lang="ru-RU" sz="3200" dirty="0">
                <a:solidFill>
                  <a:schemeClr val="accent5">
                    <a:lumMod val="75000"/>
                  </a:schemeClr>
                </a:solidFill>
                <a:effectLst>
                  <a:outerShdw blurRad="38100" dist="38100" dir="2700000" algn="tl">
                    <a:srgbClr val="000000">
                      <a:alpha val="43137"/>
                    </a:srgbClr>
                  </a:outerShdw>
                </a:effectLst>
                <a:latin typeface="Cuprum" panose="02000506000000020004" pitchFamily="2" charset="0"/>
              </a:rPr>
              <a:t>с</a:t>
            </a:r>
            <a:r>
              <a:rPr lang="ru-RU" sz="3200" dirty="0" smtClean="0">
                <a:solidFill>
                  <a:schemeClr val="accent5">
                    <a:lumMod val="75000"/>
                  </a:schemeClr>
                </a:solidFill>
                <a:effectLst>
                  <a:outerShdw blurRad="38100" dist="38100" dir="2700000" algn="tl">
                    <a:srgbClr val="000000">
                      <a:alpha val="43137"/>
                    </a:srgbClr>
                  </a:outerShdw>
                </a:effectLst>
                <a:latin typeface="Cuprum" panose="02000506000000020004" pitchFamily="2" charset="0"/>
              </a:rPr>
              <a:t>хема продаж</a:t>
            </a:r>
            <a:r>
              <a:rPr lang="ru-RU" sz="3200" dirty="0">
                <a:solidFill>
                  <a:schemeClr val="accent5">
                    <a:lumMod val="75000"/>
                  </a:schemeClr>
                </a:solidFill>
                <a:effectLst>
                  <a:outerShdw blurRad="38100" dist="38100" dir="2700000" algn="tl">
                    <a:srgbClr val="000000">
                      <a:alpha val="43137"/>
                    </a:srgbClr>
                  </a:outerShdw>
                </a:effectLst>
                <a:latin typeface="Cuprum" panose="02000506000000020004" pitchFamily="2" charset="0"/>
              </a:rPr>
              <a:t> </a:t>
            </a:r>
          </a:p>
        </p:txBody>
      </p:sp>
    </p:spTree>
    <p:extLst>
      <p:ext uri="{BB962C8B-B14F-4D97-AF65-F5344CB8AC3E}">
        <p14:creationId xmlns:p14="http://schemas.microsoft.com/office/powerpoint/2010/main" val="41764500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олилиния 8"/>
          <p:cNvSpPr/>
          <p:nvPr/>
        </p:nvSpPr>
        <p:spPr>
          <a:xfrm>
            <a:off x="1024128" y="1453457"/>
            <a:ext cx="10467405" cy="655759"/>
          </a:xfrm>
          <a:custGeom>
            <a:avLst/>
            <a:gdLst>
              <a:gd name="connsiteX0" fmla="*/ 0 w 4958080"/>
              <a:gd name="connsiteY0" fmla="*/ 130848 h 785070"/>
              <a:gd name="connsiteX1" fmla="*/ 130848 w 4958080"/>
              <a:gd name="connsiteY1" fmla="*/ 0 h 785070"/>
              <a:gd name="connsiteX2" fmla="*/ 4827232 w 4958080"/>
              <a:gd name="connsiteY2" fmla="*/ 0 h 785070"/>
              <a:gd name="connsiteX3" fmla="*/ 4958080 w 4958080"/>
              <a:gd name="connsiteY3" fmla="*/ 130848 h 785070"/>
              <a:gd name="connsiteX4" fmla="*/ 4958080 w 4958080"/>
              <a:gd name="connsiteY4" fmla="*/ 654222 h 785070"/>
              <a:gd name="connsiteX5" fmla="*/ 4827232 w 4958080"/>
              <a:gd name="connsiteY5" fmla="*/ 785070 h 785070"/>
              <a:gd name="connsiteX6" fmla="*/ 130848 w 4958080"/>
              <a:gd name="connsiteY6" fmla="*/ 785070 h 785070"/>
              <a:gd name="connsiteX7" fmla="*/ 0 w 4958080"/>
              <a:gd name="connsiteY7" fmla="*/ 654222 h 785070"/>
              <a:gd name="connsiteX8" fmla="*/ 0 w 4958080"/>
              <a:gd name="connsiteY8" fmla="*/ 130848 h 78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58080" h="785070">
                <a:moveTo>
                  <a:pt x="0" y="130848"/>
                </a:moveTo>
                <a:cubicBezTo>
                  <a:pt x="0" y="58583"/>
                  <a:pt x="58583" y="0"/>
                  <a:pt x="130848" y="0"/>
                </a:cubicBezTo>
                <a:lnTo>
                  <a:pt x="4827232" y="0"/>
                </a:lnTo>
                <a:cubicBezTo>
                  <a:pt x="4899497" y="0"/>
                  <a:pt x="4958080" y="58583"/>
                  <a:pt x="4958080" y="130848"/>
                </a:cubicBezTo>
                <a:lnTo>
                  <a:pt x="4958080" y="654222"/>
                </a:lnTo>
                <a:cubicBezTo>
                  <a:pt x="4958080" y="726487"/>
                  <a:pt x="4899497" y="785070"/>
                  <a:pt x="4827232" y="785070"/>
                </a:cubicBezTo>
                <a:lnTo>
                  <a:pt x="130848" y="785070"/>
                </a:lnTo>
                <a:cubicBezTo>
                  <a:pt x="58583" y="785070"/>
                  <a:pt x="0" y="726487"/>
                  <a:pt x="0" y="654222"/>
                </a:cubicBezTo>
                <a:lnTo>
                  <a:pt x="0" y="130848"/>
                </a:lnTo>
                <a:close/>
              </a:path>
            </a:pathLst>
          </a:custGeom>
          <a:solidFill>
            <a:schemeClr val="accent5">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0234" tIns="80234" rIns="80234" bIns="80234" numCol="1" spcCol="1270" anchor="ctr" anchorCtr="0">
            <a:noAutofit/>
          </a:bodyPr>
          <a:lstStyle/>
          <a:p>
            <a:pPr lvl="0" defTabSz="488950">
              <a:lnSpc>
                <a:spcPct val="90000"/>
              </a:lnSpc>
              <a:spcBef>
                <a:spcPct val="0"/>
              </a:spcBef>
              <a:spcAft>
                <a:spcPct val="35000"/>
              </a:spcAft>
            </a:pPr>
            <a:r>
              <a:rPr lang="ru-RU" sz="1600" b="1" dirty="0"/>
              <a:t>Г</a:t>
            </a:r>
            <a:r>
              <a:rPr lang="ru-RU" sz="1600" b="1" kern="1200" dirty="0" smtClean="0"/>
              <a:t>арантия приемлемой точности    оценок    характеристик </a:t>
            </a:r>
            <a:r>
              <a:rPr lang="ru-RU" sz="1600" b="1" dirty="0" smtClean="0"/>
              <a:t>рудопотока </a:t>
            </a:r>
            <a:r>
              <a:rPr lang="ru-RU" sz="1600" b="1" kern="1200" dirty="0" smtClean="0"/>
              <a:t>в режиме реального времени и при единственной точке контроля</a:t>
            </a:r>
            <a:r>
              <a:rPr lang="ru-RU" sz="1600" b="1" dirty="0"/>
              <a:t>. </a:t>
            </a:r>
            <a:endParaRPr lang="ru-RU" sz="1600" b="1" kern="1200" dirty="0">
              <a:solidFill>
                <a:srgbClr val="FF0000"/>
              </a:solidFill>
            </a:endParaRPr>
          </a:p>
        </p:txBody>
      </p:sp>
      <p:sp>
        <p:nvSpPr>
          <p:cNvPr id="10" name="Полилиния 9"/>
          <p:cNvSpPr/>
          <p:nvPr/>
        </p:nvSpPr>
        <p:spPr>
          <a:xfrm>
            <a:off x="1039792" y="2742842"/>
            <a:ext cx="10483069" cy="785070"/>
          </a:xfrm>
          <a:custGeom>
            <a:avLst/>
            <a:gdLst>
              <a:gd name="connsiteX0" fmla="*/ 0 w 4958080"/>
              <a:gd name="connsiteY0" fmla="*/ 130848 h 785070"/>
              <a:gd name="connsiteX1" fmla="*/ 130848 w 4958080"/>
              <a:gd name="connsiteY1" fmla="*/ 0 h 785070"/>
              <a:gd name="connsiteX2" fmla="*/ 4827232 w 4958080"/>
              <a:gd name="connsiteY2" fmla="*/ 0 h 785070"/>
              <a:gd name="connsiteX3" fmla="*/ 4958080 w 4958080"/>
              <a:gd name="connsiteY3" fmla="*/ 130848 h 785070"/>
              <a:gd name="connsiteX4" fmla="*/ 4958080 w 4958080"/>
              <a:gd name="connsiteY4" fmla="*/ 654222 h 785070"/>
              <a:gd name="connsiteX5" fmla="*/ 4827232 w 4958080"/>
              <a:gd name="connsiteY5" fmla="*/ 785070 h 785070"/>
              <a:gd name="connsiteX6" fmla="*/ 130848 w 4958080"/>
              <a:gd name="connsiteY6" fmla="*/ 785070 h 785070"/>
              <a:gd name="connsiteX7" fmla="*/ 0 w 4958080"/>
              <a:gd name="connsiteY7" fmla="*/ 654222 h 785070"/>
              <a:gd name="connsiteX8" fmla="*/ 0 w 4958080"/>
              <a:gd name="connsiteY8" fmla="*/ 130848 h 78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58080" h="785070">
                <a:moveTo>
                  <a:pt x="0" y="130848"/>
                </a:moveTo>
                <a:cubicBezTo>
                  <a:pt x="0" y="58583"/>
                  <a:pt x="58583" y="0"/>
                  <a:pt x="130848" y="0"/>
                </a:cubicBezTo>
                <a:lnTo>
                  <a:pt x="4827232" y="0"/>
                </a:lnTo>
                <a:cubicBezTo>
                  <a:pt x="4899497" y="0"/>
                  <a:pt x="4958080" y="58583"/>
                  <a:pt x="4958080" y="130848"/>
                </a:cubicBezTo>
                <a:lnTo>
                  <a:pt x="4958080" y="654222"/>
                </a:lnTo>
                <a:cubicBezTo>
                  <a:pt x="4958080" y="726487"/>
                  <a:pt x="4899497" y="785070"/>
                  <a:pt x="4827232" y="785070"/>
                </a:cubicBezTo>
                <a:lnTo>
                  <a:pt x="130848" y="785070"/>
                </a:lnTo>
                <a:cubicBezTo>
                  <a:pt x="58583" y="785070"/>
                  <a:pt x="0" y="726487"/>
                  <a:pt x="0" y="654222"/>
                </a:cubicBezTo>
                <a:lnTo>
                  <a:pt x="0" y="130848"/>
                </a:lnTo>
                <a:close/>
              </a:path>
            </a:pathLst>
          </a:custGeom>
          <a:solidFill>
            <a:schemeClr val="accent5">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0234" tIns="80234" rIns="80234" bIns="80234" numCol="1" spcCol="1270" anchor="ctr" anchorCtr="0">
            <a:noAutofit/>
          </a:bodyPr>
          <a:lstStyle/>
          <a:p>
            <a:pPr lvl="0" algn="l" defTabSz="488950" rtl="0">
              <a:lnSpc>
                <a:spcPct val="90000"/>
              </a:lnSpc>
              <a:spcBef>
                <a:spcPct val="0"/>
              </a:spcBef>
              <a:spcAft>
                <a:spcPct val="35000"/>
              </a:spcAft>
            </a:pPr>
            <a:r>
              <a:rPr lang="ru-RU" sz="1600" b="1" kern="1200" dirty="0" smtClean="0"/>
              <a:t>Высокий уровень готовности предлагаемых продуктов к использованию за счет их обязательного предпродажного тестирования на специализированном стенде с контрольным набором реальных хронологий динамики формирования  входных  потоков сырья предприятия.</a:t>
            </a:r>
            <a:endParaRPr lang="ru-RU" sz="1600" b="1" kern="1200" dirty="0"/>
          </a:p>
        </p:txBody>
      </p:sp>
      <p:sp>
        <p:nvSpPr>
          <p:cNvPr id="11" name="Полилиния 10"/>
          <p:cNvSpPr/>
          <p:nvPr/>
        </p:nvSpPr>
        <p:spPr>
          <a:xfrm>
            <a:off x="1024127" y="4153223"/>
            <a:ext cx="10458833" cy="785070"/>
          </a:xfrm>
          <a:custGeom>
            <a:avLst/>
            <a:gdLst>
              <a:gd name="connsiteX0" fmla="*/ 0 w 4958080"/>
              <a:gd name="connsiteY0" fmla="*/ 130848 h 785070"/>
              <a:gd name="connsiteX1" fmla="*/ 130848 w 4958080"/>
              <a:gd name="connsiteY1" fmla="*/ 0 h 785070"/>
              <a:gd name="connsiteX2" fmla="*/ 4827232 w 4958080"/>
              <a:gd name="connsiteY2" fmla="*/ 0 h 785070"/>
              <a:gd name="connsiteX3" fmla="*/ 4958080 w 4958080"/>
              <a:gd name="connsiteY3" fmla="*/ 130848 h 785070"/>
              <a:gd name="connsiteX4" fmla="*/ 4958080 w 4958080"/>
              <a:gd name="connsiteY4" fmla="*/ 654222 h 785070"/>
              <a:gd name="connsiteX5" fmla="*/ 4827232 w 4958080"/>
              <a:gd name="connsiteY5" fmla="*/ 785070 h 785070"/>
              <a:gd name="connsiteX6" fmla="*/ 130848 w 4958080"/>
              <a:gd name="connsiteY6" fmla="*/ 785070 h 785070"/>
              <a:gd name="connsiteX7" fmla="*/ 0 w 4958080"/>
              <a:gd name="connsiteY7" fmla="*/ 654222 h 785070"/>
              <a:gd name="connsiteX8" fmla="*/ 0 w 4958080"/>
              <a:gd name="connsiteY8" fmla="*/ 130848 h 78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58080" h="785070">
                <a:moveTo>
                  <a:pt x="0" y="130848"/>
                </a:moveTo>
                <a:cubicBezTo>
                  <a:pt x="0" y="58583"/>
                  <a:pt x="58583" y="0"/>
                  <a:pt x="130848" y="0"/>
                </a:cubicBezTo>
                <a:lnTo>
                  <a:pt x="4827232" y="0"/>
                </a:lnTo>
                <a:cubicBezTo>
                  <a:pt x="4899497" y="0"/>
                  <a:pt x="4958080" y="58583"/>
                  <a:pt x="4958080" y="130848"/>
                </a:cubicBezTo>
                <a:lnTo>
                  <a:pt x="4958080" y="654222"/>
                </a:lnTo>
                <a:cubicBezTo>
                  <a:pt x="4958080" y="726487"/>
                  <a:pt x="4899497" y="785070"/>
                  <a:pt x="4827232" y="785070"/>
                </a:cubicBezTo>
                <a:lnTo>
                  <a:pt x="130848" y="785070"/>
                </a:lnTo>
                <a:cubicBezTo>
                  <a:pt x="58583" y="785070"/>
                  <a:pt x="0" y="726487"/>
                  <a:pt x="0" y="654222"/>
                </a:cubicBezTo>
                <a:lnTo>
                  <a:pt x="0" y="130848"/>
                </a:lnTo>
                <a:close/>
              </a:path>
            </a:pathLst>
          </a:custGeom>
          <a:solidFill>
            <a:schemeClr val="accent5">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0234" tIns="80234" rIns="80234" bIns="80234" numCol="1" spcCol="1270" anchor="ctr" anchorCtr="0">
            <a:noAutofit/>
          </a:bodyPr>
          <a:lstStyle/>
          <a:p>
            <a:pPr lvl="0" algn="l" defTabSz="488950" rtl="0">
              <a:lnSpc>
                <a:spcPct val="90000"/>
              </a:lnSpc>
              <a:spcBef>
                <a:spcPct val="0"/>
              </a:spcBef>
              <a:spcAft>
                <a:spcPct val="35000"/>
              </a:spcAft>
            </a:pPr>
            <a:r>
              <a:rPr lang="ru-RU" sz="1600" b="1" kern="1200" dirty="0" smtClean="0"/>
              <a:t>Гибкая стратегия  продаж продуктов/услуг  обеспечивающая масштабируемость затрат клиентов на создание или модернизацию  системы автоматизированного мониторинга  потоков сырья в режиме реального времени </a:t>
            </a:r>
          </a:p>
        </p:txBody>
      </p:sp>
      <p:sp>
        <p:nvSpPr>
          <p:cNvPr id="12" name="Полилиния 11"/>
          <p:cNvSpPr/>
          <p:nvPr/>
        </p:nvSpPr>
        <p:spPr>
          <a:xfrm>
            <a:off x="1024127" y="3510566"/>
            <a:ext cx="10467405" cy="642657"/>
          </a:xfrm>
          <a:custGeom>
            <a:avLst/>
            <a:gdLst>
              <a:gd name="connsiteX0" fmla="*/ 0 w 4958080"/>
              <a:gd name="connsiteY0" fmla="*/ 130848 h 785070"/>
              <a:gd name="connsiteX1" fmla="*/ 130848 w 4958080"/>
              <a:gd name="connsiteY1" fmla="*/ 0 h 785070"/>
              <a:gd name="connsiteX2" fmla="*/ 4827232 w 4958080"/>
              <a:gd name="connsiteY2" fmla="*/ 0 h 785070"/>
              <a:gd name="connsiteX3" fmla="*/ 4958080 w 4958080"/>
              <a:gd name="connsiteY3" fmla="*/ 130848 h 785070"/>
              <a:gd name="connsiteX4" fmla="*/ 4958080 w 4958080"/>
              <a:gd name="connsiteY4" fmla="*/ 654222 h 785070"/>
              <a:gd name="connsiteX5" fmla="*/ 4827232 w 4958080"/>
              <a:gd name="connsiteY5" fmla="*/ 785070 h 785070"/>
              <a:gd name="connsiteX6" fmla="*/ 130848 w 4958080"/>
              <a:gd name="connsiteY6" fmla="*/ 785070 h 785070"/>
              <a:gd name="connsiteX7" fmla="*/ 0 w 4958080"/>
              <a:gd name="connsiteY7" fmla="*/ 654222 h 785070"/>
              <a:gd name="connsiteX8" fmla="*/ 0 w 4958080"/>
              <a:gd name="connsiteY8" fmla="*/ 130848 h 78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58080" h="785070">
                <a:moveTo>
                  <a:pt x="0" y="130848"/>
                </a:moveTo>
                <a:cubicBezTo>
                  <a:pt x="0" y="58583"/>
                  <a:pt x="58583" y="0"/>
                  <a:pt x="130848" y="0"/>
                </a:cubicBezTo>
                <a:lnTo>
                  <a:pt x="4827232" y="0"/>
                </a:lnTo>
                <a:cubicBezTo>
                  <a:pt x="4899497" y="0"/>
                  <a:pt x="4958080" y="58583"/>
                  <a:pt x="4958080" y="130848"/>
                </a:cubicBezTo>
                <a:lnTo>
                  <a:pt x="4958080" y="654222"/>
                </a:lnTo>
                <a:cubicBezTo>
                  <a:pt x="4958080" y="726487"/>
                  <a:pt x="4899497" y="785070"/>
                  <a:pt x="4827232" y="785070"/>
                </a:cubicBezTo>
                <a:lnTo>
                  <a:pt x="130848" y="785070"/>
                </a:lnTo>
                <a:cubicBezTo>
                  <a:pt x="58583" y="785070"/>
                  <a:pt x="0" y="726487"/>
                  <a:pt x="0" y="654222"/>
                </a:cubicBezTo>
                <a:lnTo>
                  <a:pt x="0" y="130848"/>
                </a:lnTo>
                <a:close/>
              </a:path>
            </a:pathLst>
          </a:custGeom>
          <a:solidFill>
            <a:schemeClr val="accent5">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0234" tIns="80234" rIns="80234" bIns="80234" numCol="1" spcCol="1270" anchor="ctr" anchorCtr="0">
            <a:noAutofit/>
          </a:bodyPr>
          <a:lstStyle/>
          <a:p>
            <a:pPr lvl="0" algn="l" defTabSz="488950" rtl="0">
              <a:lnSpc>
                <a:spcPct val="90000"/>
              </a:lnSpc>
              <a:spcBef>
                <a:spcPct val="0"/>
              </a:spcBef>
              <a:spcAft>
                <a:spcPct val="35000"/>
              </a:spcAft>
            </a:pPr>
            <a:r>
              <a:rPr lang="ru-RU" sz="1600" b="1" kern="1200" dirty="0" smtClean="0"/>
              <a:t>Возможность использовать в системе мониторинга любые потоковые анализаторы сырья (втом числе и уже эксплуатируемые на предприятии)</a:t>
            </a:r>
            <a:endParaRPr lang="ru-RU" sz="1600" b="1" kern="1200" dirty="0"/>
          </a:p>
        </p:txBody>
      </p:sp>
      <p:pic>
        <p:nvPicPr>
          <p:cNvPr id="13" name="Рисунок 12" descr="Логотип TST-16 а.PNG"/>
          <p:cNvPicPr/>
          <p:nvPr/>
        </p:nvPicPr>
        <p:blipFill>
          <a:blip r:embed="rId2" cstate="print"/>
          <a:stretch>
            <a:fillRect/>
          </a:stretch>
        </p:blipFill>
        <p:spPr>
          <a:xfrm>
            <a:off x="10272214" y="149691"/>
            <a:ext cx="1729556" cy="662753"/>
          </a:xfrm>
          <a:prstGeom prst="rect">
            <a:avLst/>
          </a:prstGeom>
        </p:spPr>
      </p:pic>
      <p:pic>
        <p:nvPicPr>
          <p:cNvPr id="14" name="Рисунок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3695" y="149691"/>
            <a:ext cx="1692275" cy="660400"/>
          </a:xfrm>
          <a:prstGeom prst="rect">
            <a:avLst/>
          </a:prstGeom>
        </p:spPr>
      </p:pic>
      <p:pic>
        <p:nvPicPr>
          <p:cNvPr id="15" name="Рисунок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47" y="59542"/>
            <a:ext cx="1711453" cy="677059"/>
          </a:xfrm>
          <a:prstGeom prst="rect">
            <a:avLst/>
          </a:prstGeom>
        </p:spPr>
      </p:pic>
      <p:sp>
        <p:nvSpPr>
          <p:cNvPr id="16" name="TextBox 15"/>
          <p:cNvSpPr txBox="1"/>
          <p:nvPr/>
        </p:nvSpPr>
        <p:spPr>
          <a:xfrm>
            <a:off x="1783061" y="746762"/>
            <a:ext cx="8877559" cy="584775"/>
          </a:xfrm>
          <a:prstGeom prst="rect">
            <a:avLst/>
          </a:prstGeom>
          <a:noFill/>
        </p:spPr>
        <p:txBody>
          <a:bodyPr wrap="none" rtlCol="0">
            <a:spAutoFit/>
          </a:bodyPr>
          <a:lstStyle/>
          <a:p>
            <a:pPr algn="ctr"/>
            <a:r>
              <a:rPr lang="ru-RU" sz="3200" dirty="0" smtClean="0">
                <a:solidFill>
                  <a:schemeClr val="accent5">
                    <a:lumMod val="75000"/>
                  </a:schemeClr>
                </a:solidFill>
                <a:effectLst>
                  <a:outerShdw blurRad="38100" dist="38100" dir="2700000" algn="tl">
                    <a:srgbClr val="000000">
                      <a:alpha val="43137"/>
                    </a:srgbClr>
                  </a:outerShdw>
                </a:effectLst>
                <a:latin typeface="Cuprum" panose="02000506000000020004" pitchFamily="2" charset="0"/>
              </a:rPr>
              <a:t>Конкурентные преимущества предлагаемого решения</a:t>
            </a:r>
            <a:endParaRPr lang="ru-RU" sz="3200" dirty="0">
              <a:solidFill>
                <a:schemeClr val="accent5">
                  <a:lumMod val="75000"/>
                </a:schemeClr>
              </a:solidFill>
              <a:effectLst>
                <a:outerShdw blurRad="38100" dist="38100" dir="2700000" algn="tl">
                  <a:srgbClr val="000000">
                    <a:alpha val="43137"/>
                  </a:srgbClr>
                </a:outerShdw>
              </a:effectLst>
              <a:latin typeface="Cuprum" panose="02000506000000020004" pitchFamily="2" charset="0"/>
            </a:endParaRPr>
          </a:p>
        </p:txBody>
      </p:sp>
      <p:grpSp>
        <p:nvGrpSpPr>
          <p:cNvPr id="17" name="Группа 16"/>
          <p:cNvGrpSpPr/>
          <p:nvPr/>
        </p:nvGrpSpPr>
        <p:grpSpPr>
          <a:xfrm>
            <a:off x="1" y="6327648"/>
            <a:ext cx="12191999" cy="530352"/>
            <a:chOff x="1" y="6235700"/>
            <a:chExt cx="12191999" cy="622300"/>
          </a:xfrm>
        </p:grpSpPr>
        <p:pic>
          <p:nvPicPr>
            <p:cNvPr id="18" name="Рисунок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6235700"/>
              <a:ext cx="6095999" cy="622300"/>
            </a:xfrm>
            <a:prstGeom prst="rect">
              <a:avLst/>
            </a:prstGeom>
          </p:spPr>
        </p:pic>
        <p:pic>
          <p:nvPicPr>
            <p:cNvPr id="19" name="Рисунок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5999" y="6235700"/>
              <a:ext cx="6096001" cy="622300"/>
            </a:xfrm>
            <a:prstGeom prst="rect">
              <a:avLst/>
            </a:prstGeom>
          </p:spPr>
        </p:pic>
      </p:grpSp>
      <p:sp>
        <p:nvSpPr>
          <p:cNvPr id="20" name="Полилиния 19"/>
          <p:cNvSpPr/>
          <p:nvPr/>
        </p:nvSpPr>
        <p:spPr>
          <a:xfrm>
            <a:off x="1039792" y="2109216"/>
            <a:ext cx="10467405" cy="649913"/>
          </a:xfrm>
          <a:custGeom>
            <a:avLst/>
            <a:gdLst>
              <a:gd name="connsiteX0" fmla="*/ 0 w 4958080"/>
              <a:gd name="connsiteY0" fmla="*/ 130848 h 785070"/>
              <a:gd name="connsiteX1" fmla="*/ 130848 w 4958080"/>
              <a:gd name="connsiteY1" fmla="*/ 0 h 785070"/>
              <a:gd name="connsiteX2" fmla="*/ 4827232 w 4958080"/>
              <a:gd name="connsiteY2" fmla="*/ 0 h 785070"/>
              <a:gd name="connsiteX3" fmla="*/ 4958080 w 4958080"/>
              <a:gd name="connsiteY3" fmla="*/ 130848 h 785070"/>
              <a:gd name="connsiteX4" fmla="*/ 4958080 w 4958080"/>
              <a:gd name="connsiteY4" fmla="*/ 654222 h 785070"/>
              <a:gd name="connsiteX5" fmla="*/ 4827232 w 4958080"/>
              <a:gd name="connsiteY5" fmla="*/ 785070 h 785070"/>
              <a:gd name="connsiteX6" fmla="*/ 130848 w 4958080"/>
              <a:gd name="connsiteY6" fmla="*/ 785070 h 785070"/>
              <a:gd name="connsiteX7" fmla="*/ 0 w 4958080"/>
              <a:gd name="connsiteY7" fmla="*/ 654222 h 785070"/>
              <a:gd name="connsiteX8" fmla="*/ 0 w 4958080"/>
              <a:gd name="connsiteY8" fmla="*/ 130848 h 78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58080" h="785070">
                <a:moveTo>
                  <a:pt x="0" y="130848"/>
                </a:moveTo>
                <a:cubicBezTo>
                  <a:pt x="0" y="58583"/>
                  <a:pt x="58583" y="0"/>
                  <a:pt x="130848" y="0"/>
                </a:cubicBezTo>
                <a:lnTo>
                  <a:pt x="4827232" y="0"/>
                </a:lnTo>
                <a:cubicBezTo>
                  <a:pt x="4899497" y="0"/>
                  <a:pt x="4958080" y="58583"/>
                  <a:pt x="4958080" y="130848"/>
                </a:cubicBezTo>
                <a:lnTo>
                  <a:pt x="4958080" y="654222"/>
                </a:lnTo>
                <a:cubicBezTo>
                  <a:pt x="4958080" y="726487"/>
                  <a:pt x="4899497" y="785070"/>
                  <a:pt x="4827232" y="785070"/>
                </a:cubicBezTo>
                <a:lnTo>
                  <a:pt x="130848" y="785070"/>
                </a:lnTo>
                <a:cubicBezTo>
                  <a:pt x="58583" y="785070"/>
                  <a:pt x="0" y="726487"/>
                  <a:pt x="0" y="654222"/>
                </a:cubicBezTo>
                <a:lnTo>
                  <a:pt x="0" y="130848"/>
                </a:lnTo>
                <a:close/>
              </a:path>
            </a:pathLst>
          </a:custGeom>
          <a:solidFill>
            <a:schemeClr val="accent5">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0234" tIns="80234" rIns="80234" bIns="80234" numCol="1" spcCol="1270" anchor="ctr" anchorCtr="0">
            <a:noAutofit/>
          </a:bodyPr>
          <a:lstStyle/>
          <a:p>
            <a:pPr lvl="0" defTabSz="488950">
              <a:lnSpc>
                <a:spcPct val="90000"/>
              </a:lnSpc>
              <a:spcBef>
                <a:spcPct val="0"/>
              </a:spcBef>
              <a:spcAft>
                <a:spcPct val="35000"/>
              </a:spcAft>
            </a:pPr>
            <a:r>
              <a:rPr lang="ru-RU" sz="1600" b="1" dirty="0" smtClean="0">
                <a:cs typeface="Times New Roman" pitchFamily="18" charset="0"/>
              </a:rPr>
              <a:t>Высокая оперативность оценок характеристик потоков рудных масс поступающих от разных рудников и карьеров</a:t>
            </a:r>
            <a:endParaRPr lang="ru-RU" sz="1600" b="1" kern="1200" dirty="0"/>
          </a:p>
        </p:txBody>
      </p:sp>
      <p:sp>
        <p:nvSpPr>
          <p:cNvPr id="23" name="Полилиния 22"/>
          <p:cNvSpPr/>
          <p:nvPr/>
        </p:nvSpPr>
        <p:spPr>
          <a:xfrm>
            <a:off x="1024128" y="4924431"/>
            <a:ext cx="10535656" cy="635121"/>
          </a:xfrm>
          <a:custGeom>
            <a:avLst/>
            <a:gdLst>
              <a:gd name="connsiteX0" fmla="*/ 0 w 4958080"/>
              <a:gd name="connsiteY0" fmla="*/ 130848 h 785070"/>
              <a:gd name="connsiteX1" fmla="*/ 130848 w 4958080"/>
              <a:gd name="connsiteY1" fmla="*/ 0 h 785070"/>
              <a:gd name="connsiteX2" fmla="*/ 4827232 w 4958080"/>
              <a:gd name="connsiteY2" fmla="*/ 0 h 785070"/>
              <a:gd name="connsiteX3" fmla="*/ 4958080 w 4958080"/>
              <a:gd name="connsiteY3" fmla="*/ 130848 h 785070"/>
              <a:gd name="connsiteX4" fmla="*/ 4958080 w 4958080"/>
              <a:gd name="connsiteY4" fmla="*/ 654222 h 785070"/>
              <a:gd name="connsiteX5" fmla="*/ 4827232 w 4958080"/>
              <a:gd name="connsiteY5" fmla="*/ 785070 h 785070"/>
              <a:gd name="connsiteX6" fmla="*/ 130848 w 4958080"/>
              <a:gd name="connsiteY6" fmla="*/ 785070 h 785070"/>
              <a:gd name="connsiteX7" fmla="*/ 0 w 4958080"/>
              <a:gd name="connsiteY7" fmla="*/ 654222 h 785070"/>
              <a:gd name="connsiteX8" fmla="*/ 0 w 4958080"/>
              <a:gd name="connsiteY8" fmla="*/ 130848 h 78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58080" h="785070">
                <a:moveTo>
                  <a:pt x="0" y="130848"/>
                </a:moveTo>
                <a:cubicBezTo>
                  <a:pt x="0" y="58583"/>
                  <a:pt x="58583" y="0"/>
                  <a:pt x="130848" y="0"/>
                </a:cubicBezTo>
                <a:lnTo>
                  <a:pt x="4827232" y="0"/>
                </a:lnTo>
                <a:cubicBezTo>
                  <a:pt x="4899497" y="0"/>
                  <a:pt x="4958080" y="58583"/>
                  <a:pt x="4958080" y="130848"/>
                </a:cubicBezTo>
                <a:lnTo>
                  <a:pt x="4958080" y="654222"/>
                </a:lnTo>
                <a:cubicBezTo>
                  <a:pt x="4958080" y="726487"/>
                  <a:pt x="4899497" y="785070"/>
                  <a:pt x="4827232" y="785070"/>
                </a:cubicBezTo>
                <a:lnTo>
                  <a:pt x="130848" y="785070"/>
                </a:lnTo>
                <a:cubicBezTo>
                  <a:pt x="58583" y="785070"/>
                  <a:pt x="0" y="726487"/>
                  <a:pt x="0" y="654222"/>
                </a:cubicBezTo>
                <a:lnTo>
                  <a:pt x="0" y="130848"/>
                </a:lnTo>
                <a:close/>
              </a:path>
            </a:pathLst>
          </a:custGeom>
          <a:solidFill>
            <a:schemeClr val="accent5">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0234" tIns="80234" rIns="80234" bIns="80234" numCol="1" spcCol="1270" anchor="ctr" anchorCtr="0">
            <a:noAutofit/>
          </a:bodyPr>
          <a:lstStyle/>
          <a:p>
            <a:pPr algn="just">
              <a:defRPr/>
            </a:pPr>
            <a:r>
              <a:rPr lang="ru-RU" sz="1600" b="1" dirty="0">
                <a:cs typeface="Times New Roman" pitchFamily="18" charset="0"/>
              </a:rPr>
              <a:t>Отсутствие необходимости оперативных измерений характеристик </a:t>
            </a:r>
            <a:r>
              <a:rPr lang="ru-RU" sz="1600" b="1" dirty="0" smtClean="0">
                <a:cs typeface="Times New Roman" pitchFamily="18" charset="0"/>
              </a:rPr>
              <a:t>рудо-потоков </a:t>
            </a:r>
            <a:r>
              <a:rPr lang="ru-RU" sz="1600" b="1" dirty="0">
                <a:cs typeface="Times New Roman" pitchFamily="18" charset="0"/>
              </a:rPr>
              <a:t>на входе обогатительного передела, что является проблемой для большинства анализаторов.</a:t>
            </a:r>
          </a:p>
        </p:txBody>
      </p:sp>
      <p:sp>
        <p:nvSpPr>
          <p:cNvPr id="24" name="Полилиния 23"/>
          <p:cNvSpPr/>
          <p:nvPr/>
        </p:nvSpPr>
        <p:spPr>
          <a:xfrm>
            <a:off x="1024127" y="5551005"/>
            <a:ext cx="10535656" cy="630339"/>
          </a:xfrm>
          <a:custGeom>
            <a:avLst/>
            <a:gdLst>
              <a:gd name="connsiteX0" fmla="*/ 0 w 4958080"/>
              <a:gd name="connsiteY0" fmla="*/ 130848 h 785070"/>
              <a:gd name="connsiteX1" fmla="*/ 130848 w 4958080"/>
              <a:gd name="connsiteY1" fmla="*/ 0 h 785070"/>
              <a:gd name="connsiteX2" fmla="*/ 4827232 w 4958080"/>
              <a:gd name="connsiteY2" fmla="*/ 0 h 785070"/>
              <a:gd name="connsiteX3" fmla="*/ 4958080 w 4958080"/>
              <a:gd name="connsiteY3" fmla="*/ 130848 h 785070"/>
              <a:gd name="connsiteX4" fmla="*/ 4958080 w 4958080"/>
              <a:gd name="connsiteY4" fmla="*/ 654222 h 785070"/>
              <a:gd name="connsiteX5" fmla="*/ 4827232 w 4958080"/>
              <a:gd name="connsiteY5" fmla="*/ 785070 h 785070"/>
              <a:gd name="connsiteX6" fmla="*/ 130848 w 4958080"/>
              <a:gd name="connsiteY6" fmla="*/ 785070 h 785070"/>
              <a:gd name="connsiteX7" fmla="*/ 0 w 4958080"/>
              <a:gd name="connsiteY7" fmla="*/ 654222 h 785070"/>
              <a:gd name="connsiteX8" fmla="*/ 0 w 4958080"/>
              <a:gd name="connsiteY8" fmla="*/ 130848 h 78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58080" h="785070">
                <a:moveTo>
                  <a:pt x="0" y="130848"/>
                </a:moveTo>
                <a:cubicBezTo>
                  <a:pt x="0" y="58583"/>
                  <a:pt x="58583" y="0"/>
                  <a:pt x="130848" y="0"/>
                </a:cubicBezTo>
                <a:lnTo>
                  <a:pt x="4827232" y="0"/>
                </a:lnTo>
                <a:cubicBezTo>
                  <a:pt x="4899497" y="0"/>
                  <a:pt x="4958080" y="58583"/>
                  <a:pt x="4958080" y="130848"/>
                </a:cubicBezTo>
                <a:lnTo>
                  <a:pt x="4958080" y="654222"/>
                </a:lnTo>
                <a:cubicBezTo>
                  <a:pt x="4958080" y="726487"/>
                  <a:pt x="4899497" y="785070"/>
                  <a:pt x="4827232" y="785070"/>
                </a:cubicBezTo>
                <a:lnTo>
                  <a:pt x="130848" y="785070"/>
                </a:lnTo>
                <a:cubicBezTo>
                  <a:pt x="58583" y="785070"/>
                  <a:pt x="0" y="726487"/>
                  <a:pt x="0" y="654222"/>
                </a:cubicBezTo>
                <a:lnTo>
                  <a:pt x="0" y="130848"/>
                </a:lnTo>
                <a:close/>
              </a:path>
            </a:pathLst>
          </a:custGeom>
          <a:solidFill>
            <a:schemeClr val="accent5">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0234" tIns="80234" rIns="80234" bIns="80234" numCol="1" spcCol="1270" anchor="ctr" anchorCtr="0">
            <a:noAutofit/>
          </a:bodyPr>
          <a:lstStyle/>
          <a:p>
            <a:pPr algn="just">
              <a:defRPr/>
            </a:pPr>
            <a:r>
              <a:rPr lang="ru-RU" sz="1600" b="1" dirty="0" smtClean="0">
                <a:cs typeface="Times New Roman" pitchFamily="18" charset="0"/>
              </a:rPr>
              <a:t>Увеличение пропускной </a:t>
            </a:r>
            <a:r>
              <a:rPr lang="ru-RU" sz="1600" b="1" dirty="0">
                <a:cs typeface="Times New Roman" pitchFamily="18" charset="0"/>
              </a:rPr>
              <a:t>способности </a:t>
            </a:r>
            <a:r>
              <a:rPr lang="ru-RU" sz="1600" b="1" dirty="0" smtClean="0">
                <a:cs typeface="Times New Roman" pitchFamily="18" charset="0"/>
              </a:rPr>
              <a:t>рудо-приемного </a:t>
            </a:r>
            <a:r>
              <a:rPr lang="ru-RU" sz="1600" b="1" dirty="0">
                <a:cs typeface="Times New Roman" pitchFamily="18" charset="0"/>
              </a:rPr>
              <a:t>комплекса обогатительной фабрики без дополнительных капиталовложений  ввиду отсутствия необходимости индивидуального контроля </a:t>
            </a:r>
            <a:r>
              <a:rPr lang="ru-RU" sz="1600" b="1" dirty="0" smtClean="0">
                <a:cs typeface="Times New Roman" pitchFamily="18" charset="0"/>
              </a:rPr>
              <a:t>рудо-потока </a:t>
            </a:r>
            <a:r>
              <a:rPr lang="ru-RU" sz="1600" b="1" dirty="0">
                <a:cs typeface="Times New Roman" pitchFamily="18" charset="0"/>
              </a:rPr>
              <a:t>на его входе.</a:t>
            </a:r>
          </a:p>
        </p:txBody>
      </p:sp>
    </p:spTree>
    <p:extLst>
      <p:ext uri="{BB962C8B-B14F-4D97-AF65-F5344CB8AC3E}">
        <p14:creationId xmlns:p14="http://schemas.microsoft.com/office/powerpoint/2010/main" val="16258912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p:nvPr/>
        </p:nvPicPr>
        <p:blipFill rotWithShape="1">
          <a:blip r:embed="rId2" cstate="print">
            <a:extLst>
              <a:ext uri="{28A0092B-C50C-407E-A947-70E740481C1C}">
                <a14:useLocalDpi xmlns:a14="http://schemas.microsoft.com/office/drawing/2010/main" val="0"/>
              </a:ext>
            </a:extLst>
          </a:blip>
          <a:srcRect l="21302" t="26315" r="4612" b="8953"/>
          <a:stretch/>
        </p:blipFill>
        <p:spPr bwMode="auto">
          <a:xfrm>
            <a:off x="1797921" y="1445006"/>
            <a:ext cx="9339071" cy="5016500"/>
          </a:xfrm>
          <a:prstGeom prst="rect">
            <a:avLst/>
          </a:prstGeom>
          <a:ln>
            <a:noFill/>
          </a:ln>
          <a:extLst>
            <a:ext uri="{53640926-AAD7-44D8-BBD7-CCE9431645EC}">
              <a14:shadowObscured xmlns:a14="http://schemas.microsoft.com/office/drawing/2010/main"/>
            </a:ext>
          </a:extLst>
        </p:spPr>
      </p:pic>
      <p:pic>
        <p:nvPicPr>
          <p:cNvPr id="8" name="Рисунок 7" descr="Логотип TST-16 а.PNG"/>
          <p:cNvPicPr/>
          <p:nvPr/>
        </p:nvPicPr>
        <p:blipFill>
          <a:blip r:embed="rId3" cstate="print"/>
          <a:stretch>
            <a:fillRect/>
          </a:stretch>
        </p:blipFill>
        <p:spPr>
          <a:xfrm>
            <a:off x="10272214" y="149691"/>
            <a:ext cx="1729556" cy="662753"/>
          </a:xfrm>
          <a:prstGeom prst="rect">
            <a:avLst/>
          </a:prstGeom>
        </p:spPr>
      </p:pic>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3695" y="149691"/>
            <a:ext cx="1692275" cy="660400"/>
          </a:xfrm>
          <a:prstGeom prst="rect">
            <a:avLst/>
          </a:prstGeom>
        </p:spPr>
      </p:pic>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247" y="59542"/>
            <a:ext cx="1711453" cy="677059"/>
          </a:xfrm>
          <a:prstGeom prst="rect">
            <a:avLst/>
          </a:prstGeom>
        </p:spPr>
      </p:pic>
      <p:grpSp>
        <p:nvGrpSpPr>
          <p:cNvPr id="12" name="Группа 11"/>
          <p:cNvGrpSpPr/>
          <p:nvPr/>
        </p:nvGrpSpPr>
        <p:grpSpPr>
          <a:xfrm>
            <a:off x="-190229" y="6858000"/>
            <a:ext cx="12191999" cy="530352"/>
            <a:chOff x="1" y="6235700"/>
            <a:chExt cx="12191999" cy="622300"/>
          </a:xfrm>
        </p:grpSpPr>
        <p:pic>
          <p:nvPicPr>
            <p:cNvPr id="13" name="Рисунок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6235700"/>
              <a:ext cx="6095999" cy="622300"/>
            </a:xfrm>
            <a:prstGeom prst="rect">
              <a:avLst/>
            </a:prstGeom>
          </p:spPr>
        </p:pic>
        <p:pic>
          <p:nvPicPr>
            <p:cNvPr id="14" name="Рисунок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5999" y="6235700"/>
              <a:ext cx="6096001" cy="622300"/>
            </a:xfrm>
            <a:prstGeom prst="rect">
              <a:avLst/>
            </a:prstGeom>
          </p:spPr>
        </p:pic>
      </p:grpSp>
      <p:sp>
        <p:nvSpPr>
          <p:cNvPr id="15" name="TextBox 14"/>
          <p:cNvSpPr txBox="1"/>
          <p:nvPr/>
        </p:nvSpPr>
        <p:spPr>
          <a:xfrm>
            <a:off x="721453" y="853237"/>
            <a:ext cx="11241248" cy="584775"/>
          </a:xfrm>
          <a:prstGeom prst="rect">
            <a:avLst/>
          </a:prstGeom>
          <a:noFill/>
        </p:spPr>
        <p:txBody>
          <a:bodyPr wrap="square" rtlCol="0">
            <a:spAutoFit/>
          </a:bodyPr>
          <a:lstStyle/>
          <a:p>
            <a:pPr algn="ctr"/>
            <a:r>
              <a:rPr lang="ru-RU" sz="3200" dirty="0" smtClean="0">
                <a:solidFill>
                  <a:schemeClr val="accent5">
                    <a:lumMod val="75000"/>
                  </a:schemeClr>
                </a:solidFill>
                <a:latin typeface="Cuprum" panose="02000506000000020004" pitchFamily="2" charset="0"/>
              </a:rPr>
              <a:t>Комплексная оценка предлагаемой технологии мониторинга</a:t>
            </a:r>
            <a:endParaRPr lang="ru-RU" sz="3200" dirty="0">
              <a:solidFill>
                <a:schemeClr val="accent5">
                  <a:lumMod val="75000"/>
                </a:schemeClr>
              </a:solidFill>
              <a:latin typeface="Cuprum" panose="02000506000000020004" pitchFamily="2" charset="0"/>
            </a:endParaRPr>
          </a:p>
        </p:txBody>
      </p:sp>
    </p:spTree>
    <p:extLst>
      <p:ext uri="{BB962C8B-B14F-4D97-AF65-F5344CB8AC3E}">
        <p14:creationId xmlns:p14="http://schemas.microsoft.com/office/powerpoint/2010/main" val="33138375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3425" y="76201"/>
            <a:ext cx="1692275" cy="660400"/>
          </a:xfrm>
          <a:prstGeom prst="rect">
            <a:avLst/>
          </a:prstGeom>
        </p:spPr>
      </p:pic>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47" y="59542"/>
            <a:ext cx="1711453" cy="677059"/>
          </a:xfrm>
          <a:prstGeom prst="rect">
            <a:avLst/>
          </a:prstGeom>
        </p:spPr>
      </p:pic>
      <p:sp>
        <p:nvSpPr>
          <p:cNvPr id="10" name="TextBox 9"/>
          <p:cNvSpPr txBox="1"/>
          <p:nvPr/>
        </p:nvSpPr>
        <p:spPr>
          <a:xfrm>
            <a:off x="4378218" y="736601"/>
            <a:ext cx="3438570" cy="584775"/>
          </a:xfrm>
          <a:prstGeom prst="rect">
            <a:avLst/>
          </a:prstGeom>
          <a:noFill/>
        </p:spPr>
        <p:txBody>
          <a:bodyPr wrap="none" rtlCol="0">
            <a:spAutoFit/>
          </a:bodyPr>
          <a:lstStyle/>
          <a:p>
            <a:pPr algn="ctr"/>
            <a:r>
              <a:rPr lang="ru-RU" sz="3200" dirty="0" smtClean="0">
                <a:effectLst>
                  <a:outerShdw blurRad="38100" dist="38100" dir="2700000" algn="tl">
                    <a:srgbClr val="000000">
                      <a:alpha val="43137"/>
                    </a:srgbClr>
                  </a:outerShdw>
                </a:effectLst>
                <a:latin typeface="Cuprum" panose="02000506000000020004" pitchFamily="2" charset="0"/>
              </a:rPr>
              <a:t>Возможности рынка</a:t>
            </a:r>
            <a:endParaRPr lang="ru-RU" sz="3200" dirty="0">
              <a:effectLst>
                <a:outerShdw blurRad="38100" dist="38100" dir="2700000" algn="tl">
                  <a:srgbClr val="000000">
                    <a:alpha val="43137"/>
                  </a:srgbClr>
                </a:outerShdw>
              </a:effectLst>
              <a:latin typeface="Cuprum" panose="02000506000000020004" pitchFamily="2" charset="0"/>
            </a:endParaRPr>
          </a:p>
        </p:txBody>
      </p:sp>
      <p:sp>
        <p:nvSpPr>
          <p:cNvPr id="12" name="Объект 2"/>
          <p:cNvSpPr>
            <a:spLocks noGrp="1"/>
          </p:cNvSpPr>
          <p:nvPr>
            <p:ph idx="1"/>
          </p:nvPr>
        </p:nvSpPr>
        <p:spPr>
          <a:xfrm>
            <a:off x="841248" y="1304441"/>
            <a:ext cx="10911840" cy="5022953"/>
          </a:xfrm>
        </p:spPr>
        <p:txBody>
          <a:bodyPr>
            <a:noAutofit/>
          </a:bodyPr>
          <a:lstStyle/>
          <a:p>
            <a:pPr>
              <a:spcBef>
                <a:spcPts val="600"/>
              </a:spcBef>
              <a:spcAft>
                <a:spcPts val="600"/>
              </a:spcAft>
              <a:buClrTx/>
              <a:buFont typeface="Wingdings" panose="05000000000000000000" pitchFamily="2" charset="2"/>
              <a:buChar char="Ø"/>
            </a:pPr>
            <a:r>
              <a:rPr lang="ru-RU" sz="1800" i="1" dirty="0" smtClean="0">
                <a:solidFill>
                  <a:srgbClr val="000000"/>
                </a:solidFill>
                <a:latin typeface="Times New Roman" panose="02020603050405020304" pitchFamily="18" charset="0"/>
              </a:rPr>
              <a:t>Потенциальные клиенты  и размер целевого рынка</a:t>
            </a:r>
            <a:endParaRPr lang="ru-RU" sz="1800" dirty="0" smtClean="0"/>
          </a:p>
          <a:p>
            <a:pPr marL="0" indent="0">
              <a:spcBef>
                <a:spcPts val="600"/>
              </a:spcBef>
              <a:spcAft>
                <a:spcPts val="600"/>
              </a:spcAft>
              <a:buClrTx/>
              <a:buNone/>
            </a:pPr>
            <a:r>
              <a:rPr lang="ru-RU" sz="1600" dirty="0" smtClean="0"/>
              <a:t>1.  На ближайшую перспективу </a:t>
            </a:r>
            <a:r>
              <a:rPr lang="ru-RU" sz="1600" dirty="0"/>
              <a:t>потенциальными </a:t>
            </a:r>
            <a:r>
              <a:rPr lang="ru-RU" sz="1600" dirty="0" smtClean="0"/>
              <a:t>покупателями продуктов АС ОМКВР могут быть предприятия  РК и РФ России</a:t>
            </a:r>
            <a:endParaRPr lang="ru-RU" sz="1800" dirty="0" smtClean="0"/>
          </a:p>
          <a:p>
            <a:pPr marL="0" indent="0" algn="just">
              <a:lnSpc>
                <a:spcPct val="100000"/>
              </a:lnSpc>
              <a:spcBef>
                <a:spcPts val="0"/>
              </a:spcBef>
              <a:buNone/>
              <a:tabLst>
                <a:tab pos="536575" algn="l"/>
              </a:tabLst>
            </a:pPr>
            <a:endParaRPr lang="ru-RU" sz="1800" dirty="0"/>
          </a:p>
          <a:p>
            <a:pPr marL="0" indent="0" algn="just">
              <a:lnSpc>
                <a:spcPct val="100000"/>
              </a:lnSpc>
              <a:spcBef>
                <a:spcPts val="0"/>
              </a:spcBef>
              <a:buNone/>
              <a:tabLst>
                <a:tab pos="536575" algn="l"/>
              </a:tabLst>
            </a:pPr>
            <a:endParaRPr lang="ru-RU" sz="1800" dirty="0" smtClean="0"/>
          </a:p>
          <a:p>
            <a:pPr marL="0" indent="0" algn="just">
              <a:lnSpc>
                <a:spcPct val="100000"/>
              </a:lnSpc>
              <a:spcBef>
                <a:spcPts val="0"/>
              </a:spcBef>
              <a:buNone/>
              <a:tabLst>
                <a:tab pos="536575" algn="l"/>
              </a:tabLst>
            </a:pPr>
            <a:endParaRPr lang="ru-RU" sz="1800" dirty="0"/>
          </a:p>
          <a:p>
            <a:pPr marL="0" indent="0" algn="just">
              <a:lnSpc>
                <a:spcPct val="100000"/>
              </a:lnSpc>
              <a:spcBef>
                <a:spcPts val="0"/>
              </a:spcBef>
              <a:buNone/>
              <a:tabLst>
                <a:tab pos="536575" algn="l"/>
              </a:tabLst>
            </a:pPr>
            <a:endParaRPr lang="ru-RU" sz="1800" dirty="0" smtClean="0"/>
          </a:p>
          <a:p>
            <a:pPr marL="0" indent="0" algn="just">
              <a:lnSpc>
                <a:spcPct val="100000"/>
              </a:lnSpc>
              <a:spcBef>
                <a:spcPts val="0"/>
              </a:spcBef>
              <a:buNone/>
              <a:tabLst>
                <a:tab pos="536575" algn="l"/>
              </a:tabLst>
            </a:pPr>
            <a:endParaRPr lang="ru-RU" sz="1800" dirty="0"/>
          </a:p>
          <a:p>
            <a:pPr marL="0" indent="0" algn="just">
              <a:lnSpc>
                <a:spcPct val="100000"/>
              </a:lnSpc>
              <a:spcBef>
                <a:spcPts val="0"/>
              </a:spcBef>
              <a:buNone/>
              <a:tabLst>
                <a:tab pos="536575" algn="l"/>
              </a:tabLst>
            </a:pPr>
            <a:endParaRPr lang="ru-RU" sz="1800" dirty="0" smtClean="0"/>
          </a:p>
          <a:p>
            <a:pPr marL="0" indent="0" algn="just">
              <a:lnSpc>
                <a:spcPct val="100000"/>
              </a:lnSpc>
              <a:spcBef>
                <a:spcPts val="0"/>
              </a:spcBef>
              <a:buNone/>
              <a:tabLst>
                <a:tab pos="536575" algn="l"/>
              </a:tabLst>
            </a:pPr>
            <a:endParaRPr lang="ru-RU" sz="1800" dirty="0" smtClean="0"/>
          </a:p>
          <a:p>
            <a:pPr marL="0" indent="0" algn="just">
              <a:lnSpc>
                <a:spcPct val="100000"/>
              </a:lnSpc>
              <a:spcBef>
                <a:spcPts val="0"/>
              </a:spcBef>
              <a:buNone/>
              <a:tabLst>
                <a:tab pos="536575" algn="l"/>
              </a:tabLst>
            </a:pPr>
            <a:endParaRPr lang="ru-RU" sz="1800" dirty="0"/>
          </a:p>
          <a:p>
            <a:pPr marL="0" indent="0" algn="just">
              <a:lnSpc>
                <a:spcPct val="100000"/>
              </a:lnSpc>
              <a:spcBef>
                <a:spcPts val="0"/>
              </a:spcBef>
              <a:buNone/>
              <a:tabLst>
                <a:tab pos="536575" algn="l"/>
              </a:tabLst>
            </a:pPr>
            <a:endParaRPr lang="ru-RU" sz="1800" dirty="0" smtClean="0"/>
          </a:p>
          <a:p>
            <a:pPr marL="0" indent="0" algn="just">
              <a:lnSpc>
                <a:spcPct val="100000"/>
              </a:lnSpc>
              <a:spcBef>
                <a:spcPts val="0"/>
              </a:spcBef>
              <a:buNone/>
              <a:tabLst>
                <a:tab pos="536575" algn="l"/>
              </a:tabLst>
            </a:pPr>
            <a:endParaRPr lang="ru-RU" sz="1800" dirty="0"/>
          </a:p>
          <a:p>
            <a:pPr marL="0" indent="0" algn="just">
              <a:lnSpc>
                <a:spcPct val="100000"/>
              </a:lnSpc>
              <a:spcBef>
                <a:spcPts val="0"/>
              </a:spcBef>
              <a:buNone/>
              <a:tabLst>
                <a:tab pos="536575" algn="l"/>
              </a:tabLst>
            </a:pPr>
            <a:endParaRPr lang="ru-RU" sz="1800" dirty="0" smtClean="0"/>
          </a:p>
          <a:p>
            <a:pPr marL="342900" indent="-342900">
              <a:lnSpc>
                <a:spcPct val="100000"/>
              </a:lnSpc>
              <a:buAutoNum type="arabicPeriod" startAt="2"/>
            </a:pPr>
            <a:r>
              <a:rPr lang="ru-RU" sz="1800" dirty="0" smtClean="0"/>
              <a:t>Размер рынка  для продуктов АС ОМКВР на ближайшие 10 лет может  составить   ориентировочно  </a:t>
            </a:r>
            <a:endParaRPr lang="en-US" sz="1800" dirty="0" smtClean="0"/>
          </a:p>
          <a:p>
            <a:pPr marL="0" indent="0">
              <a:lnSpc>
                <a:spcPct val="100000"/>
              </a:lnSpc>
              <a:spcBef>
                <a:spcPts val="0"/>
              </a:spcBef>
              <a:buNone/>
            </a:pPr>
            <a:r>
              <a:rPr lang="ru-RU" sz="1800" dirty="0" smtClean="0"/>
              <a:t>800 000,0 тыс. тенге</a:t>
            </a:r>
            <a:endParaRPr lang="ru-RU" sz="1800" i="1" dirty="0">
              <a:solidFill>
                <a:srgbClr val="000000"/>
              </a:solidFill>
              <a:latin typeface="Times New Roman" panose="02020603050405020304" pitchFamily="18" charset="0"/>
            </a:endParaRPr>
          </a:p>
        </p:txBody>
      </p:sp>
      <p:grpSp>
        <p:nvGrpSpPr>
          <p:cNvPr id="13" name="Группа 12"/>
          <p:cNvGrpSpPr/>
          <p:nvPr/>
        </p:nvGrpSpPr>
        <p:grpSpPr>
          <a:xfrm>
            <a:off x="-4559807" y="8686292"/>
            <a:ext cx="12191999" cy="622300"/>
            <a:chOff x="1" y="6235700"/>
            <a:chExt cx="12191999" cy="622300"/>
          </a:xfrm>
        </p:grpSpPr>
        <p:pic>
          <p:nvPicPr>
            <p:cNvPr id="14" name="Рисунок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6235700"/>
              <a:ext cx="6095999" cy="622300"/>
            </a:xfrm>
            <a:prstGeom prst="rect">
              <a:avLst/>
            </a:prstGeom>
          </p:spPr>
        </p:pic>
        <p:pic>
          <p:nvPicPr>
            <p:cNvPr id="15" name="Рисунок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5999" y="6235700"/>
              <a:ext cx="6096001" cy="622300"/>
            </a:xfrm>
            <a:prstGeom prst="rect">
              <a:avLst/>
            </a:prstGeom>
          </p:spPr>
        </p:pic>
      </p:grpSp>
      <p:graphicFrame>
        <p:nvGraphicFramePr>
          <p:cNvPr id="3" name="Таблица 2"/>
          <p:cNvGraphicFramePr>
            <a:graphicFrameLocks noGrp="1"/>
          </p:cNvGraphicFramePr>
          <p:nvPr>
            <p:extLst>
              <p:ext uri="{D42A27DB-BD31-4B8C-83A1-F6EECF244321}">
                <p14:modId xmlns:p14="http://schemas.microsoft.com/office/powerpoint/2010/main" val="2217682943"/>
              </p:ext>
            </p:extLst>
          </p:nvPr>
        </p:nvGraphicFramePr>
        <p:xfrm>
          <a:off x="1133856" y="2486661"/>
          <a:ext cx="10521696" cy="2865120"/>
        </p:xfrm>
        <a:graphic>
          <a:graphicData uri="http://schemas.openxmlformats.org/drawingml/2006/table">
            <a:tbl>
              <a:tblPr firstRow="1" bandRow="1">
                <a:tableStyleId>{5C22544A-7EE6-4342-B048-85BDC9FD1C3A}</a:tableStyleId>
              </a:tblPr>
              <a:tblGrid>
                <a:gridCol w="5232931"/>
                <a:gridCol w="5288765"/>
              </a:tblGrid>
              <a:tr h="293260">
                <a:tc>
                  <a:txBody>
                    <a:bodyPr/>
                    <a:lstStyle/>
                    <a:p>
                      <a:r>
                        <a:rPr lang="ru-RU" sz="1600" dirty="0" smtClean="0"/>
                        <a:t>Потенциальные Клиенты в  РК</a:t>
                      </a:r>
                      <a:endParaRPr lang="ru-RU" sz="1600" dirty="0"/>
                    </a:p>
                  </a:txBody>
                  <a:tcPr/>
                </a:tc>
                <a:tc>
                  <a:txBody>
                    <a:bodyPr/>
                    <a:lstStyle/>
                    <a:p>
                      <a:r>
                        <a:rPr lang="ru-RU" sz="1600" dirty="0" smtClean="0"/>
                        <a:t>Потенциальные Клиенты в  РФ</a:t>
                      </a:r>
                      <a:endParaRPr lang="ru-RU" sz="1600" dirty="0"/>
                    </a:p>
                  </a:txBody>
                  <a:tcPr/>
                </a:tc>
              </a:tr>
              <a:tr h="2426063">
                <a:tc>
                  <a:txBody>
                    <a:bodyPr/>
                    <a:lstStyle/>
                    <a:p>
                      <a:pPr marL="285750" indent="-285750" algn="just">
                        <a:lnSpc>
                          <a:spcPct val="100000"/>
                        </a:lnSpc>
                        <a:spcBef>
                          <a:spcPts val="0"/>
                        </a:spcBef>
                        <a:buFont typeface="Arial" panose="020B0604020202020204" pitchFamily="34" charset="0"/>
                        <a:buChar char="•"/>
                        <a:tabLst>
                          <a:tab pos="536575" algn="l"/>
                        </a:tabLst>
                      </a:pPr>
                      <a:r>
                        <a:rPr lang="ru-RU" sz="1600" b="1" dirty="0" smtClean="0">
                          <a:solidFill>
                            <a:schemeClr val="bg1"/>
                          </a:solidFill>
                        </a:rPr>
                        <a:t>Корпорация Казахмыс,</a:t>
                      </a:r>
                    </a:p>
                    <a:p>
                      <a:pPr marL="285750" indent="-285750" algn="just">
                        <a:lnSpc>
                          <a:spcPct val="100000"/>
                        </a:lnSpc>
                        <a:spcBef>
                          <a:spcPts val="0"/>
                        </a:spcBef>
                        <a:buFont typeface="Arial" panose="020B0604020202020204" pitchFamily="34" charset="0"/>
                        <a:buChar char="•"/>
                        <a:tabLst>
                          <a:tab pos="536575" algn="l"/>
                        </a:tabLst>
                      </a:pPr>
                      <a:r>
                        <a:rPr lang="ru-RU" sz="1600" b="1" dirty="0" smtClean="0">
                          <a:solidFill>
                            <a:schemeClr val="bg1"/>
                          </a:solidFill>
                        </a:rPr>
                        <a:t>АО "Донской ГОК»,</a:t>
                      </a:r>
                    </a:p>
                    <a:p>
                      <a:pPr marL="285750" indent="-285750" algn="just">
                        <a:lnSpc>
                          <a:spcPct val="100000"/>
                        </a:lnSpc>
                        <a:spcBef>
                          <a:spcPts val="0"/>
                        </a:spcBef>
                        <a:buFont typeface="Arial" panose="020B0604020202020204" pitchFamily="34" charset="0"/>
                        <a:buChar char="•"/>
                        <a:tabLst>
                          <a:tab pos="536575" algn="l"/>
                        </a:tabLst>
                      </a:pPr>
                      <a:r>
                        <a:rPr lang="ru-RU" sz="1600" b="1" dirty="0" smtClean="0">
                          <a:solidFill>
                            <a:schemeClr val="bg1"/>
                          </a:solidFill>
                        </a:rPr>
                        <a:t>АО ССГПО,</a:t>
                      </a:r>
                    </a:p>
                    <a:p>
                      <a:pPr marL="285750" indent="-285750" algn="just">
                        <a:lnSpc>
                          <a:spcPct val="100000"/>
                        </a:lnSpc>
                        <a:spcBef>
                          <a:spcPts val="0"/>
                        </a:spcBef>
                        <a:buFont typeface="Arial" panose="020B0604020202020204" pitchFamily="34" charset="0"/>
                        <a:buChar char="•"/>
                        <a:tabLst>
                          <a:tab pos="536575" algn="l"/>
                        </a:tabLst>
                      </a:pPr>
                      <a:r>
                        <a:rPr lang="ru-RU" sz="1600" b="1" dirty="0" smtClean="0">
                          <a:solidFill>
                            <a:schemeClr val="bg1"/>
                          </a:solidFill>
                        </a:rPr>
                        <a:t>АО "Жайремский ГОК»,</a:t>
                      </a:r>
                    </a:p>
                    <a:p>
                      <a:pPr marL="285750" indent="-285750" algn="just">
                        <a:lnSpc>
                          <a:spcPct val="100000"/>
                        </a:lnSpc>
                        <a:spcBef>
                          <a:spcPts val="0"/>
                        </a:spcBef>
                        <a:buFont typeface="Arial" panose="020B0604020202020204" pitchFamily="34" charset="0"/>
                        <a:buChar char="•"/>
                        <a:tabLst>
                          <a:tab pos="536575" algn="l"/>
                        </a:tabLst>
                      </a:pPr>
                      <a:r>
                        <a:rPr lang="ru-RU" sz="1600" b="1" dirty="0" smtClean="0">
                          <a:solidFill>
                            <a:schemeClr val="bg1"/>
                          </a:solidFill>
                        </a:rPr>
                        <a:t>АО «Зыряновский ГОК», </a:t>
                      </a:r>
                    </a:p>
                    <a:p>
                      <a:pPr marL="285750" indent="-285750" algn="just">
                        <a:lnSpc>
                          <a:spcPct val="100000"/>
                        </a:lnSpc>
                        <a:spcBef>
                          <a:spcPts val="0"/>
                        </a:spcBef>
                        <a:buFont typeface="Arial" panose="020B0604020202020204" pitchFamily="34" charset="0"/>
                        <a:buChar char="•"/>
                        <a:tabLst>
                          <a:tab pos="536575" algn="l"/>
                        </a:tabLst>
                      </a:pPr>
                      <a:r>
                        <a:rPr lang="ru-RU" sz="1600" b="1" dirty="0" smtClean="0">
                          <a:solidFill>
                            <a:schemeClr val="bg1"/>
                          </a:solidFill>
                        </a:rPr>
                        <a:t>ТОО «Казахцемент»,</a:t>
                      </a:r>
                    </a:p>
                    <a:p>
                      <a:pPr marL="285750" indent="-285750" algn="just">
                        <a:lnSpc>
                          <a:spcPct val="100000"/>
                        </a:lnSpc>
                        <a:spcBef>
                          <a:spcPts val="0"/>
                        </a:spcBef>
                        <a:buFont typeface="Arial" panose="020B0604020202020204" pitchFamily="34" charset="0"/>
                        <a:buChar char="•"/>
                        <a:tabLst>
                          <a:tab pos="536575" algn="l"/>
                        </a:tabLst>
                      </a:pPr>
                      <a:r>
                        <a:rPr lang="ru-RU" sz="1600" b="1" dirty="0" smtClean="0">
                          <a:solidFill>
                            <a:schemeClr val="bg1"/>
                          </a:solidFill>
                        </a:rPr>
                        <a:t>ТОО "ФК Асбест" </a:t>
                      </a:r>
                    </a:p>
                    <a:p>
                      <a:pPr marL="285750" indent="-285750" algn="just">
                        <a:lnSpc>
                          <a:spcPct val="100000"/>
                        </a:lnSpc>
                        <a:spcBef>
                          <a:spcPts val="0"/>
                        </a:spcBef>
                        <a:buFont typeface="Arial" panose="020B0604020202020204" pitchFamily="34" charset="0"/>
                        <a:buChar char="•"/>
                        <a:tabLst>
                          <a:tab pos="536575" algn="l"/>
                        </a:tabLst>
                      </a:pPr>
                      <a:r>
                        <a:rPr lang="ru-RU" sz="1600" b="1" dirty="0" smtClean="0">
                          <a:solidFill>
                            <a:schemeClr val="bg1"/>
                          </a:solidFill>
                        </a:rPr>
                        <a:t>ОАО «Кустанайасбест»</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536575" algn="l"/>
                        </a:tabLst>
                        <a:defRPr/>
                      </a:pPr>
                      <a:r>
                        <a:rPr lang="ru-RU" sz="1600" b="1" dirty="0" smtClean="0">
                          <a:solidFill>
                            <a:schemeClr val="bg1"/>
                          </a:solidFill>
                        </a:rPr>
                        <a:t>Инжиниринговые компании по автоматизации ГОК</a:t>
                      </a:r>
                    </a:p>
                    <a:p>
                      <a:pPr marL="285750" indent="-285750" algn="just">
                        <a:lnSpc>
                          <a:spcPct val="100000"/>
                        </a:lnSpc>
                        <a:spcBef>
                          <a:spcPts val="0"/>
                        </a:spcBef>
                        <a:buFont typeface="Arial" panose="020B0604020202020204" pitchFamily="34" charset="0"/>
                        <a:buChar char="•"/>
                        <a:tabLst>
                          <a:tab pos="536575" algn="l"/>
                        </a:tabLst>
                      </a:pPr>
                      <a:r>
                        <a:rPr lang="ru-RU" sz="1600" b="1" dirty="0" smtClean="0">
                          <a:solidFill>
                            <a:schemeClr val="bg1"/>
                          </a:solidFill>
                        </a:rPr>
                        <a:t>и т. д;</a:t>
                      </a:r>
                    </a:p>
                  </a:txBody>
                  <a:tcPr marT="0" marB="0">
                    <a:solidFill>
                      <a:schemeClr val="accent5">
                        <a:lumMod val="75000"/>
                      </a:schemeClr>
                    </a:solidFill>
                  </a:tcPr>
                </a:tc>
                <a:tc>
                  <a:txBody>
                    <a:bodyPr/>
                    <a:lstStyle/>
                    <a:p>
                      <a:pPr marL="285750" indent="-285750" algn="just">
                        <a:lnSpc>
                          <a:spcPct val="100000"/>
                        </a:lnSpc>
                        <a:spcBef>
                          <a:spcPts val="0"/>
                        </a:spcBef>
                        <a:buFont typeface="Arial" panose="020B0604020202020204" pitchFamily="34" charset="0"/>
                        <a:buChar char="•"/>
                        <a:tabLst>
                          <a:tab pos="536575" algn="l"/>
                        </a:tabLst>
                      </a:pPr>
                      <a:r>
                        <a:rPr lang="ru-RU" sz="1600" b="1" i="0" dirty="0" smtClean="0">
                          <a:solidFill>
                            <a:schemeClr val="bg1"/>
                          </a:solidFill>
                        </a:rPr>
                        <a:t>Михайловский ГОК,</a:t>
                      </a:r>
                    </a:p>
                    <a:p>
                      <a:pPr marL="285750" indent="-285750" algn="just">
                        <a:lnSpc>
                          <a:spcPct val="100000"/>
                        </a:lnSpc>
                        <a:spcBef>
                          <a:spcPts val="0"/>
                        </a:spcBef>
                        <a:buFont typeface="Arial" panose="020B0604020202020204" pitchFamily="34" charset="0"/>
                        <a:buChar char="•"/>
                        <a:tabLst>
                          <a:tab pos="536575" algn="l"/>
                        </a:tabLst>
                      </a:pPr>
                      <a:r>
                        <a:rPr lang="ru-RU" sz="1600" b="1" i="0" dirty="0" smtClean="0">
                          <a:solidFill>
                            <a:schemeClr val="bg1"/>
                          </a:solidFill>
                        </a:rPr>
                        <a:t>Стойленский ГОК</a:t>
                      </a:r>
                    </a:p>
                    <a:p>
                      <a:pPr marL="285750" indent="-285750" algn="just">
                        <a:lnSpc>
                          <a:spcPct val="100000"/>
                        </a:lnSpc>
                        <a:spcBef>
                          <a:spcPts val="0"/>
                        </a:spcBef>
                        <a:buFont typeface="Arial" panose="020B0604020202020204" pitchFamily="34" charset="0"/>
                        <a:buChar char="•"/>
                        <a:tabLst>
                          <a:tab pos="536575" algn="l"/>
                        </a:tabLst>
                      </a:pPr>
                      <a:r>
                        <a:rPr lang="ru-RU" sz="1600" b="1" i="0" dirty="0" smtClean="0">
                          <a:solidFill>
                            <a:schemeClr val="bg1"/>
                          </a:solidFill>
                        </a:rPr>
                        <a:t>Лебединский ГОК</a:t>
                      </a:r>
                    </a:p>
                    <a:p>
                      <a:pPr marL="285750" indent="-285750" algn="just">
                        <a:lnSpc>
                          <a:spcPct val="100000"/>
                        </a:lnSpc>
                        <a:spcBef>
                          <a:spcPts val="0"/>
                        </a:spcBef>
                        <a:buFont typeface="Arial" panose="020B0604020202020204" pitchFamily="34" charset="0"/>
                        <a:buChar char="•"/>
                        <a:tabLst>
                          <a:tab pos="536575" algn="l"/>
                        </a:tabLst>
                      </a:pPr>
                      <a:r>
                        <a:rPr lang="ru-RU" sz="1600" b="1" i="0" dirty="0" smtClean="0">
                          <a:solidFill>
                            <a:schemeClr val="bg1"/>
                          </a:solidFill>
                        </a:rPr>
                        <a:t>АО «Апатит»</a:t>
                      </a:r>
                    </a:p>
                    <a:p>
                      <a:pPr marL="285750" indent="-285750" algn="just">
                        <a:lnSpc>
                          <a:spcPct val="100000"/>
                        </a:lnSpc>
                        <a:spcBef>
                          <a:spcPts val="0"/>
                        </a:spcBef>
                        <a:buFont typeface="Arial" panose="020B0604020202020204" pitchFamily="34" charset="0"/>
                        <a:buChar char="•"/>
                        <a:tabLst>
                          <a:tab pos="536575" algn="l"/>
                        </a:tabLst>
                      </a:pPr>
                      <a:r>
                        <a:rPr lang="ru-RU" sz="1600" b="1" i="0" dirty="0" smtClean="0">
                          <a:solidFill>
                            <a:schemeClr val="bg1"/>
                          </a:solidFill>
                        </a:rPr>
                        <a:t>ОАО «Норильский никель»</a:t>
                      </a:r>
                    </a:p>
                    <a:p>
                      <a:pPr marL="285750" indent="-285750" algn="just">
                        <a:lnSpc>
                          <a:spcPct val="100000"/>
                        </a:lnSpc>
                        <a:spcBef>
                          <a:spcPts val="0"/>
                        </a:spcBef>
                        <a:buFont typeface="Arial" panose="020B0604020202020204" pitchFamily="34" charset="0"/>
                        <a:buChar char="•"/>
                        <a:tabLst>
                          <a:tab pos="536575" algn="l"/>
                        </a:tabLst>
                      </a:pPr>
                      <a:r>
                        <a:rPr lang="ru-RU" sz="1600" b="1" i="0" dirty="0" smtClean="0">
                          <a:solidFill>
                            <a:schemeClr val="bg1"/>
                          </a:solidFill>
                        </a:rPr>
                        <a:t>Учалинский  ГОК</a:t>
                      </a:r>
                    </a:p>
                    <a:p>
                      <a:pPr marL="285750" indent="-285750" algn="just">
                        <a:lnSpc>
                          <a:spcPct val="100000"/>
                        </a:lnSpc>
                        <a:spcBef>
                          <a:spcPts val="0"/>
                        </a:spcBef>
                        <a:buFont typeface="Arial" panose="020B0604020202020204" pitchFamily="34" charset="0"/>
                        <a:buChar char="•"/>
                        <a:tabLst>
                          <a:tab pos="536575" algn="l"/>
                        </a:tabLst>
                      </a:pPr>
                      <a:r>
                        <a:rPr lang="ru-RU" sz="1600" b="1" i="0" dirty="0" smtClean="0">
                          <a:solidFill>
                            <a:schemeClr val="bg1"/>
                          </a:solidFill>
                        </a:rPr>
                        <a:t>Ахтальский ГОК</a:t>
                      </a:r>
                    </a:p>
                    <a:p>
                      <a:pPr marL="285750" indent="-285750" algn="just">
                        <a:lnSpc>
                          <a:spcPct val="100000"/>
                        </a:lnSpc>
                        <a:spcBef>
                          <a:spcPts val="0"/>
                        </a:spcBef>
                        <a:buFont typeface="Arial" panose="020B0604020202020204" pitchFamily="34" charset="0"/>
                        <a:buChar char="•"/>
                        <a:tabLst>
                          <a:tab pos="536575" algn="l"/>
                        </a:tabLst>
                      </a:pPr>
                      <a:r>
                        <a:rPr lang="ru-RU" sz="1600" b="1" i="0" dirty="0" smtClean="0">
                          <a:solidFill>
                            <a:schemeClr val="bg1"/>
                          </a:solidFill>
                        </a:rPr>
                        <a:t>Томинский ГОК</a:t>
                      </a:r>
                    </a:p>
                    <a:p>
                      <a:pPr marL="285750" indent="-285750" algn="l">
                        <a:lnSpc>
                          <a:spcPct val="100000"/>
                        </a:lnSpc>
                        <a:spcBef>
                          <a:spcPts val="0"/>
                        </a:spcBef>
                        <a:buFont typeface="Arial" panose="020B0604020202020204" pitchFamily="34" charset="0"/>
                        <a:buChar char="•"/>
                        <a:tabLst>
                          <a:tab pos="536575" algn="l"/>
                        </a:tabLst>
                      </a:pPr>
                      <a:r>
                        <a:rPr lang="ru-RU" sz="1600" b="1" dirty="0" smtClean="0">
                          <a:solidFill>
                            <a:schemeClr val="bg1"/>
                          </a:solidFill>
                        </a:rPr>
                        <a:t>Инжиниринговые компании по автоматизации ГОК</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536575" algn="l"/>
                        </a:tabLst>
                        <a:defRPr/>
                      </a:pPr>
                      <a:r>
                        <a:rPr lang="ru-RU" sz="1600" b="1" dirty="0" smtClean="0">
                          <a:solidFill>
                            <a:schemeClr val="bg1"/>
                          </a:solidFill>
                        </a:rPr>
                        <a:t>и т. д;</a:t>
                      </a:r>
                    </a:p>
                  </a:txBody>
                  <a:tcPr>
                    <a:solidFill>
                      <a:schemeClr val="accent5">
                        <a:lumMod val="75000"/>
                      </a:schemeClr>
                    </a:solidFill>
                  </a:tcPr>
                </a:tc>
              </a:tr>
            </a:tbl>
          </a:graphicData>
        </a:graphic>
      </p:graphicFrame>
      <p:pic>
        <p:nvPicPr>
          <p:cNvPr id="11" name="Рисунок 10" descr="Логотип TST-16 а.PNG"/>
          <p:cNvPicPr/>
          <p:nvPr/>
        </p:nvPicPr>
        <p:blipFill>
          <a:blip r:embed="rId5" cstate="print"/>
          <a:stretch>
            <a:fillRect/>
          </a:stretch>
        </p:blipFill>
        <p:spPr>
          <a:xfrm>
            <a:off x="10272214" y="149691"/>
            <a:ext cx="1729556" cy="662753"/>
          </a:xfrm>
          <a:prstGeom prst="rect">
            <a:avLst/>
          </a:prstGeom>
        </p:spPr>
      </p:pic>
    </p:spTree>
    <p:extLst>
      <p:ext uri="{BB962C8B-B14F-4D97-AF65-F5344CB8AC3E}">
        <p14:creationId xmlns:p14="http://schemas.microsoft.com/office/powerpoint/2010/main" val="16944179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3425" y="76201"/>
            <a:ext cx="1692275" cy="660400"/>
          </a:xfrm>
          <a:prstGeom prst="rect">
            <a:avLst/>
          </a:prstGeom>
        </p:spPr>
      </p:pic>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47" y="59542"/>
            <a:ext cx="1711453" cy="677059"/>
          </a:xfrm>
          <a:prstGeom prst="rect">
            <a:avLst/>
          </a:prstGeom>
        </p:spPr>
      </p:pic>
      <p:sp>
        <p:nvSpPr>
          <p:cNvPr id="10" name="TextBox 9"/>
          <p:cNvSpPr txBox="1"/>
          <p:nvPr/>
        </p:nvSpPr>
        <p:spPr>
          <a:xfrm>
            <a:off x="4811033" y="623247"/>
            <a:ext cx="2572948" cy="584775"/>
          </a:xfrm>
          <a:prstGeom prst="rect">
            <a:avLst/>
          </a:prstGeom>
          <a:noFill/>
        </p:spPr>
        <p:txBody>
          <a:bodyPr wrap="none" rtlCol="0">
            <a:spAutoFit/>
          </a:bodyPr>
          <a:lstStyle/>
          <a:p>
            <a:pPr algn="ctr"/>
            <a:r>
              <a:rPr lang="ru-RU" sz="3200" dirty="0" smtClean="0">
                <a:effectLst>
                  <a:outerShdw blurRad="38100" dist="38100" dir="2700000" algn="tl">
                    <a:srgbClr val="000000">
                      <a:alpha val="43137"/>
                    </a:srgbClr>
                  </a:outerShdw>
                </a:effectLst>
                <a:latin typeface="Cuprum" panose="02000506000000020004" pitchFamily="2" charset="0"/>
              </a:rPr>
              <a:t>Бизнес модель</a:t>
            </a:r>
            <a:endParaRPr lang="ru-RU" sz="3200" dirty="0">
              <a:effectLst>
                <a:outerShdw blurRad="38100" dist="38100" dir="2700000" algn="tl">
                  <a:srgbClr val="000000">
                    <a:alpha val="43137"/>
                  </a:srgbClr>
                </a:outerShdw>
              </a:effectLst>
              <a:latin typeface="Cuprum" panose="02000506000000020004" pitchFamily="2" charset="0"/>
            </a:endParaRPr>
          </a:p>
        </p:txBody>
      </p:sp>
      <p:grpSp>
        <p:nvGrpSpPr>
          <p:cNvPr id="14" name="Группа 13"/>
          <p:cNvGrpSpPr/>
          <p:nvPr/>
        </p:nvGrpSpPr>
        <p:grpSpPr>
          <a:xfrm>
            <a:off x="1" y="6461760"/>
            <a:ext cx="12191999" cy="396240"/>
            <a:chOff x="1" y="6235700"/>
            <a:chExt cx="12191999" cy="622300"/>
          </a:xfrm>
        </p:grpSpPr>
        <p:pic>
          <p:nvPicPr>
            <p:cNvPr id="15" name="Рисунок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6235700"/>
              <a:ext cx="6095999" cy="622300"/>
            </a:xfrm>
            <a:prstGeom prst="rect">
              <a:avLst/>
            </a:prstGeom>
          </p:spPr>
        </p:pic>
        <p:pic>
          <p:nvPicPr>
            <p:cNvPr id="16" name="Рисунок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5999" y="6235700"/>
              <a:ext cx="6096001" cy="622300"/>
            </a:xfrm>
            <a:prstGeom prst="rect">
              <a:avLst/>
            </a:prstGeom>
          </p:spPr>
        </p:pic>
      </p:grpSp>
      <p:graphicFrame>
        <p:nvGraphicFramePr>
          <p:cNvPr id="27" name="Таблица 26"/>
          <p:cNvGraphicFramePr>
            <a:graphicFrameLocks noGrp="1"/>
          </p:cNvGraphicFramePr>
          <p:nvPr>
            <p:extLst>
              <p:ext uri="{D42A27DB-BD31-4B8C-83A1-F6EECF244321}">
                <p14:modId xmlns:p14="http://schemas.microsoft.com/office/powerpoint/2010/main" val="468124595"/>
              </p:ext>
            </p:extLst>
          </p:nvPr>
        </p:nvGraphicFramePr>
        <p:xfrm>
          <a:off x="5048250" y="5250855"/>
          <a:ext cx="6781799" cy="1049612"/>
        </p:xfrm>
        <a:graphic>
          <a:graphicData uri="http://schemas.openxmlformats.org/drawingml/2006/table">
            <a:tbl>
              <a:tblPr>
                <a:tableStyleId>{5C22544A-7EE6-4342-B048-85BDC9FD1C3A}</a:tableStyleId>
              </a:tblPr>
              <a:tblGrid>
                <a:gridCol w="2061871"/>
                <a:gridCol w="983161"/>
                <a:gridCol w="1013852"/>
                <a:gridCol w="955917"/>
                <a:gridCol w="897983"/>
                <a:gridCol w="869015"/>
              </a:tblGrid>
              <a:tr h="113224">
                <a:tc>
                  <a:txBody>
                    <a:bodyPr/>
                    <a:lstStyle/>
                    <a:p>
                      <a:pPr algn="ctr" fontAlgn="b"/>
                      <a:r>
                        <a:rPr lang="ru-RU" sz="1000" u="none" strike="noStrike" dirty="0" smtClean="0">
                          <a:effectLst/>
                        </a:rPr>
                        <a:t>Статья</a:t>
                      </a:r>
                      <a:endParaRPr lang="ru-RU" sz="1000" b="1" i="0" u="none" strike="noStrike" dirty="0">
                        <a:solidFill>
                          <a:srgbClr val="FFFFFF"/>
                        </a:solidFill>
                        <a:effectLst/>
                        <a:latin typeface="Arial"/>
                      </a:endParaRPr>
                    </a:p>
                  </a:txBody>
                  <a:tcPr marL="9525" marR="9525" marT="9525" marB="0" anchor="b"/>
                </a:tc>
                <a:tc>
                  <a:txBody>
                    <a:bodyPr/>
                    <a:lstStyle/>
                    <a:p>
                      <a:pPr algn="ctr" fontAlgn="ctr"/>
                      <a:r>
                        <a:rPr lang="ru-RU" sz="1000" u="none" strike="noStrike" dirty="0">
                          <a:effectLst/>
                        </a:rPr>
                        <a:t>2017</a:t>
                      </a:r>
                      <a:endParaRPr lang="ru-RU" sz="1000" b="1" i="0" u="none" strike="noStrike" dirty="0">
                        <a:solidFill>
                          <a:srgbClr val="FFFFFF"/>
                        </a:solidFill>
                        <a:effectLst/>
                        <a:latin typeface="Arial"/>
                      </a:endParaRPr>
                    </a:p>
                  </a:txBody>
                  <a:tcPr marL="9525" marR="9525" marT="9525" marB="0" anchor="ctr"/>
                </a:tc>
                <a:tc>
                  <a:txBody>
                    <a:bodyPr/>
                    <a:lstStyle/>
                    <a:p>
                      <a:pPr algn="ctr" fontAlgn="ctr"/>
                      <a:r>
                        <a:rPr lang="ru-RU" sz="1000" u="none" strike="noStrike" dirty="0">
                          <a:effectLst/>
                        </a:rPr>
                        <a:t>2018</a:t>
                      </a:r>
                      <a:endParaRPr lang="ru-RU" sz="1000" b="1" i="0" u="none" strike="noStrike" dirty="0">
                        <a:solidFill>
                          <a:srgbClr val="FFFFFF"/>
                        </a:solidFill>
                        <a:effectLst/>
                        <a:latin typeface="Arial"/>
                      </a:endParaRPr>
                    </a:p>
                  </a:txBody>
                  <a:tcPr marL="9525" marR="9525" marT="9525" marB="0" anchor="ctr"/>
                </a:tc>
                <a:tc>
                  <a:txBody>
                    <a:bodyPr/>
                    <a:lstStyle/>
                    <a:p>
                      <a:pPr algn="ctr" fontAlgn="ctr"/>
                      <a:r>
                        <a:rPr lang="ru-RU" sz="1000" u="none" strike="noStrike" dirty="0">
                          <a:effectLst/>
                        </a:rPr>
                        <a:t>2019</a:t>
                      </a:r>
                      <a:endParaRPr lang="ru-RU" sz="1000" b="1" i="0" u="none" strike="noStrike" dirty="0">
                        <a:solidFill>
                          <a:srgbClr val="FFFFFF"/>
                        </a:solidFill>
                        <a:effectLst/>
                        <a:latin typeface="Arial"/>
                      </a:endParaRPr>
                    </a:p>
                  </a:txBody>
                  <a:tcPr marL="9525" marR="9525" marT="9525" marB="0" anchor="ctr"/>
                </a:tc>
                <a:tc>
                  <a:txBody>
                    <a:bodyPr/>
                    <a:lstStyle/>
                    <a:p>
                      <a:pPr algn="ctr" fontAlgn="ctr"/>
                      <a:r>
                        <a:rPr lang="ru-RU" sz="1000" u="none" strike="noStrike" dirty="0">
                          <a:effectLst/>
                        </a:rPr>
                        <a:t>2020</a:t>
                      </a:r>
                      <a:endParaRPr lang="ru-RU" sz="1000" b="1" i="0" u="none" strike="noStrike" dirty="0">
                        <a:solidFill>
                          <a:srgbClr val="FFFFFF"/>
                        </a:solidFill>
                        <a:effectLst/>
                        <a:latin typeface="Arial"/>
                      </a:endParaRPr>
                    </a:p>
                  </a:txBody>
                  <a:tcPr marL="9525" marR="9525" marT="9525" marB="0" anchor="ctr"/>
                </a:tc>
                <a:tc>
                  <a:txBody>
                    <a:bodyPr/>
                    <a:lstStyle/>
                    <a:p>
                      <a:pPr algn="ctr" fontAlgn="ctr"/>
                      <a:r>
                        <a:rPr lang="ru-RU" sz="1000" u="none" strike="noStrike" dirty="0">
                          <a:effectLst/>
                        </a:rPr>
                        <a:t>2021</a:t>
                      </a:r>
                      <a:endParaRPr lang="ru-RU" sz="1000" b="1" i="0" u="none" strike="noStrike" dirty="0">
                        <a:solidFill>
                          <a:srgbClr val="FFFFFF"/>
                        </a:solidFill>
                        <a:effectLst/>
                        <a:latin typeface="Arial"/>
                      </a:endParaRPr>
                    </a:p>
                  </a:txBody>
                  <a:tcPr marL="9525" marR="9525" marT="9525" marB="0" anchor="ctr"/>
                </a:tc>
              </a:tr>
              <a:tr h="166746">
                <a:tc>
                  <a:txBody>
                    <a:bodyPr/>
                    <a:lstStyle/>
                    <a:p>
                      <a:pPr algn="l" fontAlgn="ctr"/>
                      <a:r>
                        <a:rPr lang="ru-RU" sz="1100" u="none" strike="noStrike" dirty="0" smtClean="0">
                          <a:effectLst/>
                        </a:rPr>
                        <a:t>Операционная деятельность</a:t>
                      </a:r>
                      <a:endParaRPr lang="ru-RU" sz="1100" b="1" i="0" u="none" strike="noStrike" dirty="0">
                        <a:solidFill>
                          <a:srgbClr val="0F243E"/>
                        </a:solidFill>
                        <a:effectLst/>
                        <a:latin typeface="Arial"/>
                      </a:endParaRPr>
                    </a:p>
                  </a:txBody>
                  <a:tcPr marL="9525" marR="9525" marT="9525" marB="0" anchor="ctr"/>
                </a:tc>
                <a:tc>
                  <a:txBody>
                    <a:bodyPr/>
                    <a:lstStyle/>
                    <a:p>
                      <a:pPr algn="r" fontAlgn="ctr"/>
                      <a:r>
                        <a:rPr lang="ru-RU" sz="1000" b="1" i="0" u="none" strike="noStrike" dirty="0">
                          <a:solidFill>
                            <a:srgbClr val="1F497D"/>
                          </a:solidFill>
                          <a:effectLst/>
                          <a:latin typeface="+mn-lt"/>
                        </a:rPr>
                        <a:t>-24 848 250,00</a:t>
                      </a:r>
                    </a:p>
                  </a:txBody>
                  <a:tcPr marL="9525" marR="9525" marT="9525" marB="0" anchor="ctr"/>
                </a:tc>
                <a:tc>
                  <a:txBody>
                    <a:bodyPr/>
                    <a:lstStyle/>
                    <a:p>
                      <a:pPr algn="r" fontAlgn="ctr"/>
                      <a:r>
                        <a:rPr lang="ru-RU" sz="1000" b="1" i="0" u="none" strike="noStrike" dirty="0">
                          <a:solidFill>
                            <a:srgbClr val="1F497D"/>
                          </a:solidFill>
                          <a:effectLst/>
                          <a:latin typeface="+mn-lt"/>
                        </a:rPr>
                        <a:t>2 520 621,13</a:t>
                      </a:r>
                    </a:p>
                  </a:txBody>
                  <a:tcPr marL="9525" marR="9525" marT="9525" marB="0" anchor="ctr"/>
                </a:tc>
                <a:tc>
                  <a:txBody>
                    <a:bodyPr/>
                    <a:lstStyle/>
                    <a:p>
                      <a:pPr algn="r" fontAlgn="ctr"/>
                      <a:r>
                        <a:rPr lang="ru-RU" sz="1000" b="1" i="0" u="none" strike="noStrike" dirty="0">
                          <a:solidFill>
                            <a:srgbClr val="1F497D"/>
                          </a:solidFill>
                          <a:effectLst/>
                          <a:latin typeface="+mn-lt"/>
                        </a:rPr>
                        <a:t>791 736,63</a:t>
                      </a:r>
                    </a:p>
                  </a:txBody>
                  <a:tcPr marL="9525" marR="9525" marT="9525" marB="0" anchor="ctr"/>
                </a:tc>
                <a:tc>
                  <a:txBody>
                    <a:bodyPr/>
                    <a:lstStyle/>
                    <a:p>
                      <a:pPr algn="r" fontAlgn="ctr"/>
                      <a:r>
                        <a:rPr lang="ru-RU" sz="1000" b="1" i="0" u="none" strike="noStrike" dirty="0">
                          <a:solidFill>
                            <a:srgbClr val="1F497D"/>
                          </a:solidFill>
                          <a:effectLst/>
                          <a:latin typeface="+mn-lt"/>
                        </a:rPr>
                        <a:t>13 472 054,54</a:t>
                      </a:r>
                    </a:p>
                  </a:txBody>
                  <a:tcPr marL="9525" marR="9525" marT="9525" marB="0" anchor="ctr"/>
                </a:tc>
                <a:tc>
                  <a:txBody>
                    <a:bodyPr/>
                    <a:lstStyle/>
                    <a:p>
                      <a:pPr algn="r" fontAlgn="ctr"/>
                      <a:r>
                        <a:rPr lang="ru-RU" sz="1000" b="1" i="0" u="none" strike="noStrike" dirty="0">
                          <a:solidFill>
                            <a:srgbClr val="1F497D"/>
                          </a:solidFill>
                          <a:effectLst/>
                          <a:latin typeface="+mn-lt"/>
                        </a:rPr>
                        <a:t>43 355 807,41</a:t>
                      </a:r>
                    </a:p>
                  </a:txBody>
                  <a:tcPr marL="9525" marR="9525" marT="9525" marB="0" anchor="ctr"/>
                </a:tc>
              </a:tr>
              <a:tr h="179027">
                <a:tc>
                  <a:txBody>
                    <a:bodyPr/>
                    <a:lstStyle/>
                    <a:p>
                      <a:pPr algn="l" fontAlgn="ctr"/>
                      <a:r>
                        <a:rPr lang="ru-RU" sz="1100" u="none" strike="noStrike" dirty="0" smtClean="0">
                          <a:effectLst/>
                        </a:rPr>
                        <a:t>Инвестиционная деятельность</a:t>
                      </a:r>
                      <a:endParaRPr lang="ru-RU" sz="1100" b="1" i="0" u="none" strike="noStrike" dirty="0">
                        <a:solidFill>
                          <a:srgbClr val="0F243E"/>
                        </a:solidFill>
                        <a:effectLst/>
                        <a:latin typeface="Arial"/>
                      </a:endParaRPr>
                    </a:p>
                  </a:txBody>
                  <a:tcPr marL="9525" marR="9525" marT="9525" marB="0" anchor="ctr"/>
                </a:tc>
                <a:tc>
                  <a:txBody>
                    <a:bodyPr/>
                    <a:lstStyle/>
                    <a:p>
                      <a:pPr algn="r" fontAlgn="ctr"/>
                      <a:r>
                        <a:rPr lang="ru-RU" sz="1000" b="1" i="0" u="none" strike="noStrike" dirty="0">
                          <a:solidFill>
                            <a:srgbClr val="1F497D"/>
                          </a:solidFill>
                          <a:effectLst/>
                          <a:latin typeface="+mn-lt"/>
                        </a:rPr>
                        <a:t>0,00</a:t>
                      </a:r>
                    </a:p>
                  </a:txBody>
                  <a:tcPr marL="9525" marR="9525" marT="9525" marB="0" anchor="ctr"/>
                </a:tc>
                <a:tc>
                  <a:txBody>
                    <a:bodyPr/>
                    <a:lstStyle/>
                    <a:p>
                      <a:pPr algn="r" fontAlgn="ctr"/>
                      <a:r>
                        <a:rPr lang="ru-RU" sz="1000" b="1" i="0" u="none" strike="noStrike" dirty="0">
                          <a:solidFill>
                            <a:srgbClr val="1F497D"/>
                          </a:solidFill>
                          <a:effectLst/>
                          <a:latin typeface="+mn-lt"/>
                        </a:rPr>
                        <a:t>-33 443 600,00</a:t>
                      </a:r>
                    </a:p>
                  </a:txBody>
                  <a:tcPr marL="9525" marR="9525" marT="9525" marB="0" anchor="ctr"/>
                </a:tc>
                <a:tc>
                  <a:txBody>
                    <a:bodyPr/>
                    <a:lstStyle/>
                    <a:p>
                      <a:pPr algn="r" fontAlgn="ctr"/>
                      <a:r>
                        <a:rPr lang="ru-RU" sz="1000" b="1" i="0" u="none" strike="noStrike" dirty="0">
                          <a:solidFill>
                            <a:srgbClr val="1F497D"/>
                          </a:solidFill>
                          <a:effectLst/>
                          <a:latin typeface="+mn-lt"/>
                        </a:rPr>
                        <a:t>-6 100 000,00</a:t>
                      </a:r>
                    </a:p>
                  </a:txBody>
                  <a:tcPr marL="9525" marR="9525" marT="9525" marB="0" anchor="ctr"/>
                </a:tc>
                <a:tc>
                  <a:txBody>
                    <a:bodyPr/>
                    <a:lstStyle/>
                    <a:p>
                      <a:pPr algn="r" fontAlgn="ctr"/>
                      <a:r>
                        <a:rPr lang="ru-RU" sz="1000" b="1" i="0" u="none" strike="noStrike" dirty="0">
                          <a:solidFill>
                            <a:srgbClr val="1F497D"/>
                          </a:solidFill>
                          <a:effectLst/>
                          <a:latin typeface="+mn-lt"/>
                        </a:rPr>
                        <a:t>0,00</a:t>
                      </a:r>
                    </a:p>
                  </a:txBody>
                  <a:tcPr marL="9525" marR="9525" marT="9525" marB="0" anchor="ctr"/>
                </a:tc>
                <a:tc>
                  <a:txBody>
                    <a:bodyPr/>
                    <a:lstStyle/>
                    <a:p>
                      <a:pPr algn="r" fontAlgn="ctr"/>
                      <a:r>
                        <a:rPr lang="ru-RU" sz="1000" b="1" i="0" u="none" strike="noStrike">
                          <a:solidFill>
                            <a:srgbClr val="1F497D"/>
                          </a:solidFill>
                          <a:effectLst/>
                          <a:latin typeface="+mn-lt"/>
                        </a:rPr>
                        <a:t>0,00</a:t>
                      </a:r>
                    </a:p>
                  </a:txBody>
                  <a:tcPr marL="9525" marR="9525" marT="9525" marB="0" anchor="ctr"/>
                </a:tc>
              </a:tr>
              <a:tr h="123880">
                <a:tc>
                  <a:txBody>
                    <a:bodyPr/>
                    <a:lstStyle/>
                    <a:p>
                      <a:pPr algn="l" fontAlgn="ctr"/>
                      <a:r>
                        <a:rPr lang="ru-RU" sz="1100" u="none" strike="noStrike" dirty="0" smtClean="0">
                          <a:effectLst/>
                        </a:rPr>
                        <a:t>Финансовая деятельность</a:t>
                      </a:r>
                      <a:endParaRPr lang="ru-RU" sz="1100" b="1" i="0" u="none" strike="noStrike" dirty="0">
                        <a:solidFill>
                          <a:srgbClr val="0F243E"/>
                        </a:solidFill>
                        <a:effectLst/>
                        <a:latin typeface="Arial"/>
                      </a:endParaRPr>
                    </a:p>
                  </a:txBody>
                  <a:tcPr marL="9525" marR="9525" marT="9525" marB="0" anchor="ctr"/>
                </a:tc>
                <a:tc>
                  <a:txBody>
                    <a:bodyPr/>
                    <a:lstStyle/>
                    <a:p>
                      <a:pPr algn="r" fontAlgn="ctr"/>
                      <a:r>
                        <a:rPr lang="ru-RU" sz="1000" b="1" i="0" u="none" strike="noStrike">
                          <a:solidFill>
                            <a:srgbClr val="1F497D"/>
                          </a:solidFill>
                          <a:effectLst/>
                          <a:latin typeface="+mn-lt"/>
                        </a:rPr>
                        <a:t>24 883 250,00</a:t>
                      </a:r>
                    </a:p>
                  </a:txBody>
                  <a:tcPr marL="9525" marR="9525" marT="9525" marB="0" anchor="ctr"/>
                </a:tc>
                <a:tc>
                  <a:txBody>
                    <a:bodyPr/>
                    <a:lstStyle/>
                    <a:p>
                      <a:pPr algn="r" fontAlgn="ctr"/>
                      <a:r>
                        <a:rPr lang="ru-RU" sz="1000" b="1" i="0" u="none" strike="noStrike" dirty="0">
                          <a:solidFill>
                            <a:srgbClr val="1F497D"/>
                          </a:solidFill>
                          <a:effectLst/>
                          <a:latin typeface="+mn-lt"/>
                        </a:rPr>
                        <a:t>72 597 839,89</a:t>
                      </a:r>
                    </a:p>
                  </a:txBody>
                  <a:tcPr marL="9525" marR="9525" marT="9525" marB="0" anchor="ctr"/>
                </a:tc>
                <a:tc>
                  <a:txBody>
                    <a:bodyPr/>
                    <a:lstStyle/>
                    <a:p>
                      <a:pPr algn="r" fontAlgn="ctr"/>
                      <a:r>
                        <a:rPr lang="ru-RU" sz="1000" b="1" i="0" u="none" strike="noStrike" dirty="0">
                          <a:solidFill>
                            <a:srgbClr val="1F497D"/>
                          </a:solidFill>
                          <a:effectLst/>
                          <a:latin typeface="+mn-lt"/>
                        </a:rPr>
                        <a:t>29 074 484,42</a:t>
                      </a:r>
                    </a:p>
                  </a:txBody>
                  <a:tcPr marL="9525" marR="9525" marT="9525" marB="0" anchor="ctr"/>
                </a:tc>
                <a:tc>
                  <a:txBody>
                    <a:bodyPr/>
                    <a:lstStyle/>
                    <a:p>
                      <a:pPr algn="r" fontAlgn="ctr"/>
                      <a:r>
                        <a:rPr lang="ru-RU" sz="1000" b="1" i="0" u="none" strike="noStrike" dirty="0">
                          <a:solidFill>
                            <a:srgbClr val="1F497D"/>
                          </a:solidFill>
                          <a:effectLst/>
                          <a:latin typeface="+mn-lt"/>
                        </a:rPr>
                        <a:t>16 514 914,62</a:t>
                      </a:r>
                    </a:p>
                  </a:txBody>
                  <a:tcPr marL="9525" marR="9525" marT="9525" marB="0" anchor="ctr"/>
                </a:tc>
                <a:tc>
                  <a:txBody>
                    <a:bodyPr/>
                    <a:lstStyle/>
                    <a:p>
                      <a:pPr algn="r" fontAlgn="ctr"/>
                      <a:r>
                        <a:rPr lang="ru-RU" sz="1000" b="1" i="0" u="none" strike="noStrike">
                          <a:solidFill>
                            <a:srgbClr val="1F497D"/>
                          </a:solidFill>
                          <a:effectLst/>
                          <a:latin typeface="+mn-lt"/>
                        </a:rPr>
                        <a:t>19 226 325,58</a:t>
                      </a:r>
                    </a:p>
                  </a:txBody>
                  <a:tcPr marL="9525" marR="9525" marT="9525" marB="0" anchor="ctr"/>
                </a:tc>
              </a:tr>
              <a:tr h="123880">
                <a:tc>
                  <a:txBody>
                    <a:bodyPr/>
                    <a:lstStyle/>
                    <a:p>
                      <a:pPr algn="l" fontAlgn="ctr"/>
                      <a:r>
                        <a:rPr lang="ru-RU" sz="1100" u="none" strike="noStrike" dirty="0">
                          <a:effectLst/>
                        </a:rPr>
                        <a:t>Суммарный </a:t>
                      </a:r>
                      <a:r>
                        <a:rPr lang="ru-RU" sz="1100" u="none" strike="noStrike" dirty="0" smtClean="0">
                          <a:effectLst/>
                        </a:rPr>
                        <a:t>денежный поток </a:t>
                      </a:r>
                      <a:endParaRPr lang="ru-RU" sz="1100" b="1" i="0" u="none" strike="noStrike" dirty="0">
                        <a:solidFill>
                          <a:srgbClr val="0F243E"/>
                        </a:solidFill>
                        <a:effectLst/>
                        <a:latin typeface="Arial"/>
                      </a:endParaRPr>
                    </a:p>
                  </a:txBody>
                  <a:tcPr marL="9525" marR="9525" marT="9525" marB="0" anchor="ctr"/>
                </a:tc>
                <a:tc>
                  <a:txBody>
                    <a:bodyPr/>
                    <a:lstStyle/>
                    <a:p>
                      <a:pPr algn="r" fontAlgn="ctr"/>
                      <a:r>
                        <a:rPr lang="ru-RU" sz="1000" b="1" i="0" u="none" strike="noStrike" dirty="0">
                          <a:solidFill>
                            <a:srgbClr val="1F497D"/>
                          </a:solidFill>
                          <a:effectLst/>
                          <a:latin typeface="+mn-lt"/>
                        </a:rPr>
                        <a:t>35 000,00</a:t>
                      </a:r>
                    </a:p>
                  </a:txBody>
                  <a:tcPr marL="9525" marR="9525" marT="9525" marB="0" anchor="ctr"/>
                </a:tc>
                <a:tc>
                  <a:txBody>
                    <a:bodyPr/>
                    <a:lstStyle/>
                    <a:p>
                      <a:pPr algn="r" fontAlgn="ctr"/>
                      <a:r>
                        <a:rPr lang="ru-RU" sz="1000" b="1" i="0" u="none" strike="noStrike">
                          <a:solidFill>
                            <a:srgbClr val="1F497D"/>
                          </a:solidFill>
                          <a:effectLst/>
                          <a:latin typeface="+mn-lt"/>
                        </a:rPr>
                        <a:t>41 674 861,02</a:t>
                      </a:r>
                    </a:p>
                  </a:txBody>
                  <a:tcPr marL="9525" marR="9525" marT="9525" marB="0" anchor="ctr"/>
                </a:tc>
                <a:tc>
                  <a:txBody>
                    <a:bodyPr/>
                    <a:lstStyle/>
                    <a:p>
                      <a:pPr algn="r" fontAlgn="ctr"/>
                      <a:r>
                        <a:rPr lang="ru-RU" sz="1000" b="1" i="0" u="none" strike="noStrike" dirty="0">
                          <a:solidFill>
                            <a:srgbClr val="1F497D"/>
                          </a:solidFill>
                          <a:effectLst/>
                          <a:latin typeface="+mn-lt"/>
                        </a:rPr>
                        <a:t>23 766 221,05</a:t>
                      </a:r>
                    </a:p>
                  </a:txBody>
                  <a:tcPr marL="9525" marR="9525" marT="9525" marB="0" anchor="ctr"/>
                </a:tc>
                <a:tc>
                  <a:txBody>
                    <a:bodyPr/>
                    <a:lstStyle/>
                    <a:p>
                      <a:pPr algn="r" fontAlgn="ctr"/>
                      <a:r>
                        <a:rPr lang="ru-RU" sz="1000" b="1" i="0" u="none" strike="noStrike" dirty="0">
                          <a:solidFill>
                            <a:srgbClr val="1F497D"/>
                          </a:solidFill>
                          <a:effectLst/>
                          <a:latin typeface="+mn-lt"/>
                        </a:rPr>
                        <a:t>29 986 969,16</a:t>
                      </a:r>
                    </a:p>
                  </a:txBody>
                  <a:tcPr marL="9525" marR="9525" marT="9525" marB="0" anchor="ctr"/>
                </a:tc>
                <a:tc>
                  <a:txBody>
                    <a:bodyPr/>
                    <a:lstStyle/>
                    <a:p>
                      <a:pPr algn="r" fontAlgn="ctr"/>
                      <a:r>
                        <a:rPr lang="ru-RU" sz="1000" b="1" i="0" u="none" strike="noStrike" dirty="0">
                          <a:solidFill>
                            <a:srgbClr val="1F497D"/>
                          </a:solidFill>
                          <a:effectLst/>
                          <a:latin typeface="+mn-lt"/>
                        </a:rPr>
                        <a:t>62 582 132,99</a:t>
                      </a:r>
                    </a:p>
                  </a:txBody>
                  <a:tcPr marL="9525" marR="9525" marT="9525" marB="0" anchor="ctr"/>
                </a:tc>
              </a:tr>
              <a:tr h="161977">
                <a:tc>
                  <a:txBody>
                    <a:bodyPr/>
                    <a:lstStyle/>
                    <a:p>
                      <a:pPr algn="l" fontAlgn="ctr"/>
                      <a:r>
                        <a:rPr lang="ru-RU" sz="1100" u="none" strike="noStrike" dirty="0" smtClean="0">
                          <a:effectLst/>
                        </a:rPr>
                        <a:t>Средства </a:t>
                      </a:r>
                      <a:r>
                        <a:rPr lang="ru-RU" sz="1100" u="none" strike="noStrike" dirty="0">
                          <a:effectLst/>
                        </a:rPr>
                        <a:t>нарастающим итогом</a:t>
                      </a:r>
                      <a:endParaRPr lang="ru-RU" sz="1100" b="1" i="0" u="none" strike="noStrike" dirty="0">
                        <a:solidFill>
                          <a:srgbClr val="0F243E"/>
                        </a:solidFill>
                        <a:effectLst/>
                        <a:latin typeface="Arial"/>
                      </a:endParaRPr>
                    </a:p>
                  </a:txBody>
                  <a:tcPr marL="9525" marR="9525" marT="9525" marB="0" anchor="ctr"/>
                </a:tc>
                <a:tc>
                  <a:txBody>
                    <a:bodyPr/>
                    <a:lstStyle/>
                    <a:p>
                      <a:pPr algn="r" fontAlgn="ctr"/>
                      <a:r>
                        <a:rPr lang="ru-RU" sz="1000" b="0" i="0" u="none" strike="noStrike" dirty="0">
                          <a:solidFill>
                            <a:srgbClr val="000000"/>
                          </a:solidFill>
                          <a:effectLst/>
                          <a:latin typeface="+mn-lt"/>
                        </a:rPr>
                        <a:t>35 000,00</a:t>
                      </a:r>
                    </a:p>
                  </a:txBody>
                  <a:tcPr marL="9525" marR="9525" marT="9525" marB="0" anchor="ctr"/>
                </a:tc>
                <a:tc>
                  <a:txBody>
                    <a:bodyPr/>
                    <a:lstStyle/>
                    <a:p>
                      <a:pPr algn="r" fontAlgn="ctr"/>
                      <a:r>
                        <a:rPr lang="ru-RU" sz="1000" b="0" i="0" u="none" strike="noStrike">
                          <a:solidFill>
                            <a:srgbClr val="000000"/>
                          </a:solidFill>
                          <a:effectLst/>
                          <a:latin typeface="+mn-lt"/>
                        </a:rPr>
                        <a:t>41 709 861,02</a:t>
                      </a:r>
                    </a:p>
                  </a:txBody>
                  <a:tcPr marL="9525" marR="9525" marT="9525" marB="0" anchor="ctr"/>
                </a:tc>
                <a:tc>
                  <a:txBody>
                    <a:bodyPr/>
                    <a:lstStyle/>
                    <a:p>
                      <a:pPr algn="r" fontAlgn="ctr"/>
                      <a:r>
                        <a:rPr lang="ru-RU" sz="1000" b="0" i="0" u="none" strike="noStrike" dirty="0">
                          <a:solidFill>
                            <a:srgbClr val="000000"/>
                          </a:solidFill>
                          <a:effectLst/>
                          <a:latin typeface="+mn-lt"/>
                        </a:rPr>
                        <a:t>65 476 082,08</a:t>
                      </a:r>
                    </a:p>
                  </a:txBody>
                  <a:tcPr marL="9525" marR="9525" marT="9525" marB="0" anchor="ctr"/>
                </a:tc>
                <a:tc>
                  <a:txBody>
                    <a:bodyPr/>
                    <a:lstStyle/>
                    <a:p>
                      <a:pPr algn="r" fontAlgn="ctr"/>
                      <a:r>
                        <a:rPr lang="ru-RU" sz="1000" b="0" i="0" u="none" strike="noStrike" dirty="0">
                          <a:solidFill>
                            <a:srgbClr val="000000"/>
                          </a:solidFill>
                          <a:effectLst/>
                          <a:latin typeface="+mn-lt"/>
                        </a:rPr>
                        <a:t>95 463 051,23</a:t>
                      </a:r>
                    </a:p>
                  </a:txBody>
                  <a:tcPr marL="9525" marR="9525" marT="9525" marB="0" anchor="ctr"/>
                </a:tc>
                <a:tc>
                  <a:txBody>
                    <a:bodyPr/>
                    <a:lstStyle/>
                    <a:p>
                      <a:pPr algn="r" fontAlgn="ctr"/>
                      <a:r>
                        <a:rPr lang="ru-RU" sz="1000" b="0" i="0" u="none" strike="noStrike" dirty="0">
                          <a:solidFill>
                            <a:srgbClr val="000000"/>
                          </a:solidFill>
                          <a:effectLst/>
                          <a:latin typeface="+mn-lt"/>
                        </a:rPr>
                        <a:t>158 045 184,23</a:t>
                      </a:r>
                    </a:p>
                  </a:txBody>
                  <a:tcPr marL="9525" marR="9525" marT="9525" marB="0" anchor="ctr"/>
                </a:tc>
              </a:tr>
            </a:tbl>
          </a:graphicData>
        </a:graphic>
      </p:graphicFrame>
      <p:graphicFrame>
        <p:nvGraphicFramePr>
          <p:cNvPr id="28" name="Таблица 27"/>
          <p:cNvGraphicFramePr>
            <a:graphicFrameLocks noGrp="1"/>
          </p:cNvGraphicFramePr>
          <p:nvPr>
            <p:extLst>
              <p:ext uri="{D42A27DB-BD31-4B8C-83A1-F6EECF244321}">
                <p14:modId xmlns:p14="http://schemas.microsoft.com/office/powerpoint/2010/main" val="1882174016"/>
              </p:ext>
            </p:extLst>
          </p:nvPr>
        </p:nvGraphicFramePr>
        <p:xfrm>
          <a:off x="684656" y="1281174"/>
          <a:ext cx="2349690" cy="3628577"/>
        </p:xfrm>
        <a:graphic>
          <a:graphicData uri="http://schemas.openxmlformats.org/drawingml/2006/table">
            <a:tbl>
              <a:tblPr firstRow="1" firstCol="1" bandRow="1">
                <a:tableStyleId>{5C22544A-7EE6-4342-B048-85BDC9FD1C3A}</a:tableStyleId>
              </a:tblPr>
              <a:tblGrid>
                <a:gridCol w="2349690"/>
              </a:tblGrid>
              <a:tr h="3628577">
                <a:tc>
                  <a:txBody>
                    <a:bodyPr/>
                    <a:lstStyle/>
                    <a:p>
                      <a:pPr>
                        <a:spcAft>
                          <a:spcPts val="0"/>
                        </a:spcAft>
                      </a:pPr>
                      <a:r>
                        <a:rPr lang="ru-RU" sz="1400" kern="1200" dirty="0">
                          <a:effectLst/>
                        </a:rPr>
                        <a:t>Ключевые партнеры </a:t>
                      </a:r>
                      <a:endParaRPr lang="ru-RU" sz="1400" kern="1200" dirty="0" smtClean="0">
                        <a:effectLst/>
                      </a:endParaRPr>
                    </a:p>
                    <a:p>
                      <a:pPr>
                        <a:spcAft>
                          <a:spcPts val="0"/>
                        </a:spcAft>
                      </a:pPr>
                      <a:endParaRPr lang="ru-RU" sz="1100" dirty="0">
                        <a:effectLst/>
                      </a:endParaRPr>
                    </a:p>
                    <a:p>
                      <a:pPr marL="342900" lvl="0" indent="-342900" algn="l">
                        <a:spcAft>
                          <a:spcPts val="0"/>
                        </a:spcAft>
                        <a:buFont typeface="+mj-lt"/>
                        <a:buAutoNum type="arabicPeriod"/>
                        <a:tabLst>
                          <a:tab pos="457200" algn="l"/>
                        </a:tabLst>
                      </a:pPr>
                      <a:r>
                        <a:rPr lang="ru-RU" sz="1200" kern="1200" dirty="0">
                          <a:effectLst/>
                        </a:rPr>
                        <a:t>ТОО  Системотехника» -участие в финансировании и обеспечении прав доступа к научной и инженерной основам ПТК АС ОМКВР </a:t>
                      </a:r>
                      <a:endParaRPr lang="ru-RU" sz="1200" dirty="0">
                        <a:effectLst/>
                      </a:endParaRPr>
                    </a:p>
                    <a:p>
                      <a:pPr marL="342900" lvl="0" indent="-342900" algn="l">
                        <a:spcAft>
                          <a:spcPts val="0"/>
                        </a:spcAft>
                        <a:buFont typeface="+mj-lt"/>
                        <a:buAutoNum type="arabicPeriod"/>
                        <a:tabLst>
                          <a:tab pos="457200" algn="l"/>
                        </a:tabLst>
                      </a:pPr>
                      <a:r>
                        <a:rPr lang="ru-RU" sz="1200" kern="1200" dirty="0">
                          <a:effectLst/>
                        </a:rPr>
                        <a:t>АО «ССГПО» -  техническая помощь  при  проведении СМР, ПНР и  испытаниях продуктов коммерциализации</a:t>
                      </a:r>
                      <a:endParaRPr lang="ru-RU" sz="1200" dirty="0">
                        <a:effectLst/>
                      </a:endParaRPr>
                    </a:p>
                    <a:p>
                      <a:pPr marL="342900" lvl="0" indent="-342900" algn="l">
                        <a:spcAft>
                          <a:spcPts val="0"/>
                        </a:spcAft>
                        <a:buFont typeface="+mj-lt"/>
                        <a:buAutoNum type="arabicPeriod"/>
                        <a:tabLst>
                          <a:tab pos="457200" algn="l"/>
                        </a:tabLst>
                      </a:pPr>
                      <a:r>
                        <a:rPr lang="ru-RU" sz="1200" kern="1200" dirty="0">
                          <a:effectLst/>
                        </a:rPr>
                        <a:t>ГУП по программе стимулирования продуктивных инноваций</a:t>
                      </a:r>
                      <a:endParaRPr lang="ru-RU" sz="1200" dirty="0">
                        <a:effectLst/>
                      </a:endParaRPr>
                    </a:p>
                    <a:p>
                      <a:pPr algn="l">
                        <a:lnSpc>
                          <a:spcPct val="115000"/>
                        </a:lnSpc>
                        <a:spcAft>
                          <a:spcPts val="0"/>
                        </a:spcAft>
                      </a:pPr>
                      <a:endParaRPr lang="ru-RU" sz="1100" dirty="0" smtClean="0">
                        <a:effectLst/>
                        <a:latin typeface="Calibri"/>
                        <a:ea typeface="Calibri"/>
                        <a:cs typeface="Times New Roman"/>
                      </a:endParaRPr>
                    </a:p>
                    <a:p>
                      <a:pPr algn="l">
                        <a:lnSpc>
                          <a:spcPct val="115000"/>
                        </a:lnSpc>
                        <a:spcAft>
                          <a:spcPts val="0"/>
                        </a:spcAft>
                      </a:pPr>
                      <a:endParaRPr lang="ru-RU" sz="1100" dirty="0">
                        <a:effectLst/>
                        <a:latin typeface="Calibri"/>
                        <a:ea typeface="Calibri"/>
                        <a:cs typeface="Times New Roman"/>
                      </a:endParaRPr>
                    </a:p>
                  </a:txBody>
                  <a:tcPr marL="68580" marR="68580" marT="0" marB="0">
                    <a:solidFill>
                      <a:schemeClr val="accent5">
                        <a:lumMod val="75000"/>
                      </a:schemeClr>
                    </a:solidFill>
                  </a:tcPr>
                </a:tc>
              </a:tr>
            </a:tbl>
          </a:graphicData>
        </a:graphic>
      </p:graphicFrame>
      <p:graphicFrame>
        <p:nvGraphicFramePr>
          <p:cNvPr id="29" name="Таблица 28"/>
          <p:cNvGraphicFramePr>
            <a:graphicFrameLocks noGrp="1"/>
          </p:cNvGraphicFramePr>
          <p:nvPr>
            <p:extLst>
              <p:ext uri="{D42A27DB-BD31-4B8C-83A1-F6EECF244321}">
                <p14:modId xmlns:p14="http://schemas.microsoft.com/office/powerpoint/2010/main" val="3929350417"/>
              </p:ext>
            </p:extLst>
          </p:nvPr>
        </p:nvGraphicFramePr>
        <p:xfrm>
          <a:off x="3114997" y="1281175"/>
          <a:ext cx="1978089" cy="1670434"/>
        </p:xfrm>
        <a:graphic>
          <a:graphicData uri="http://schemas.openxmlformats.org/drawingml/2006/table">
            <a:tbl>
              <a:tblPr firstRow="1" firstCol="1" bandRow="1">
                <a:tableStyleId>{5C22544A-7EE6-4342-B048-85BDC9FD1C3A}</a:tableStyleId>
              </a:tblPr>
              <a:tblGrid>
                <a:gridCol w="1978089"/>
              </a:tblGrid>
              <a:tr h="1670434">
                <a:tc>
                  <a:txBody>
                    <a:bodyPr/>
                    <a:lstStyle/>
                    <a:p>
                      <a:pPr>
                        <a:lnSpc>
                          <a:spcPct val="115000"/>
                        </a:lnSpc>
                        <a:spcAft>
                          <a:spcPts val="0"/>
                        </a:spcAft>
                      </a:pPr>
                      <a:r>
                        <a:rPr lang="ru-RU" sz="1400" dirty="0">
                          <a:effectLst/>
                        </a:rPr>
                        <a:t>Ключевые процессы </a:t>
                      </a:r>
                    </a:p>
                    <a:p>
                      <a:pPr marL="342900" lvl="0" indent="-342900">
                        <a:lnSpc>
                          <a:spcPct val="115000"/>
                        </a:lnSpc>
                        <a:spcAft>
                          <a:spcPts val="0"/>
                        </a:spcAft>
                        <a:buFont typeface="+mj-lt"/>
                        <a:buAutoNum type="arabicPeriod"/>
                        <a:tabLst>
                          <a:tab pos="457200" algn="l"/>
                        </a:tabLst>
                      </a:pPr>
                      <a:r>
                        <a:rPr lang="ru-RU" sz="1100" dirty="0">
                          <a:effectLst/>
                        </a:rPr>
                        <a:t>Поиск  покупателей</a:t>
                      </a:r>
                    </a:p>
                    <a:p>
                      <a:pPr marL="342900" lvl="0" indent="-342900">
                        <a:lnSpc>
                          <a:spcPct val="115000"/>
                        </a:lnSpc>
                        <a:spcAft>
                          <a:spcPts val="0"/>
                        </a:spcAft>
                        <a:buFont typeface="+mj-lt"/>
                        <a:buAutoNum type="arabicPeriod"/>
                        <a:tabLst>
                          <a:tab pos="457200" algn="l"/>
                        </a:tabLst>
                      </a:pPr>
                      <a:r>
                        <a:rPr lang="ru-RU" sz="1100" dirty="0">
                          <a:effectLst/>
                        </a:rPr>
                        <a:t>Продажи </a:t>
                      </a:r>
                    </a:p>
                    <a:p>
                      <a:pPr marL="342900" lvl="0" indent="-342900">
                        <a:lnSpc>
                          <a:spcPct val="115000"/>
                        </a:lnSpc>
                        <a:spcAft>
                          <a:spcPts val="0"/>
                        </a:spcAft>
                        <a:buFont typeface="+mj-lt"/>
                        <a:buAutoNum type="arabicPeriod"/>
                        <a:tabLst>
                          <a:tab pos="457200" algn="l"/>
                        </a:tabLst>
                      </a:pPr>
                      <a:r>
                        <a:rPr lang="ru-RU" sz="1100" dirty="0">
                          <a:effectLst/>
                        </a:rPr>
                        <a:t>Услуги по привязке </a:t>
                      </a:r>
                      <a:r>
                        <a:rPr lang="ru-RU" sz="1100" dirty="0" smtClean="0">
                          <a:effectLst/>
                        </a:rPr>
                        <a:t>базового </a:t>
                      </a:r>
                      <a:r>
                        <a:rPr lang="ru-RU" sz="1100" dirty="0">
                          <a:effectLst/>
                        </a:rPr>
                        <a:t>проекта  </a:t>
                      </a:r>
                    </a:p>
                    <a:p>
                      <a:pPr marL="342900" lvl="0" indent="-342900">
                        <a:lnSpc>
                          <a:spcPct val="115000"/>
                        </a:lnSpc>
                        <a:spcAft>
                          <a:spcPts val="0"/>
                        </a:spcAft>
                        <a:buFont typeface="+mj-lt"/>
                        <a:buAutoNum type="arabicPeriod"/>
                        <a:tabLst>
                          <a:tab pos="457200" algn="l"/>
                        </a:tabLst>
                      </a:pPr>
                      <a:r>
                        <a:rPr lang="ru-RU" sz="1100" dirty="0">
                          <a:effectLst/>
                        </a:rPr>
                        <a:t>СМР</a:t>
                      </a:r>
                    </a:p>
                    <a:p>
                      <a:pPr marL="342900" lvl="0" indent="-342900">
                        <a:lnSpc>
                          <a:spcPct val="115000"/>
                        </a:lnSpc>
                        <a:spcAft>
                          <a:spcPts val="0"/>
                        </a:spcAft>
                        <a:buFont typeface="+mj-lt"/>
                        <a:buAutoNum type="arabicPeriod"/>
                        <a:tabLst>
                          <a:tab pos="457200" algn="l"/>
                        </a:tabLst>
                      </a:pPr>
                      <a:r>
                        <a:rPr lang="ru-RU" sz="1100" dirty="0">
                          <a:effectLst/>
                        </a:rPr>
                        <a:t>ПНР</a:t>
                      </a:r>
                    </a:p>
                    <a:p>
                      <a:pPr>
                        <a:lnSpc>
                          <a:spcPct val="115000"/>
                        </a:lnSpc>
                        <a:spcAft>
                          <a:spcPts val="0"/>
                        </a:spcAft>
                      </a:pPr>
                      <a:r>
                        <a:rPr lang="ru-RU" sz="1100" dirty="0">
                          <a:effectLst/>
                        </a:rPr>
                        <a:t> </a:t>
                      </a:r>
                      <a:endParaRPr lang="ru-RU" sz="1100" dirty="0">
                        <a:effectLst/>
                        <a:latin typeface="Calibri"/>
                        <a:ea typeface="Calibri"/>
                        <a:cs typeface="Times New Roman"/>
                      </a:endParaRPr>
                    </a:p>
                  </a:txBody>
                  <a:tcPr marL="68580" marR="68580" marT="0" marB="0">
                    <a:solidFill>
                      <a:schemeClr val="accent5">
                        <a:lumMod val="75000"/>
                      </a:schemeClr>
                    </a:solidFill>
                  </a:tcPr>
                </a:tc>
              </a:tr>
            </a:tbl>
          </a:graphicData>
        </a:graphic>
      </p:graphicFrame>
      <p:graphicFrame>
        <p:nvGraphicFramePr>
          <p:cNvPr id="30" name="Таблица 29"/>
          <p:cNvGraphicFramePr>
            <a:graphicFrameLocks noGrp="1"/>
          </p:cNvGraphicFramePr>
          <p:nvPr>
            <p:extLst>
              <p:ext uri="{D42A27DB-BD31-4B8C-83A1-F6EECF244321}">
                <p14:modId xmlns:p14="http://schemas.microsoft.com/office/powerpoint/2010/main" val="106149005"/>
              </p:ext>
            </p:extLst>
          </p:nvPr>
        </p:nvGraphicFramePr>
        <p:xfrm>
          <a:off x="3123306" y="3001574"/>
          <a:ext cx="1961471" cy="1980438"/>
        </p:xfrm>
        <a:graphic>
          <a:graphicData uri="http://schemas.openxmlformats.org/drawingml/2006/table">
            <a:tbl>
              <a:tblPr firstRow="1" firstCol="1" bandRow="1">
                <a:tableStyleId>{5C22544A-7EE6-4342-B048-85BDC9FD1C3A}</a:tableStyleId>
              </a:tblPr>
              <a:tblGrid>
                <a:gridCol w="1961471"/>
              </a:tblGrid>
              <a:tr h="1755973">
                <a:tc>
                  <a:txBody>
                    <a:bodyPr/>
                    <a:lstStyle/>
                    <a:p>
                      <a:pPr>
                        <a:lnSpc>
                          <a:spcPct val="115000"/>
                        </a:lnSpc>
                        <a:spcAft>
                          <a:spcPts val="0"/>
                        </a:spcAft>
                      </a:pPr>
                      <a:r>
                        <a:rPr lang="ru-RU" sz="1400" dirty="0">
                          <a:effectLst/>
                        </a:rPr>
                        <a:t>Ключевые </a:t>
                      </a:r>
                      <a:r>
                        <a:rPr lang="ru-RU" sz="1400" dirty="0" smtClean="0">
                          <a:effectLst/>
                        </a:rPr>
                        <a:t>Ресурсы</a:t>
                      </a:r>
                    </a:p>
                    <a:p>
                      <a:pPr>
                        <a:lnSpc>
                          <a:spcPct val="115000"/>
                        </a:lnSpc>
                        <a:spcAft>
                          <a:spcPts val="0"/>
                        </a:spcAft>
                      </a:pPr>
                      <a:r>
                        <a:rPr lang="ru-RU" sz="1100" dirty="0" smtClean="0">
                          <a:effectLst/>
                        </a:rPr>
                        <a:t>1</a:t>
                      </a:r>
                      <a:r>
                        <a:rPr lang="ru-RU" sz="1100" dirty="0">
                          <a:effectLst/>
                        </a:rPr>
                        <a:t>. Производственная база:</a:t>
                      </a:r>
                    </a:p>
                    <a:p>
                      <a:pPr marL="285750" lvl="1" indent="-103188">
                        <a:lnSpc>
                          <a:spcPct val="115000"/>
                        </a:lnSpc>
                        <a:spcAft>
                          <a:spcPts val="0"/>
                        </a:spcAft>
                        <a:buFont typeface="Arial"/>
                        <a:buChar char="•"/>
                        <a:tabLst>
                          <a:tab pos="914400" algn="l"/>
                        </a:tabLst>
                      </a:pPr>
                      <a:r>
                        <a:rPr lang="ru-RU" sz="1100" dirty="0">
                          <a:effectLst/>
                        </a:rPr>
                        <a:t>Помещения,</a:t>
                      </a:r>
                    </a:p>
                    <a:p>
                      <a:pPr marL="285750" lvl="1" indent="-103188">
                        <a:lnSpc>
                          <a:spcPct val="115000"/>
                        </a:lnSpc>
                        <a:spcAft>
                          <a:spcPts val="0"/>
                        </a:spcAft>
                        <a:buFont typeface="Arial"/>
                        <a:buChar char="•"/>
                        <a:tabLst>
                          <a:tab pos="914400" algn="l"/>
                        </a:tabLst>
                      </a:pPr>
                      <a:r>
                        <a:rPr lang="ru-RU" sz="1100" dirty="0">
                          <a:effectLst/>
                        </a:rPr>
                        <a:t>Средства разработки</a:t>
                      </a:r>
                    </a:p>
                    <a:p>
                      <a:pPr marL="285750" lvl="1" indent="-103188">
                        <a:lnSpc>
                          <a:spcPct val="115000"/>
                        </a:lnSpc>
                        <a:spcAft>
                          <a:spcPts val="0"/>
                        </a:spcAft>
                        <a:buFont typeface="Arial"/>
                        <a:buChar char="•"/>
                        <a:tabLst>
                          <a:tab pos="914400" algn="l"/>
                        </a:tabLst>
                      </a:pPr>
                      <a:r>
                        <a:rPr lang="ru-RU" sz="1100" dirty="0">
                          <a:effectLst/>
                        </a:rPr>
                        <a:t>Инструменты,</a:t>
                      </a:r>
                    </a:p>
                    <a:p>
                      <a:pPr marL="285750" lvl="1" indent="-103188">
                        <a:lnSpc>
                          <a:spcPct val="115000"/>
                        </a:lnSpc>
                        <a:spcAft>
                          <a:spcPts val="0"/>
                        </a:spcAft>
                        <a:buFont typeface="Arial"/>
                        <a:buChar char="•"/>
                        <a:tabLst>
                          <a:tab pos="914400" algn="l"/>
                        </a:tabLst>
                      </a:pPr>
                      <a:r>
                        <a:rPr lang="ru-RU" sz="1100" dirty="0">
                          <a:effectLst/>
                        </a:rPr>
                        <a:t>Приборы,</a:t>
                      </a:r>
                    </a:p>
                    <a:p>
                      <a:pPr>
                        <a:lnSpc>
                          <a:spcPct val="115000"/>
                        </a:lnSpc>
                        <a:spcAft>
                          <a:spcPts val="0"/>
                        </a:spcAft>
                      </a:pPr>
                      <a:r>
                        <a:rPr lang="ru-RU" sz="1100" dirty="0">
                          <a:effectLst/>
                        </a:rPr>
                        <a:t>2. </a:t>
                      </a:r>
                      <a:r>
                        <a:rPr lang="en-US" sz="1100" dirty="0">
                          <a:effectLst/>
                        </a:rPr>
                        <a:t>Soft </a:t>
                      </a:r>
                      <a:r>
                        <a:rPr lang="ru-RU" sz="1100" dirty="0">
                          <a:effectLst/>
                        </a:rPr>
                        <a:t> от </a:t>
                      </a:r>
                      <a:r>
                        <a:rPr lang="en-US" sz="1100" dirty="0">
                          <a:effectLst/>
                        </a:rPr>
                        <a:t>TST-16</a:t>
                      </a:r>
                      <a:endParaRPr lang="ru-RU" sz="1100" dirty="0">
                        <a:effectLst/>
                      </a:endParaRPr>
                    </a:p>
                    <a:p>
                      <a:pPr>
                        <a:lnSpc>
                          <a:spcPct val="115000"/>
                        </a:lnSpc>
                        <a:spcAft>
                          <a:spcPts val="0"/>
                        </a:spcAft>
                      </a:pPr>
                      <a:r>
                        <a:rPr lang="ru-RU" sz="1100" dirty="0">
                          <a:effectLst/>
                        </a:rPr>
                        <a:t>3. Специалисты (Проектанты, программисты монтажники)</a:t>
                      </a:r>
                    </a:p>
                    <a:p>
                      <a:pPr>
                        <a:lnSpc>
                          <a:spcPct val="115000"/>
                        </a:lnSpc>
                        <a:spcAft>
                          <a:spcPts val="0"/>
                        </a:spcAft>
                      </a:pPr>
                      <a:r>
                        <a:rPr lang="ru-RU" sz="1100" dirty="0">
                          <a:effectLst/>
                        </a:rPr>
                        <a:t> </a:t>
                      </a:r>
                      <a:endParaRPr lang="ru-RU" sz="1100" dirty="0">
                        <a:effectLst/>
                        <a:latin typeface="Calibri"/>
                        <a:ea typeface="Calibri"/>
                        <a:cs typeface="Times New Roman"/>
                      </a:endParaRPr>
                    </a:p>
                  </a:txBody>
                  <a:tcPr marL="68580" marR="68580" marT="0" marB="0">
                    <a:solidFill>
                      <a:schemeClr val="accent5">
                        <a:lumMod val="75000"/>
                      </a:schemeClr>
                    </a:solidFill>
                  </a:tcPr>
                </a:tc>
              </a:tr>
            </a:tbl>
          </a:graphicData>
        </a:graphic>
      </p:graphicFrame>
      <p:graphicFrame>
        <p:nvGraphicFramePr>
          <p:cNvPr id="31" name="Таблица 30"/>
          <p:cNvGraphicFramePr>
            <a:graphicFrameLocks noGrp="1"/>
          </p:cNvGraphicFramePr>
          <p:nvPr>
            <p:extLst>
              <p:ext uri="{D42A27DB-BD31-4B8C-83A1-F6EECF244321}">
                <p14:modId xmlns:p14="http://schemas.microsoft.com/office/powerpoint/2010/main" val="219942190"/>
              </p:ext>
            </p:extLst>
          </p:nvPr>
        </p:nvGraphicFramePr>
        <p:xfrm>
          <a:off x="5190890" y="1281175"/>
          <a:ext cx="2388814" cy="3675214"/>
        </p:xfrm>
        <a:graphic>
          <a:graphicData uri="http://schemas.openxmlformats.org/drawingml/2006/table">
            <a:tbl>
              <a:tblPr firstRow="1" firstCol="1" bandRow="1">
                <a:tableStyleId>{5C22544A-7EE6-4342-B048-85BDC9FD1C3A}</a:tableStyleId>
              </a:tblPr>
              <a:tblGrid>
                <a:gridCol w="2388814"/>
              </a:tblGrid>
              <a:tr h="3675214">
                <a:tc>
                  <a:txBody>
                    <a:bodyPr/>
                    <a:lstStyle/>
                    <a:p>
                      <a:pPr>
                        <a:lnSpc>
                          <a:spcPct val="115000"/>
                        </a:lnSpc>
                        <a:spcAft>
                          <a:spcPts val="0"/>
                        </a:spcAft>
                      </a:pPr>
                      <a:r>
                        <a:rPr lang="ru-RU" sz="1400" dirty="0">
                          <a:effectLst/>
                        </a:rPr>
                        <a:t>Ценностное </a:t>
                      </a:r>
                      <a:r>
                        <a:rPr lang="ru-RU" sz="1400" dirty="0" smtClean="0">
                          <a:effectLst/>
                        </a:rPr>
                        <a:t>предложение</a:t>
                      </a:r>
                      <a:endParaRPr lang="en-US" sz="1400" dirty="0" smtClean="0">
                        <a:effectLst/>
                      </a:endParaRPr>
                    </a:p>
                    <a:p>
                      <a:pPr>
                        <a:lnSpc>
                          <a:spcPct val="115000"/>
                        </a:lnSpc>
                        <a:spcAft>
                          <a:spcPts val="0"/>
                        </a:spcAft>
                      </a:pPr>
                      <a:endParaRPr lang="ru-RU" sz="800" dirty="0">
                        <a:effectLst/>
                      </a:endParaRPr>
                    </a:p>
                    <a:p>
                      <a:pPr marL="342900" lvl="0" indent="-342900">
                        <a:lnSpc>
                          <a:spcPct val="115000"/>
                        </a:lnSpc>
                        <a:spcAft>
                          <a:spcPts val="0"/>
                        </a:spcAft>
                        <a:buFont typeface="+mj-lt"/>
                        <a:buAutoNum type="arabicPeriod"/>
                        <a:tabLst>
                          <a:tab pos="457200" algn="l"/>
                        </a:tabLst>
                      </a:pPr>
                      <a:r>
                        <a:rPr lang="ru-RU" sz="1100" dirty="0">
                          <a:effectLst/>
                        </a:rPr>
                        <a:t>Мониторинг качества рудного сырья обогатительной фабрики в режиме реального времени.</a:t>
                      </a:r>
                    </a:p>
                    <a:p>
                      <a:pPr marL="342900" lvl="0" indent="-342900">
                        <a:lnSpc>
                          <a:spcPct val="115000"/>
                        </a:lnSpc>
                        <a:spcAft>
                          <a:spcPts val="0"/>
                        </a:spcAft>
                        <a:buFont typeface="+mj-lt"/>
                        <a:buAutoNum type="arabicPeriod"/>
                        <a:tabLst>
                          <a:tab pos="457200" algn="l"/>
                        </a:tabLst>
                      </a:pPr>
                      <a:r>
                        <a:rPr lang="ru-RU" sz="1100" dirty="0">
                          <a:effectLst/>
                        </a:rPr>
                        <a:t>Получение </a:t>
                      </a:r>
                      <a:r>
                        <a:rPr lang="ru-RU" sz="1100" dirty="0" smtClean="0">
                          <a:effectLst/>
                        </a:rPr>
                        <a:t>данных  </a:t>
                      </a:r>
                      <a:r>
                        <a:rPr lang="ru-RU" sz="1100" dirty="0">
                          <a:effectLst/>
                        </a:rPr>
                        <a:t>для  оперативного управления технологической цепочкой «</a:t>
                      </a:r>
                      <a:r>
                        <a:rPr lang="ru-RU" sz="1100" dirty="0" smtClean="0">
                          <a:effectLst/>
                        </a:rPr>
                        <a:t>добыча </a:t>
                      </a:r>
                      <a:r>
                        <a:rPr lang="ru-RU" sz="1100" dirty="0">
                          <a:effectLst/>
                        </a:rPr>
                        <a:t>– обогащение». </a:t>
                      </a:r>
                    </a:p>
                    <a:p>
                      <a:pPr marL="342900" lvl="0" indent="-342900">
                        <a:lnSpc>
                          <a:spcPct val="115000"/>
                        </a:lnSpc>
                        <a:spcAft>
                          <a:spcPts val="0"/>
                        </a:spcAft>
                        <a:buFont typeface="+mj-lt"/>
                        <a:buAutoNum type="arabicPeriod"/>
                        <a:tabLst>
                          <a:tab pos="457200" algn="l"/>
                        </a:tabLst>
                      </a:pPr>
                      <a:r>
                        <a:rPr lang="ru-RU" sz="1100" dirty="0">
                          <a:effectLst/>
                        </a:rPr>
                        <a:t>Создание адекватной  информационной основы для  хозрасчета между горным и  обогатительным  переделами.</a:t>
                      </a:r>
                    </a:p>
                    <a:p>
                      <a:pPr marL="342900" lvl="0" indent="-342900">
                        <a:lnSpc>
                          <a:spcPct val="115000"/>
                        </a:lnSpc>
                        <a:spcAft>
                          <a:spcPts val="0"/>
                        </a:spcAft>
                        <a:buFont typeface="+mj-lt"/>
                        <a:buAutoNum type="arabicPeriod"/>
                        <a:tabLst>
                          <a:tab pos="457200" algn="l"/>
                        </a:tabLst>
                      </a:pPr>
                      <a:r>
                        <a:rPr lang="ru-RU" sz="1100" dirty="0">
                          <a:effectLst/>
                        </a:rPr>
                        <a:t>Сокращение затрат на создание систем  мониторинга минерально-сырьевых потоков</a:t>
                      </a:r>
                    </a:p>
                    <a:p>
                      <a:pPr>
                        <a:lnSpc>
                          <a:spcPct val="115000"/>
                        </a:lnSpc>
                        <a:spcAft>
                          <a:spcPts val="0"/>
                        </a:spcAft>
                      </a:pPr>
                      <a:r>
                        <a:rPr lang="ru-RU" sz="1100" dirty="0">
                          <a:effectLst/>
                        </a:rPr>
                        <a:t> </a:t>
                      </a:r>
                      <a:endParaRPr lang="ru-RU" sz="1100" dirty="0">
                        <a:effectLst/>
                        <a:latin typeface="Calibri"/>
                        <a:ea typeface="Calibri"/>
                        <a:cs typeface="Times New Roman"/>
                      </a:endParaRPr>
                    </a:p>
                  </a:txBody>
                  <a:tcPr marL="68580" marR="68580" marT="0" marB="0">
                    <a:solidFill>
                      <a:schemeClr val="accent5">
                        <a:lumMod val="75000"/>
                      </a:schemeClr>
                    </a:solidFill>
                  </a:tcPr>
                </a:tc>
              </a:tr>
            </a:tbl>
          </a:graphicData>
        </a:graphic>
      </p:graphicFrame>
      <p:graphicFrame>
        <p:nvGraphicFramePr>
          <p:cNvPr id="32" name="Таблица 31"/>
          <p:cNvGraphicFramePr>
            <a:graphicFrameLocks noGrp="1"/>
          </p:cNvGraphicFramePr>
          <p:nvPr>
            <p:extLst>
              <p:ext uri="{D42A27DB-BD31-4B8C-83A1-F6EECF244321}">
                <p14:modId xmlns:p14="http://schemas.microsoft.com/office/powerpoint/2010/main" val="367810409"/>
              </p:ext>
            </p:extLst>
          </p:nvPr>
        </p:nvGraphicFramePr>
        <p:xfrm>
          <a:off x="7665048" y="1281174"/>
          <a:ext cx="1675929" cy="2010156"/>
        </p:xfrm>
        <a:graphic>
          <a:graphicData uri="http://schemas.openxmlformats.org/drawingml/2006/table">
            <a:tbl>
              <a:tblPr firstRow="1" firstCol="1" bandRow="1">
                <a:tableStyleId>{5C22544A-7EE6-4342-B048-85BDC9FD1C3A}</a:tableStyleId>
              </a:tblPr>
              <a:tblGrid>
                <a:gridCol w="1675929"/>
              </a:tblGrid>
              <a:tr h="0">
                <a:tc>
                  <a:txBody>
                    <a:bodyPr/>
                    <a:lstStyle/>
                    <a:p>
                      <a:pPr algn="ctr">
                        <a:lnSpc>
                          <a:spcPct val="100000"/>
                        </a:lnSpc>
                        <a:spcAft>
                          <a:spcPts val="0"/>
                        </a:spcAft>
                      </a:pPr>
                      <a:r>
                        <a:rPr lang="ru-RU" sz="1400" dirty="0">
                          <a:effectLst/>
                        </a:rPr>
                        <a:t>Технологии клиентских </a:t>
                      </a:r>
                      <a:r>
                        <a:rPr lang="ru-RU" sz="1400" dirty="0" smtClean="0">
                          <a:effectLst/>
                        </a:rPr>
                        <a:t>отношений</a:t>
                      </a:r>
                      <a:endParaRPr lang="en-US" sz="1400" dirty="0" smtClean="0">
                        <a:effectLst/>
                      </a:endParaRPr>
                    </a:p>
                    <a:p>
                      <a:pPr algn="ctr">
                        <a:lnSpc>
                          <a:spcPct val="100000"/>
                        </a:lnSpc>
                        <a:spcAft>
                          <a:spcPts val="0"/>
                        </a:spcAft>
                      </a:pPr>
                      <a:endParaRPr lang="ru-RU" sz="1400" dirty="0">
                        <a:effectLst/>
                      </a:endParaRPr>
                    </a:p>
                    <a:p>
                      <a:pPr marL="354013" lvl="2" indent="-354013" defTabSz="182563">
                        <a:lnSpc>
                          <a:spcPct val="115000"/>
                        </a:lnSpc>
                        <a:spcAft>
                          <a:spcPts val="0"/>
                        </a:spcAft>
                        <a:buFont typeface="+mj-lt"/>
                        <a:buAutoNum type="arabicPeriod"/>
                        <a:tabLst>
                          <a:tab pos="1371600" algn="l"/>
                        </a:tabLst>
                      </a:pPr>
                      <a:r>
                        <a:rPr lang="ru-RU" sz="1100" dirty="0" smtClean="0">
                          <a:effectLst/>
                        </a:rPr>
                        <a:t>Производство  Оказание услуг</a:t>
                      </a:r>
                    </a:p>
                    <a:p>
                      <a:pPr marL="354013" lvl="2" indent="-354013" defTabSz="182563">
                        <a:lnSpc>
                          <a:spcPct val="115000"/>
                        </a:lnSpc>
                        <a:spcAft>
                          <a:spcPts val="0"/>
                        </a:spcAft>
                        <a:buFont typeface="+mj-lt"/>
                        <a:buAutoNum type="arabicPeriod"/>
                        <a:tabLst>
                          <a:tab pos="1371600" algn="l"/>
                        </a:tabLst>
                      </a:pPr>
                      <a:r>
                        <a:rPr lang="ru-RU" sz="1100" dirty="0" smtClean="0">
                          <a:effectLst/>
                        </a:rPr>
                        <a:t>Лицензирование</a:t>
                      </a:r>
                    </a:p>
                    <a:p>
                      <a:pPr marL="354013" lvl="2" indent="-354013" defTabSz="182563">
                        <a:lnSpc>
                          <a:spcPct val="115000"/>
                        </a:lnSpc>
                        <a:spcAft>
                          <a:spcPts val="0"/>
                        </a:spcAft>
                        <a:buFont typeface="+mj-lt"/>
                        <a:buAutoNum type="arabicPeriod"/>
                        <a:tabLst>
                          <a:tab pos="1371600" algn="l"/>
                        </a:tabLst>
                      </a:pPr>
                      <a:r>
                        <a:rPr lang="ru-RU" sz="1100" dirty="0" smtClean="0">
                          <a:effectLst/>
                        </a:rPr>
                        <a:t>Прямые продажи</a:t>
                      </a:r>
                    </a:p>
                    <a:p>
                      <a:pPr marL="354013" lvl="2" indent="-354013" defTabSz="182563">
                        <a:lnSpc>
                          <a:spcPct val="115000"/>
                        </a:lnSpc>
                        <a:spcAft>
                          <a:spcPts val="0"/>
                        </a:spcAft>
                        <a:buFont typeface="+mj-lt"/>
                        <a:buAutoNum type="arabicPeriod"/>
                        <a:tabLst>
                          <a:tab pos="1371600" algn="l"/>
                        </a:tabLst>
                      </a:pPr>
                      <a:r>
                        <a:rPr lang="ru-RU" sz="1100" dirty="0" smtClean="0">
                          <a:effectLst/>
                        </a:rPr>
                        <a:t>Лизинг</a:t>
                      </a:r>
                    </a:p>
                    <a:p>
                      <a:pPr marL="354013" indent="-354013" defTabSz="182563">
                        <a:lnSpc>
                          <a:spcPct val="115000"/>
                        </a:lnSpc>
                        <a:spcAft>
                          <a:spcPts val="0"/>
                        </a:spcAft>
                      </a:pPr>
                      <a:r>
                        <a:rPr lang="ru-RU" sz="1100" dirty="0">
                          <a:effectLst/>
                        </a:rPr>
                        <a:t> </a:t>
                      </a:r>
                      <a:endParaRPr lang="ru-RU" sz="1100" dirty="0">
                        <a:effectLst/>
                        <a:latin typeface="Calibri"/>
                        <a:ea typeface="Calibri"/>
                        <a:cs typeface="Times New Roman"/>
                      </a:endParaRPr>
                    </a:p>
                  </a:txBody>
                  <a:tcPr marL="68580" marR="68580" marT="0" marB="0">
                    <a:solidFill>
                      <a:schemeClr val="accent5">
                        <a:lumMod val="75000"/>
                      </a:schemeClr>
                    </a:solidFill>
                  </a:tcPr>
                </a:tc>
              </a:tr>
            </a:tbl>
          </a:graphicData>
        </a:graphic>
      </p:graphicFrame>
      <p:graphicFrame>
        <p:nvGraphicFramePr>
          <p:cNvPr id="33" name="Таблица 32"/>
          <p:cNvGraphicFramePr>
            <a:graphicFrameLocks noGrp="1"/>
          </p:cNvGraphicFramePr>
          <p:nvPr>
            <p:extLst>
              <p:ext uri="{D42A27DB-BD31-4B8C-83A1-F6EECF244321}">
                <p14:modId xmlns:p14="http://schemas.microsoft.com/office/powerpoint/2010/main" val="3012047102"/>
              </p:ext>
            </p:extLst>
          </p:nvPr>
        </p:nvGraphicFramePr>
        <p:xfrm>
          <a:off x="7677240" y="3342464"/>
          <a:ext cx="1686867" cy="1647444"/>
        </p:xfrm>
        <a:graphic>
          <a:graphicData uri="http://schemas.openxmlformats.org/drawingml/2006/table">
            <a:tbl>
              <a:tblPr firstRow="1" firstCol="1" bandRow="1">
                <a:tableStyleId>{5C22544A-7EE6-4342-B048-85BDC9FD1C3A}</a:tableStyleId>
              </a:tblPr>
              <a:tblGrid>
                <a:gridCol w="1686867"/>
              </a:tblGrid>
              <a:tr h="1553386">
                <a:tc>
                  <a:txBody>
                    <a:bodyPr/>
                    <a:lstStyle/>
                    <a:p>
                      <a:pPr algn="ctr">
                        <a:lnSpc>
                          <a:spcPct val="115000"/>
                        </a:lnSpc>
                        <a:spcAft>
                          <a:spcPts val="0"/>
                        </a:spcAft>
                      </a:pPr>
                      <a:r>
                        <a:rPr lang="ru-RU" sz="1400" dirty="0">
                          <a:effectLst/>
                        </a:rPr>
                        <a:t>Каналы продвижения</a:t>
                      </a:r>
                    </a:p>
                    <a:p>
                      <a:pPr marL="228600" lvl="2" indent="-228600">
                        <a:lnSpc>
                          <a:spcPct val="115000"/>
                        </a:lnSpc>
                        <a:spcAft>
                          <a:spcPts val="0"/>
                        </a:spcAft>
                        <a:buFont typeface="+mj-lt"/>
                        <a:buAutoNum type="arabicPeriod"/>
                        <a:tabLst>
                          <a:tab pos="1371600" algn="l"/>
                        </a:tabLst>
                      </a:pPr>
                      <a:r>
                        <a:rPr lang="en-US" sz="1100" dirty="0">
                          <a:effectLst/>
                        </a:rPr>
                        <a:t>PR-</a:t>
                      </a:r>
                      <a:r>
                        <a:rPr lang="ru-RU" sz="1100" dirty="0">
                          <a:effectLst/>
                        </a:rPr>
                        <a:t>акции через СМИ</a:t>
                      </a:r>
                    </a:p>
                    <a:p>
                      <a:pPr marL="228600" lvl="2" indent="-228600">
                        <a:lnSpc>
                          <a:spcPct val="115000"/>
                        </a:lnSpc>
                        <a:spcAft>
                          <a:spcPts val="0"/>
                        </a:spcAft>
                        <a:buFont typeface="+mj-lt"/>
                        <a:buAutoNum type="arabicPeriod"/>
                        <a:tabLst>
                          <a:tab pos="1371600" algn="l"/>
                        </a:tabLst>
                      </a:pPr>
                      <a:r>
                        <a:rPr lang="ru-RU" sz="1100" dirty="0">
                          <a:effectLst/>
                        </a:rPr>
                        <a:t>Адресные предложения</a:t>
                      </a:r>
                    </a:p>
                    <a:p>
                      <a:pPr marL="228600" lvl="2" indent="-228600">
                        <a:lnSpc>
                          <a:spcPct val="115000"/>
                        </a:lnSpc>
                        <a:spcAft>
                          <a:spcPts val="0"/>
                        </a:spcAft>
                        <a:buFont typeface="+mj-lt"/>
                        <a:buAutoNum type="arabicPeriod"/>
                        <a:tabLst>
                          <a:tab pos="1371600" algn="l"/>
                        </a:tabLst>
                      </a:pPr>
                      <a:r>
                        <a:rPr lang="ru-RU" sz="1100" dirty="0">
                          <a:effectLst/>
                        </a:rPr>
                        <a:t>Дистрибуция</a:t>
                      </a:r>
                    </a:p>
                    <a:p>
                      <a:pPr>
                        <a:lnSpc>
                          <a:spcPct val="115000"/>
                        </a:lnSpc>
                        <a:spcAft>
                          <a:spcPts val="0"/>
                        </a:spcAft>
                      </a:pPr>
                      <a:r>
                        <a:rPr lang="ru-RU" sz="1100" dirty="0">
                          <a:effectLst/>
                        </a:rPr>
                        <a:t> </a:t>
                      </a:r>
                      <a:endParaRPr lang="en-US" sz="1100" dirty="0" smtClean="0">
                        <a:effectLst/>
                      </a:endParaRPr>
                    </a:p>
                    <a:p>
                      <a:pPr>
                        <a:lnSpc>
                          <a:spcPct val="115000"/>
                        </a:lnSpc>
                        <a:spcAft>
                          <a:spcPts val="0"/>
                        </a:spcAft>
                      </a:pPr>
                      <a:endParaRPr lang="ru-RU" sz="1100" dirty="0">
                        <a:effectLst/>
                        <a:latin typeface="Calibri"/>
                        <a:ea typeface="Calibri"/>
                        <a:cs typeface="Times New Roman"/>
                      </a:endParaRPr>
                    </a:p>
                  </a:txBody>
                  <a:tcPr marL="68580" marR="68580" marT="0" marB="0">
                    <a:solidFill>
                      <a:schemeClr val="accent5">
                        <a:lumMod val="75000"/>
                      </a:schemeClr>
                    </a:solidFill>
                  </a:tcPr>
                </a:tc>
              </a:tr>
            </a:tbl>
          </a:graphicData>
        </a:graphic>
      </p:graphicFrame>
      <p:graphicFrame>
        <p:nvGraphicFramePr>
          <p:cNvPr id="34" name="Таблица 33"/>
          <p:cNvGraphicFramePr>
            <a:graphicFrameLocks noGrp="1"/>
          </p:cNvGraphicFramePr>
          <p:nvPr>
            <p:extLst>
              <p:ext uri="{D42A27DB-BD31-4B8C-83A1-F6EECF244321}">
                <p14:modId xmlns:p14="http://schemas.microsoft.com/office/powerpoint/2010/main" val="1756974834"/>
              </p:ext>
            </p:extLst>
          </p:nvPr>
        </p:nvGraphicFramePr>
        <p:xfrm>
          <a:off x="9523856" y="1281174"/>
          <a:ext cx="2072641" cy="3595625"/>
        </p:xfrm>
        <a:graphic>
          <a:graphicData uri="http://schemas.openxmlformats.org/drawingml/2006/table">
            <a:tbl>
              <a:tblPr firstRow="1" firstCol="1" bandRow="1">
                <a:tableStyleId>{5C22544A-7EE6-4342-B048-85BDC9FD1C3A}</a:tableStyleId>
              </a:tblPr>
              <a:tblGrid>
                <a:gridCol w="2072641"/>
              </a:tblGrid>
              <a:tr h="3595625">
                <a:tc>
                  <a:txBody>
                    <a:bodyPr/>
                    <a:lstStyle/>
                    <a:p>
                      <a:pPr algn="ctr">
                        <a:lnSpc>
                          <a:spcPct val="115000"/>
                        </a:lnSpc>
                        <a:spcAft>
                          <a:spcPts val="0"/>
                        </a:spcAft>
                      </a:pPr>
                      <a:r>
                        <a:rPr lang="ru-RU" sz="1400" dirty="0">
                          <a:effectLst/>
                        </a:rPr>
                        <a:t>Целевые группы </a:t>
                      </a:r>
                      <a:r>
                        <a:rPr lang="ru-RU" sz="1400" dirty="0" smtClean="0">
                          <a:effectLst/>
                        </a:rPr>
                        <a:t>потребителей</a:t>
                      </a:r>
                      <a:endParaRPr lang="en-US" sz="1400" dirty="0" smtClean="0">
                        <a:effectLst/>
                      </a:endParaRPr>
                    </a:p>
                    <a:p>
                      <a:pPr algn="ctr">
                        <a:lnSpc>
                          <a:spcPct val="115000"/>
                        </a:lnSpc>
                        <a:spcAft>
                          <a:spcPts val="0"/>
                        </a:spcAft>
                      </a:pPr>
                      <a:endParaRPr lang="ru-RU" sz="1400" dirty="0">
                        <a:effectLst/>
                      </a:endParaRPr>
                    </a:p>
                    <a:p>
                      <a:pPr marL="342900" lvl="0" indent="-342900">
                        <a:lnSpc>
                          <a:spcPct val="115000"/>
                        </a:lnSpc>
                        <a:spcAft>
                          <a:spcPts val="0"/>
                        </a:spcAft>
                        <a:buFont typeface="+mj-lt"/>
                        <a:buAutoNum type="arabicPeriod"/>
                        <a:tabLst>
                          <a:tab pos="457200" algn="l"/>
                        </a:tabLst>
                      </a:pPr>
                      <a:r>
                        <a:rPr lang="ru-RU" sz="1100" dirty="0">
                          <a:effectLst/>
                        </a:rPr>
                        <a:t>Горнодобывающий комплекс</a:t>
                      </a:r>
                    </a:p>
                    <a:p>
                      <a:pPr marL="342900" lvl="0" indent="-342900">
                        <a:lnSpc>
                          <a:spcPct val="115000"/>
                        </a:lnSpc>
                        <a:spcAft>
                          <a:spcPts val="0"/>
                        </a:spcAft>
                        <a:buFont typeface="+mj-lt"/>
                        <a:buAutoNum type="arabicPeriod"/>
                        <a:tabLst>
                          <a:tab pos="457200" algn="l"/>
                        </a:tabLst>
                      </a:pPr>
                      <a:r>
                        <a:rPr lang="ru-RU" sz="1100" dirty="0">
                          <a:effectLst/>
                        </a:rPr>
                        <a:t>Металлургия</a:t>
                      </a:r>
                    </a:p>
                    <a:p>
                      <a:pPr marL="342900" lvl="0" indent="-342900">
                        <a:lnSpc>
                          <a:spcPct val="115000"/>
                        </a:lnSpc>
                        <a:spcAft>
                          <a:spcPts val="0"/>
                        </a:spcAft>
                        <a:buFont typeface="+mj-lt"/>
                        <a:buAutoNum type="arabicPeriod"/>
                        <a:tabLst>
                          <a:tab pos="457200" algn="l"/>
                        </a:tabLst>
                      </a:pPr>
                      <a:r>
                        <a:rPr lang="ru-RU" sz="1100" dirty="0">
                          <a:effectLst/>
                        </a:rPr>
                        <a:t>Производство минерального сырья</a:t>
                      </a:r>
                    </a:p>
                    <a:p>
                      <a:pPr marL="342900" lvl="0" indent="-342900">
                        <a:lnSpc>
                          <a:spcPct val="115000"/>
                        </a:lnSpc>
                        <a:spcAft>
                          <a:spcPts val="0"/>
                        </a:spcAft>
                        <a:buFont typeface="+mj-lt"/>
                        <a:buAutoNum type="arabicPeriod"/>
                        <a:tabLst>
                          <a:tab pos="457200" algn="l"/>
                        </a:tabLst>
                      </a:pPr>
                      <a:r>
                        <a:rPr lang="ru-RU" sz="1100" dirty="0">
                          <a:effectLst/>
                        </a:rPr>
                        <a:t>Производство строительных материалов</a:t>
                      </a:r>
                    </a:p>
                    <a:p>
                      <a:pPr marL="342900" lvl="0" indent="-342900">
                        <a:lnSpc>
                          <a:spcPct val="115000"/>
                        </a:lnSpc>
                        <a:spcAft>
                          <a:spcPts val="0"/>
                        </a:spcAft>
                        <a:buFont typeface="+mj-lt"/>
                        <a:buAutoNum type="arabicPeriod"/>
                        <a:tabLst>
                          <a:tab pos="457200" algn="l"/>
                        </a:tabLst>
                      </a:pPr>
                      <a:r>
                        <a:rPr lang="ru-RU" sz="1100" dirty="0">
                          <a:effectLst/>
                        </a:rPr>
                        <a:t>Инжиниринговые  компании</a:t>
                      </a:r>
                    </a:p>
                    <a:p>
                      <a:pPr>
                        <a:lnSpc>
                          <a:spcPct val="115000"/>
                        </a:lnSpc>
                        <a:spcAft>
                          <a:spcPts val="0"/>
                        </a:spcAft>
                      </a:pPr>
                      <a:r>
                        <a:rPr lang="ru-RU" sz="1100" dirty="0">
                          <a:effectLst/>
                        </a:rPr>
                        <a:t> </a:t>
                      </a:r>
                      <a:endParaRPr lang="ru-RU" sz="1100" dirty="0">
                        <a:effectLst/>
                        <a:latin typeface="Calibri"/>
                        <a:ea typeface="Calibri"/>
                        <a:cs typeface="Times New Roman"/>
                      </a:endParaRPr>
                    </a:p>
                  </a:txBody>
                  <a:tcPr marL="68580" marR="68580" marT="0" marB="0">
                    <a:solidFill>
                      <a:schemeClr val="accent5">
                        <a:lumMod val="75000"/>
                      </a:schemeClr>
                    </a:solidFill>
                  </a:tcPr>
                </a:tc>
              </a:tr>
            </a:tbl>
          </a:graphicData>
        </a:graphic>
      </p:graphicFrame>
      <p:pic>
        <p:nvPicPr>
          <p:cNvPr id="35" name="Рисунок 34" descr="Логотип TST-16 а.PNG"/>
          <p:cNvPicPr/>
          <p:nvPr/>
        </p:nvPicPr>
        <p:blipFill>
          <a:blip r:embed="rId5" cstate="print"/>
          <a:stretch>
            <a:fillRect/>
          </a:stretch>
        </p:blipFill>
        <p:spPr>
          <a:xfrm>
            <a:off x="10272214" y="149691"/>
            <a:ext cx="1729556" cy="662753"/>
          </a:xfrm>
          <a:prstGeom prst="rect">
            <a:avLst/>
          </a:prstGeom>
        </p:spPr>
      </p:pic>
      <p:graphicFrame>
        <p:nvGraphicFramePr>
          <p:cNvPr id="18" name="Таблица 17"/>
          <p:cNvGraphicFramePr>
            <a:graphicFrameLocks noGrp="1"/>
          </p:cNvGraphicFramePr>
          <p:nvPr>
            <p:extLst>
              <p:ext uri="{D42A27DB-BD31-4B8C-83A1-F6EECF244321}">
                <p14:modId xmlns:p14="http://schemas.microsoft.com/office/powerpoint/2010/main" val="2750656408"/>
              </p:ext>
            </p:extLst>
          </p:nvPr>
        </p:nvGraphicFramePr>
        <p:xfrm>
          <a:off x="409193" y="5019675"/>
          <a:ext cx="4591432" cy="1304925"/>
        </p:xfrm>
        <a:graphic>
          <a:graphicData uri="http://schemas.openxmlformats.org/drawingml/2006/table">
            <a:tbl>
              <a:tblPr>
                <a:tableStyleId>{5C22544A-7EE6-4342-B048-85BDC9FD1C3A}</a:tableStyleId>
              </a:tblPr>
              <a:tblGrid>
                <a:gridCol w="867157"/>
                <a:gridCol w="686026"/>
                <a:gridCol w="790349"/>
                <a:gridCol w="742950"/>
                <a:gridCol w="695325"/>
                <a:gridCol w="809625"/>
              </a:tblGrid>
              <a:tr h="265186">
                <a:tc gridSpan="6">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200" b="1" dirty="0" smtClean="0">
                          <a:solidFill>
                            <a:schemeClr val="bg1"/>
                          </a:solidFill>
                          <a:effectLst/>
                          <a:latin typeface="Arial" panose="020B0604020202020204" pitchFamily="34" charset="0"/>
                          <a:cs typeface="Arial" panose="020B0604020202020204" pitchFamily="34" charset="0"/>
                        </a:rPr>
                        <a:t>Структура затрат, тыс. тенге</a:t>
                      </a:r>
                      <a:endParaRPr lang="ru-RU" sz="1200" b="1" dirty="0" smtClean="0">
                        <a:solidFill>
                          <a:schemeClr val="bg1"/>
                        </a:solidFill>
                        <a:effectLst/>
                        <a:latin typeface="Arial" panose="020B0604020202020204" pitchFamily="34" charset="0"/>
                        <a:ea typeface="Calibri"/>
                        <a:cs typeface="Arial" panose="020B0604020202020204" pitchFamily="34" charset="0"/>
                      </a:endParaRPr>
                    </a:p>
                  </a:txBody>
                  <a:tcPr marL="9524" marR="9524" marT="9525" marB="0" anchor="b">
                    <a:solidFill>
                      <a:schemeClr val="accent5">
                        <a:lumMod val="75000"/>
                      </a:schemeClr>
                    </a:solidFill>
                  </a:tcPr>
                </a:tc>
                <a:tc hMerge="1">
                  <a:txBody>
                    <a:bodyPr/>
                    <a:lstStyle/>
                    <a:p>
                      <a:pPr algn="l" fontAlgn="ctr"/>
                      <a:endParaRPr lang="ru-RU" sz="1000" b="1" i="0" u="none" strike="noStrike" dirty="0">
                        <a:solidFill>
                          <a:srgbClr val="FFFFFF"/>
                        </a:solidFill>
                        <a:effectLst/>
                        <a:latin typeface="Arial"/>
                      </a:endParaRPr>
                    </a:p>
                  </a:txBody>
                  <a:tcPr marL="9524" marR="9524" marT="9525" marB="0" anchor="ctr"/>
                </a:tc>
                <a:tc hMerge="1">
                  <a:txBody>
                    <a:bodyPr/>
                    <a:lstStyle/>
                    <a:p>
                      <a:pPr algn="l" fontAlgn="ctr"/>
                      <a:endParaRPr lang="ru-RU" sz="1000" b="1" i="0" u="none" strike="noStrike">
                        <a:solidFill>
                          <a:srgbClr val="FFFFFF"/>
                        </a:solidFill>
                        <a:effectLst/>
                        <a:latin typeface="Arial"/>
                      </a:endParaRPr>
                    </a:p>
                  </a:txBody>
                  <a:tcPr marL="9524" marR="9524" marT="9525" marB="0" anchor="ctr"/>
                </a:tc>
                <a:tc hMerge="1">
                  <a:txBody>
                    <a:bodyPr/>
                    <a:lstStyle/>
                    <a:p>
                      <a:pPr algn="l" fontAlgn="ctr"/>
                      <a:endParaRPr lang="ru-RU" sz="1000" b="1" i="0" u="none" strike="noStrike">
                        <a:solidFill>
                          <a:srgbClr val="FFFFFF"/>
                        </a:solidFill>
                        <a:effectLst/>
                        <a:latin typeface="Arial"/>
                      </a:endParaRPr>
                    </a:p>
                  </a:txBody>
                  <a:tcPr marL="9524" marR="9524" marT="9525" marB="0" anchor="ctr"/>
                </a:tc>
                <a:tc hMerge="1">
                  <a:txBody>
                    <a:bodyPr/>
                    <a:lstStyle/>
                    <a:p>
                      <a:pPr algn="l" fontAlgn="ctr"/>
                      <a:endParaRPr lang="ru-RU" sz="1000" b="1" i="0" u="none" strike="noStrike" dirty="0">
                        <a:solidFill>
                          <a:srgbClr val="FFFFFF"/>
                        </a:solidFill>
                        <a:effectLst/>
                        <a:latin typeface="Arial"/>
                      </a:endParaRPr>
                    </a:p>
                  </a:txBody>
                  <a:tcPr marL="9524" marR="9524" marT="9525" marB="0" anchor="ctr"/>
                </a:tc>
                <a:tc hMerge="1">
                  <a:txBody>
                    <a:bodyPr/>
                    <a:lstStyle/>
                    <a:p>
                      <a:pPr algn="l" fontAlgn="ctr"/>
                      <a:endParaRPr lang="ru-RU" sz="1000" b="1" i="0" u="none" strike="noStrike" dirty="0">
                        <a:solidFill>
                          <a:srgbClr val="FFFFFF"/>
                        </a:solidFill>
                        <a:effectLst/>
                        <a:latin typeface="Arial"/>
                      </a:endParaRPr>
                    </a:p>
                  </a:txBody>
                  <a:tcPr marL="9524" marR="9524" marT="9525" marB="0" anchor="ctr"/>
                </a:tc>
              </a:tr>
              <a:tr h="244181">
                <a:tc>
                  <a:txBody>
                    <a:bodyPr/>
                    <a:lstStyle/>
                    <a:p>
                      <a:pPr algn="l" fontAlgn="b"/>
                      <a:r>
                        <a:rPr lang="ru-RU" sz="1100" b="1" u="none" strike="noStrike" dirty="0" smtClean="0">
                          <a:solidFill>
                            <a:schemeClr val="tx1"/>
                          </a:solidFill>
                          <a:effectLst/>
                          <a:latin typeface="Arial" panose="020B0604020202020204" pitchFamily="34" charset="0"/>
                          <a:cs typeface="Arial" panose="020B0604020202020204" pitchFamily="34" charset="0"/>
                        </a:rPr>
                        <a:t>Статья/год</a:t>
                      </a:r>
                      <a:endParaRPr lang="ru-RU" sz="1100" b="1" i="0" u="none" strike="noStrike" dirty="0">
                        <a:solidFill>
                          <a:schemeClr val="tx1"/>
                        </a:solidFill>
                        <a:effectLst/>
                        <a:latin typeface="Arial" panose="020B0604020202020204" pitchFamily="34" charset="0"/>
                        <a:cs typeface="Arial" panose="020B0604020202020204" pitchFamily="34" charset="0"/>
                      </a:endParaRPr>
                    </a:p>
                  </a:txBody>
                  <a:tcPr marL="9524" marR="9524" marT="9525" marB="0" anchor="b"/>
                </a:tc>
                <a:tc>
                  <a:txBody>
                    <a:bodyPr/>
                    <a:lstStyle/>
                    <a:p>
                      <a:pPr algn="l" fontAlgn="ctr"/>
                      <a:r>
                        <a:rPr lang="ru-RU" sz="1000" u="none" strike="noStrike" dirty="0">
                          <a:effectLst/>
                        </a:rPr>
                        <a:t>2017</a:t>
                      </a:r>
                      <a:endParaRPr lang="ru-RU" sz="1000" b="1" i="0" u="none" strike="noStrike" dirty="0">
                        <a:solidFill>
                          <a:srgbClr val="FFFFFF"/>
                        </a:solidFill>
                        <a:effectLst/>
                        <a:latin typeface="Arial"/>
                      </a:endParaRPr>
                    </a:p>
                  </a:txBody>
                  <a:tcPr marL="9524" marR="9524" marT="9525" marB="0" anchor="ctr"/>
                </a:tc>
                <a:tc>
                  <a:txBody>
                    <a:bodyPr/>
                    <a:lstStyle/>
                    <a:p>
                      <a:pPr algn="l" fontAlgn="ctr"/>
                      <a:r>
                        <a:rPr lang="ru-RU" sz="1000" u="none" strike="noStrike" dirty="0">
                          <a:effectLst/>
                        </a:rPr>
                        <a:t>2018</a:t>
                      </a:r>
                      <a:endParaRPr lang="ru-RU" sz="1000" b="1" i="0" u="none" strike="noStrike" dirty="0">
                        <a:solidFill>
                          <a:srgbClr val="FFFFFF"/>
                        </a:solidFill>
                        <a:effectLst/>
                        <a:latin typeface="Arial"/>
                      </a:endParaRPr>
                    </a:p>
                  </a:txBody>
                  <a:tcPr marL="9524" marR="9524" marT="9525" marB="0" anchor="ctr"/>
                </a:tc>
                <a:tc>
                  <a:txBody>
                    <a:bodyPr/>
                    <a:lstStyle/>
                    <a:p>
                      <a:pPr algn="l" fontAlgn="ctr"/>
                      <a:r>
                        <a:rPr lang="ru-RU" sz="1000" u="none" strike="noStrike" dirty="0">
                          <a:effectLst/>
                        </a:rPr>
                        <a:t>2019</a:t>
                      </a:r>
                      <a:endParaRPr lang="ru-RU" sz="1000" b="1" i="0" u="none" strike="noStrike" dirty="0">
                        <a:solidFill>
                          <a:srgbClr val="FFFFFF"/>
                        </a:solidFill>
                        <a:effectLst/>
                        <a:latin typeface="Arial"/>
                      </a:endParaRPr>
                    </a:p>
                  </a:txBody>
                  <a:tcPr marL="9524" marR="9524" marT="9525" marB="0" anchor="ctr"/>
                </a:tc>
                <a:tc>
                  <a:txBody>
                    <a:bodyPr/>
                    <a:lstStyle/>
                    <a:p>
                      <a:pPr algn="l" fontAlgn="ctr"/>
                      <a:r>
                        <a:rPr lang="ru-RU" sz="1000" u="none" strike="noStrike" dirty="0">
                          <a:effectLst/>
                        </a:rPr>
                        <a:t>2020</a:t>
                      </a:r>
                      <a:endParaRPr lang="ru-RU" sz="1000" b="1" i="0" u="none" strike="noStrike" dirty="0">
                        <a:solidFill>
                          <a:srgbClr val="FFFFFF"/>
                        </a:solidFill>
                        <a:effectLst/>
                        <a:latin typeface="Arial"/>
                      </a:endParaRPr>
                    </a:p>
                  </a:txBody>
                  <a:tcPr marL="9524" marR="9524" marT="9525" marB="0" anchor="ctr"/>
                </a:tc>
                <a:tc>
                  <a:txBody>
                    <a:bodyPr/>
                    <a:lstStyle/>
                    <a:p>
                      <a:pPr algn="l" fontAlgn="ctr"/>
                      <a:r>
                        <a:rPr lang="ru-RU" sz="1000" u="none" strike="noStrike" dirty="0">
                          <a:effectLst/>
                        </a:rPr>
                        <a:t>2021</a:t>
                      </a:r>
                      <a:endParaRPr lang="ru-RU" sz="1000" b="1" i="0" u="none" strike="noStrike" dirty="0">
                        <a:solidFill>
                          <a:srgbClr val="FFFFFF"/>
                        </a:solidFill>
                        <a:effectLst/>
                        <a:latin typeface="Arial"/>
                      </a:endParaRPr>
                    </a:p>
                  </a:txBody>
                  <a:tcPr marL="9524" marR="9524" marT="9525" marB="0" anchor="ctr"/>
                </a:tc>
              </a:tr>
              <a:tr h="265186">
                <a:tc>
                  <a:txBody>
                    <a:bodyPr/>
                    <a:lstStyle/>
                    <a:p>
                      <a:pPr algn="l" fontAlgn="ctr"/>
                      <a:r>
                        <a:rPr lang="ru-RU" sz="1200" u="none" strike="noStrike" dirty="0">
                          <a:effectLst/>
                          <a:latin typeface="Arial" panose="020B0604020202020204" pitchFamily="34" charset="0"/>
                          <a:cs typeface="Arial" panose="020B0604020202020204" pitchFamily="34" charset="0"/>
                        </a:rPr>
                        <a:t>Зарплата</a:t>
                      </a:r>
                      <a:endParaRPr lang="ru-RU" sz="1200" b="1" i="0" u="none" strike="noStrike" dirty="0">
                        <a:solidFill>
                          <a:srgbClr val="0F243E"/>
                        </a:solidFill>
                        <a:effectLst/>
                        <a:latin typeface="Arial" panose="020B0604020202020204" pitchFamily="34" charset="0"/>
                        <a:cs typeface="Arial" panose="020B0604020202020204" pitchFamily="34" charset="0"/>
                      </a:endParaRPr>
                    </a:p>
                  </a:txBody>
                  <a:tcPr marL="9524" marR="9524" marT="9525" marB="0" anchor="ctr"/>
                </a:tc>
                <a:tc>
                  <a:txBody>
                    <a:bodyPr/>
                    <a:lstStyle/>
                    <a:p>
                      <a:pPr algn="r" fontAlgn="ctr"/>
                      <a:r>
                        <a:rPr lang="ru-RU" sz="900" b="0" i="0" u="none" strike="noStrike" dirty="0">
                          <a:solidFill>
                            <a:srgbClr val="000000"/>
                          </a:solidFill>
                          <a:effectLst/>
                          <a:latin typeface="+mn-lt"/>
                        </a:rPr>
                        <a:t>-18 360 </a:t>
                      </a:r>
                      <a:r>
                        <a:rPr lang="ru-RU" sz="900" b="0" i="0" u="none" strike="noStrike" dirty="0" smtClean="0">
                          <a:solidFill>
                            <a:srgbClr val="000000"/>
                          </a:solidFill>
                          <a:effectLst/>
                          <a:latin typeface="+mn-lt"/>
                        </a:rPr>
                        <a:t>000,0</a:t>
                      </a:r>
                      <a:endParaRPr lang="ru-RU" sz="900" b="0" i="0" u="none" strike="noStrike" dirty="0">
                        <a:solidFill>
                          <a:srgbClr val="000000"/>
                        </a:solidFill>
                        <a:effectLst/>
                        <a:latin typeface="+mn-lt"/>
                      </a:endParaRPr>
                    </a:p>
                  </a:txBody>
                  <a:tcPr marL="9525" marR="9525" marT="9525" marB="0" anchor="ctr"/>
                </a:tc>
                <a:tc>
                  <a:txBody>
                    <a:bodyPr/>
                    <a:lstStyle/>
                    <a:p>
                      <a:pPr algn="r" fontAlgn="ctr"/>
                      <a:r>
                        <a:rPr lang="ru-RU" sz="900" b="0" i="0" u="none" strike="noStrike" dirty="0">
                          <a:solidFill>
                            <a:srgbClr val="000000"/>
                          </a:solidFill>
                          <a:effectLst/>
                          <a:latin typeface="+mn-lt"/>
                        </a:rPr>
                        <a:t>-29 339 400,00</a:t>
                      </a:r>
                    </a:p>
                  </a:txBody>
                  <a:tcPr marL="9525" marR="9525" marT="9525" marB="0" anchor="ctr"/>
                </a:tc>
                <a:tc>
                  <a:txBody>
                    <a:bodyPr/>
                    <a:lstStyle/>
                    <a:p>
                      <a:pPr algn="r" fontAlgn="ctr"/>
                      <a:r>
                        <a:rPr lang="ru-RU" sz="900" b="0" i="0" u="none" strike="noStrike">
                          <a:solidFill>
                            <a:srgbClr val="000000"/>
                          </a:solidFill>
                          <a:effectLst/>
                          <a:latin typeface="+mn-lt"/>
                        </a:rPr>
                        <a:t>-12 903 023,00</a:t>
                      </a:r>
                    </a:p>
                  </a:txBody>
                  <a:tcPr marL="9525" marR="9525" marT="9525" marB="0" anchor="ctr"/>
                </a:tc>
                <a:tc>
                  <a:txBody>
                    <a:bodyPr/>
                    <a:lstStyle/>
                    <a:p>
                      <a:pPr algn="r" fontAlgn="ctr"/>
                      <a:r>
                        <a:rPr lang="ru-RU" sz="900" b="0" i="0" u="none" strike="noStrike">
                          <a:solidFill>
                            <a:srgbClr val="000000"/>
                          </a:solidFill>
                          <a:effectLst/>
                          <a:latin typeface="+mn-lt"/>
                        </a:rPr>
                        <a:t>-9 204 996,00</a:t>
                      </a:r>
                    </a:p>
                  </a:txBody>
                  <a:tcPr marL="9525" marR="9525" marT="9525" marB="0" anchor="ctr"/>
                </a:tc>
                <a:tc>
                  <a:txBody>
                    <a:bodyPr/>
                    <a:lstStyle/>
                    <a:p>
                      <a:pPr algn="r" fontAlgn="ctr"/>
                      <a:r>
                        <a:rPr lang="ru-RU" sz="900" b="0" i="0" u="none" strike="noStrike">
                          <a:solidFill>
                            <a:srgbClr val="000000"/>
                          </a:solidFill>
                          <a:effectLst/>
                          <a:latin typeface="+mn-lt"/>
                        </a:rPr>
                        <a:t>-9 849 345,72</a:t>
                      </a:r>
                    </a:p>
                  </a:txBody>
                  <a:tcPr marL="9525" marR="9525" marT="9525" marB="0" anchor="ctr"/>
                </a:tc>
              </a:tr>
              <a:tr h="265186">
                <a:tc>
                  <a:txBody>
                    <a:bodyPr/>
                    <a:lstStyle/>
                    <a:p>
                      <a:pPr algn="l" fontAlgn="ctr"/>
                      <a:r>
                        <a:rPr lang="ru-RU" sz="1200" u="none" strike="noStrike" dirty="0" smtClean="0">
                          <a:effectLst/>
                          <a:latin typeface="Arial" panose="020B0604020202020204" pitchFamily="34" charset="0"/>
                          <a:cs typeface="Arial" panose="020B0604020202020204" pitchFamily="34" charset="0"/>
                        </a:rPr>
                        <a:t>Прочие</a:t>
                      </a:r>
                      <a:endParaRPr lang="ru-RU" sz="1200" b="1" i="0" u="none" strike="noStrike" dirty="0">
                        <a:solidFill>
                          <a:srgbClr val="0F243E"/>
                        </a:solidFill>
                        <a:effectLst/>
                        <a:latin typeface="Arial" panose="020B0604020202020204" pitchFamily="34" charset="0"/>
                        <a:cs typeface="Arial" panose="020B0604020202020204" pitchFamily="34" charset="0"/>
                      </a:endParaRPr>
                    </a:p>
                  </a:txBody>
                  <a:tcPr marL="9524" marR="9524" marT="9525" marB="0" anchor="ctr"/>
                </a:tc>
                <a:tc>
                  <a:txBody>
                    <a:bodyPr/>
                    <a:lstStyle/>
                    <a:p>
                      <a:pPr algn="r" fontAlgn="ctr"/>
                      <a:r>
                        <a:rPr lang="ru-RU" sz="900" b="0" i="0" u="none" strike="noStrike" dirty="0">
                          <a:solidFill>
                            <a:srgbClr val="000000"/>
                          </a:solidFill>
                          <a:effectLst/>
                          <a:latin typeface="+mn-lt"/>
                        </a:rPr>
                        <a:t>-4 720 </a:t>
                      </a:r>
                      <a:r>
                        <a:rPr lang="ru-RU" sz="900" b="0" i="0" u="none" strike="noStrike" dirty="0" smtClean="0">
                          <a:solidFill>
                            <a:srgbClr val="000000"/>
                          </a:solidFill>
                          <a:effectLst/>
                          <a:latin typeface="+mn-lt"/>
                        </a:rPr>
                        <a:t>000,0</a:t>
                      </a:r>
                      <a:endParaRPr lang="ru-RU" sz="900" b="0" i="0" u="none" strike="noStrike" dirty="0">
                        <a:solidFill>
                          <a:srgbClr val="000000"/>
                        </a:solidFill>
                        <a:effectLst/>
                        <a:latin typeface="+mn-lt"/>
                      </a:endParaRPr>
                    </a:p>
                  </a:txBody>
                  <a:tcPr marL="9525" marR="9525" marT="9525" marB="0" anchor="ctr"/>
                </a:tc>
                <a:tc>
                  <a:txBody>
                    <a:bodyPr/>
                    <a:lstStyle/>
                    <a:p>
                      <a:pPr algn="r" fontAlgn="ctr"/>
                      <a:r>
                        <a:rPr lang="ru-RU" sz="900" b="0" i="0" u="none" strike="noStrike" dirty="0">
                          <a:solidFill>
                            <a:srgbClr val="000000"/>
                          </a:solidFill>
                          <a:effectLst/>
                          <a:latin typeface="+mn-lt"/>
                        </a:rPr>
                        <a:t>-6 060 480,00</a:t>
                      </a:r>
                    </a:p>
                  </a:txBody>
                  <a:tcPr marL="9525" marR="9525" marT="9525" marB="0" anchor="ctr"/>
                </a:tc>
                <a:tc>
                  <a:txBody>
                    <a:bodyPr/>
                    <a:lstStyle/>
                    <a:p>
                      <a:pPr algn="r" fontAlgn="ctr"/>
                      <a:r>
                        <a:rPr lang="ru-RU" sz="900" b="0" i="0" u="none" strike="noStrike" dirty="0">
                          <a:solidFill>
                            <a:srgbClr val="000000"/>
                          </a:solidFill>
                          <a:effectLst/>
                          <a:latin typeface="+mn-lt"/>
                        </a:rPr>
                        <a:t>-6 484 713,60</a:t>
                      </a:r>
                    </a:p>
                  </a:txBody>
                  <a:tcPr marL="9525" marR="9525" marT="9525" marB="0" anchor="ctr"/>
                </a:tc>
                <a:tc>
                  <a:txBody>
                    <a:bodyPr/>
                    <a:lstStyle/>
                    <a:p>
                      <a:pPr algn="r" fontAlgn="ctr"/>
                      <a:r>
                        <a:rPr lang="ru-RU" sz="900" b="0" i="0" u="none" strike="noStrike">
                          <a:solidFill>
                            <a:srgbClr val="000000"/>
                          </a:solidFill>
                          <a:effectLst/>
                          <a:latin typeface="+mn-lt"/>
                        </a:rPr>
                        <a:t>-6 938 643,55</a:t>
                      </a:r>
                    </a:p>
                  </a:txBody>
                  <a:tcPr marL="9525" marR="9525" marT="9525" marB="0" anchor="ctr"/>
                </a:tc>
                <a:tc>
                  <a:txBody>
                    <a:bodyPr/>
                    <a:lstStyle/>
                    <a:p>
                      <a:pPr algn="r" fontAlgn="ctr"/>
                      <a:r>
                        <a:rPr lang="ru-RU" sz="900" b="0" i="0" u="none" strike="noStrike">
                          <a:solidFill>
                            <a:srgbClr val="000000"/>
                          </a:solidFill>
                          <a:effectLst/>
                          <a:latin typeface="+mn-lt"/>
                        </a:rPr>
                        <a:t>-7 424 348,60</a:t>
                      </a:r>
                    </a:p>
                  </a:txBody>
                  <a:tcPr marL="9525" marR="9525" marT="9525" marB="0" anchor="ctr"/>
                </a:tc>
              </a:tr>
              <a:tr h="265186">
                <a:tc>
                  <a:txBody>
                    <a:bodyPr/>
                    <a:lstStyle/>
                    <a:p>
                      <a:pPr algn="l" fontAlgn="ctr"/>
                      <a:r>
                        <a:rPr lang="ru-RU" sz="1200" u="none" strike="noStrike" dirty="0">
                          <a:effectLst/>
                          <a:latin typeface="Arial" panose="020B0604020202020204" pitchFamily="34" charset="0"/>
                          <a:cs typeface="Arial" panose="020B0604020202020204" pitchFamily="34" charset="0"/>
                        </a:rPr>
                        <a:t>Налоги</a:t>
                      </a:r>
                      <a:endParaRPr lang="ru-RU" sz="1200" b="1" i="0" u="none" strike="noStrike" dirty="0">
                        <a:solidFill>
                          <a:srgbClr val="0F243E"/>
                        </a:solidFill>
                        <a:effectLst/>
                        <a:latin typeface="Arial" panose="020B0604020202020204" pitchFamily="34" charset="0"/>
                        <a:cs typeface="Arial" panose="020B0604020202020204" pitchFamily="34" charset="0"/>
                      </a:endParaRPr>
                    </a:p>
                  </a:txBody>
                  <a:tcPr marL="9524" marR="9524" marT="9525" marB="0" anchor="ctr"/>
                </a:tc>
                <a:tc>
                  <a:txBody>
                    <a:bodyPr/>
                    <a:lstStyle/>
                    <a:p>
                      <a:pPr algn="r" fontAlgn="ctr"/>
                      <a:r>
                        <a:rPr lang="ru-RU" sz="900" b="0" i="0" u="none" strike="noStrike" dirty="0">
                          <a:solidFill>
                            <a:srgbClr val="000000"/>
                          </a:solidFill>
                          <a:effectLst/>
                          <a:latin typeface="+mn-lt"/>
                        </a:rPr>
                        <a:t>-1 768 </a:t>
                      </a:r>
                      <a:r>
                        <a:rPr lang="ru-RU" sz="900" b="0" i="0" u="none" strike="noStrike" dirty="0" smtClean="0">
                          <a:solidFill>
                            <a:srgbClr val="000000"/>
                          </a:solidFill>
                          <a:effectLst/>
                          <a:latin typeface="+mn-lt"/>
                        </a:rPr>
                        <a:t>250,0</a:t>
                      </a:r>
                      <a:endParaRPr lang="ru-RU" sz="900" b="0" i="0" u="none" strike="noStrike" dirty="0">
                        <a:solidFill>
                          <a:srgbClr val="000000"/>
                        </a:solidFill>
                        <a:effectLst/>
                        <a:latin typeface="+mn-lt"/>
                      </a:endParaRPr>
                    </a:p>
                  </a:txBody>
                  <a:tcPr marL="9525" marR="9525" marT="9525" marB="0" anchor="ctr"/>
                </a:tc>
                <a:tc>
                  <a:txBody>
                    <a:bodyPr/>
                    <a:lstStyle/>
                    <a:p>
                      <a:pPr algn="r" fontAlgn="ctr"/>
                      <a:r>
                        <a:rPr lang="ru-RU" sz="900" b="0" i="0" u="none" strike="noStrike">
                          <a:solidFill>
                            <a:srgbClr val="000000"/>
                          </a:solidFill>
                          <a:effectLst/>
                          <a:latin typeface="+mn-lt"/>
                        </a:rPr>
                        <a:t>-11 079 498,87</a:t>
                      </a:r>
                    </a:p>
                  </a:txBody>
                  <a:tcPr marL="9525" marR="9525" marT="9525" marB="0" anchor="ctr"/>
                </a:tc>
                <a:tc>
                  <a:txBody>
                    <a:bodyPr/>
                    <a:lstStyle/>
                    <a:p>
                      <a:pPr algn="r" fontAlgn="ctr"/>
                      <a:r>
                        <a:rPr lang="ru-RU" sz="900" b="0" i="0" u="none" strike="noStrike" dirty="0">
                          <a:solidFill>
                            <a:srgbClr val="000000"/>
                          </a:solidFill>
                          <a:effectLst/>
                          <a:latin typeface="+mn-lt"/>
                        </a:rPr>
                        <a:t>-5 820 526,77</a:t>
                      </a:r>
                    </a:p>
                  </a:txBody>
                  <a:tcPr marL="9525" marR="9525" marT="9525" marB="0" anchor="ctr"/>
                </a:tc>
                <a:tc>
                  <a:txBody>
                    <a:bodyPr/>
                    <a:lstStyle/>
                    <a:p>
                      <a:pPr algn="r" fontAlgn="ctr"/>
                      <a:r>
                        <a:rPr lang="ru-RU" sz="900" b="0" i="0" u="none" strike="noStrike" dirty="0">
                          <a:solidFill>
                            <a:srgbClr val="000000"/>
                          </a:solidFill>
                          <a:effectLst/>
                          <a:latin typeface="+mn-lt"/>
                        </a:rPr>
                        <a:t>-9 384 305,91</a:t>
                      </a:r>
                    </a:p>
                  </a:txBody>
                  <a:tcPr marL="9525" marR="9525" marT="9525" marB="0" anchor="ctr"/>
                </a:tc>
                <a:tc>
                  <a:txBody>
                    <a:bodyPr/>
                    <a:lstStyle/>
                    <a:p>
                      <a:pPr algn="r" fontAlgn="ctr"/>
                      <a:r>
                        <a:rPr lang="ru-RU" sz="900" b="0" i="0" u="none" strike="noStrike" dirty="0">
                          <a:solidFill>
                            <a:srgbClr val="000000"/>
                          </a:solidFill>
                          <a:effectLst/>
                          <a:latin typeface="+mn-lt"/>
                        </a:rPr>
                        <a:t>-22 370 498,27</a:t>
                      </a:r>
                    </a:p>
                  </a:txBody>
                  <a:tcPr marL="9525" marR="9525" marT="9525" marB="0" anchor="ctr"/>
                </a:tc>
              </a:tr>
            </a:tbl>
          </a:graphicData>
        </a:graphic>
      </p:graphicFrame>
      <p:graphicFrame>
        <p:nvGraphicFramePr>
          <p:cNvPr id="19" name="Таблица 18"/>
          <p:cNvGraphicFramePr>
            <a:graphicFrameLocks noGrp="1"/>
          </p:cNvGraphicFramePr>
          <p:nvPr>
            <p:extLst>
              <p:ext uri="{D42A27DB-BD31-4B8C-83A1-F6EECF244321}">
                <p14:modId xmlns:p14="http://schemas.microsoft.com/office/powerpoint/2010/main" val="883277218"/>
              </p:ext>
            </p:extLst>
          </p:nvPr>
        </p:nvGraphicFramePr>
        <p:xfrm>
          <a:off x="5057774" y="5018532"/>
          <a:ext cx="6772275" cy="210312"/>
        </p:xfrm>
        <a:graphic>
          <a:graphicData uri="http://schemas.openxmlformats.org/drawingml/2006/table">
            <a:tbl>
              <a:tblPr firstRow="1" firstCol="1" bandRow="1">
                <a:tableStyleId>{5C22544A-7EE6-4342-B048-85BDC9FD1C3A}</a:tableStyleId>
              </a:tblPr>
              <a:tblGrid>
                <a:gridCol w="6772275"/>
              </a:tblGrid>
              <a:tr h="182880">
                <a:tc>
                  <a:txBody>
                    <a:bodyPr/>
                    <a:lstStyle/>
                    <a:p>
                      <a:pPr algn="ctr">
                        <a:lnSpc>
                          <a:spcPct val="115000"/>
                        </a:lnSpc>
                        <a:spcAft>
                          <a:spcPts val="0"/>
                        </a:spcAft>
                      </a:pPr>
                      <a:r>
                        <a:rPr lang="ru-RU" sz="1200" dirty="0" smtClean="0">
                          <a:effectLst/>
                          <a:latin typeface="Arial" panose="020B0604020202020204" pitchFamily="34" charset="0"/>
                          <a:cs typeface="Arial" panose="020B0604020202020204" pitchFamily="34" charset="0"/>
                        </a:rPr>
                        <a:t>Денежные потоки, </a:t>
                      </a:r>
                      <a:r>
                        <a:rPr lang="ru-RU" sz="1200" dirty="0">
                          <a:effectLst/>
                          <a:latin typeface="Arial" panose="020B0604020202020204" pitchFamily="34" charset="0"/>
                          <a:cs typeface="Arial" panose="020B0604020202020204" pitchFamily="34" charset="0"/>
                        </a:rPr>
                        <a:t>тыс. тенге</a:t>
                      </a:r>
                      <a:endParaRPr lang="ru-RU" sz="1200" dirty="0">
                        <a:effectLst/>
                        <a:latin typeface="Arial" panose="020B0604020202020204" pitchFamily="34" charset="0"/>
                        <a:ea typeface="Calibri"/>
                        <a:cs typeface="Arial" panose="020B0604020202020204" pitchFamily="34" charset="0"/>
                      </a:endParaRPr>
                    </a:p>
                  </a:txBody>
                  <a:tcPr marL="68571" marR="68571" marT="0" marB="0">
                    <a:solidFill>
                      <a:schemeClr val="accent5">
                        <a:lumMod val="75000"/>
                      </a:schemeClr>
                    </a:solidFill>
                  </a:tcPr>
                </a:tc>
              </a:tr>
            </a:tbl>
          </a:graphicData>
        </a:graphic>
      </p:graphicFrame>
    </p:spTree>
    <p:extLst>
      <p:ext uri="{BB962C8B-B14F-4D97-AF65-F5344CB8AC3E}">
        <p14:creationId xmlns:p14="http://schemas.microsoft.com/office/powerpoint/2010/main" val="1420507546"/>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20110</TotalTime>
  <Words>2778</Words>
  <Application>Microsoft Office PowerPoint</Application>
  <PresentationFormat>Произвольный</PresentationFormat>
  <Paragraphs>600</Paragraphs>
  <Slides>23</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23</vt:i4>
      </vt:variant>
    </vt:vector>
  </HeadingPairs>
  <TitlesOfParts>
    <vt:vector size="24"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admin</dc:creator>
  <cp:lastModifiedBy>RePack by Diakov</cp:lastModifiedBy>
  <cp:revision>124</cp:revision>
  <cp:lastPrinted>2018-11-12T08:24:20Z</cp:lastPrinted>
  <dcterms:created xsi:type="dcterms:W3CDTF">2018-10-10T11:12:55Z</dcterms:created>
  <dcterms:modified xsi:type="dcterms:W3CDTF">2018-11-13T04:38:19Z</dcterms:modified>
</cp:coreProperties>
</file>