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79" r:id="rId2"/>
    <p:sldId id="280" r:id="rId3"/>
    <p:sldId id="281" r:id="rId4"/>
    <p:sldId id="282" r:id="rId5"/>
    <p:sldId id="283" r:id="rId6"/>
    <p:sldId id="284" r:id="rId7"/>
    <p:sldId id="285" r:id="rId8"/>
    <p:sldId id="286" r:id="rId9"/>
    <p:sldId id="287" r:id="rId10"/>
    <p:sldId id="288" r:id="rId11"/>
    <p:sldId id="289" r:id="rId12"/>
    <p:sldId id="263" r:id="rId13"/>
    <p:sldId id="292" r:id="rId14"/>
    <p:sldId id="293" r:id="rId15"/>
    <p:sldId id="295" r:id="rId16"/>
    <p:sldId id="294" r:id="rId17"/>
    <p:sldId id="299" r:id="rId18"/>
    <p:sldId id="297" r:id="rId19"/>
    <p:sldId id="298" r:id="rId20"/>
    <p:sldId id="296" r:id="rId21"/>
    <p:sldId id="300" r:id="rId2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40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30" autoAdjust="0"/>
    <p:restoredTop sz="94660"/>
  </p:normalViewPr>
  <p:slideViewPr>
    <p:cSldViewPr snapToGrid="0">
      <p:cViewPr>
        <p:scale>
          <a:sx n="100" d="100"/>
          <a:sy n="100" d="100"/>
        </p:scale>
        <p:origin x="-816" y="-3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131002-4310-43FB-99EE-0B1E1B1A6BD3}" type="datetimeFigureOut">
              <a:rPr lang="ru-RU" smtClean="0"/>
              <a:pPr/>
              <a:t>13.11.2018</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C729FF-ECF6-412A-9BF9-6144A03499C5}" type="slidenum">
              <a:rPr lang="ru-RU" smtClean="0"/>
              <a:pPr/>
              <a:t>‹#›</a:t>
            </a:fld>
            <a:endParaRPr lang="ru-RU" dirty="0"/>
          </a:p>
        </p:txBody>
      </p:sp>
    </p:spTree>
    <p:extLst>
      <p:ext uri="{BB962C8B-B14F-4D97-AF65-F5344CB8AC3E}">
        <p14:creationId xmlns:p14="http://schemas.microsoft.com/office/powerpoint/2010/main" val="3824273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E00D9E7-259C-47F8-A90E-7C16F52DB892}" type="datetimeFigureOut">
              <a:rPr lang="ru-RU" smtClean="0"/>
              <a:pPr/>
              <a:t>13.11.2018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9D5F79B-1396-4DAA-A059-35F4312AA661}" type="slidenum">
              <a:rPr lang="ru-RU" smtClean="0"/>
              <a:pPr/>
              <a:t>‹#›</a:t>
            </a:fld>
            <a:endParaRPr lang="ru-RU" dirty="0"/>
          </a:p>
        </p:txBody>
      </p:sp>
    </p:spTree>
    <p:extLst>
      <p:ext uri="{BB962C8B-B14F-4D97-AF65-F5344CB8AC3E}">
        <p14:creationId xmlns:p14="http://schemas.microsoft.com/office/powerpoint/2010/main" val="2365153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E00D9E7-259C-47F8-A90E-7C16F52DB892}" type="datetimeFigureOut">
              <a:rPr lang="ru-RU" smtClean="0"/>
              <a:pPr/>
              <a:t>13.11.2018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9D5F79B-1396-4DAA-A059-35F4312AA661}" type="slidenum">
              <a:rPr lang="ru-RU" smtClean="0"/>
              <a:pPr/>
              <a:t>‹#›</a:t>
            </a:fld>
            <a:endParaRPr lang="ru-RU" dirty="0"/>
          </a:p>
        </p:txBody>
      </p:sp>
    </p:spTree>
    <p:extLst>
      <p:ext uri="{BB962C8B-B14F-4D97-AF65-F5344CB8AC3E}">
        <p14:creationId xmlns:p14="http://schemas.microsoft.com/office/powerpoint/2010/main" val="1009617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E00D9E7-259C-47F8-A90E-7C16F52DB892}" type="datetimeFigureOut">
              <a:rPr lang="ru-RU" smtClean="0"/>
              <a:pPr/>
              <a:t>13.11.2018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9D5F79B-1396-4DAA-A059-35F4312AA661}" type="slidenum">
              <a:rPr lang="ru-RU" smtClean="0"/>
              <a:pPr/>
              <a:t>‹#›</a:t>
            </a:fld>
            <a:endParaRPr lang="ru-RU" dirty="0"/>
          </a:p>
        </p:txBody>
      </p:sp>
    </p:spTree>
    <p:extLst>
      <p:ext uri="{BB962C8B-B14F-4D97-AF65-F5344CB8AC3E}">
        <p14:creationId xmlns:p14="http://schemas.microsoft.com/office/powerpoint/2010/main" val="3350157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E00D9E7-259C-47F8-A90E-7C16F52DB892}" type="datetimeFigureOut">
              <a:rPr lang="ru-RU" smtClean="0"/>
              <a:pPr/>
              <a:t>13.11.2018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9D5F79B-1396-4DAA-A059-35F4312AA661}" type="slidenum">
              <a:rPr lang="ru-RU" smtClean="0"/>
              <a:pPr/>
              <a:t>‹#›</a:t>
            </a:fld>
            <a:endParaRPr lang="ru-RU" dirty="0"/>
          </a:p>
        </p:txBody>
      </p:sp>
    </p:spTree>
    <p:extLst>
      <p:ext uri="{BB962C8B-B14F-4D97-AF65-F5344CB8AC3E}">
        <p14:creationId xmlns:p14="http://schemas.microsoft.com/office/powerpoint/2010/main" val="3179637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E00D9E7-259C-47F8-A90E-7C16F52DB892}" type="datetimeFigureOut">
              <a:rPr lang="ru-RU" smtClean="0"/>
              <a:pPr/>
              <a:t>13.11.2018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9D5F79B-1396-4DAA-A059-35F4312AA661}" type="slidenum">
              <a:rPr lang="ru-RU" smtClean="0"/>
              <a:pPr/>
              <a:t>‹#›</a:t>
            </a:fld>
            <a:endParaRPr lang="ru-RU" dirty="0"/>
          </a:p>
        </p:txBody>
      </p:sp>
    </p:spTree>
    <p:extLst>
      <p:ext uri="{BB962C8B-B14F-4D97-AF65-F5344CB8AC3E}">
        <p14:creationId xmlns:p14="http://schemas.microsoft.com/office/powerpoint/2010/main" val="1660730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E00D9E7-259C-47F8-A90E-7C16F52DB892}" type="datetimeFigureOut">
              <a:rPr lang="ru-RU" smtClean="0"/>
              <a:pPr/>
              <a:t>13.11.2018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F9D5F79B-1396-4DAA-A059-35F4312AA661}" type="slidenum">
              <a:rPr lang="ru-RU" smtClean="0"/>
              <a:pPr/>
              <a:t>‹#›</a:t>
            </a:fld>
            <a:endParaRPr lang="ru-RU" dirty="0"/>
          </a:p>
        </p:txBody>
      </p:sp>
    </p:spTree>
    <p:extLst>
      <p:ext uri="{BB962C8B-B14F-4D97-AF65-F5344CB8AC3E}">
        <p14:creationId xmlns:p14="http://schemas.microsoft.com/office/powerpoint/2010/main" val="1783274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E00D9E7-259C-47F8-A90E-7C16F52DB892}" type="datetimeFigureOut">
              <a:rPr lang="ru-RU" smtClean="0"/>
              <a:pPr/>
              <a:t>13.11.2018</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F9D5F79B-1396-4DAA-A059-35F4312AA661}" type="slidenum">
              <a:rPr lang="ru-RU" smtClean="0"/>
              <a:pPr/>
              <a:t>‹#›</a:t>
            </a:fld>
            <a:endParaRPr lang="ru-RU" dirty="0"/>
          </a:p>
        </p:txBody>
      </p:sp>
    </p:spTree>
    <p:extLst>
      <p:ext uri="{BB962C8B-B14F-4D97-AF65-F5344CB8AC3E}">
        <p14:creationId xmlns:p14="http://schemas.microsoft.com/office/powerpoint/2010/main" val="2765334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E00D9E7-259C-47F8-A90E-7C16F52DB892}" type="datetimeFigureOut">
              <a:rPr lang="ru-RU" smtClean="0"/>
              <a:pPr/>
              <a:t>13.11.2018</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F9D5F79B-1396-4DAA-A059-35F4312AA661}" type="slidenum">
              <a:rPr lang="ru-RU" smtClean="0"/>
              <a:pPr/>
              <a:t>‹#›</a:t>
            </a:fld>
            <a:endParaRPr lang="ru-RU" dirty="0"/>
          </a:p>
        </p:txBody>
      </p:sp>
    </p:spTree>
    <p:extLst>
      <p:ext uri="{BB962C8B-B14F-4D97-AF65-F5344CB8AC3E}">
        <p14:creationId xmlns:p14="http://schemas.microsoft.com/office/powerpoint/2010/main" val="3119457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E00D9E7-259C-47F8-A90E-7C16F52DB892}" type="datetimeFigureOut">
              <a:rPr lang="ru-RU" smtClean="0"/>
              <a:pPr/>
              <a:t>13.11.2018</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F9D5F79B-1396-4DAA-A059-35F4312AA661}" type="slidenum">
              <a:rPr lang="ru-RU" smtClean="0"/>
              <a:pPr/>
              <a:t>‹#›</a:t>
            </a:fld>
            <a:endParaRPr lang="ru-RU" dirty="0"/>
          </a:p>
        </p:txBody>
      </p:sp>
    </p:spTree>
    <p:extLst>
      <p:ext uri="{BB962C8B-B14F-4D97-AF65-F5344CB8AC3E}">
        <p14:creationId xmlns:p14="http://schemas.microsoft.com/office/powerpoint/2010/main" val="4036914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E00D9E7-259C-47F8-A90E-7C16F52DB892}" type="datetimeFigureOut">
              <a:rPr lang="ru-RU" smtClean="0"/>
              <a:pPr/>
              <a:t>13.11.2018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F9D5F79B-1396-4DAA-A059-35F4312AA661}" type="slidenum">
              <a:rPr lang="ru-RU" smtClean="0"/>
              <a:pPr/>
              <a:t>‹#›</a:t>
            </a:fld>
            <a:endParaRPr lang="ru-RU" dirty="0"/>
          </a:p>
        </p:txBody>
      </p:sp>
    </p:spTree>
    <p:extLst>
      <p:ext uri="{BB962C8B-B14F-4D97-AF65-F5344CB8AC3E}">
        <p14:creationId xmlns:p14="http://schemas.microsoft.com/office/powerpoint/2010/main" val="2605853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E00D9E7-259C-47F8-A90E-7C16F52DB892}" type="datetimeFigureOut">
              <a:rPr lang="ru-RU" smtClean="0"/>
              <a:pPr/>
              <a:t>13.11.2018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F9D5F79B-1396-4DAA-A059-35F4312AA661}" type="slidenum">
              <a:rPr lang="ru-RU" smtClean="0"/>
              <a:pPr/>
              <a:t>‹#›</a:t>
            </a:fld>
            <a:endParaRPr lang="ru-RU" dirty="0"/>
          </a:p>
        </p:txBody>
      </p:sp>
    </p:spTree>
    <p:extLst>
      <p:ext uri="{BB962C8B-B14F-4D97-AF65-F5344CB8AC3E}">
        <p14:creationId xmlns:p14="http://schemas.microsoft.com/office/powerpoint/2010/main" val="3534168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00D9E7-259C-47F8-A90E-7C16F52DB892}" type="datetimeFigureOut">
              <a:rPr lang="ru-RU" smtClean="0"/>
              <a:pPr/>
              <a:t>13.11.2018</a:t>
            </a:fld>
            <a:endParaRPr lang="ru-RU"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D5F79B-1396-4DAA-A059-35F4312AA661}" type="slidenum">
              <a:rPr lang="ru-RU" smtClean="0"/>
              <a:pPr/>
              <a:t>‹#›</a:t>
            </a:fld>
            <a:endParaRPr lang="ru-RU" dirty="0"/>
          </a:p>
        </p:txBody>
      </p:sp>
    </p:spTree>
    <p:extLst>
      <p:ext uri="{BB962C8B-B14F-4D97-AF65-F5344CB8AC3E}">
        <p14:creationId xmlns:p14="http://schemas.microsoft.com/office/powerpoint/2010/main" val="3192882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png"/><Relationship Id="rId7" Type="http://schemas.openxmlformats.org/officeDocument/2006/relationships/image" Target="../media/image19.jpeg"/><Relationship Id="rId12"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4.pn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4.png"/><Relationship Id="rId21" Type="http://schemas.openxmlformats.org/officeDocument/2006/relationships/image" Target="../media/image12.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2.png"/><Relationship Id="rId16" Type="http://schemas.openxmlformats.org/officeDocument/2006/relationships/image" Target="../media/image33.png"/><Relationship Id="rId20"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1.png"/><Relationship Id="rId15" Type="http://schemas.openxmlformats.org/officeDocument/2006/relationships/image" Target="../media/image32.png"/><Relationship Id="rId23" Type="http://schemas.openxmlformats.org/officeDocument/2006/relationships/image" Target="../media/image38.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6.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4.png"/><Relationship Id="rId7" Type="http://schemas.openxmlformats.org/officeDocument/2006/relationships/image" Target="../media/image40.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1.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gif"/><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10"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43.gif"/></Relationships>
</file>

<file path=ppt/slides/_rels/slide21.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2.png"/><Relationship Id="rId5" Type="http://schemas.openxmlformats.org/officeDocument/2006/relationships/image" Target="../media/image7.jpeg"/><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23946" y="6235700"/>
            <a:ext cx="12191999" cy="622300"/>
            <a:chOff x="1" y="6235700"/>
            <a:chExt cx="12191999" cy="62230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sp>
        <p:nvSpPr>
          <p:cNvPr id="8" name="TextBox 7"/>
          <p:cNvSpPr txBox="1"/>
          <p:nvPr/>
        </p:nvSpPr>
        <p:spPr>
          <a:xfrm>
            <a:off x="2550695" y="2402475"/>
            <a:ext cx="6833937" cy="1631216"/>
          </a:xfrm>
          <a:prstGeom prst="rect">
            <a:avLst/>
          </a:prstGeom>
          <a:noFill/>
        </p:spPr>
        <p:txBody>
          <a:bodyPr wrap="square" rtlCol="0">
            <a:spAutoFit/>
          </a:bodyPr>
          <a:lstStyle/>
          <a:p>
            <a:pPr algn="ctr"/>
            <a:r>
              <a:rPr lang="en-US" sz="6000" b="1" cap="all" dirty="0">
                <a:effectLst>
                  <a:outerShdw blurRad="38100" dist="38100" dir="2700000" algn="tl">
                    <a:srgbClr val="000000">
                      <a:alpha val="43137"/>
                    </a:srgbClr>
                  </a:outerShdw>
                </a:effectLst>
                <a:latin typeface="Times New Roman" pitchFamily="18" charset="0"/>
                <a:cs typeface="Times New Roman" pitchFamily="18" charset="0"/>
              </a:rPr>
              <a:t>Business plan</a:t>
            </a:r>
            <a:r>
              <a:rPr lang="ru-RU" sz="6000" b="1" dirty="0" smtClean="0">
                <a:effectLst>
                  <a:outerShdw blurRad="38100" dist="38100" dir="2700000" algn="tl">
                    <a:srgbClr val="000000">
                      <a:alpha val="43137"/>
                    </a:srgbClr>
                  </a:outerShdw>
                </a:effectLst>
                <a:latin typeface="Times New Roman" pitchFamily="18" charset="0"/>
                <a:cs typeface="Times New Roman" pitchFamily="18" charset="0"/>
              </a:rPr>
              <a:t> </a:t>
            </a:r>
          </a:p>
          <a:p>
            <a:pPr algn="ctr"/>
            <a:r>
              <a:rPr lang="ru-RU" sz="4000" dirty="0" smtClean="0">
                <a:effectLst>
                  <a:outerShdw blurRad="38100" dist="38100" dir="2700000" algn="tl">
                    <a:srgbClr val="000000">
                      <a:alpha val="43137"/>
                    </a:srgbClr>
                  </a:outerShdw>
                </a:effectLst>
                <a:latin typeface="Cuprum" panose="02000506000000020004" pitchFamily="2" charset="0"/>
              </a:rPr>
              <a:t>«</a:t>
            </a:r>
            <a:r>
              <a:rPr lang="en-US" sz="4000" u="sng" dirty="0" smtClean="0">
                <a:effectLst>
                  <a:outerShdw blurRad="38100" dist="38100" dir="2700000" algn="tl">
                    <a:srgbClr val="000000">
                      <a:alpha val="43137"/>
                    </a:srgbClr>
                  </a:outerShdw>
                </a:effectLst>
                <a:latin typeface="Cuprum" panose="02000506000000020004" pitchFamily="2" charset="0"/>
              </a:rPr>
              <a:t>TST-16</a:t>
            </a:r>
            <a:r>
              <a:rPr lang="ru-RU" sz="4000" dirty="0" smtClean="0">
                <a:effectLst>
                  <a:outerShdw blurRad="38100" dist="38100" dir="2700000" algn="tl">
                    <a:srgbClr val="000000">
                      <a:alpha val="43137"/>
                    </a:srgbClr>
                  </a:outerShdw>
                </a:effectLst>
                <a:latin typeface="Cuprum" panose="02000506000000020004" pitchFamily="2" charset="0"/>
              </a:rPr>
              <a:t>»</a:t>
            </a:r>
            <a:r>
              <a:rPr lang="en-US" sz="4000" dirty="0" smtClean="0">
                <a:effectLst>
                  <a:outerShdw blurRad="38100" dist="38100" dir="2700000" algn="tl">
                    <a:srgbClr val="000000">
                      <a:alpha val="43137"/>
                    </a:srgbClr>
                  </a:outerShdw>
                </a:effectLst>
                <a:latin typeface="Cuprum" panose="02000506000000020004" pitchFamily="2" charset="0"/>
              </a:rPr>
              <a:t> LLP</a:t>
            </a:r>
            <a:endParaRPr lang="ru-RU" sz="5400" dirty="0">
              <a:effectLst>
                <a:outerShdw blurRad="38100" dist="38100" dir="2700000" algn="tl">
                  <a:srgbClr val="000000">
                    <a:alpha val="43137"/>
                  </a:srgbClr>
                </a:outerShdw>
              </a:effectLst>
              <a:latin typeface="Cuprum" panose="02000506000000020004" pitchFamily="2" charset="0"/>
            </a:endParaRPr>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4942" y="924391"/>
            <a:ext cx="1345104" cy="1345104"/>
          </a:xfrm>
          <a:prstGeom prst="rect">
            <a:avLst/>
          </a:prstGeom>
        </p:spPr>
      </p:pic>
      <p:sp>
        <p:nvSpPr>
          <p:cNvPr id="10" name="TextBox 9"/>
          <p:cNvSpPr txBox="1"/>
          <p:nvPr/>
        </p:nvSpPr>
        <p:spPr>
          <a:xfrm>
            <a:off x="1475232" y="5089707"/>
            <a:ext cx="3877817" cy="784830"/>
          </a:xfrm>
          <a:prstGeom prst="rect">
            <a:avLst/>
          </a:prstGeom>
          <a:noFill/>
        </p:spPr>
        <p:txBody>
          <a:bodyPr wrap="square" rtlCol="0">
            <a:spAutoFit/>
          </a:bodyPr>
          <a:lstStyle/>
          <a:p>
            <a:pPr>
              <a:lnSpc>
                <a:spcPct val="150000"/>
              </a:lnSpc>
            </a:pPr>
            <a:r>
              <a:rPr lang="en-US" dirty="0">
                <a:latin typeface="Times New Roman" pitchFamily="18" charset="0"/>
                <a:cs typeface="Times New Roman" pitchFamily="18" charset="0"/>
              </a:rPr>
              <a:t>Project number</a:t>
            </a:r>
            <a:r>
              <a:rPr lang="ru-RU" dirty="0" smtClean="0">
                <a:latin typeface="Times New Roman" pitchFamily="18" charset="0"/>
                <a:cs typeface="Times New Roman" pitchFamily="18" charset="0"/>
              </a:rPr>
              <a:t>:</a:t>
            </a:r>
            <a:r>
              <a:rPr lang="en-US" dirty="0" smtClean="0">
                <a:latin typeface="Cuprum"/>
              </a:rPr>
              <a:t> </a:t>
            </a:r>
            <a:r>
              <a:rPr lang="ru-RU" b="1" u="sng" dirty="0" smtClean="0"/>
              <a:t>APP-SSG-16/0330P</a:t>
            </a:r>
            <a:endParaRPr lang="en-US" b="1" u="sng" dirty="0" smtClean="0">
              <a:latin typeface="Cuprum"/>
            </a:endParaRPr>
          </a:p>
          <a:p>
            <a:r>
              <a:rPr lang="en-US" dirty="0" smtClean="0">
                <a:latin typeface="Times New Roman" pitchFamily="18" charset="0"/>
                <a:cs typeface="Times New Roman" pitchFamily="18" charset="0"/>
              </a:rPr>
              <a:t>Technology</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AS ICQO</a:t>
            </a:r>
            <a:endParaRPr lang="ru-RU" u="sng" dirty="0" smtClean="0">
              <a:latin typeface="Times New Roman" pitchFamily="18" charset="0"/>
              <a:cs typeface="Times New Roman" pitchFamily="18" charset="0"/>
            </a:endParaRPr>
          </a:p>
        </p:txBody>
      </p:sp>
      <p:sp>
        <p:nvSpPr>
          <p:cNvPr id="11" name="Прямоугольник 10"/>
          <p:cNvSpPr/>
          <p:nvPr/>
        </p:nvSpPr>
        <p:spPr>
          <a:xfrm>
            <a:off x="6743151" y="5079864"/>
            <a:ext cx="4085665" cy="873572"/>
          </a:xfrm>
          <a:prstGeom prst="rect">
            <a:avLst/>
          </a:prstGeom>
        </p:spPr>
        <p:txBody>
          <a:bodyPr wrap="square">
            <a:spAutoFit/>
          </a:bodyPr>
          <a:lstStyle/>
          <a:p>
            <a:pPr>
              <a:lnSpc>
                <a:spcPct val="150000"/>
              </a:lnSpc>
            </a:pPr>
            <a:r>
              <a:rPr lang="en-US" dirty="0">
                <a:latin typeface="Times New Roman" pitchFamily="18" charset="0"/>
                <a:cs typeface="Times New Roman" pitchFamily="18" charset="0"/>
              </a:rPr>
              <a:t>Grant amount </a:t>
            </a:r>
            <a:r>
              <a:rPr lang="ru-RU" dirty="0" smtClean="0">
                <a:latin typeface="Times New Roman" pitchFamily="18" charset="0"/>
                <a:cs typeface="Times New Roman" pitchFamily="18" charset="0"/>
              </a:rPr>
              <a:t>: </a:t>
            </a:r>
            <a:r>
              <a:rPr lang="ru-RU" u="heavy" dirty="0" smtClean="0">
                <a:latin typeface="Times New Roman" pitchFamily="18" charset="0"/>
                <a:cs typeface="Times New Roman" pitchFamily="18" charset="0"/>
              </a:rPr>
              <a:t>195 000 000 </a:t>
            </a:r>
            <a:r>
              <a:rPr lang="en-US" u="heavy" dirty="0" smtClean="0">
                <a:latin typeface="Times New Roman" pitchFamily="18" charset="0"/>
                <a:cs typeface="Times New Roman" pitchFamily="18" charset="0"/>
              </a:rPr>
              <a:t>KZT</a:t>
            </a:r>
            <a:endParaRPr lang="ru-RU" u="heavy" dirty="0" smtClean="0">
              <a:latin typeface="Times New Roman" pitchFamily="18" charset="0"/>
              <a:cs typeface="Times New Roman" pitchFamily="18" charset="0"/>
            </a:endParaRPr>
          </a:p>
          <a:p>
            <a:pPr>
              <a:lnSpc>
                <a:spcPct val="150000"/>
              </a:lnSpc>
            </a:pPr>
            <a:r>
              <a:rPr lang="en-US" dirty="0">
                <a:latin typeface="Times New Roman" pitchFamily="18" charset="0"/>
                <a:cs typeface="Times New Roman" pitchFamily="18" charset="0"/>
              </a:rPr>
              <a:t>Co-financing amount </a:t>
            </a:r>
            <a:r>
              <a:rPr lang="ru-RU" dirty="0" smtClean="0">
                <a:latin typeface="Times New Roman" pitchFamily="18" charset="0"/>
                <a:cs typeface="Times New Roman" pitchFamily="18" charset="0"/>
              </a:rPr>
              <a:t>: </a:t>
            </a:r>
            <a:r>
              <a:rPr lang="en-US" u="heavy" dirty="0" smtClean="0">
                <a:latin typeface="Times New Roman" pitchFamily="18" charset="0"/>
                <a:cs typeface="Times New Roman" pitchFamily="18" charset="0"/>
              </a:rPr>
              <a:t>5000000 KZT</a:t>
            </a:r>
            <a:endParaRPr lang="ru-RU" u="heavy" dirty="0" smtClean="0">
              <a:latin typeface="Times New Roman" pitchFamily="18" charset="0"/>
              <a:cs typeface="Times New Roman" pitchFamily="18" charset="0"/>
            </a:endParaRPr>
          </a:p>
        </p:txBody>
      </p:sp>
      <p:sp>
        <p:nvSpPr>
          <p:cNvPr id="12" name="Прямоугольник 11"/>
          <p:cNvSpPr/>
          <p:nvPr/>
        </p:nvSpPr>
        <p:spPr>
          <a:xfrm>
            <a:off x="4431433" y="4372721"/>
            <a:ext cx="3332131" cy="553998"/>
          </a:xfrm>
          <a:prstGeom prst="rect">
            <a:avLst/>
          </a:prstGeom>
        </p:spPr>
        <p:txBody>
          <a:bodyPr wrap="none">
            <a:spAutoFit/>
          </a:bodyPr>
          <a:lstStyle/>
          <a:p>
            <a:pPr algn="ctr">
              <a:lnSpc>
                <a:spcPct val="150000"/>
              </a:lnSpc>
            </a:pPr>
            <a:r>
              <a:rPr lang="en-US" sz="2000" dirty="0">
                <a:latin typeface="Times New Roman" pitchFamily="18" charset="0"/>
                <a:cs typeface="Times New Roman" pitchFamily="18" charset="0"/>
              </a:rPr>
              <a:t>Project </a:t>
            </a:r>
            <a:r>
              <a:rPr lang="en-US" sz="2000" dirty="0" smtClean="0">
                <a:latin typeface="Times New Roman" pitchFamily="18" charset="0"/>
                <a:cs typeface="Times New Roman" pitchFamily="18" charset="0"/>
              </a:rPr>
              <a:t>Leader</a:t>
            </a:r>
            <a:r>
              <a:rPr lang="ru-RU" sz="2000" dirty="0" smtClean="0">
                <a:latin typeface="Times New Roman" pitchFamily="18" charset="0"/>
                <a:cs typeface="Times New Roman" pitchFamily="18" charset="0"/>
              </a:rPr>
              <a:t>: </a:t>
            </a:r>
            <a:r>
              <a:rPr lang="en-US" sz="2000" u="sng" dirty="0" smtClean="0">
                <a:latin typeface="Times New Roman" pitchFamily="18" charset="0"/>
                <a:cs typeface="Times New Roman" pitchFamily="18" charset="0"/>
              </a:rPr>
              <a:t>Tukeyev</a:t>
            </a:r>
            <a:r>
              <a:rPr lang="ru-RU" sz="2000" u="sng" dirty="0" smtClean="0">
                <a:latin typeface="Times New Roman" pitchFamily="18" charset="0"/>
                <a:cs typeface="Times New Roman" pitchFamily="18" charset="0"/>
              </a:rPr>
              <a:t> </a:t>
            </a:r>
            <a:r>
              <a:rPr lang="en-US" sz="2000" u="sng" dirty="0" smtClean="0">
                <a:latin typeface="Times New Roman" pitchFamily="18" charset="0"/>
                <a:cs typeface="Times New Roman" pitchFamily="18" charset="0"/>
              </a:rPr>
              <a:t>U.A.</a:t>
            </a:r>
            <a:r>
              <a:rPr lang="ru-RU" sz="2000" u="sng" dirty="0" smtClean="0">
                <a:latin typeface="Times New Roman" pitchFamily="18" charset="0"/>
                <a:cs typeface="Times New Roman" pitchFamily="18" charset="0"/>
              </a:rPr>
              <a:t> </a:t>
            </a:r>
          </a:p>
        </p:txBody>
      </p:sp>
      <p:pic>
        <p:nvPicPr>
          <p:cNvPr id="13" name="Рисунок 12" descr="Логотип TST-16 а.PNG"/>
          <p:cNvPicPr/>
          <p:nvPr/>
        </p:nvPicPr>
        <p:blipFill>
          <a:blip r:embed="rId5" cstate="print"/>
          <a:stretch>
            <a:fillRect/>
          </a:stretch>
        </p:blipFill>
        <p:spPr>
          <a:xfrm>
            <a:off x="10272214" y="149691"/>
            <a:ext cx="1729556" cy="662753"/>
          </a:xfrm>
          <a:prstGeom prst="rect">
            <a:avLst/>
          </a:prstGeom>
        </p:spPr>
      </p:pic>
      <p:grpSp>
        <p:nvGrpSpPr>
          <p:cNvPr id="14" name="Группа 13"/>
          <p:cNvGrpSpPr/>
          <p:nvPr/>
        </p:nvGrpSpPr>
        <p:grpSpPr>
          <a:xfrm>
            <a:off x="5478664" y="1005119"/>
            <a:ext cx="1291382" cy="1236649"/>
            <a:chOff x="9803881" y="3305071"/>
            <a:chExt cx="1291382" cy="1236649"/>
          </a:xfrm>
        </p:grpSpPr>
        <p:pic>
          <p:nvPicPr>
            <p:cNvPr id="15" name="Рисунок 14"/>
            <p:cNvPicPr/>
            <p:nvPr/>
          </p:nvPicPr>
          <p:blipFill rotWithShape="1">
            <a:blip r:embed="rId6" cstate="print">
              <a:extLst>
                <a:ext uri="{28A0092B-C50C-407E-A947-70E740481C1C}">
                  <a14:useLocalDpi xmlns:a14="http://schemas.microsoft.com/office/drawing/2010/main" val="0"/>
                </a:ext>
              </a:extLst>
            </a:blip>
            <a:srcRect l="24959" t="53723" r="25334" b="16852"/>
            <a:stretch/>
          </p:blipFill>
          <p:spPr bwMode="auto">
            <a:xfrm>
              <a:off x="9803881" y="3674403"/>
              <a:ext cx="1291382" cy="867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9803881" y="3305071"/>
              <a:ext cx="1291382" cy="369332"/>
            </a:xfrm>
            <a:prstGeom prst="rect">
              <a:avLst/>
            </a:prstGeom>
            <a:solidFill>
              <a:schemeClr val="bg2"/>
            </a:solidFill>
          </p:spPr>
          <p:txBody>
            <a:bodyPr wrap="square" rtlCol="0">
              <a:spAutoFit/>
            </a:bodyPr>
            <a:lstStyle/>
            <a:p>
              <a:pPr algn="ctr"/>
              <a:r>
                <a:rPr lang="en-US" b="1" dirty="0" smtClean="0">
                  <a:ln w="10541" cmpd="sng">
                    <a:solidFill>
                      <a:schemeClr val="accent1">
                        <a:shade val="88000"/>
                        <a:satMod val="110000"/>
                      </a:schemeClr>
                    </a:solidFill>
                    <a:prstDash val="solid"/>
                  </a:ln>
                  <a:solidFill>
                    <a:schemeClr val="accent5">
                      <a:lumMod val="75000"/>
                    </a:schemeClr>
                  </a:solidFill>
                </a:rPr>
                <a:t>AS</a:t>
              </a:r>
              <a:r>
                <a:rPr lang="ru-RU" b="1" dirty="0" smtClean="0">
                  <a:ln w="10541" cmpd="sng">
                    <a:solidFill>
                      <a:schemeClr val="accent1">
                        <a:shade val="88000"/>
                        <a:satMod val="110000"/>
                      </a:schemeClr>
                    </a:solidFill>
                    <a:prstDash val="solid"/>
                  </a:ln>
                  <a:solidFill>
                    <a:schemeClr val="accent5">
                      <a:lumMod val="75000"/>
                    </a:schemeClr>
                  </a:solidFill>
                </a:rPr>
                <a:t> </a:t>
              </a:r>
              <a:r>
                <a:rPr lang="en-US" b="1" dirty="0" smtClean="0">
                  <a:ln w="10541" cmpd="sng">
                    <a:solidFill>
                      <a:schemeClr val="accent1">
                        <a:shade val="88000"/>
                        <a:satMod val="110000"/>
                      </a:schemeClr>
                    </a:solidFill>
                    <a:prstDash val="solid"/>
                  </a:ln>
                  <a:solidFill>
                    <a:schemeClr val="accent5">
                      <a:lumMod val="75000"/>
                    </a:schemeClr>
                  </a:solidFill>
                </a:rPr>
                <a:t>ICQO</a:t>
              </a:r>
              <a:endParaRPr lang="ru-RU" b="1" dirty="0">
                <a:ln w="10541" cmpd="sng">
                  <a:solidFill>
                    <a:schemeClr val="accent1">
                      <a:shade val="88000"/>
                      <a:satMod val="110000"/>
                    </a:schemeClr>
                  </a:solidFill>
                  <a:prstDash val="solid"/>
                </a:ln>
                <a:solidFill>
                  <a:schemeClr val="accent5">
                    <a:lumMod val="75000"/>
                  </a:schemeClr>
                </a:solidFill>
              </a:endParaRPr>
            </a:p>
          </p:txBody>
        </p:sp>
      </p:grpSp>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81189" y="102066"/>
            <a:ext cx="1643061" cy="699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13547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grpSp>
        <p:nvGrpSpPr>
          <p:cNvPr id="6" name="Группа 5"/>
          <p:cNvGrpSpPr/>
          <p:nvPr/>
        </p:nvGrpSpPr>
        <p:grpSpPr>
          <a:xfrm>
            <a:off x="1" y="6235700"/>
            <a:ext cx="12191999" cy="622300"/>
            <a:chOff x="1" y="6235700"/>
            <a:chExt cx="12191999" cy="62230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graphicFrame>
        <p:nvGraphicFramePr>
          <p:cNvPr id="9" name="Таблица 8"/>
          <p:cNvGraphicFramePr>
            <a:graphicFrameLocks noGrp="1"/>
          </p:cNvGraphicFramePr>
          <p:nvPr>
            <p:extLst>
              <p:ext uri="{D42A27DB-BD31-4B8C-83A1-F6EECF244321}">
                <p14:modId xmlns:p14="http://schemas.microsoft.com/office/powerpoint/2010/main" val="3904319800"/>
              </p:ext>
            </p:extLst>
          </p:nvPr>
        </p:nvGraphicFramePr>
        <p:xfrm>
          <a:off x="1670304" y="942416"/>
          <a:ext cx="9092945" cy="2587752"/>
        </p:xfrm>
        <a:graphic>
          <a:graphicData uri="http://schemas.openxmlformats.org/drawingml/2006/table">
            <a:tbl>
              <a:tblPr firstRow="1" firstCol="1" bandRow="1">
                <a:tableStyleId>{5C22544A-7EE6-4342-B048-85BDC9FD1C3A}</a:tableStyleId>
              </a:tblPr>
              <a:tblGrid>
                <a:gridCol w="3529802"/>
                <a:gridCol w="2225606"/>
                <a:gridCol w="3337537"/>
              </a:tblGrid>
              <a:tr h="333477">
                <a:tc>
                  <a:txBody>
                    <a:bodyPr/>
                    <a:lstStyle/>
                    <a:p>
                      <a:pPr algn="ctr"/>
                      <a:r>
                        <a:rPr lang="en-US" sz="1200" dirty="0" smtClean="0"/>
                        <a:t>Products</a:t>
                      </a:r>
                      <a:endParaRPr lang="ru-RU" sz="1200" dirty="0">
                        <a:effectLst/>
                        <a:latin typeface="Calibri"/>
                        <a:ea typeface="Times New Roman"/>
                        <a:cs typeface="Times New Roman"/>
                      </a:endParaRPr>
                    </a:p>
                  </a:txBody>
                  <a:tcPr marL="68580" marR="68580" marT="0" marB="0" anchor="ctr"/>
                </a:tc>
                <a:tc>
                  <a:txBody>
                    <a:bodyPr/>
                    <a:lstStyle/>
                    <a:p>
                      <a:pPr algn="ctr">
                        <a:lnSpc>
                          <a:spcPct val="100000"/>
                        </a:lnSpc>
                        <a:spcAft>
                          <a:spcPts val="0"/>
                        </a:spcAft>
                      </a:pPr>
                      <a:r>
                        <a:rPr lang="en-US" sz="1200" dirty="0" smtClean="0"/>
                        <a:t>Sales options for products / services</a:t>
                      </a:r>
                      <a:endParaRPr lang="ru-RU" sz="1200" dirty="0">
                        <a:effectLst/>
                        <a:latin typeface="Calibri"/>
                        <a:ea typeface="Times New Roman"/>
                        <a:cs typeface="Times New Roman"/>
                      </a:endParaRPr>
                    </a:p>
                  </a:txBody>
                  <a:tcPr marL="68580" marR="68580" marT="0" marB="0" anchor="ctr"/>
                </a:tc>
                <a:tc>
                  <a:txBody>
                    <a:bodyPr/>
                    <a:lstStyle/>
                    <a:p>
                      <a:pPr algn="ctr">
                        <a:lnSpc>
                          <a:spcPct val="115000"/>
                        </a:lnSpc>
                        <a:spcAft>
                          <a:spcPts val="600"/>
                        </a:spcAft>
                      </a:pPr>
                      <a:r>
                        <a:rPr lang="en-US" sz="1200" dirty="0" smtClean="0"/>
                        <a:t>Factors for choosing a market segment</a:t>
                      </a:r>
                      <a:endParaRPr lang="ru-RU" sz="1200" dirty="0">
                        <a:effectLst/>
                        <a:latin typeface="Calibri"/>
                        <a:ea typeface="Times New Roman"/>
                        <a:cs typeface="Times New Roman"/>
                      </a:endParaRPr>
                    </a:p>
                  </a:txBody>
                  <a:tcPr marL="68580" marR="68580" marT="0" marB="0" anchor="ctr"/>
                </a:tc>
              </a:tr>
              <a:tr h="1814779">
                <a:tc>
                  <a:txBody>
                    <a:bodyPr/>
                    <a:lstStyle/>
                    <a:p>
                      <a:pPr marL="342900" lvl="0" indent="-216000" algn="l">
                        <a:spcAft>
                          <a:spcPts val="600"/>
                        </a:spcAft>
                        <a:buFont typeface="+mj-lt"/>
                        <a:buAutoNum type="arabicPeriod"/>
                        <a:tabLst>
                          <a:tab pos="111760" algn="l"/>
                        </a:tabLst>
                      </a:pPr>
                      <a:r>
                        <a:rPr lang="en-US" sz="1200" dirty="0" smtClean="0"/>
                        <a:t>Technology patents</a:t>
                      </a:r>
                      <a:r>
                        <a:rPr lang="ru-RU" sz="1200" dirty="0" smtClean="0">
                          <a:effectLst/>
                        </a:rPr>
                        <a:t>.</a:t>
                      </a:r>
                      <a:endParaRPr lang="ru-RU" sz="1200" dirty="0">
                        <a:effectLst/>
                      </a:endParaRPr>
                    </a:p>
                    <a:p>
                      <a:pPr marL="342900" lvl="0" indent="-216000" algn="l">
                        <a:spcAft>
                          <a:spcPts val="600"/>
                        </a:spcAft>
                        <a:buFont typeface="+mj-lt"/>
                        <a:buAutoNum type="arabicPeriod"/>
                        <a:tabLst>
                          <a:tab pos="111760" algn="l"/>
                        </a:tabLst>
                      </a:pPr>
                      <a:r>
                        <a:rPr lang="en-US" sz="1200" dirty="0" smtClean="0"/>
                        <a:t>Software and hardware complex with an OEM license</a:t>
                      </a:r>
                      <a:r>
                        <a:rPr lang="ru-RU" sz="1200" dirty="0" smtClean="0">
                          <a:effectLst/>
                        </a:rPr>
                        <a:t>.</a:t>
                      </a:r>
                      <a:endParaRPr lang="ru-RU" sz="1200" dirty="0">
                        <a:effectLst/>
                      </a:endParaRPr>
                    </a:p>
                    <a:p>
                      <a:pPr marL="342900" lvl="0" indent="-216000" algn="l">
                        <a:spcAft>
                          <a:spcPts val="600"/>
                        </a:spcAft>
                        <a:buFont typeface="+mj-lt"/>
                        <a:buAutoNum type="arabicPeriod"/>
                        <a:tabLst>
                          <a:tab pos="111760" algn="l"/>
                        </a:tabLst>
                      </a:pPr>
                      <a:r>
                        <a:rPr lang="en-US" sz="1200" dirty="0" smtClean="0"/>
                        <a:t>Application Software Licenses</a:t>
                      </a:r>
                      <a:endParaRPr lang="ru-RU" sz="1200" dirty="0">
                        <a:effectLst/>
                      </a:endParaRPr>
                    </a:p>
                    <a:p>
                      <a:pPr marL="342900" lvl="0" indent="-216000" algn="l">
                        <a:spcAft>
                          <a:spcPts val="600"/>
                        </a:spcAft>
                        <a:buFont typeface="+mj-lt"/>
                        <a:buAutoNum type="arabicPeriod"/>
                        <a:tabLst>
                          <a:tab pos="111760" algn="l"/>
                        </a:tabLst>
                      </a:pPr>
                      <a:r>
                        <a:rPr lang="en-US" sz="1200" dirty="0" smtClean="0"/>
                        <a:t>Accompanying services</a:t>
                      </a:r>
                      <a:r>
                        <a:rPr lang="ru-RU" sz="1200" dirty="0" smtClean="0">
                          <a:effectLst/>
                        </a:rPr>
                        <a:t>.</a:t>
                      </a:r>
                      <a:endParaRPr lang="ru-RU" sz="1200" dirty="0">
                        <a:effectLst/>
                        <a:latin typeface="Arial"/>
                        <a:ea typeface="Times New Roman"/>
                      </a:endParaRPr>
                    </a:p>
                  </a:txBody>
                  <a:tcPr marL="68580" marR="68580" marT="0" marB="0" anchor="ctr"/>
                </a:tc>
                <a:tc>
                  <a:txBody>
                    <a:bodyPr/>
                    <a:lstStyle/>
                    <a:p>
                      <a:endParaRPr lang="en-US" sz="1200" dirty="0" smtClean="0"/>
                    </a:p>
                    <a:p>
                      <a:pPr marL="342000" indent="-216000">
                        <a:spcAft>
                          <a:spcPts val="0"/>
                        </a:spcAft>
                        <a:buFont typeface="+mj-lt"/>
                        <a:buAutoNum type="arabicPeriod"/>
                      </a:pPr>
                      <a:r>
                        <a:rPr lang="en-US" sz="1200" dirty="0" smtClean="0"/>
                        <a:t>Distribution</a:t>
                      </a:r>
                      <a:endParaRPr lang="ru-RU" sz="1200" dirty="0" smtClean="0">
                        <a:effectLst/>
                      </a:endParaRPr>
                    </a:p>
                    <a:p>
                      <a:pPr marL="342000" lvl="0" indent="-216000" algn="l">
                        <a:spcAft>
                          <a:spcPts val="0"/>
                        </a:spcAft>
                        <a:buFont typeface="+mj-lt"/>
                        <a:buAutoNum type="arabicPeriod"/>
                      </a:pPr>
                      <a:r>
                        <a:rPr lang="en-US" sz="1200" dirty="0" smtClean="0"/>
                        <a:t>Direct sales</a:t>
                      </a:r>
                      <a:endParaRPr lang="ru-RU" sz="1200" dirty="0">
                        <a:effectLst/>
                      </a:endParaRPr>
                    </a:p>
                    <a:p>
                      <a:pPr marL="342000" indent="-216000">
                        <a:spcAft>
                          <a:spcPts val="0"/>
                        </a:spcAft>
                        <a:buFont typeface="+mj-lt"/>
                        <a:buAutoNum type="arabicPeriod"/>
                      </a:pPr>
                      <a:r>
                        <a:rPr lang="en-US" sz="1200" dirty="0" smtClean="0"/>
                        <a:t>Leasing</a:t>
                      </a:r>
                      <a:endParaRPr lang="ru-RU" sz="1200" dirty="0">
                        <a:effectLst/>
                      </a:endParaRPr>
                    </a:p>
                    <a:p>
                      <a:pPr marL="342000" lvl="0" indent="-216000" algn="l">
                        <a:spcAft>
                          <a:spcPts val="0"/>
                        </a:spcAft>
                        <a:buFont typeface="+mj-lt"/>
                        <a:buAutoNum type="arabicPeriod"/>
                      </a:pPr>
                      <a:r>
                        <a:rPr lang="en-US" sz="1200" dirty="0" smtClean="0"/>
                        <a:t>Service maintenance</a:t>
                      </a:r>
                      <a:endParaRPr lang="ru-RU" sz="1200" dirty="0">
                        <a:effectLst/>
                      </a:endParaRPr>
                    </a:p>
                    <a:p>
                      <a:pPr marL="342000" lvl="0" indent="-216000" algn="l">
                        <a:spcAft>
                          <a:spcPts val="0"/>
                        </a:spcAft>
                        <a:buFont typeface="+mj-lt"/>
                        <a:buAutoNum type="arabicPeriod"/>
                      </a:pPr>
                      <a:r>
                        <a:rPr lang="en-US" sz="1200" dirty="0" smtClean="0"/>
                        <a:t>Co-production</a:t>
                      </a:r>
                      <a:endParaRPr lang="ru-RU" sz="1200" dirty="0">
                        <a:effectLst/>
                        <a:latin typeface="Arial"/>
                        <a:ea typeface="Times New Roman"/>
                      </a:endParaRPr>
                    </a:p>
                  </a:txBody>
                  <a:tcPr marL="68580" marR="68580" marT="0" marB="0" anchor="ctr"/>
                </a:tc>
                <a:tc>
                  <a:txBody>
                    <a:bodyPr/>
                    <a:lstStyle/>
                    <a:p>
                      <a:pPr marL="21590" algn="l">
                        <a:spcAft>
                          <a:spcPts val="0"/>
                        </a:spcAft>
                        <a:tabLst>
                          <a:tab pos="234315" algn="l"/>
                        </a:tabLst>
                      </a:pPr>
                      <a:r>
                        <a:rPr lang="en-US" sz="1200" b="1" dirty="0" smtClean="0"/>
                        <a:t>Types of consumers</a:t>
                      </a:r>
                      <a:endParaRPr lang="ru-RU" sz="1200" b="1" dirty="0">
                        <a:effectLst/>
                      </a:endParaRPr>
                    </a:p>
                    <a:p>
                      <a:pPr marL="342900" lvl="0" indent="-216000" algn="l">
                        <a:spcAft>
                          <a:spcPts val="0"/>
                        </a:spcAft>
                        <a:buFont typeface="+mj-lt"/>
                        <a:buAutoNum type="arabicPeriod"/>
                        <a:tabLst>
                          <a:tab pos="291465" algn="l"/>
                          <a:tab pos="471170" algn="l"/>
                        </a:tabLst>
                      </a:pPr>
                      <a:r>
                        <a:rPr lang="en-US" sz="1200" dirty="0" smtClean="0"/>
                        <a:t>Mining enterprises</a:t>
                      </a:r>
                      <a:r>
                        <a:rPr lang="ru-RU" sz="1200" dirty="0" smtClean="0">
                          <a:effectLst/>
                        </a:rPr>
                        <a:t>;</a:t>
                      </a:r>
                      <a:endParaRPr lang="ru-RU" sz="1200" dirty="0">
                        <a:effectLst/>
                      </a:endParaRPr>
                    </a:p>
                    <a:p>
                      <a:pPr marL="342900" lvl="0" indent="-216000" algn="l">
                        <a:spcAft>
                          <a:spcPts val="0"/>
                        </a:spcAft>
                        <a:buFont typeface="+mj-lt"/>
                        <a:buAutoNum type="arabicPeriod"/>
                        <a:tabLst>
                          <a:tab pos="291465" algn="l"/>
                          <a:tab pos="471170" algn="l"/>
                        </a:tabLst>
                      </a:pPr>
                      <a:r>
                        <a:rPr lang="en-US" sz="1200" dirty="0" smtClean="0"/>
                        <a:t>Building materials manufacturers</a:t>
                      </a:r>
                      <a:r>
                        <a:rPr lang="ru-RU" sz="1200" dirty="0" smtClean="0">
                          <a:effectLst/>
                        </a:rPr>
                        <a:t>;</a:t>
                      </a:r>
                      <a:endParaRPr lang="ru-RU" sz="1200" dirty="0">
                        <a:effectLst/>
                      </a:endParaRPr>
                    </a:p>
                    <a:p>
                      <a:pPr marL="342900" lvl="0" indent="-216000" algn="l">
                        <a:spcAft>
                          <a:spcPts val="0"/>
                        </a:spcAft>
                        <a:buFont typeface="+mj-lt"/>
                        <a:buAutoNum type="arabicPeriod"/>
                        <a:tabLst>
                          <a:tab pos="291465" algn="l"/>
                          <a:tab pos="471170" algn="l"/>
                        </a:tabLst>
                      </a:pPr>
                      <a:r>
                        <a:rPr lang="en-US" sz="1200" dirty="0" smtClean="0"/>
                        <a:t>Engineering companies</a:t>
                      </a:r>
                      <a:endParaRPr lang="ru-RU" sz="1200" dirty="0" smtClean="0">
                        <a:effectLst/>
                      </a:endParaRPr>
                    </a:p>
                    <a:p>
                      <a:pPr marL="21590" algn="l">
                        <a:lnSpc>
                          <a:spcPct val="115000"/>
                        </a:lnSpc>
                        <a:spcAft>
                          <a:spcPts val="0"/>
                        </a:spcAft>
                        <a:tabLst>
                          <a:tab pos="111760" algn="l"/>
                          <a:tab pos="201930" algn="l"/>
                        </a:tabLst>
                      </a:pPr>
                      <a:r>
                        <a:rPr lang="en-US" sz="1200" b="1" dirty="0" smtClean="0"/>
                        <a:t>Consumer return rate</a:t>
                      </a:r>
                      <a:endParaRPr lang="ru-RU" sz="1200" b="1" dirty="0" smtClean="0">
                        <a:effectLst/>
                      </a:endParaRPr>
                    </a:p>
                    <a:p>
                      <a:pPr marL="324000" lvl="0" indent="-216000" algn="l">
                        <a:spcAft>
                          <a:spcPts val="0"/>
                        </a:spcAft>
                        <a:buFont typeface="+mj-lt"/>
                        <a:buAutoNum type="arabicPeriod"/>
                        <a:tabLst>
                          <a:tab pos="111125" algn="l"/>
                        </a:tabLst>
                      </a:pPr>
                      <a:r>
                        <a:rPr lang="en-US" sz="1200" dirty="0" smtClean="0">
                          <a:effectLst/>
                        </a:rPr>
                        <a:t>High</a:t>
                      </a:r>
                      <a:endParaRPr lang="ru-RU" sz="1200" dirty="0">
                        <a:effectLst/>
                      </a:endParaRPr>
                    </a:p>
                    <a:p>
                      <a:pPr marL="324000" indent="-216000">
                        <a:buFont typeface="+mj-lt"/>
                        <a:buAutoNum type="arabicPeriod"/>
                      </a:pPr>
                      <a:r>
                        <a:rPr lang="en-US" sz="1200" dirty="0" smtClean="0"/>
                        <a:t>Average </a:t>
                      </a:r>
                      <a:endParaRPr lang="ru-RU" sz="1200" dirty="0">
                        <a:effectLst/>
                      </a:endParaRPr>
                    </a:p>
                    <a:p>
                      <a:pPr marL="324000" lvl="0" indent="-216000" algn="l">
                        <a:spcAft>
                          <a:spcPts val="0"/>
                        </a:spcAft>
                        <a:buFont typeface="+mj-lt"/>
                        <a:buAutoNum type="arabicPeriod"/>
                        <a:tabLst>
                          <a:tab pos="111125" algn="l"/>
                        </a:tabLst>
                      </a:pPr>
                      <a:r>
                        <a:rPr lang="en-US" sz="1200" dirty="0" smtClean="0">
                          <a:effectLst/>
                        </a:rPr>
                        <a:t>Low</a:t>
                      </a:r>
                      <a:endParaRPr lang="ru-RU" sz="1200" dirty="0">
                        <a:effectLst/>
                      </a:endParaRPr>
                    </a:p>
                    <a:p>
                      <a:pPr marL="21590" algn="l">
                        <a:spcAft>
                          <a:spcPts val="0"/>
                        </a:spcAft>
                        <a:tabLst>
                          <a:tab pos="111125" algn="l"/>
                        </a:tabLst>
                      </a:pPr>
                      <a:r>
                        <a:rPr lang="en-US" sz="1200" b="1" dirty="0" smtClean="0"/>
                        <a:t>Sales territory</a:t>
                      </a:r>
                      <a:r>
                        <a:rPr lang="ru-RU" sz="1200" b="1" dirty="0" smtClean="0">
                          <a:effectLst/>
                        </a:rPr>
                        <a:t>  </a:t>
                      </a:r>
                      <a:endParaRPr lang="ru-RU" sz="1200" b="1" dirty="0">
                        <a:effectLst/>
                      </a:endParaRPr>
                    </a:p>
                    <a:p>
                      <a:pPr marL="324000" indent="-216000">
                        <a:buFont typeface="+mj-lt"/>
                        <a:buAutoNum type="arabicPeriod"/>
                      </a:pPr>
                      <a:r>
                        <a:rPr lang="en-US" sz="1200" dirty="0" smtClean="0"/>
                        <a:t>Kazakhstan</a:t>
                      </a:r>
                      <a:endParaRPr lang="ru-RU" sz="1200" dirty="0">
                        <a:effectLst/>
                      </a:endParaRPr>
                    </a:p>
                    <a:p>
                      <a:pPr marL="324000" lvl="0" indent="-216000" algn="l">
                        <a:spcAft>
                          <a:spcPts val="0"/>
                        </a:spcAft>
                        <a:buFont typeface="+mj-lt"/>
                        <a:buAutoNum type="arabicPeriod"/>
                        <a:tabLst>
                          <a:tab pos="111125" algn="l"/>
                        </a:tabLst>
                      </a:pPr>
                      <a:r>
                        <a:rPr lang="en-US" sz="1200" dirty="0" smtClean="0">
                          <a:effectLst/>
                        </a:rPr>
                        <a:t>The Eurasian Economic Union countries</a:t>
                      </a:r>
                      <a:endParaRPr lang="ru-RU" sz="1200" dirty="0">
                        <a:effectLst/>
                      </a:endParaRPr>
                    </a:p>
                    <a:p>
                      <a:pPr marL="324000" lvl="0" indent="-216000" algn="l">
                        <a:spcAft>
                          <a:spcPts val="0"/>
                        </a:spcAft>
                        <a:buFont typeface="+mj-lt"/>
                        <a:buAutoNum type="arabicPeriod"/>
                        <a:tabLst>
                          <a:tab pos="111125" algn="l"/>
                        </a:tabLst>
                      </a:pPr>
                      <a:r>
                        <a:rPr lang="en-US" sz="1200" dirty="0" smtClean="0"/>
                        <a:t>Far abroad</a:t>
                      </a:r>
                      <a:endParaRPr lang="ru-RU" sz="1200" dirty="0">
                        <a:effectLst/>
                        <a:latin typeface="Arial"/>
                        <a:ea typeface="Times New Roman"/>
                      </a:endParaRPr>
                    </a:p>
                  </a:txBody>
                  <a:tcPr marL="68580" marR="68580" marT="0" marB="0" anchor="ctr"/>
                </a:tc>
              </a:tr>
            </a:tbl>
          </a:graphicData>
        </a:graphic>
      </p:graphicFrame>
      <p:sp>
        <p:nvSpPr>
          <p:cNvPr id="10" name="Прямоугольник 9"/>
          <p:cNvSpPr/>
          <p:nvPr/>
        </p:nvSpPr>
        <p:spPr>
          <a:xfrm>
            <a:off x="1670304" y="607255"/>
            <a:ext cx="8449056" cy="338554"/>
          </a:xfrm>
          <a:prstGeom prst="rect">
            <a:avLst/>
          </a:prstGeom>
        </p:spPr>
        <p:txBody>
          <a:bodyPr wrap="square">
            <a:spAutoFit/>
          </a:bodyPr>
          <a:lstStyle/>
          <a:p>
            <a:pPr algn="ctr"/>
            <a:r>
              <a:rPr lang="en-US" sz="1600" b="1" dirty="0"/>
              <a:t>Sales Options</a:t>
            </a:r>
            <a:endParaRPr lang="ru-RU" sz="1600" b="1" dirty="0"/>
          </a:p>
        </p:txBody>
      </p:sp>
      <p:sp>
        <p:nvSpPr>
          <p:cNvPr id="11" name="Rectangle 1"/>
          <p:cNvSpPr>
            <a:spLocks noChangeArrowheads="1"/>
          </p:cNvSpPr>
          <p:nvPr/>
        </p:nvSpPr>
        <p:spPr bwMode="auto">
          <a:xfrm>
            <a:off x="1594743" y="3502387"/>
            <a:ext cx="894892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180975" algn="l"/>
              </a:tabLst>
              <a:defRPr>
                <a:solidFill>
                  <a:schemeClr val="tx1"/>
                </a:solidFill>
                <a:latin typeface="Arial" pitchFamily="34" charset="0"/>
                <a:cs typeface="Arial" pitchFamily="34" charset="0"/>
              </a:defRPr>
            </a:lvl1pPr>
            <a:lvl2pPr fontAlgn="base">
              <a:spcBef>
                <a:spcPct val="0"/>
              </a:spcBef>
              <a:spcAft>
                <a:spcPct val="0"/>
              </a:spcAft>
              <a:tabLst>
                <a:tab pos="180975" algn="l"/>
              </a:tabLst>
              <a:defRPr>
                <a:solidFill>
                  <a:schemeClr val="tx1"/>
                </a:solidFill>
                <a:latin typeface="Arial" pitchFamily="34" charset="0"/>
                <a:cs typeface="Arial" pitchFamily="34" charset="0"/>
              </a:defRPr>
            </a:lvl2pPr>
            <a:lvl3pPr fontAlgn="base">
              <a:spcBef>
                <a:spcPct val="0"/>
              </a:spcBef>
              <a:spcAft>
                <a:spcPct val="0"/>
              </a:spcAft>
              <a:tabLst>
                <a:tab pos="180975" algn="l"/>
              </a:tabLst>
              <a:defRPr>
                <a:solidFill>
                  <a:schemeClr val="tx1"/>
                </a:solidFill>
                <a:latin typeface="Arial" pitchFamily="34" charset="0"/>
                <a:cs typeface="Arial" pitchFamily="34" charset="0"/>
              </a:defRPr>
            </a:lvl3pPr>
            <a:lvl4pPr fontAlgn="base">
              <a:spcBef>
                <a:spcPct val="0"/>
              </a:spcBef>
              <a:spcAft>
                <a:spcPct val="0"/>
              </a:spcAft>
              <a:tabLst>
                <a:tab pos="180975" algn="l"/>
              </a:tabLst>
              <a:defRPr>
                <a:solidFill>
                  <a:schemeClr val="tx1"/>
                </a:solidFill>
                <a:latin typeface="Arial" pitchFamily="34" charset="0"/>
                <a:cs typeface="Arial" pitchFamily="34" charset="0"/>
              </a:defRPr>
            </a:lvl4pPr>
            <a:lvl5pPr fontAlgn="base">
              <a:spcBef>
                <a:spcPct val="0"/>
              </a:spcBef>
              <a:spcAft>
                <a:spcPct val="0"/>
              </a:spcAft>
              <a:tabLst>
                <a:tab pos="180975" algn="l"/>
              </a:tabLst>
              <a:defRPr>
                <a:solidFill>
                  <a:schemeClr val="tx1"/>
                </a:solidFill>
                <a:latin typeface="Arial" pitchFamily="34" charset="0"/>
                <a:cs typeface="Arial" pitchFamily="34" charset="0"/>
              </a:defRPr>
            </a:lvl5pPr>
            <a:lvl6pPr fontAlgn="base">
              <a:spcBef>
                <a:spcPct val="0"/>
              </a:spcBef>
              <a:spcAft>
                <a:spcPct val="0"/>
              </a:spcAft>
              <a:tabLst>
                <a:tab pos="180975" algn="l"/>
              </a:tabLst>
              <a:defRPr>
                <a:solidFill>
                  <a:schemeClr val="tx1"/>
                </a:solidFill>
                <a:latin typeface="Arial" pitchFamily="34" charset="0"/>
                <a:cs typeface="Arial" pitchFamily="34" charset="0"/>
              </a:defRPr>
            </a:lvl6pPr>
            <a:lvl7pPr fontAlgn="base">
              <a:spcBef>
                <a:spcPct val="0"/>
              </a:spcBef>
              <a:spcAft>
                <a:spcPct val="0"/>
              </a:spcAft>
              <a:tabLst>
                <a:tab pos="180975" algn="l"/>
              </a:tabLst>
              <a:defRPr>
                <a:solidFill>
                  <a:schemeClr val="tx1"/>
                </a:solidFill>
                <a:latin typeface="Arial" pitchFamily="34" charset="0"/>
                <a:cs typeface="Arial" pitchFamily="34" charset="0"/>
              </a:defRPr>
            </a:lvl7pPr>
            <a:lvl8pPr fontAlgn="base">
              <a:spcBef>
                <a:spcPct val="0"/>
              </a:spcBef>
              <a:spcAft>
                <a:spcPct val="0"/>
              </a:spcAft>
              <a:tabLst>
                <a:tab pos="180975" algn="l"/>
              </a:tabLst>
              <a:defRPr>
                <a:solidFill>
                  <a:schemeClr val="tx1"/>
                </a:solidFill>
                <a:latin typeface="Arial" pitchFamily="34" charset="0"/>
                <a:cs typeface="Arial" pitchFamily="34" charset="0"/>
              </a:defRPr>
            </a:lvl8pPr>
            <a:lvl9pPr fontAlgn="base">
              <a:spcBef>
                <a:spcPct val="0"/>
              </a:spcBef>
              <a:spcAft>
                <a:spcPct val="0"/>
              </a:spcAft>
              <a:tabLst>
                <a:tab pos="180975" algn="l"/>
              </a:tabLst>
              <a:defRPr>
                <a:solidFill>
                  <a:schemeClr val="tx1"/>
                </a:solidFill>
                <a:latin typeface="Arial" pitchFamily="34" charset="0"/>
                <a:cs typeface="Arial" pitchFamily="34" charset="0"/>
              </a:defRPr>
            </a:lvl9pPr>
          </a:lstStyle>
          <a:p>
            <a:pPr lvl="0" indent="457200" algn="ctr"/>
            <a:r>
              <a:rPr lang="en-US" sz="1600" b="1" dirty="0"/>
              <a:t>Sales strategy for distribution option "DISTRIBUTION"</a:t>
            </a:r>
            <a:endParaRPr kumimoji="0" lang="ru-RU" altLang="ru-RU" sz="1600" b="1" i="0" u="none" strike="noStrike" cap="none" normalizeH="0" baseline="0" dirty="0" smtClean="0">
              <a:ln>
                <a:noFill/>
              </a:ln>
              <a:solidFill>
                <a:schemeClr val="tx1"/>
              </a:solidFill>
              <a:effectLst/>
            </a:endParaRPr>
          </a:p>
        </p:txBody>
      </p:sp>
      <p:pic>
        <p:nvPicPr>
          <p:cNvPr id="12" name="Рисунок 11" descr="Логотип TST-16 а.PNG"/>
          <p:cNvPicPr/>
          <p:nvPr/>
        </p:nvPicPr>
        <p:blipFill>
          <a:blip r:embed="rId4" cstate="print"/>
          <a:stretch>
            <a:fillRect/>
          </a:stretch>
        </p:blipFill>
        <p:spPr>
          <a:xfrm>
            <a:off x="10272214" y="149691"/>
            <a:ext cx="1729556" cy="662753"/>
          </a:xfrm>
          <a:prstGeom prst="rect">
            <a:avLst/>
          </a:prstGeom>
        </p:spPr>
      </p:pic>
      <p:graphicFrame>
        <p:nvGraphicFramePr>
          <p:cNvPr id="13" name="Таблица 12"/>
          <p:cNvGraphicFramePr>
            <a:graphicFrameLocks noGrp="1"/>
          </p:cNvGraphicFramePr>
          <p:nvPr>
            <p:extLst>
              <p:ext uri="{D42A27DB-BD31-4B8C-83A1-F6EECF244321}">
                <p14:modId xmlns:p14="http://schemas.microsoft.com/office/powerpoint/2010/main" val="251966436"/>
              </p:ext>
            </p:extLst>
          </p:nvPr>
        </p:nvGraphicFramePr>
        <p:xfrm>
          <a:off x="1670304" y="3854537"/>
          <a:ext cx="9073260" cy="2401483"/>
        </p:xfrm>
        <a:graphic>
          <a:graphicData uri="http://schemas.openxmlformats.org/drawingml/2006/table">
            <a:tbl>
              <a:tblPr firstRow="1" bandRow="1">
                <a:tableStyleId>{5C22544A-7EE6-4342-B048-85BDC9FD1C3A}</a:tableStyleId>
              </a:tblPr>
              <a:tblGrid>
                <a:gridCol w="907326"/>
                <a:gridCol w="907326"/>
                <a:gridCol w="907326"/>
                <a:gridCol w="907326"/>
                <a:gridCol w="907326"/>
                <a:gridCol w="907326"/>
                <a:gridCol w="1054380"/>
                <a:gridCol w="760272"/>
                <a:gridCol w="907326"/>
                <a:gridCol w="907326"/>
              </a:tblGrid>
              <a:tr h="214049">
                <a:tc rowSpan="3">
                  <a:txBody>
                    <a:bodyPr/>
                    <a:lstStyle/>
                    <a:p>
                      <a:pPr marL="80645" marR="73660" indent="-5080">
                        <a:spcBef>
                          <a:spcPts val="5"/>
                        </a:spcBef>
                        <a:spcAft>
                          <a:spcPts val="0"/>
                        </a:spcAft>
                      </a:pPr>
                      <a:r>
                        <a:rPr lang="ru-RU" sz="1400" b="1" dirty="0">
                          <a:effectLst/>
                          <a:latin typeface="Times New Roman"/>
                          <a:ea typeface="Times New Roman"/>
                          <a:cs typeface="Times New Roman"/>
                        </a:rPr>
                        <a:t> </a:t>
                      </a:r>
                      <a:r>
                        <a:rPr lang="en-US" sz="1400" dirty="0" smtClean="0"/>
                        <a:t>Product / Service</a:t>
                      </a:r>
                      <a:endParaRPr lang="ru-RU" sz="1400" dirty="0">
                        <a:effectLst/>
                        <a:latin typeface="Calibri"/>
                        <a:ea typeface="Calibri"/>
                        <a:cs typeface="Times New Roman"/>
                      </a:endParaRPr>
                    </a:p>
                  </a:txBody>
                  <a:tcPr marL="0" marR="0" marT="0" marB="0">
                    <a:solidFill>
                      <a:schemeClr val="accent1"/>
                    </a:solidFill>
                  </a:tcPr>
                </a:tc>
                <a:tc gridSpan="9">
                  <a:txBody>
                    <a:bodyPr/>
                    <a:lstStyle/>
                    <a:p>
                      <a:pPr marL="635" algn="ctr">
                        <a:spcBef>
                          <a:spcPts val="5"/>
                        </a:spcBef>
                        <a:spcAft>
                          <a:spcPts val="0"/>
                        </a:spcAft>
                      </a:pPr>
                      <a:r>
                        <a:rPr lang="en-US" sz="1400" dirty="0" smtClean="0"/>
                        <a:t>Segmentation factors</a:t>
                      </a:r>
                      <a:endParaRPr lang="ru-RU" sz="1400" dirty="0">
                        <a:effectLst/>
                        <a:latin typeface="Calibri"/>
                        <a:ea typeface="Calibri"/>
                        <a:cs typeface="Times New Roman"/>
                      </a:endParaRPr>
                    </a:p>
                  </a:txBody>
                  <a:tcPr marL="0" marR="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14049">
                <a:tc vMerge="1">
                  <a:txBody>
                    <a:bodyPr/>
                    <a:lstStyle/>
                    <a:p>
                      <a:endParaRPr lang="ru-RU"/>
                    </a:p>
                  </a:txBody>
                  <a:tcPr/>
                </a:tc>
                <a:tc gridSpan="3">
                  <a:txBody>
                    <a:bodyPr/>
                    <a:lstStyle/>
                    <a:p>
                      <a:pPr marL="635" algn="ctr">
                        <a:spcBef>
                          <a:spcPts val="5"/>
                        </a:spcBef>
                        <a:spcAft>
                          <a:spcPts val="0"/>
                        </a:spcAft>
                      </a:pPr>
                      <a:r>
                        <a:rPr lang="en-US" sz="1400" b="1" dirty="0" smtClean="0">
                          <a:solidFill>
                            <a:schemeClr val="bg1"/>
                          </a:solidFill>
                        </a:rPr>
                        <a:t>Types of consumers</a:t>
                      </a:r>
                      <a:endParaRPr lang="ru-RU" sz="1400" b="1" dirty="0">
                        <a:solidFill>
                          <a:schemeClr val="bg1"/>
                        </a:solidFill>
                        <a:effectLst/>
                        <a:latin typeface="Calibri"/>
                        <a:ea typeface="Calibri"/>
                        <a:cs typeface="Times New Roman"/>
                      </a:endParaRPr>
                    </a:p>
                  </a:txBody>
                  <a:tcPr marL="0" marR="0" marT="0" marB="0">
                    <a:solidFill>
                      <a:schemeClr val="accent1"/>
                    </a:solidFill>
                  </a:tcPr>
                </a:tc>
                <a:tc hMerge="1">
                  <a:txBody>
                    <a:bodyPr/>
                    <a:lstStyle/>
                    <a:p>
                      <a:endParaRPr lang="ru-RU"/>
                    </a:p>
                  </a:txBody>
                  <a:tcPr/>
                </a:tc>
                <a:tc hMerge="1">
                  <a:txBody>
                    <a:bodyPr/>
                    <a:lstStyle/>
                    <a:p>
                      <a:endParaRPr lang="ru-RU"/>
                    </a:p>
                  </a:txBody>
                  <a:tcPr/>
                </a:tc>
                <a:tc gridSpan="3">
                  <a:txBody>
                    <a:bodyPr/>
                    <a:lstStyle/>
                    <a:p>
                      <a:pPr marL="635" algn="ctr">
                        <a:spcBef>
                          <a:spcPts val="5"/>
                        </a:spcBef>
                        <a:spcAft>
                          <a:spcPts val="0"/>
                        </a:spcAft>
                      </a:pPr>
                      <a:r>
                        <a:rPr lang="en-US" sz="1400" b="1" dirty="0" smtClean="0">
                          <a:solidFill>
                            <a:schemeClr val="bg1"/>
                          </a:solidFill>
                        </a:rPr>
                        <a:t>Consumer return rate</a:t>
                      </a:r>
                      <a:endParaRPr lang="ru-RU" sz="1400" b="1" dirty="0">
                        <a:solidFill>
                          <a:schemeClr val="bg1"/>
                        </a:solidFill>
                        <a:effectLst/>
                        <a:latin typeface="Calibri"/>
                        <a:ea typeface="Calibri"/>
                        <a:cs typeface="Times New Roman"/>
                      </a:endParaRPr>
                    </a:p>
                  </a:txBody>
                  <a:tcPr marL="0" marR="0" marT="0" marB="0">
                    <a:solidFill>
                      <a:schemeClr val="accent1"/>
                    </a:solidFill>
                  </a:tcPr>
                </a:tc>
                <a:tc hMerge="1">
                  <a:txBody>
                    <a:bodyPr/>
                    <a:lstStyle/>
                    <a:p>
                      <a:endParaRPr lang="ru-RU"/>
                    </a:p>
                  </a:txBody>
                  <a:tcPr/>
                </a:tc>
                <a:tc hMerge="1">
                  <a:txBody>
                    <a:bodyPr/>
                    <a:lstStyle/>
                    <a:p>
                      <a:endParaRPr lang="ru-RU"/>
                    </a:p>
                  </a:txBody>
                  <a:tcPr/>
                </a:tc>
                <a:tc gridSpan="3">
                  <a:txBody>
                    <a:bodyPr/>
                    <a:lstStyle/>
                    <a:p>
                      <a:pPr marL="635" algn="ctr">
                        <a:spcBef>
                          <a:spcPts val="5"/>
                        </a:spcBef>
                        <a:spcAft>
                          <a:spcPts val="0"/>
                        </a:spcAft>
                      </a:pPr>
                      <a:r>
                        <a:rPr lang="en-US" sz="1400" b="1" dirty="0" smtClean="0">
                          <a:solidFill>
                            <a:schemeClr val="bg1"/>
                          </a:solidFill>
                        </a:rPr>
                        <a:t>Sales territory</a:t>
                      </a:r>
                      <a:r>
                        <a:rPr lang="en-US" sz="1400" b="1" i="1" dirty="0" smtClean="0">
                          <a:solidFill>
                            <a:schemeClr val="bg1"/>
                          </a:solidFill>
                          <a:effectLst/>
                          <a:latin typeface="Times New Roman"/>
                          <a:ea typeface="Calibri"/>
                          <a:cs typeface="Times New Roman"/>
                        </a:rPr>
                        <a:t>  </a:t>
                      </a:r>
                      <a:endParaRPr lang="ru-RU" sz="1400" b="1" dirty="0">
                        <a:solidFill>
                          <a:schemeClr val="bg1"/>
                        </a:solidFill>
                        <a:effectLst/>
                        <a:latin typeface="Calibri"/>
                        <a:ea typeface="Calibri"/>
                        <a:cs typeface="Times New Roman"/>
                      </a:endParaRPr>
                    </a:p>
                  </a:txBody>
                  <a:tcPr marL="0" marR="0" marT="0" marB="0">
                    <a:solidFill>
                      <a:schemeClr val="accent1"/>
                    </a:solidFill>
                  </a:tcPr>
                </a:tc>
                <a:tc hMerge="1">
                  <a:txBody>
                    <a:bodyPr/>
                    <a:lstStyle/>
                    <a:p>
                      <a:endParaRPr lang="ru-RU"/>
                    </a:p>
                  </a:txBody>
                  <a:tcPr/>
                </a:tc>
                <a:tc hMerge="1">
                  <a:txBody>
                    <a:bodyPr/>
                    <a:lstStyle/>
                    <a:p>
                      <a:endParaRPr lang="ru-RU"/>
                    </a:p>
                  </a:txBody>
                  <a:tcPr/>
                </a:tc>
              </a:tr>
              <a:tr h="219265">
                <a:tc vMerge="1">
                  <a:txBody>
                    <a:bodyPr/>
                    <a:lstStyle/>
                    <a:p>
                      <a:endParaRPr lang="ru-RU"/>
                    </a:p>
                  </a:txBody>
                  <a:tcPr/>
                </a:tc>
                <a:tc>
                  <a:txBody>
                    <a:bodyPr/>
                    <a:lstStyle/>
                    <a:p>
                      <a:pPr marL="220345" marR="216535" algn="ctr">
                        <a:lnSpc>
                          <a:spcPts val="1600"/>
                        </a:lnSpc>
                        <a:spcAft>
                          <a:spcPts val="0"/>
                        </a:spcAft>
                      </a:pPr>
                      <a:r>
                        <a:rPr lang="en-US" sz="1200" b="1" dirty="0">
                          <a:solidFill>
                            <a:schemeClr val="bg1"/>
                          </a:solidFill>
                          <a:effectLst/>
                          <a:latin typeface="Times New Roman"/>
                          <a:ea typeface="Times New Roman"/>
                          <a:cs typeface="Times New Roman"/>
                        </a:rPr>
                        <a:t>1.1</a:t>
                      </a:r>
                      <a:endParaRPr lang="ru-RU" sz="1200" dirty="0">
                        <a:solidFill>
                          <a:schemeClr val="bg1"/>
                        </a:solidFill>
                        <a:effectLst/>
                        <a:latin typeface="Calibri"/>
                        <a:ea typeface="Calibri"/>
                        <a:cs typeface="Times New Roman"/>
                      </a:endParaRPr>
                    </a:p>
                  </a:txBody>
                  <a:tcPr marL="0" marR="0" marT="0" marB="0">
                    <a:solidFill>
                      <a:schemeClr val="accent1"/>
                    </a:solidFill>
                  </a:tcPr>
                </a:tc>
                <a:tc>
                  <a:txBody>
                    <a:bodyPr/>
                    <a:lstStyle/>
                    <a:p>
                      <a:pPr marL="220345" marR="217805" algn="ctr">
                        <a:lnSpc>
                          <a:spcPts val="1600"/>
                        </a:lnSpc>
                        <a:spcAft>
                          <a:spcPts val="0"/>
                        </a:spcAft>
                      </a:pPr>
                      <a:r>
                        <a:rPr lang="en-US" sz="1200" b="1" dirty="0">
                          <a:solidFill>
                            <a:schemeClr val="bg1"/>
                          </a:solidFill>
                          <a:effectLst/>
                          <a:latin typeface="Times New Roman"/>
                          <a:ea typeface="Times New Roman"/>
                          <a:cs typeface="Times New Roman"/>
                        </a:rPr>
                        <a:t>1.2</a:t>
                      </a:r>
                      <a:endParaRPr lang="ru-RU" sz="1200" dirty="0">
                        <a:solidFill>
                          <a:schemeClr val="bg1"/>
                        </a:solidFill>
                        <a:effectLst/>
                        <a:latin typeface="Calibri"/>
                        <a:ea typeface="Calibri"/>
                        <a:cs typeface="Times New Roman"/>
                      </a:endParaRPr>
                    </a:p>
                  </a:txBody>
                  <a:tcPr marL="0" marR="0" marT="0" marB="0">
                    <a:solidFill>
                      <a:schemeClr val="accent1"/>
                    </a:solidFill>
                  </a:tcPr>
                </a:tc>
                <a:tc>
                  <a:txBody>
                    <a:bodyPr/>
                    <a:lstStyle/>
                    <a:p>
                      <a:pPr marL="220345" marR="217805" algn="ctr">
                        <a:lnSpc>
                          <a:spcPts val="1600"/>
                        </a:lnSpc>
                        <a:spcAft>
                          <a:spcPts val="0"/>
                        </a:spcAft>
                      </a:pPr>
                      <a:r>
                        <a:rPr lang="ru-RU" sz="1200" b="1" dirty="0">
                          <a:solidFill>
                            <a:schemeClr val="bg1"/>
                          </a:solidFill>
                          <a:effectLst/>
                          <a:latin typeface="Times New Roman"/>
                          <a:ea typeface="Times New Roman"/>
                          <a:cs typeface="Times New Roman"/>
                        </a:rPr>
                        <a:t>1.3.</a:t>
                      </a:r>
                      <a:endParaRPr lang="ru-RU" sz="1200" dirty="0">
                        <a:solidFill>
                          <a:schemeClr val="bg1"/>
                        </a:solidFill>
                        <a:effectLst/>
                        <a:latin typeface="Calibri"/>
                        <a:ea typeface="Calibri"/>
                        <a:cs typeface="Times New Roman"/>
                      </a:endParaRPr>
                    </a:p>
                  </a:txBody>
                  <a:tcPr marL="0" marR="0" marT="0" marB="0">
                    <a:solidFill>
                      <a:schemeClr val="accent1"/>
                    </a:solidFill>
                  </a:tcPr>
                </a:tc>
                <a:tc>
                  <a:txBody>
                    <a:bodyPr/>
                    <a:lstStyle/>
                    <a:p>
                      <a:pPr marL="220345" marR="217805" algn="ctr">
                        <a:lnSpc>
                          <a:spcPts val="1600"/>
                        </a:lnSpc>
                        <a:spcAft>
                          <a:spcPts val="0"/>
                        </a:spcAft>
                      </a:pPr>
                      <a:r>
                        <a:rPr lang="en-US" sz="1200" b="1" dirty="0">
                          <a:solidFill>
                            <a:schemeClr val="bg1"/>
                          </a:solidFill>
                          <a:effectLst/>
                          <a:latin typeface="Times New Roman"/>
                          <a:ea typeface="Times New Roman"/>
                          <a:cs typeface="Times New Roman"/>
                        </a:rPr>
                        <a:t>2.</a:t>
                      </a:r>
                      <a:r>
                        <a:rPr lang="ru-RU" sz="1200" b="1" dirty="0">
                          <a:solidFill>
                            <a:schemeClr val="bg1"/>
                          </a:solidFill>
                          <a:effectLst/>
                          <a:latin typeface="Times New Roman"/>
                          <a:ea typeface="Times New Roman"/>
                          <a:cs typeface="Times New Roman"/>
                        </a:rPr>
                        <a:t>1</a:t>
                      </a:r>
                      <a:endParaRPr lang="ru-RU" sz="1200" dirty="0">
                        <a:solidFill>
                          <a:schemeClr val="bg1"/>
                        </a:solidFill>
                        <a:effectLst/>
                        <a:latin typeface="Calibri"/>
                        <a:ea typeface="Calibri"/>
                        <a:cs typeface="Times New Roman"/>
                      </a:endParaRPr>
                    </a:p>
                  </a:txBody>
                  <a:tcPr marL="0" marR="0" marT="0" marB="0">
                    <a:solidFill>
                      <a:schemeClr val="accent1"/>
                    </a:solidFill>
                  </a:tcPr>
                </a:tc>
                <a:tc>
                  <a:txBody>
                    <a:bodyPr/>
                    <a:lstStyle/>
                    <a:p>
                      <a:pPr algn="ctr">
                        <a:lnSpc>
                          <a:spcPts val="1600"/>
                        </a:lnSpc>
                        <a:spcAft>
                          <a:spcPts val="0"/>
                        </a:spcAft>
                      </a:pPr>
                      <a:r>
                        <a:rPr lang="ru-RU" sz="1200" b="1" dirty="0">
                          <a:solidFill>
                            <a:schemeClr val="bg1"/>
                          </a:solidFill>
                          <a:effectLst/>
                          <a:latin typeface="Times New Roman"/>
                          <a:ea typeface="Times New Roman"/>
                          <a:cs typeface="Times New Roman"/>
                        </a:rPr>
                        <a:t>2.2</a:t>
                      </a:r>
                      <a:endParaRPr lang="ru-RU" sz="1200" dirty="0">
                        <a:solidFill>
                          <a:schemeClr val="bg1"/>
                        </a:solidFill>
                        <a:effectLst/>
                        <a:latin typeface="Calibri"/>
                        <a:ea typeface="Calibri"/>
                        <a:cs typeface="Times New Roman"/>
                      </a:endParaRPr>
                    </a:p>
                  </a:txBody>
                  <a:tcPr marL="0" marR="0" marT="0" marB="0">
                    <a:solidFill>
                      <a:schemeClr val="accent1"/>
                    </a:solidFill>
                  </a:tcPr>
                </a:tc>
                <a:tc>
                  <a:txBody>
                    <a:bodyPr/>
                    <a:lstStyle/>
                    <a:p>
                      <a:pPr algn="ctr">
                        <a:lnSpc>
                          <a:spcPts val="1600"/>
                        </a:lnSpc>
                        <a:spcAft>
                          <a:spcPts val="0"/>
                        </a:spcAft>
                      </a:pPr>
                      <a:r>
                        <a:rPr lang="ru-RU" sz="1200" b="1" dirty="0">
                          <a:solidFill>
                            <a:schemeClr val="bg1"/>
                          </a:solidFill>
                          <a:effectLst/>
                          <a:latin typeface="Times New Roman"/>
                          <a:ea typeface="Times New Roman"/>
                          <a:cs typeface="Times New Roman"/>
                        </a:rPr>
                        <a:t>2.3</a:t>
                      </a:r>
                      <a:endParaRPr lang="ru-RU" sz="1200" dirty="0">
                        <a:solidFill>
                          <a:schemeClr val="bg1"/>
                        </a:solidFill>
                        <a:effectLst/>
                        <a:latin typeface="Calibri"/>
                        <a:ea typeface="Calibri"/>
                        <a:cs typeface="Times New Roman"/>
                      </a:endParaRPr>
                    </a:p>
                  </a:txBody>
                  <a:tcPr marL="0" marR="0" marT="0" marB="0">
                    <a:solidFill>
                      <a:schemeClr val="accent1"/>
                    </a:solidFill>
                  </a:tcPr>
                </a:tc>
                <a:tc>
                  <a:txBody>
                    <a:bodyPr/>
                    <a:lstStyle/>
                    <a:p>
                      <a:pPr marR="216535">
                        <a:lnSpc>
                          <a:spcPts val="1600"/>
                        </a:lnSpc>
                        <a:spcAft>
                          <a:spcPts val="0"/>
                        </a:spcAft>
                        <a:tabLst>
                          <a:tab pos="179705" algn="l"/>
                        </a:tabLst>
                      </a:pPr>
                      <a:r>
                        <a:rPr lang="en-US" sz="1200" b="1" dirty="0">
                          <a:solidFill>
                            <a:schemeClr val="bg1"/>
                          </a:solidFill>
                          <a:effectLst/>
                          <a:latin typeface="Times New Roman"/>
                          <a:ea typeface="Times New Roman"/>
                          <a:cs typeface="Times New Roman"/>
                        </a:rPr>
                        <a:t>3.1</a:t>
                      </a:r>
                      <a:endParaRPr lang="ru-RU" sz="1200" dirty="0">
                        <a:solidFill>
                          <a:schemeClr val="bg1"/>
                        </a:solidFill>
                        <a:effectLst/>
                        <a:latin typeface="Calibri"/>
                        <a:ea typeface="Calibri"/>
                        <a:cs typeface="Times New Roman"/>
                      </a:endParaRPr>
                    </a:p>
                  </a:txBody>
                  <a:tcPr marL="0" marR="0" marT="0" marB="0">
                    <a:solidFill>
                      <a:schemeClr val="accent1"/>
                    </a:solidFill>
                  </a:tcPr>
                </a:tc>
                <a:tc>
                  <a:txBody>
                    <a:bodyPr/>
                    <a:lstStyle/>
                    <a:p>
                      <a:pPr marL="220345" marR="217805" indent="-40005" algn="ctr">
                        <a:lnSpc>
                          <a:spcPts val="1600"/>
                        </a:lnSpc>
                        <a:spcAft>
                          <a:spcPts val="0"/>
                        </a:spcAft>
                        <a:tabLst>
                          <a:tab pos="180340" algn="l"/>
                        </a:tabLst>
                      </a:pPr>
                      <a:r>
                        <a:rPr lang="en-US" sz="1200" b="1" dirty="0">
                          <a:solidFill>
                            <a:schemeClr val="bg1"/>
                          </a:solidFill>
                          <a:effectLst/>
                          <a:latin typeface="Times New Roman"/>
                          <a:ea typeface="Times New Roman"/>
                          <a:cs typeface="Times New Roman"/>
                        </a:rPr>
                        <a:t>3.2</a:t>
                      </a:r>
                      <a:endParaRPr lang="ru-RU" sz="1200" dirty="0">
                        <a:solidFill>
                          <a:schemeClr val="bg1"/>
                        </a:solidFill>
                        <a:effectLst/>
                        <a:latin typeface="Calibri"/>
                        <a:ea typeface="Calibri"/>
                        <a:cs typeface="Times New Roman"/>
                      </a:endParaRPr>
                    </a:p>
                  </a:txBody>
                  <a:tcPr marL="0" marR="0" marT="0" marB="0">
                    <a:solidFill>
                      <a:schemeClr val="accent1"/>
                    </a:solidFill>
                  </a:tcPr>
                </a:tc>
                <a:tc>
                  <a:txBody>
                    <a:bodyPr/>
                    <a:lstStyle/>
                    <a:p>
                      <a:pPr marL="147955" marR="217805" indent="-90170" algn="ctr">
                        <a:lnSpc>
                          <a:spcPts val="1600"/>
                        </a:lnSpc>
                        <a:spcAft>
                          <a:spcPts val="0"/>
                        </a:spcAft>
                      </a:pPr>
                      <a:r>
                        <a:rPr lang="en-US" sz="1200" b="1" dirty="0">
                          <a:solidFill>
                            <a:schemeClr val="bg1"/>
                          </a:solidFill>
                          <a:effectLst/>
                          <a:latin typeface="Times New Roman"/>
                          <a:ea typeface="Times New Roman"/>
                          <a:cs typeface="Times New Roman"/>
                        </a:rPr>
                        <a:t>3.3</a:t>
                      </a:r>
                      <a:endParaRPr lang="ru-RU" sz="1200" dirty="0">
                        <a:solidFill>
                          <a:schemeClr val="bg1"/>
                        </a:solidFill>
                        <a:effectLst/>
                        <a:latin typeface="Calibri"/>
                        <a:ea typeface="Calibri"/>
                        <a:cs typeface="Times New Roman"/>
                      </a:endParaRPr>
                    </a:p>
                  </a:txBody>
                  <a:tcPr marL="0" marR="0" marT="0" marB="0">
                    <a:solidFill>
                      <a:schemeClr val="accent1"/>
                    </a:solidFill>
                  </a:tcPr>
                </a:tc>
              </a:tr>
              <a:tr h="219265">
                <a:tc>
                  <a:txBody>
                    <a:bodyPr/>
                    <a:lstStyle/>
                    <a:p>
                      <a:pPr marL="211455" marR="208915" algn="ctr">
                        <a:lnSpc>
                          <a:spcPts val="1600"/>
                        </a:lnSpc>
                        <a:spcBef>
                          <a:spcPts val="5"/>
                        </a:spcBef>
                        <a:spcAft>
                          <a:spcPts val="0"/>
                        </a:spcAft>
                      </a:pPr>
                      <a:r>
                        <a:rPr lang="en-US" sz="1100" b="1" dirty="0">
                          <a:effectLst/>
                          <a:latin typeface="Times New Roman"/>
                          <a:ea typeface="Times New Roman"/>
                          <a:cs typeface="Times New Roman"/>
                        </a:rPr>
                        <a:t>1</a:t>
                      </a:r>
                      <a:endParaRPr lang="ru-RU" sz="1100" dirty="0">
                        <a:effectLst/>
                        <a:latin typeface="Calibri"/>
                        <a:ea typeface="Calibri"/>
                        <a:cs typeface="Times New Roman"/>
                      </a:endParaRPr>
                    </a:p>
                  </a:txBody>
                  <a:tcPr marL="0" marR="0" marT="0" marB="0"/>
                </a:tc>
                <a:tc>
                  <a:txBody>
                    <a:bodyPr/>
                    <a:lstStyle/>
                    <a:p>
                      <a:pPr marL="280035" marR="277495" algn="ctr">
                        <a:lnSpc>
                          <a:spcPts val="1600"/>
                        </a:lnSpc>
                        <a:spcBef>
                          <a:spcPts val="5"/>
                        </a:spcBef>
                        <a:spcAft>
                          <a:spcPts val="0"/>
                        </a:spcAft>
                      </a:pPr>
                      <a:r>
                        <a:rPr lang="ru-RU" sz="1100" dirty="0">
                          <a:effectLst/>
                          <a:latin typeface="Times New Roman"/>
                          <a:ea typeface="Times New Roman"/>
                          <a:cs typeface="Times New Roman"/>
                        </a:rPr>
                        <a:t> </a:t>
                      </a:r>
                      <a:endParaRPr lang="ru-RU" sz="1100" dirty="0">
                        <a:effectLst/>
                        <a:latin typeface="Calibri"/>
                        <a:ea typeface="Calibri"/>
                        <a:cs typeface="Times New Roman"/>
                      </a:endParaRPr>
                    </a:p>
                  </a:txBody>
                  <a:tcPr marL="0" marR="0" marT="0" marB="0"/>
                </a:tc>
                <a:tc>
                  <a:txBody>
                    <a:bodyPr/>
                    <a:lstStyle/>
                    <a:p>
                      <a:pPr>
                        <a:lnSpc>
                          <a:spcPct val="115000"/>
                        </a:lnSpc>
                        <a:spcAft>
                          <a:spcPts val="0"/>
                        </a:spcAft>
                      </a:pPr>
                      <a:r>
                        <a:rPr lang="ru-RU" sz="1100" dirty="0">
                          <a:effectLst/>
                          <a:latin typeface="Calibri"/>
                          <a:ea typeface="Calibri"/>
                          <a:cs typeface="Times New Roman"/>
                        </a:rPr>
                        <a:t> </a:t>
                      </a:r>
                      <a:endParaRPr lang="ru-RU" sz="1100" dirty="0">
                        <a:effectLst/>
                        <a:latin typeface="Calibri"/>
                        <a:ea typeface="Times New Roman"/>
                        <a:cs typeface="Times New Roman"/>
                      </a:endParaRPr>
                    </a:p>
                  </a:txBody>
                  <a:tcPr marL="0" marR="0" marT="0" marB="0"/>
                </a:tc>
                <a:tc>
                  <a:txBody>
                    <a:bodyPr/>
                    <a:lstStyle/>
                    <a:p>
                      <a:pPr>
                        <a:lnSpc>
                          <a:spcPct val="115000"/>
                        </a:lnSpc>
                        <a:spcAft>
                          <a:spcPts val="0"/>
                        </a:spcAft>
                      </a:pPr>
                      <a:r>
                        <a:rPr lang="ru-RU" sz="1100" dirty="0">
                          <a:effectLst/>
                          <a:latin typeface="Calibri"/>
                          <a:ea typeface="Calibri"/>
                          <a:cs typeface="Times New Roman"/>
                        </a:rPr>
                        <a:t>+</a:t>
                      </a:r>
                      <a:endParaRPr lang="ru-RU" sz="1100" dirty="0">
                        <a:effectLst/>
                        <a:latin typeface="Calibri"/>
                        <a:ea typeface="Times New Roman"/>
                        <a:cs typeface="Times New Roman"/>
                      </a:endParaRPr>
                    </a:p>
                  </a:txBody>
                  <a:tcPr marL="0" marR="0" marT="0" marB="0"/>
                </a:tc>
                <a:tc>
                  <a:txBody>
                    <a:bodyPr/>
                    <a:lstStyle/>
                    <a:p>
                      <a:pPr algn="ctr">
                        <a:lnSpc>
                          <a:spcPct val="115000"/>
                        </a:lnSpc>
                        <a:spcAft>
                          <a:spcPts val="0"/>
                        </a:spcAft>
                      </a:pPr>
                      <a:r>
                        <a:rPr lang="ru-RU" sz="1100" dirty="0">
                          <a:effectLst/>
                          <a:latin typeface="Calibri"/>
                          <a:ea typeface="Calibri"/>
                          <a:cs typeface="Times New Roman"/>
                        </a:rPr>
                        <a:t>+</a:t>
                      </a:r>
                      <a:endParaRPr lang="ru-RU" sz="1100" dirty="0">
                        <a:effectLst/>
                        <a:latin typeface="Calibri"/>
                        <a:ea typeface="Times New Roman"/>
                        <a:cs typeface="Times New Roman"/>
                      </a:endParaRPr>
                    </a:p>
                  </a:txBody>
                  <a:tcPr marL="0" marR="0" marT="0" marB="0"/>
                </a:tc>
                <a:tc>
                  <a:txBody>
                    <a:bodyPr/>
                    <a:lstStyle/>
                    <a:p>
                      <a:pPr marL="278765" marR="277495" algn="ctr">
                        <a:lnSpc>
                          <a:spcPts val="1600"/>
                        </a:lnSpc>
                        <a:spcBef>
                          <a:spcPts val="5"/>
                        </a:spcBef>
                        <a:spcAft>
                          <a:spcPts val="0"/>
                        </a:spcAft>
                      </a:pPr>
                      <a:r>
                        <a:rPr lang="ru-RU" sz="1100"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78765" marR="277495" algn="ctr">
                        <a:lnSpc>
                          <a:spcPts val="1600"/>
                        </a:lnSpc>
                        <a:spcBef>
                          <a:spcPts val="5"/>
                        </a:spcBef>
                        <a:spcAft>
                          <a:spcPts val="0"/>
                        </a:spcAft>
                      </a:pPr>
                      <a:r>
                        <a:rPr lang="ru-RU" sz="1100"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80035" marR="277495" algn="ctr">
                        <a:lnSpc>
                          <a:spcPts val="1600"/>
                        </a:lnSpc>
                        <a:spcBef>
                          <a:spcPts val="5"/>
                        </a:spcBef>
                        <a:spcAft>
                          <a:spcPts val="0"/>
                        </a:spcAft>
                      </a:pPr>
                      <a:r>
                        <a:rPr lang="ru-RU" sz="1100"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80035" marR="276225" algn="ctr">
                        <a:lnSpc>
                          <a:spcPts val="1600"/>
                        </a:lnSpc>
                        <a:spcBef>
                          <a:spcPts val="5"/>
                        </a:spcBef>
                        <a:spcAft>
                          <a:spcPts val="0"/>
                        </a:spcAft>
                      </a:pPr>
                      <a:r>
                        <a:rPr lang="ru-RU" sz="1100"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80035" marR="276225" algn="ctr">
                        <a:lnSpc>
                          <a:spcPts val="1600"/>
                        </a:lnSpc>
                        <a:spcBef>
                          <a:spcPts val="5"/>
                        </a:spcBef>
                        <a:spcAft>
                          <a:spcPts val="0"/>
                        </a:spcAft>
                      </a:pPr>
                      <a:r>
                        <a:rPr lang="ru-RU" sz="1100" dirty="0">
                          <a:effectLst/>
                          <a:latin typeface="Times New Roman"/>
                          <a:ea typeface="Times New Roman"/>
                          <a:cs typeface="Times New Roman"/>
                        </a:rPr>
                        <a:t> </a:t>
                      </a:r>
                      <a:endParaRPr lang="ru-RU" sz="1100" dirty="0">
                        <a:effectLst/>
                        <a:latin typeface="Calibri"/>
                        <a:ea typeface="Calibri"/>
                        <a:cs typeface="Times New Roman"/>
                      </a:endParaRPr>
                    </a:p>
                  </a:txBody>
                  <a:tcPr marL="0" marR="0" marT="0" marB="0"/>
                </a:tc>
              </a:tr>
              <a:tr h="219265">
                <a:tc rowSpan="2">
                  <a:txBody>
                    <a:bodyPr/>
                    <a:lstStyle/>
                    <a:p>
                      <a:pPr marL="211455" marR="208915" algn="ctr">
                        <a:lnSpc>
                          <a:spcPts val="1600"/>
                        </a:lnSpc>
                        <a:spcAft>
                          <a:spcPts val="0"/>
                        </a:spcAft>
                      </a:pPr>
                      <a:r>
                        <a:rPr lang="ru-RU" sz="1100" b="1" dirty="0">
                          <a:effectLst/>
                          <a:latin typeface="Times New Roman"/>
                          <a:ea typeface="Times New Roman"/>
                          <a:cs typeface="Times New Roman"/>
                        </a:rPr>
                        <a:t>2</a:t>
                      </a:r>
                      <a:endParaRPr lang="ru-RU" sz="1100" dirty="0">
                        <a:effectLst/>
                        <a:latin typeface="Calibri"/>
                        <a:ea typeface="Calibri"/>
                        <a:cs typeface="Times New Roman"/>
                      </a:endParaRPr>
                    </a:p>
                  </a:txBody>
                  <a:tcPr marL="0" marR="0" marT="0" marB="0"/>
                </a:tc>
                <a:tc>
                  <a:txBody>
                    <a:bodyPr/>
                    <a:lstStyle/>
                    <a:p>
                      <a:pPr marL="280035" marR="277495" algn="ctr">
                        <a:lnSpc>
                          <a:spcPts val="1600"/>
                        </a:lnSpc>
                        <a:spcAft>
                          <a:spcPts val="0"/>
                        </a:spcAft>
                      </a:pPr>
                      <a:r>
                        <a:rPr lang="en-US"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a:lnSpc>
                          <a:spcPct val="115000"/>
                        </a:lnSpc>
                        <a:spcAft>
                          <a:spcPts val="0"/>
                        </a:spcAft>
                      </a:pPr>
                      <a:r>
                        <a:rPr lang="ru-RU" sz="1100" dirty="0">
                          <a:effectLst/>
                          <a:latin typeface="Calibri"/>
                          <a:ea typeface="Calibri"/>
                          <a:cs typeface="Times New Roman"/>
                        </a:rPr>
                        <a:t> </a:t>
                      </a:r>
                      <a:endParaRPr lang="ru-RU" sz="1100" dirty="0">
                        <a:effectLst/>
                        <a:latin typeface="Calibri"/>
                        <a:ea typeface="Times New Roman"/>
                        <a:cs typeface="Times New Roman"/>
                      </a:endParaRPr>
                    </a:p>
                  </a:txBody>
                  <a:tcPr marL="0" marR="0" marT="0" marB="0"/>
                </a:tc>
                <a:tc>
                  <a:txBody>
                    <a:bodyPr/>
                    <a:lstStyle/>
                    <a:p>
                      <a:pPr>
                        <a:lnSpc>
                          <a:spcPct val="115000"/>
                        </a:lnSpc>
                        <a:spcAft>
                          <a:spcPts val="0"/>
                        </a:spcAft>
                      </a:pPr>
                      <a:r>
                        <a:rPr lang="ru-RU" sz="1100" dirty="0">
                          <a:effectLst/>
                          <a:latin typeface="Calibri"/>
                          <a:ea typeface="Calibri"/>
                          <a:cs typeface="Times New Roman"/>
                        </a:rPr>
                        <a:t> </a:t>
                      </a:r>
                      <a:endParaRPr lang="ru-RU" sz="1100" dirty="0">
                        <a:effectLst/>
                        <a:latin typeface="Calibri"/>
                        <a:ea typeface="Times New Roman"/>
                        <a:cs typeface="Times New Roman"/>
                      </a:endParaRPr>
                    </a:p>
                  </a:txBody>
                  <a:tcPr marL="0" marR="0" marT="0" marB="0"/>
                </a:tc>
                <a:tc>
                  <a:txBody>
                    <a:bodyPr/>
                    <a:lstStyle/>
                    <a:p>
                      <a:pPr marL="278765" marR="277495" algn="ctr">
                        <a:lnSpc>
                          <a:spcPts val="1600"/>
                        </a:lnSpc>
                        <a:spcAft>
                          <a:spcPts val="0"/>
                        </a:spcAft>
                      </a:pPr>
                      <a:r>
                        <a:rPr lang="en-US"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algn="ctr">
                        <a:lnSpc>
                          <a:spcPct val="115000"/>
                        </a:lnSpc>
                        <a:spcAft>
                          <a:spcPts val="0"/>
                        </a:spcAft>
                      </a:pPr>
                      <a:r>
                        <a:rPr lang="ru-RU" sz="1100" dirty="0">
                          <a:effectLst/>
                          <a:latin typeface="Calibri"/>
                          <a:ea typeface="Calibri"/>
                          <a:cs typeface="Times New Roman"/>
                        </a:rPr>
                        <a:t>+</a:t>
                      </a:r>
                      <a:endParaRPr lang="ru-RU" sz="1100" dirty="0">
                        <a:effectLst/>
                        <a:latin typeface="Calibri"/>
                        <a:ea typeface="Times New Roman"/>
                        <a:cs typeface="Times New Roman"/>
                      </a:endParaRPr>
                    </a:p>
                  </a:txBody>
                  <a:tcPr marL="0" marR="0" marT="0" marB="0"/>
                </a:tc>
                <a:tc>
                  <a:txBody>
                    <a:bodyPr/>
                    <a:lstStyle/>
                    <a:p>
                      <a:pPr algn="ctr">
                        <a:lnSpc>
                          <a:spcPct val="115000"/>
                        </a:lnSpc>
                        <a:spcAft>
                          <a:spcPts val="0"/>
                        </a:spcAft>
                      </a:pPr>
                      <a:r>
                        <a:rPr lang="ru-RU" sz="1100" dirty="0">
                          <a:effectLst/>
                          <a:latin typeface="Calibri"/>
                          <a:ea typeface="Calibri"/>
                          <a:cs typeface="Times New Roman"/>
                        </a:rPr>
                        <a:t>+</a:t>
                      </a:r>
                      <a:endParaRPr lang="ru-RU" sz="1100" dirty="0">
                        <a:effectLst/>
                        <a:latin typeface="Calibri"/>
                        <a:ea typeface="Times New Roman"/>
                        <a:cs typeface="Times New Roman"/>
                      </a:endParaRPr>
                    </a:p>
                  </a:txBody>
                  <a:tcPr marL="0" marR="0" marT="0" marB="0"/>
                </a:tc>
                <a:tc>
                  <a:txBody>
                    <a:bodyPr/>
                    <a:lstStyle/>
                    <a:p>
                      <a:pPr marL="280035" marR="277495" algn="ctr">
                        <a:lnSpc>
                          <a:spcPts val="1600"/>
                        </a:lnSpc>
                        <a:spcAft>
                          <a:spcPts val="0"/>
                        </a:spcAft>
                      </a:pPr>
                      <a:r>
                        <a:rPr lang="en-US"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80035" marR="276225" algn="ctr">
                        <a:lnSpc>
                          <a:spcPts val="1600"/>
                        </a:lnSpc>
                        <a:spcAft>
                          <a:spcPts val="0"/>
                        </a:spcAft>
                      </a:pPr>
                      <a:r>
                        <a:rPr lang="en-US"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69215">
                        <a:lnSpc>
                          <a:spcPts val="1600"/>
                        </a:lnSpc>
                        <a:spcAft>
                          <a:spcPts val="0"/>
                        </a:spcAft>
                      </a:pPr>
                      <a:r>
                        <a:rPr lang="en-US" sz="1100" dirty="0">
                          <a:effectLst/>
                          <a:latin typeface="Times New Roman"/>
                          <a:ea typeface="Times New Roman"/>
                          <a:cs typeface="Times New Roman"/>
                        </a:rPr>
                        <a:t> </a:t>
                      </a:r>
                      <a:endParaRPr lang="ru-RU" sz="1100" dirty="0">
                        <a:effectLst/>
                        <a:latin typeface="Calibri"/>
                        <a:ea typeface="Calibri"/>
                        <a:cs typeface="Times New Roman"/>
                      </a:endParaRPr>
                    </a:p>
                  </a:txBody>
                  <a:tcPr marL="0" marR="0" marT="0" marB="0"/>
                </a:tc>
              </a:tr>
              <a:tr h="219265">
                <a:tc vMerge="1">
                  <a:txBody>
                    <a:bodyPr/>
                    <a:lstStyle/>
                    <a:p>
                      <a:endParaRPr lang="ru-RU"/>
                    </a:p>
                  </a:txBody>
                  <a:tcPr/>
                </a:tc>
                <a:tc>
                  <a:txBody>
                    <a:bodyPr/>
                    <a:lstStyle/>
                    <a:p>
                      <a:pPr marL="280035" marR="277495" algn="ctr">
                        <a:lnSpc>
                          <a:spcPts val="1600"/>
                        </a:lnSpc>
                        <a:spcAft>
                          <a:spcPts val="0"/>
                        </a:spcAft>
                      </a:pPr>
                      <a:r>
                        <a:rPr lang="en-US" sz="1100" b="1" dirty="0">
                          <a:effectLst/>
                          <a:latin typeface="Times New Roman"/>
                          <a:ea typeface="Times New Roman"/>
                          <a:cs typeface="Times New Roman"/>
                        </a:rPr>
                        <a:t> </a:t>
                      </a:r>
                      <a:endParaRPr lang="ru-RU" sz="1100" dirty="0">
                        <a:effectLst/>
                        <a:latin typeface="Calibri"/>
                        <a:ea typeface="Calibri"/>
                        <a:cs typeface="Times New Roman"/>
                      </a:endParaRPr>
                    </a:p>
                  </a:txBody>
                  <a:tcPr marL="0" marR="0" marT="0" marB="0"/>
                </a:tc>
                <a:tc>
                  <a:txBody>
                    <a:bodyPr/>
                    <a:lstStyle/>
                    <a:p>
                      <a:pPr>
                        <a:lnSpc>
                          <a:spcPct val="115000"/>
                        </a:lnSpc>
                        <a:spcAft>
                          <a:spcPts val="0"/>
                        </a:spcAft>
                      </a:pPr>
                      <a:r>
                        <a:rPr lang="ru-RU" sz="1100" dirty="0">
                          <a:effectLst/>
                          <a:latin typeface="Calibri"/>
                          <a:ea typeface="Calibri"/>
                          <a:cs typeface="Times New Roman"/>
                        </a:rPr>
                        <a:t>+</a:t>
                      </a:r>
                      <a:endParaRPr lang="ru-RU" sz="1100" dirty="0">
                        <a:effectLst/>
                        <a:latin typeface="Calibri"/>
                        <a:ea typeface="Times New Roman"/>
                        <a:cs typeface="Times New Roman"/>
                      </a:endParaRPr>
                    </a:p>
                  </a:txBody>
                  <a:tcPr marL="0" marR="0" marT="0" marB="0"/>
                </a:tc>
                <a:tc>
                  <a:txBody>
                    <a:bodyPr/>
                    <a:lstStyle/>
                    <a:p>
                      <a:pPr>
                        <a:lnSpc>
                          <a:spcPct val="115000"/>
                        </a:lnSpc>
                        <a:spcAft>
                          <a:spcPts val="0"/>
                        </a:spcAft>
                      </a:pPr>
                      <a:r>
                        <a:rPr lang="en-US" sz="1100" dirty="0">
                          <a:effectLst/>
                          <a:latin typeface="Calibri"/>
                          <a:ea typeface="Calibri"/>
                          <a:cs typeface="Times New Roman"/>
                        </a:rPr>
                        <a:t> </a:t>
                      </a:r>
                      <a:endParaRPr lang="ru-RU" sz="1100" dirty="0">
                        <a:effectLst/>
                        <a:latin typeface="Calibri"/>
                        <a:ea typeface="Times New Roman"/>
                        <a:cs typeface="Times New Roman"/>
                      </a:endParaRPr>
                    </a:p>
                  </a:txBody>
                  <a:tcPr marL="0" marR="0" marT="0" marB="0"/>
                </a:tc>
                <a:tc>
                  <a:txBody>
                    <a:bodyPr/>
                    <a:lstStyle/>
                    <a:p>
                      <a:pPr marL="278765" marR="277495" algn="ctr">
                        <a:lnSpc>
                          <a:spcPts val="1600"/>
                        </a:lnSpc>
                        <a:spcAft>
                          <a:spcPts val="0"/>
                        </a:spcAft>
                      </a:pPr>
                      <a:r>
                        <a:rPr lang="ru-RU"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algn="ctr">
                        <a:lnSpc>
                          <a:spcPct val="115000"/>
                        </a:lnSpc>
                        <a:spcAft>
                          <a:spcPts val="0"/>
                        </a:spcAft>
                      </a:pPr>
                      <a:r>
                        <a:rPr lang="ru-RU" sz="1100" dirty="0">
                          <a:effectLst/>
                          <a:latin typeface="Calibri"/>
                          <a:ea typeface="Calibri"/>
                          <a:cs typeface="Times New Roman"/>
                        </a:rPr>
                        <a:t>+</a:t>
                      </a:r>
                      <a:endParaRPr lang="ru-RU" sz="1100" dirty="0">
                        <a:effectLst/>
                        <a:latin typeface="Calibri"/>
                        <a:ea typeface="Times New Roman"/>
                        <a:cs typeface="Times New Roman"/>
                      </a:endParaRPr>
                    </a:p>
                  </a:txBody>
                  <a:tcPr marL="0" marR="0" marT="0" marB="0"/>
                </a:tc>
                <a:tc>
                  <a:txBody>
                    <a:bodyPr/>
                    <a:lstStyle/>
                    <a:p>
                      <a:pPr algn="ctr">
                        <a:lnSpc>
                          <a:spcPct val="115000"/>
                        </a:lnSpc>
                        <a:spcAft>
                          <a:spcPts val="0"/>
                        </a:spcAft>
                      </a:pPr>
                      <a:r>
                        <a:rPr lang="en-US" sz="1100" dirty="0">
                          <a:effectLst/>
                          <a:latin typeface="Calibri"/>
                          <a:ea typeface="Calibri"/>
                          <a:cs typeface="Times New Roman"/>
                        </a:rPr>
                        <a:t> </a:t>
                      </a:r>
                      <a:endParaRPr lang="ru-RU" sz="1100" dirty="0">
                        <a:effectLst/>
                        <a:latin typeface="Calibri"/>
                        <a:ea typeface="Times New Roman"/>
                        <a:cs typeface="Times New Roman"/>
                      </a:endParaRPr>
                    </a:p>
                  </a:txBody>
                  <a:tcPr marL="0" marR="0" marT="0" marB="0"/>
                </a:tc>
                <a:tc>
                  <a:txBody>
                    <a:bodyPr/>
                    <a:lstStyle/>
                    <a:p>
                      <a:pPr marL="280035" marR="277495" algn="ctr">
                        <a:lnSpc>
                          <a:spcPts val="1600"/>
                        </a:lnSpc>
                        <a:spcAft>
                          <a:spcPts val="0"/>
                        </a:spcAft>
                      </a:pPr>
                      <a:r>
                        <a:rPr lang="ru-RU"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80035" marR="276225" algn="ctr">
                        <a:lnSpc>
                          <a:spcPts val="1600"/>
                        </a:lnSpc>
                        <a:spcAft>
                          <a:spcPts val="0"/>
                        </a:spcAft>
                      </a:pPr>
                      <a:r>
                        <a:rPr lang="en-US" sz="1100" b="1" dirty="0">
                          <a:effectLst/>
                          <a:latin typeface="Times New Roman"/>
                          <a:ea typeface="Times New Roman"/>
                          <a:cs typeface="Times New Roman"/>
                        </a:rPr>
                        <a:t> </a:t>
                      </a:r>
                      <a:endParaRPr lang="ru-RU" sz="1100" dirty="0">
                        <a:effectLst/>
                        <a:latin typeface="Calibri"/>
                        <a:ea typeface="Calibri"/>
                        <a:cs typeface="Times New Roman"/>
                      </a:endParaRPr>
                    </a:p>
                  </a:txBody>
                  <a:tcPr marL="0" marR="0" marT="0" marB="0"/>
                </a:tc>
                <a:tc>
                  <a:txBody>
                    <a:bodyPr/>
                    <a:lstStyle/>
                    <a:p>
                      <a:pPr marL="69215">
                        <a:lnSpc>
                          <a:spcPts val="1600"/>
                        </a:lnSpc>
                        <a:spcAft>
                          <a:spcPts val="0"/>
                        </a:spcAft>
                      </a:pPr>
                      <a:r>
                        <a:rPr lang="en-US" sz="1100" b="1" dirty="0">
                          <a:effectLst/>
                          <a:latin typeface="Times New Roman"/>
                          <a:ea typeface="Times New Roman"/>
                          <a:cs typeface="Times New Roman"/>
                        </a:rPr>
                        <a:t> </a:t>
                      </a:r>
                      <a:endParaRPr lang="ru-RU" sz="1100" dirty="0">
                        <a:effectLst/>
                        <a:latin typeface="Calibri"/>
                        <a:ea typeface="Calibri"/>
                        <a:cs typeface="Times New Roman"/>
                      </a:endParaRPr>
                    </a:p>
                  </a:txBody>
                  <a:tcPr marL="0" marR="0" marT="0" marB="0"/>
                </a:tc>
              </a:tr>
              <a:tr h="219265">
                <a:tc rowSpan="3">
                  <a:txBody>
                    <a:bodyPr/>
                    <a:lstStyle/>
                    <a:p>
                      <a:pPr marL="211455" marR="208915" algn="ctr">
                        <a:lnSpc>
                          <a:spcPts val="1600"/>
                        </a:lnSpc>
                        <a:spcBef>
                          <a:spcPts val="5"/>
                        </a:spcBef>
                        <a:spcAft>
                          <a:spcPts val="0"/>
                        </a:spcAft>
                      </a:pPr>
                      <a:r>
                        <a:rPr lang="ru-RU" sz="1100" b="1" dirty="0">
                          <a:effectLst/>
                          <a:latin typeface="Times New Roman"/>
                          <a:ea typeface="Times New Roman"/>
                          <a:cs typeface="Times New Roman"/>
                        </a:rPr>
                        <a:t>3</a:t>
                      </a:r>
                      <a:endParaRPr lang="ru-RU" sz="1100" dirty="0">
                        <a:effectLst/>
                        <a:latin typeface="Calibri"/>
                        <a:ea typeface="Calibri"/>
                        <a:cs typeface="Times New Roman"/>
                      </a:endParaRPr>
                    </a:p>
                  </a:txBody>
                  <a:tcPr marL="0" marR="0" marT="0" marB="0"/>
                </a:tc>
                <a:tc>
                  <a:txBody>
                    <a:bodyPr/>
                    <a:lstStyle/>
                    <a:p>
                      <a:pPr marL="280035" marR="277495" algn="ctr">
                        <a:lnSpc>
                          <a:spcPts val="1600"/>
                        </a:lnSpc>
                        <a:spcBef>
                          <a:spcPts val="5"/>
                        </a:spcBef>
                        <a:spcAft>
                          <a:spcPts val="0"/>
                        </a:spcAft>
                      </a:pPr>
                      <a:r>
                        <a:rPr lang="ru-RU"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a:lnSpc>
                          <a:spcPct val="115000"/>
                        </a:lnSpc>
                        <a:spcAft>
                          <a:spcPts val="0"/>
                        </a:spcAft>
                      </a:pPr>
                      <a:r>
                        <a:rPr lang="ru-RU" sz="1100" dirty="0">
                          <a:effectLst/>
                          <a:latin typeface="Calibri"/>
                          <a:ea typeface="Calibri"/>
                          <a:cs typeface="Times New Roman"/>
                        </a:rPr>
                        <a:t> </a:t>
                      </a:r>
                      <a:endParaRPr lang="ru-RU" sz="1100" dirty="0">
                        <a:effectLst/>
                        <a:latin typeface="Calibri"/>
                        <a:ea typeface="Times New Roman"/>
                        <a:cs typeface="Times New Roman"/>
                      </a:endParaRPr>
                    </a:p>
                  </a:txBody>
                  <a:tcPr marL="0" marR="0" marT="0" marB="0"/>
                </a:tc>
                <a:tc>
                  <a:txBody>
                    <a:bodyPr/>
                    <a:lstStyle/>
                    <a:p>
                      <a:pPr>
                        <a:lnSpc>
                          <a:spcPct val="115000"/>
                        </a:lnSpc>
                        <a:spcAft>
                          <a:spcPts val="0"/>
                        </a:spcAft>
                      </a:pPr>
                      <a:r>
                        <a:rPr lang="ru-RU" sz="1100" dirty="0">
                          <a:effectLst/>
                          <a:latin typeface="Calibri"/>
                          <a:ea typeface="Calibri"/>
                          <a:cs typeface="Times New Roman"/>
                        </a:rPr>
                        <a:t> </a:t>
                      </a:r>
                      <a:endParaRPr lang="ru-RU" sz="1100" dirty="0">
                        <a:effectLst/>
                        <a:latin typeface="Calibri"/>
                        <a:ea typeface="Times New Roman"/>
                        <a:cs typeface="Times New Roman"/>
                      </a:endParaRPr>
                    </a:p>
                  </a:txBody>
                  <a:tcPr marL="0" marR="0" marT="0" marB="0"/>
                </a:tc>
                <a:tc>
                  <a:txBody>
                    <a:bodyPr/>
                    <a:lstStyle/>
                    <a:p>
                      <a:pPr marL="278765" marR="277495" algn="ctr">
                        <a:lnSpc>
                          <a:spcPts val="1600"/>
                        </a:lnSpc>
                        <a:spcBef>
                          <a:spcPts val="5"/>
                        </a:spcBef>
                        <a:spcAft>
                          <a:spcPts val="0"/>
                        </a:spcAft>
                      </a:pPr>
                      <a:r>
                        <a:rPr lang="en-US"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78765" marR="277495" algn="ctr">
                        <a:lnSpc>
                          <a:spcPts val="1600"/>
                        </a:lnSpc>
                        <a:spcBef>
                          <a:spcPts val="5"/>
                        </a:spcBef>
                        <a:spcAft>
                          <a:spcPts val="0"/>
                        </a:spcAft>
                      </a:pPr>
                      <a:r>
                        <a:rPr lang="en-US"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78765" marR="277495" algn="ctr">
                        <a:lnSpc>
                          <a:spcPts val="1600"/>
                        </a:lnSpc>
                        <a:spcBef>
                          <a:spcPts val="5"/>
                        </a:spcBef>
                        <a:spcAft>
                          <a:spcPts val="0"/>
                        </a:spcAft>
                      </a:pPr>
                      <a:r>
                        <a:rPr lang="ru-RU" sz="1100"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80035" marR="277495" algn="ctr">
                        <a:lnSpc>
                          <a:spcPts val="1600"/>
                        </a:lnSpc>
                        <a:spcBef>
                          <a:spcPts val="5"/>
                        </a:spcBef>
                        <a:spcAft>
                          <a:spcPts val="0"/>
                        </a:spcAft>
                      </a:pPr>
                      <a:r>
                        <a:rPr lang="en-US"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80035" marR="276225" algn="ctr">
                        <a:lnSpc>
                          <a:spcPts val="1600"/>
                        </a:lnSpc>
                        <a:spcBef>
                          <a:spcPts val="5"/>
                        </a:spcBef>
                        <a:spcAft>
                          <a:spcPts val="0"/>
                        </a:spcAft>
                      </a:pPr>
                      <a:r>
                        <a:rPr lang="ru-RU" sz="1100" dirty="0">
                          <a:effectLst/>
                          <a:latin typeface="Times New Roman"/>
                          <a:ea typeface="Times New Roman"/>
                          <a:cs typeface="Times New Roman"/>
                        </a:rPr>
                        <a:t> </a:t>
                      </a:r>
                      <a:endParaRPr lang="ru-RU" sz="1100" dirty="0">
                        <a:effectLst/>
                        <a:latin typeface="Calibri"/>
                        <a:ea typeface="Calibri"/>
                        <a:cs typeface="Times New Roman"/>
                      </a:endParaRPr>
                    </a:p>
                  </a:txBody>
                  <a:tcPr marL="0" marR="0" marT="0" marB="0"/>
                </a:tc>
                <a:tc>
                  <a:txBody>
                    <a:bodyPr/>
                    <a:lstStyle/>
                    <a:p>
                      <a:pPr marL="280035" marR="276225" algn="ctr">
                        <a:lnSpc>
                          <a:spcPts val="1600"/>
                        </a:lnSpc>
                        <a:spcBef>
                          <a:spcPts val="5"/>
                        </a:spcBef>
                        <a:spcAft>
                          <a:spcPts val="0"/>
                        </a:spcAft>
                      </a:pPr>
                      <a:r>
                        <a:rPr lang="en-US"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r>
              <a:tr h="219265">
                <a:tc vMerge="1">
                  <a:txBody>
                    <a:bodyPr/>
                    <a:lstStyle/>
                    <a:p>
                      <a:endParaRPr lang="ru-RU"/>
                    </a:p>
                  </a:txBody>
                  <a:tcPr/>
                </a:tc>
                <a:tc>
                  <a:txBody>
                    <a:bodyPr/>
                    <a:lstStyle/>
                    <a:p>
                      <a:pPr marL="280035" marR="277495" algn="ctr">
                        <a:lnSpc>
                          <a:spcPts val="1600"/>
                        </a:lnSpc>
                        <a:spcBef>
                          <a:spcPts val="5"/>
                        </a:spcBef>
                        <a:spcAft>
                          <a:spcPts val="0"/>
                        </a:spcAft>
                      </a:pPr>
                      <a:r>
                        <a:rPr lang="en-US" sz="1100" b="1" dirty="0">
                          <a:effectLst/>
                          <a:latin typeface="Times New Roman"/>
                          <a:ea typeface="Times New Roman"/>
                          <a:cs typeface="Times New Roman"/>
                        </a:rPr>
                        <a:t> </a:t>
                      </a:r>
                      <a:endParaRPr lang="ru-RU" sz="1100" dirty="0">
                        <a:effectLst/>
                        <a:latin typeface="Calibri"/>
                        <a:ea typeface="Calibri"/>
                        <a:cs typeface="Times New Roman"/>
                      </a:endParaRPr>
                    </a:p>
                  </a:txBody>
                  <a:tcPr marL="0" marR="0" marT="0" marB="0"/>
                </a:tc>
                <a:tc>
                  <a:txBody>
                    <a:bodyPr/>
                    <a:lstStyle/>
                    <a:p>
                      <a:pPr>
                        <a:lnSpc>
                          <a:spcPct val="115000"/>
                        </a:lnSpc>
                        <a:spcAft>
                          <a:spcPts val="0"/>
                        </a:spcAft>
                      </a:pPr>
                      <a:r>
                        <a:rPr lang="ru-RU" sz="1100" dirty="0">
                          <a:effectLst/>
                          <a:latin typeface="Calibri"/>
                          <a:ea typeface="Calibri"/>
                          <a:cs typeface="Times New Roman"/>
                        </a:rPr>
                        <a:t>+</a:t>
                      </a:r>
                      <a:endParaRPr lang="ru-RU" sz="1100" dirty="0">
                        <a:effectLst/>
                        <a:latin typeface="Calibri"/>
                        <a:ea typeface="Times New Roman"/>
                        <a:cs typeface="Times New Roman"/>
                      </a:endParaRPr>
                    </a:p>
                  </a:txBody>
                  <a:tcPr marL="0" marR="0" marT="0" marB="0"/>
                </a:tc>
                <a:tc>
                  <a:txBody>
                    <a:bodyPr/>
                    <a:lstStyle/>
                    <a:p>
                      <a:pPr>
                        <a:lnSpc>
                          <a:spcPct val="115000"/>
                        </a:lnSpc>
                        <a:spcAft>
                          <a:spcPts val="0"/>
                        </a:spcAft>
                      </a:pPr>
                      <a:r>
                        <a:rPr lang="ru-RU" sz="1100" dirty="0">
                          <a:effectLst/>
                          <a:latin typeface="Calibri"/>
                          <a:ea typeface="Calibri"/>
                          <a:cs typeface="Times New Roman"/>
                        </a:rPr>
                        <a:t> </a:t>
                      </a:r>
                      <a:endParaRPr lang="ru-RU" sz="1100" dirty="0">
                        <a:effectLst/>
                        <a:latin typeface="Calibri"/>
                        <a:ea typeface="Times New Roman"/>
                        <a:cs typeface="Times New Roman"/>
                      </a:endParaRPr>
                    </a:p>
                  </a:txBody>
                  <a:tcPr marL="0" marR="0" marT="0" marB="0"/>
                </a:tc>
                <a:tc>
                  <a:txBody>
                    <a:bodyPr/>
                    <a:lstStyle/>
                    <a:p>
                      <a:pPr marL="278765" marR="277495" algn="ctr">
                        <a:lnSpc>
                          <a:spcPts val="1600"/>
                        </a:lnSpc>
                        <a:spcBef>
                          <a:spcPts val="5"/>
                        </a:spcBef>
                        <a:spcAft>
                          <a:spcPts val="0"/>
                        </a:spcAft>
                      </a:pPr>
                      <a:r>
                        <a:rPr lang="ru-RU"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78765" marR="277495" algn="ctr">
                        <a:lnSpc>
                          <a:spcPts val="1600"/>
                        </a:lnSpc>
                        <a:spcBef>
                          <a:spcPts val="5"/>
                        </a:spcBef>
                        <a:spcAft>
                          <a:spcPts val="0"/>
                        </a:spcAft>
                      </a:pPr>
                      <a:r>
                        <a:rPr lang="ru-RU"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78765" marR="277495" algn="ctr">
                        <a:lnSpc>
                          <a:spcPts val="1600"/>
                        </a:lnSpc>
                        <a:spcBef>
                          <a:spcPts val="5"/>
                        </a:spcBef>
                        <a:spcAft>
                          <a:spcPts val="0"/>
                        </a:spcAft>
                      </a:pPr>
                      <a:r>
                        <a:rPr lang="ru-RU" sz="1100"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80035" marR="277495" algn="ctr">
                        <a:lnSpc>
                          <a:spcPts val="1600"/>
                        </a:lnSpc>
                        <a:spcBef>
                          <a:spcPts val="5"/>
                        </a:spcBef>
                        <a:spcAft>
                          <a:spcPts val="0"/>
                        </a:spcAft>
                      </a:pPr>
                      <a:r>
                        <a:rPr lang="ru-RU"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80035" marR="276225" algn="ctr">
                        <a:lnSpc>
                          <a:spcPts val="1600"/>
                        </a:lnSpc>
                        <a:spcBef>
                          <a:spcPts val="5"/>
                        </a:spcBef>
                        <a:spcAft>
                          <a:spcPts val="0"/>
                        </a:spcAft>
                      </a:pPr>
                      <a:r>
                        <a:rPr lang="en-US" sz="1100" b="1" dirty="0">
                          <a:effectLst/>
                          <a:latin typeface="Times New Roman"/>
                          <a:ea typeface="Times New Roman"/>
                          <a:cs typeface="Times New Roman"/>
                        </a:rPr>
                        <a:t> </a:t>
                      </a:r>
                      <a:endParaRPr lang="ru-RU" sz="1100" dirty="0">
                        <a:effectLst/>
                        <a:latin typeface="Calibri"/>
                        <a:ea typeface="Calibri"/>
                        <a:cs typeface="Times New Roman"/>
                      </a:endParaRPr>
                    </a:p>
                  </a:txBody>
                  <a:tcPr marL="0" marR="0" marT="0" marB="0"/>
                </a:tc>
                <a:tc>
                  <a:txBody>
                    <a:bodyPr/>
                    <a:lstStyle/>
                    <a:p>
                      <a:pPr marL="280035" marR="276225" algn="ctr">
                        <a:lnSpc>
                          <a:spcPts val="1600"/>
                        </a:lnSpc>
                        <a:spcBef>
                          <a:spcPts val="5"/>
                        </a:spcBef>
                        <a:spcAft>
                          <a:spcPts val="0"/>
                        </a:spcAft>
                      </a:pPr>
                      <a:r>
                        <a:rPr lang="en-US" sz="1100" b="1" dirty="0">
                          <a:effectLst/>
                          <a:latin typeface="Times New Roman"/>
                          <a:ea typeface="Times New Roman"/>
                          <a:cs typeface="Times New Roman"/>
                        </a:rPr>
                        <a:t> </a:t>
                      </a:r>
                      <a:endParaRPr lang="ru-RU" sz="1100" dirty="0">
                        <a:effectLst/>
                        <a:latin typeface="Calibri"/>
                        <a:ea typeface="Calibri"/>
                        <a:cs typeface="Times New Roman"/>
                      </a:endParaRPr>
                    </a:p>
                  </a:txBody>
                  <a:tcPr marL="0" marR="0" marT="0" marB="0"/>
                </a:tc>
              </a:tr>
              <a:tr h="219265">
                <a:tc vMerge="1">
                  <a:txBody>
                    <a:bodyPr/>
                    <a:lstStyle/>
                    <a:p>
                      <a:endParaRPr lang="ru-RU"/>
                    </a:p>
                  </a:txBody>
                  <a:tcPr/>
                </a:tc>
                <a:tc>
                  <a:txBody>
                    <a:bodyPr/>
                    <a:lstStyle/>
                    <a:p>
                      <a:pPr marL="280035" marR="277495" algn="ctr">
                        <a:lnSpc>
                          <a:spcPts val="1600"/>
                        </a:lnSpc>
                        <a:spcBef>
                          <a:spcPts val="5"/>
                        </a:spcBef>
                        <a:spcAft>
                          <a:spcPts val="0"/>
                        </a:spcAft>
                      </a:pPr>
                      <a:r>
                        <a:rPr lang="en-US" sz="1100" b="1" dirty="0">
                          <a:effectLst/>
                          <a:latin typeface="Times New Roman"/>
                          <a:ea typeface="Times New Roman"/>
                          <a:cs typeface="Times New Roman"/>
                        </a:rPr>
                        <a:t> </a:t>
                      </a:r>
                      <a:endParaRPr lang="ru-RU" sz="1100" dirty="0">
                        <a:effectLst/>
                        <a:latin typeface="Calibri"/>
                        <a:ea typeface="Calibri"/>
                        <a:cs typeface="Times New Roman"/>
                      </a:endParaRPr>
                    </a:p>
                  </a:txBody>
                  <a:tcPr marL="0" marR="0" marT="0" marB="0"/>
                </a:tc>
                <a:tc>
                  <a:txBody>
                    <a:bodyPr/>
                    <a:lstStyle/>
                    <a:p>
                      <a:pPr>
                        <a:lnSpc>
                          <a:spcPct val="115000"/>
                        </a:lnSpc>
                        <a:spcAft>
                          <a:spcPts val="0"/>
                        </a:spcAft>
                      </a:pPr>
                      <a:r>
                        <a:rPr lang="en-US" sz="1100" dirty="0">
                          <a:effectLst/>
                          <a:latin typeface="Calibri"/>
                          <a:ea typeface="Calibri"/>
                          <a:cs typeface="Times New Roman"/>
                        </a:rPr>
                        <a:t> </a:t>
                      </a:r>
                      <a:endParaRPr lang="ru-RU" sz="1100" dirty="0">
                        <a:effectLst/>
                        <a:latin typeface="Calibri"/>
                        <a:ea typeface="Times New Roman"/>
                        <a:cs typeface="Times New Roman"/>
                      </a:endParaRPr>
                    </a:p>
                  </a:txBody>
                  <a:tcPr marL="0" marR="0" marT="0" marB="0"/>
                </a:tc>
                <a:tc>
                  <a:txBody>
                    <a:bodyPr/>
                    <a:lstStyle/>
                    <a:p>
                      <a:pPr>
                        <a:lnSpc>
                          <a:spcPct val="115000"/>
                        </a:lnSpc>
                        <a:spcAft>
                          <a:spcPts val="0"/>
                        </a:spcAft>
                      </a:pPr>
                      <a:r>
                        <a:rPr lang="ru-RU" sz="1100" dirty="0">
                          <a:effectLst/>
                          <a:latin typeface="Calibri"/>
                          <a:ea typeface="Calibri"/>
                          <a:cs typeface="Times New Roman"/>
                        </a:rPr>
                        <a:t>+</a:t>
                      </a:r>
                      <a:endParaRPr lang="ru-RU" sz="1100" dirty="0">
                        <a:effectLst/>
                        <a:latin typeface="Calibri"/>
                        <a:ea typeface="Times New Roman"/>
                        <a:cs typeface="Times New Roman"/>
                      </a:endParaRPr>
                    </a:p>
                  </a:txBody>
                  <a:tcPr marL="0" marR="0" marT="0" marB="0"/>
                </a:tc>
                <a:tc>
                  <a:txBody>
                    <a:bodyPr/>
                    <a:lstStyle/>
                    <a:p>
                      <a:pPr marL="278765" marR="277495" algn="ctr">
                        <a:lnSpc>
                          <a:spcPts val="1600"/>
                        </a:lnSpc>
                        <a:spcBef>
                          <a:spcPts val="5"/>
                        </a:spcBef>
                        <a:spcAft>
                          <a:spcPts val="0"/>
                        </a:spcAft>
                      </a:pPr>
                      <a:r>
                        <a:rPr lang="ru-RU"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78765" marR="277495" algn="ctr">
                        <a:lnSpc>
                          <a:spcPts val="1600"/>
                        </a:lnSpc>
                        <a:spcBef>
                          <a:spcPts val="5"/>
                        </a:spcBef>
                        <a:spcAft>
                          <a:spcPts val="0"/>
                        </a:spcAft>
                      </a:pPr>
                      <a:r>
                        <a:rPr lang="ru-RU"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78765" marR="277495" algn="ctr">
                        <a:lnSpc>
                          <a:spcPts val="1600"/>
                        </a:lnSpc>
                        <a:spcBef>
                          <a:spcPts val="5"/>
                        </a:spcBef>
                        <a:spcAft>
                          <a:spcPts val="0"/>
                        </a:spcAft>
                      </a:pPr>
                      <a:r>
                        <a:rPr lang="ru-RU" sz="1100"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80035" marR="277495" algn="ctr">
                        <a:lnSpc>
                          <a:spcPts val="1600"/>
                        </a:lnSpc>
                        <a:spcBef>
                          <a:spcPts val="5"/>
                        </a:spcBef>
                        <a:spcAft>
                          <a:spcPts val="0"/>
                        </a:spcAft>
                      </a:pPr>
                      <a:r>
                        <a:rPr lang="ru-RU"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80035" marR="276225" algn="ctr">
                        <a:lnSpc>
                          <a:spcPts val="1600"/>
                        </a:lnSpc>
                        <a:spcBef>
                          <a:spcPts val="5"/>
                        </a:spcBef>
                        <a:spcAft>
                          <a:spcPts val="0"/>
                        </a:spcAft>
                      </a:pPr>
                      <a:r>
                        <a:rPr lang="ru-RU"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80035" marR="276225" algn="ctr">
                        <a:lnSpc>
                          <a:spcPts val="1600"/>
                        </a:lnSpc>
                        <a:spcBef>
                          <a:spcPts val="5"/>
                        </a:spcBef>
                        <a:spcAft>
                          <a:spcPts val="0"/>
                        </a:spcAft>
                      </a:pPr>
                      <a:r>
                        <a:rPr lang="en-US" sz="1100" b="1" dirty="0">
                          <a:effectLst/>
                          <a:latin typeface="Times New Roman"/>
                          <a:ea typeface="Times New Roman"/>
                          <a:cs typeface="Times New Roman"/>
                        </a:rPr>
                        <a:t> </a:t>
                      </a:r>
                      <a:endParaRPr lang="ru-RU" sz="1100" dirty="0">
                        <a:effectLst/>
                        <a:latin typeface="Calibri"/>
                        <a:ea typeface="Calibri"/>
                        <a:cs typeface="Times New Roman"/>
                      </a:endParaRPr>
                    </a:p>
                  </a:txBody>
                  <a:tcPr marL="0" marR="0" marT="0" marB="0"/>
                </a:tc>
              </a:tr>
              <a:tr h="219265">
                <a:tc rowSpan="2">
                  <a:txBody>
                    <a:bodyPr/>
                    <a:lstStyle/>
                    <a:p>
                      <a:pPr marL="211455" marR="208915" algn="ctr">
                        <a:lnSpc>
                          <a:spcPts val="1600"/>
                        </a:lnSpc>
                        <a:spcAft>
                          <a:spcPts val="0"/>
                        </a:spcAft>
                      </a:pPr>
                      <a:r>
                        <a:rPr lang="ru-RU" sz="1100" b="1" dirty="0">
                          <a:effectLst/>
                          <a:latin typeface="Times New Roman"/>
                          <a:ea typeface="Times New Roman"/>
                          <a:cs typeface="Times New Roman"/>
                        </a:rPr>
                        <a:t>4</a:t>
                      </a:r>
                      <a:endParaRPr lang="ru-RU" sz="1100" dirty="0">
                        <a:effectLst/>
                        <a:latin typeface="Calibri"/>
                        <a:ea typeface="Calibri"/>
                        <a:cs typeface="Times New Roman"/>
                      </a:endParaRPr>
                    </a:p>
                  </a:txBody>
                  <a:tcPr marL="0" marR="0" marT="0" marB="0"/>
                </a:tc>
                <a:tc>
                  <a:txBody>
                    <a:bodyPr/>
                    <a:lstStyle/>
                    <a:p>
                      <a:pPr marL="280035" marR="277495" algn="ctr">
                        <a:lnSpc>
                          <a:spcPts val="1600"/>
                        </a:lnSpc>
                        <a:spcAft>
                          <a:spcPts val="0"/>
                        </a:spcAft>
                      </a:pPr>
                      <a:r>
                        <a:rPr lang="en-US"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a:lnSpc>
                          <a:spcPct val="115000"/>
                        </a:lnSpc>
                        <a:spcAft>
                          <a:spcPts val="0"/>
                        </a:spcAft>
                      </a:pPr>
                      <a:r>
                        <a:rPr lang="ru-RU" sz="1100" dirty="0">
                          <a:effectLst/>
                          <a:latin typeface="Calibri"/>
                          <a:ea typeface="Calibri"/>
                          <a:cs typeface="Times New Roman"/>
                        </a:rPr>
                        <a:t> </a:t>
                      </a:r>
                      <a:endParaRPr lang="ru-RU" sz="1100" dirty="0">
                        <a:effectLst/>
                        <a:latin typeface="Calibri"/>
                        <a:ea typeface="Times New Roman"/>
                        <a:cs typeface="Times New Roman"/>
                      </a:endParaRPr>
                    </a:p>
                  </a:txBody>
                  <a:tcPr marL="0" marR="0" marT="0" marB="0"/>
                </a:tc>
                <a:tc>
                  <a:txBody>
                    <a:bodyPr/>
                    <a:lstStyle/>
                    <a:p>
                      <a:pPr>
                        <a:lnSpc>
                          <a:spcPct val="115000"/>
                        </a:lnSpc>
                        <a:spcAft>
                          <a:spcPts val="0"/>
                        </a:spcAft>
                      </a:pPr>
                      <a:r>
                        <a:rPr lang="ru-RU" sz="1100" dirty="0">
                          <a:effectLst/>
                          <a:latin typeface="Calibri"/>
                          <a:ea typeface="Calibri"/>
                          <a:cs typeface="Times New Roman"/>
                        </a:rPr>
                        <a:t> </a:t>
                      </a:r>
                      <a:endParaRPr lang="ru-RU" sz="1100" dirty="0">
                        <a:effectLst/>
                        <a:latin typeface="Calibri"/>
                        <a:ea typeface="Times New Roman"/>
                        <a:cs typeface="Times New Roman"/>
                      </a:endParaRPr>
                    </a:p>
                  </a:txBody>
                  <a:tcPr marL="0" marR="0" marT="0" marB="0"/>
                </a:tc>
                <a:tc>
                  <a:txBody>
                    <a:bodyPr/>
                    <a:lstStyle/>
                    <a:p>
                      <a:pPr marL="278765" marR="277495" algn="ctr">
                        <a:lnSpc>
                          <a:spcPts val="1600"/>
                        </a:lnSpc>
                        <a:spcAft>
                          <a:spcPts val="0"/>
                        </a:spcAft>
                      </a:pPr>
                      <a:r>
                        <a:rPr lang="en-US"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algn="ctr">
                        <a:lnSpc>
                          <a:spcPct val="115000"/>
                        </a:lnSpc>
                        <a:spcAft>
                          <a:spcPts val="0"/>
                        </a:spcAft>
                      </a:pPr>
                      <a:r>
                        <a:rPr lang="ru-RU" sz="1100" dirty="0">
                          <a:effectLst/>
                          <a:latin typeface="Calibri"/>
                          <a:ea typeface="Calibri"/>
                          <a:cs typeface="Times New Roman"/>
                        </a:rPr>
                        <a:t>+</a:t>
                      </a:r>
                      <a:endParaRPr lang="ru-RU" sz="1100" dirty="0">
                        <a:effectLst/>
                        <a:latin typeface="Calibri"/>
                        <a:ea typeface="Times New Roman"/>
                        <a:cs typeface="Times New Roman"/>
                      </a:endParaRPr>
                    </a:p>
                  </a:txBody>
                  <a:tcPr marL="0" marR="0" marT="0" marB="0"/>
                </a:tc>
                <a:tc>
                  <a:txBody>
                    <a:bodyPr/>
                    <a:lstStyle/>
                    <a:p>
                      <a:pPr algn="ctr">
                        <a:lnSpc>
                          <a:spcPct val="115000"/>
                        </a:lnSpc>
                        <a:spcAft>
                          <a:spcPts val="0"/>
                        </a:spcAft>
                      </a:pPr>
                      <a:r>
                        <a:rPr lang="ru-RU" sz="1100" dirty="0">
                          <a:effectLst/>
                          <a:latin typeface="Calibri"/>
                          <a:ea typeface="Calibri"/>
                          <a:cs typeface="Times New Roman"/>
                        </a:rPr>
                        <a:t>+</a:t>
                      </a:r>
                      <a:endParaRPr lang="ru-RU" sz="1100" dirty="0">
                        <a:effectLst/>
                        <a:latin typeface="Calibri"/>
                        <a:ea typeface="Times New Roman"/>
                        <a:cs typeface="Times New Roman"/>
                      </a:endParaRPr>
                    </a:p>
                  </a:txBody>
                  <a:tcPr marL="0" marR="0" marT="0" marB="0"/>
                </a:tc>
                <a:tc>
                  <a:txBody>
                    <a:bodyPr/>
                    <a:lstStyle/>
                    <a:p>
                      <a:pPr marL="280035" marR="277495" algn="ctr">
                        <a:lnSpc>
                          <a:spcPts val="1600"/>
                        </a:lnSpc>
                        <a:spcAft>
                          <a:spcPts val="0"/>
                        </a:spcAft>
                      </a:pPr>
                      <a:r>
                        <a:rPr lang="en-US"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80035" marR="276225" algn="ctr">
                        <a:lnSpc>
                          <a:spcPts val="1600"/>
                        </a:lnSpc>
                        <a:spcAft>
                          <a:spcPts val="0"/>
                        </a:spcAft>
                      </a:pPr>
                      <a:r>
                        <a:rPr lang="en-US"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marL="280035" marR="276225" algn="ctr">
                        <a:lnSpc>
                          <a:spcPts val="1600"/>
                        </a:lnSpc>
                        <a:spcAft>
                          <a:spcPts val="0"/>
                        </a:spcAft>
                      </a:pPr>
                      <a:r>
                        <a:rPr lang="ru-RU" sz="1100" dirty="0">
                          <a:effectLst/>
                          <a:latin typeface="Times New Roman"/>
                          <a:ea typeface="Times New Roman"/>
                          <a:cs typeface="Times New Roman"/>
                        </a:rPr>
                        <a:t> </a:t>
                      </a:r>
                      <a:endParaRPr lang="ru-RU" sz="1100" dirty="0">
                        <a:effectLst/>
                        <a:latin typeface="Calibri"/>
                        <a:ea typeface="Calibri"/>
                        <a:cs typeface="Times New Roman"/>
                      </a:endParaRPr>
                    </a:p>
                  </a:txBody>
                  <a:tcPr marL="0" marR="0" marT="0" marB="0"/>
                </a:tc>
              </a:tr>
              <a:tr h="219265">
                <a:tc vMerge="1">
                  <a:txBody>
                    <a:bodyPr/>
                    <a:lstStyle/>
                    <a:p>
                      <a:endParaRPr lang="ru-RU"/>
                    </a:p>
                  </a:txBody>
                  <a:tcPr/>
                </a:tc>
                <a:tc>
                  <a:txBody>
                    <a:bodyPr/>
                    <a:lstStyle/>
                    <a:p>
                      <a:pPr marL="280035" marR="277495" algn="ctr">
                        <a:lnSpc>
                          <a:spcPts val="1600"/>
                        </a:lnSpc>
                        <a:spcAft>
                          <a:spcPts val="0"/>
                        </a:spcAft>
                      </a:pPr>
                      <a:r>
                        <a:rPr lang="ru-RU"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a:lnSpc>
                          <a:spcPct val="115000"/>
                        </a:lnSpc>
                        <a:spcAft>
                          <a:spcPts val="0"/>
                        </a:spcAft>
                      </a:pPr>
                      <a:r>
                        <a:rPr lang="en-US" sz="1100" dirty="0">
                          <a:effectLst/>
                          <a:latin typeface="Calibri"/>
                          <a:ea typeface="Calibri"/>
                          <a:cs typeface="Times New Roman"/>
                        </a:rPr>
                        <a:t> </a:t>
                      </a:r>
                      <a:endParaRPr lang="ru-RU" sz="1100" dirty="0">
                        <a:effectLst/>
                        <a:latin typeface="Calibri"/>
                        <a:ea typeface="Times New Roman"/>
                        <a:cs typeface="Times New Roman"/>
                      </a:endParaRPr>
                    </a:p>
                  </a:txBody>
                  <a:tcPr marL="0" marR="0" marT="0" marB="0"/>
                </a:tc>
                <a:tc>
                  <a:txBody>
                    <a:bodyPr/>
                    <a:lstStyle/>
                    <a:p>
                      <a:pPr>
                        <a:lnSpc>
                          <a:spcPct val="115000"/>
                        </a:lnSpc>
                        <a:spcAft>
                          <a:spcPts val="0"/>
                        </a:spcAft>
                      </a:pPr>
                      <a:r>
                        <a:rPr lang="en-US" sz="1100" dirty="0">
                          <a:effectLst/>
                          <a:latin typeface="Calibri"/>
                          <a:ea typeface="Calibri"/>
                          <a:cs typeface="Times New Roman"/>
                        </a:rPr>
                        <a:t> </a:t>
                      </a:r>
                      <a:endParaRPr lang="ru-RU" sz="1100" dirty="0">
                        <a:effectLst/>
                        <a:latin typeface="Calibri"/>
                        <a:ea typeface="Times New Roman"/>
                        <a:cs typeface="Times New Roman"/>
                      </a:endParaRPr>
                    </a:p>
                  </a:txBody>
                  <a:tcPr marL="0" marR="0" marT="0" marB="0"/>
                </a:tc>
                <a:tc>
                  <a:txBody>
                    <a:bodyPr/>
                    <a:lstStyle/>
                    <a:p>
                      <a:pPr marL="278765" marR="277495" algn="ctr">
                        <a:lnSpc>
                          <a:spcPts val="1600"/>
                        </a:lnSpc>
                        <a:spcAft>
                          <a:spcPts val="0"/>
                        </a:spcAft>
                      </a:pPr>
                      <a:r>
                        <a:rPr lang="ru-RU" sz="1100" b="1" dirty="0">
                          <a:effectLst/>
                          <a:latin typeface="Times New Roman"/>
                          <a:ea typeface="Times New Roman"/>
                          <a:cs typeface="Times New Roman"/>
                        </a:rPr>
                        <a:t>+</a:t>
                      </a:r>
                      <a:endParaRPr lang="ru-RU" sz="1100" dirty="0">
                        <a:effectLst/>
                        <a:latin typeface="Calibri"/>
                        <a:ea typeface="Calibri"/>
                        <a:cs typeface="Times New Roman"/>
                      </a:endParaRPr>
                    </a:p>
                  </a:txBody>
                  <a:tcPr marL="0" marR="0" marT="0" marB="0"/>
                </a:tc>
                <a:tc>
                  <a:txBody>
                    <a:bodyPr/>
                    <a:lstStyle/>
                    <a:p>
                      <a:pPr algn="ctr">
                        <a:lnSpc>
                          <a:spcPct val="115000"/>
                        </a:lnSpc>
                        <a:spcAft>
                          <a:spcPts val="0"/>
                        </a:spcAft>
                      </a:pPr>
                      <a:r>
                        <a:rPr lang="ru-RU" sz="1100" dirty="0">
                          <a:effectLst/>
                          <a:latin typeface="Calibri"/>
                          <a:ea typeface="Calibri"/>
                          <a:cs typeface="Times New Roman"/>
                        </a:rPr>
                        <a:t>+</a:t>
                      </a:r>
                      <a:endParaRPr lang="ru-RU" sz="1100" dirty="0">
                        <a:effectLst/>
                        <a:latin typeface="Calibri"/>
                        <a:ea typeface="Times New Roman"/>
                        <a:cs typeface="Times New Roman"/>
                      </a:endParaRPr>
                    </a:p>
                  </a:txBody>
                  <a:tcPr marL="0" marR="0" marT="0" marB="0"/>
                </a:tc>
                <a:tc>
                  <a:txBody>
                    <a:bodyPr/>
                    <a:lstStyle/>
                    <a:p>
                      <a:pPr algn="ctr">
                        <a:lnSpc>
                          <a:spcPct val="115000"/>
                        </a:lnSpc>
                        <a:spcAft>
                          <a:spcPts val="0"/>
                        </a:spcAft>
                      </a:pPr>
                      <a:r>
                        <a:rPr lang="ru-RU" sz="1100" dirty="0">
                          <a:effectLst/>
                          <a:latin typeface="Calibri"/>
                          <a:ea typeface="Calibri"/>
                          <a:cs typeface="Times New Roman"/>
                        </a:rPr>
                        <a:t>+</a:t>
                      </a:r>
                      <a:endParaRPr lang="ru-RU" sz="1100" dirty="0">
                        <a:effectLst/>
                        <a:latin typeface="Calibri"/>
                        <a:ea typeface="Times New Roman"/>
                        <a:cs typeface="Times New Roman"/>
                      </a:endParaRPr>
                    </a:p>
                  </a:txBody>
                  <a:tcPr marL="0" marR="0" marT="0" marB="0"/>
                </a:tc>
                <a:tc>
                  <a:txBody>
                    <a:bodyPr/>
                    <a:lstStyle/>
                    <a:p>
                      <a:pPr marL="280035" marR="277495" algn="ctr">
                        <a:lnSpc>
                          <a:spcPts val="1600"/>
                        </a:lnSpc>
                        <a:spcAft>
                          <a:spcPts val="0"/>
                        </a:spcAft>
                      </a:pPr>
                      <a:r>
                        <a:rPr lang="en-US" sz="1100" b="1" dirty="0">
                          <a:effectLst/>
                          <a:latin typeface="Times New Roman"/>
                          <a:ea typeface="Times New Roman"/>
                          <a:cs typeface="Times New Roman"/>
                        </a:rPr>
                        <a:t> </a:t>
                      </a:r>
                      <a:endParaRPr lang="ru-RU" sz="1100" dirty="0">
                        <a:effectLst/>
                        <a:latin typeface="Calibri"/>
                        <a:ea typeface="Calibri"/>
                        <a:cs typeface="Times New Roman"/>
                      </a:endParaRPr>
                    </a:p>
                  </a:txBody>
                  <a:tcPr marL="0" marR="0" marT="0" marB="0"/>
                </a:tc>
                <a:tc>
                  <a:txBody>
                    <a:bodyPr/>
                    <a:lstStyle/>
                    <a:p>
                      <a:pPr marL="280035" marR="276225" algn="ctr">
                        <a:lnSpc>
                          <a:spcPts val="1600"/>
                        </a:lnSpc>
                        <a:spcAft>
                          <a:spcPts val="0"/>
                        </a:spcAft>
                      </a:pPr>
                      <a:r>
                        <a:rPr lang="en-US" sz="1100" b="1" dirty="0">
                          <a:effectLst/>
                          <a:latin typeface="Times New Roman"/>
                          <a:ea typeface="Times New Roman"/>
                          <a:cs typeface="Times New Roman"/>
                        </a:rPr>
                        <a:t> </a:t>
                      </a:r>
                      <a:endParaRPr lang="ru-RU" sz="1100" dirty="0">
                        <a:effectLst/>
                        <a:latin typeface="Calibri"/>
                        <a:ea typeface="Calibri"/>
                        <a:cs typeface="Times New Roman"/>
                      </a:endParaRPr>
                    </a:p>
                  </a:txBody>
                  <a:tcPr marL="0" marR="0" marT="0" marB="0"/>
                </a:tc>
                <a:tc>
                  <a:txBody>
                    <a:bodyPr/>
                    <a:lstStyle/>
                    <a:p>
                      <a:pPr marL="280035" marR="276225" algn="ctr">
                        <a:lnSpc>
                          <a:spcPts val="1600"/>
                        </a:lnSpc>
                        <a:spcAft>
                          <a:spcPts val="0"/>
                        </a:spcAft>
                      </a:pPr>
                      <a:r>
                        <a:rPr lang="en-US" sz="1100" b="1" dirty="0">
                          <a:effectLst/>
                          <a:latin typeface="Times New Roman"/>
                          <a:ea typeface="Times New Roman"/>
                          <a:cs typeface="Times New Roman"/>
                        </a:rPr>
                        <a:t> </a:t>
                      </a:r>
                      <a:endParaRPr lang="ru-RU" sz="1100" dirty="0">
                        <a:effectLst/>
                        <a:latin typeface="Calibri"/>
                        <a:ea typeface="Calibri"/>
                        <a:cs typeface="Times New Roman"/>
                      </a:endParaRPr>
                    </a:p>
                  </a:txBody>
                  <a:tcPr marL="0" marR="0" marT="0" marB="0"/>
                </a:tc>
              </a:tr>
            </a:tbl>
          </a:graphicData>
        </a:graphic>
      </p:graphicFrame>
      <p:sp>
        <p:nvSpPr>
          <p:cNvPr id="14" name="TextBox 13"/>
          <p:cNvSpPr txBox="1"/>
          <p:nvPr/>
        </p:nvSpPr>
        <p:spPr>
          <a:xfrm>
            <a:off x="4641015" y="78356"/>
            <a:ext cx="3400676" cy="584775"/>
          </a:xfrm>
          <a:prstGeom prst="rect">
            <a:avLst/>
          </a:prstGeom>
          <a:noFill/>
        </p:spPr>
        <p:txBody>
          <a:bodyPr wrap="none" rtlCol="0">
            <a:spAutoFit/>
          </a:bodyPr>
          <a:lstStyle/>
          <a:p>
            <a:pPr algn="ctr"/>
            <a:r>
              <a:rPr lang="en-US" sz="3200" b="1" dirty="0">
                <a:effectLst>
                  <a:outerShdw blurRad="38100" dist="38100" dir="2700000" algn="tl">
                    <a:srgbClr val="000000">
                      <a:alpha val="43137"/>
                    </a:srgbClr>
                  </a:outerShdw>
                </a:effectLst>
              </a:rPr>
              <a:t>Marketing strategy</a:t>
            </a:r>
            <a:endParaRPr lang="ru-RU" sz="3200" b="1" dirty="0">
              <a:effectLst>
                <a:outerShdw blurRad="38100" dist="38100" dir="2700000" algn="tl">
                  <a:srgbClr val="000000">
                    <a:alpha val="43137"/>
                  </a:srgbClr>
                </a:outerShdw>
              </a:effectLst>
            </a:endParaRPr>
          </a:p>
        </p:txBody>
      </p:sp>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3089" y="92541"/>
            <a:ext cx="1643061" cy="699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33895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 y="6235700"/>
            <a:ext cx="12191999" cy="622300"/>
            <a:chOff x="1" y="6235700"/>
            <a:chExt cx="12191999" cy="622300"/>
          </a:xfrm>
        </p:grpSpPr>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sp>
        <p:nvSpPr>
          <p:cNvPr id="4" name="TextBox 3"/>
          <p:cNvSpPr txBox="1"/>
          <p:nvPr/>
        </p:nvSpPr>
        <p:spPr>
          <a:xfrm>
            <a:off x="4780312" y="451284"/>
            <a:ext cx="2309030" cy="584775"/>
          </a:xfrm>
          <a:prstGeom prst="rect">
            <a:avLst/>
          </a:prstGeom>
          <a:noFill/>
        </p:spPr>
        <p:txBody>
          <a:bodyPr wrap="none" rtlCol="0">
            <a:spAutoFit/>
          </a:bodyPr>
          <a:lstStyle/>
          <a:p>
            <a:r>
              <a:rPr lang="en-US" sz="3200" b="1" dirty="0" smtClean="0">
                <a:effectLst>
                  <a:outerShdw blurRad="38100" dist="38100" dir="2700000" algn="tl">
                    <a:srgbClr val="000000">
                      <a:alpha val="43137"/>
                    </a:srgbClr>
                  </a:outerShdw>
                </a:effectLst>
              </a:rPr>
              <a:t>Competition</a:t>
            </a:r>
            <a:endParaRPr lang="ru-RU" sz="3200" b="1" dirty="0">
              <a:effectLst>
                <a:outerShdw blurRad="38100" dist="38100" dir="2700000" algn="tl">
                  <a:srgbClr val="000000">
                    <a:alpha val="43137"/>
                  </a:srgbClr>
                </a:outerShdw>
              </a:effectLst>
              <a:latin typeface="Cuprum" panose="02000506000000020004" pitchFamily="2"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577745594"/>
              </p:ext>
            </p:extLst>
          </p:nvPr>
        </p:nvGraphicFramePr>
        <p:xfrm>
          <a:off x="176786" y="1073336"/>
          <a:ext cx="11824984" cy="5079341"/>
        </p:xfrm>
        <a:graphic>
          <a:graphicData uri="http://schemas.openxmlformats.org/drawingml/2006/table">
            <a:tbl>
              <a:tblPr firstRow="1" firstCol="1">
                <a:tableStyleId>{5C22544A-7EE6-4342-B048-85BDC9FD1C3A}</a:tableStyleId>
              </a:tblPr>
              <a:tblGrid>
                <a:gridCol w="941919"/>
                <a:gridCol w="995915"/>
                <a:gridCol w="731937"/>
                <a:gridCol w="1703854"/>
                <a:gridCol w="2228341"/>
                <a:gridCol w="2023872"/>
                <a:gridCol w="2279904"/>
                <a:gridCol w="919242"/>
              </a:tblGrid>
              <a:tr h="567918">
                <a:tc>
                  <a:txBody>
                    <a:bodyPr/>
                    <a:lstStyle/>
                    <a:p>
                      <a:pPr algn="ctr">
                        <a:lnSpc>
                          <a:spcPct val="115000"/>
                        </a:lnSpc>
                        <a:spcAft>
                          <a:spcPts val="0"/>
                        </a:spcAft>
                      </a:pPr>
                      <a:r>
                        <a:rPr lang="en-US" sz="1200" dirty="0" smtClean="0"/>
                        <a:t>Company</a:t>
                      </a:r>
                      <a:endParaRPr lang="ru-RU" sz="1200" dirty="0">
                        <a:effectLst/>
                        <a:latin typeface="Calibri"/>
                        <a:ea typeface="Times New Roman"/>
                        <a:cs typeface="Times New Roman"/>
                      </a:endParaRPr>
                    </a:p>
                  </a:txBody>
                  <a:tcPr marL="54054" marR="54054" marT="0" marB="0"/>
                </a:tc>
                <a:tc>
                  <a:txBody>
                    <a:bodyPr/>
                    <a:lstStyle/>
                    <a:p>
                      <a:pPr algn="ctr">
                        <a:lnSpc>
                          <a:spcPct val="114000"/>
                        </a:lnSpc>
                      </a:pPr>
                      <a:r>
                        <a:rPr lang="en-US" sz="1200" dirty="0" smtClean="0"/>
                        <a:t>Product</a:t>
                      </a:r>
                      <a:endParaRPr lang="ru-RU" sz="1200" dirty="0">
                        <a:effectLst/>
                        <a:latin typeface="Calibri"/>
                        <a:ea typeface="Times New Roman"/>
                        <a:cs typeface="Times New Roman"/>
                      </a:endParaRPr>
                    </a:p>
                  </a:txBody>
                  <a:tcPr marL="54054" marR="54054" marT="0" marB="0"/>
                </a:tc>
                <a:tc>
                  <a:txBody>
                    <a:bodyPr/>
                    <a:lstStyle/>
                    <a:p>
                      <a:pPr algn="ctr">
                        <a:lnSpc>
                          <a:spcPct val="115000"/>
                        </a:lnSpc>
                        <a:spcAft>
                          <a:spcPts val="0"/>
                        </a:spcAft>
                      </a:pPr>
                      <a:r>
                        <a:rPr lang="en-US" sz="1100" dirty="0" smtClean="0"/>
                        <a:t>Type of product</a:t>
                      </a:r>
                      <a:endParaRPr lang="ru-RU" sz="1100" dirty="0">
                        <a:effectLst/>
                        <a:latin typeface="Calibri"/>
                        <a:ea typeface="Times New Roman"/>
                        <a:cs typeface="Times New Roman"/>
                      </a:endParaRPr>
                    </a:p>
                  </a:txBody>
                  <a:tcPr marL="54054" marR="54054" marT="0" marB="0"/>
                </a:tc>
                <a:tc>
                  <a:txBody>
                    <a:bodyPr/>
                    <a:lstStyle/>
                    <a:p>
                      <a:pPr algn="ctr">
                        <a:lnSpc>
                          <a:spcPct val="115000"/>
                        </a:lnSpc>
                        <a:spcAft>
                          <a:spcPts val="0"/>
                        </a:spcAft>
                      </a:pPr>
                      <a:r>
                        <a:rPr lang="en-US" sz="1200" dirty="0" smtClean="0"/>
                        <a:t>Purpose of the product</a:t>
                      </a:r>
                      <a:endParaRPr lang="ru-RU" sz="1200" dirty="0">
                        <a:effectLst/>
                        <a:latin typeface="Calibri"/>
                        <a:ea typeface="Times New Roman"/>
                        <a:cs typeface="Times New Roman"/>
                      </a:endParaRPr>
                    </a:p>
                  </a:txBody>
                  <a:tcPr marL="54054" marR="54054" marT="0" marB="0"/>
                </a:tc>
                <a:tc>
                  <a:txBody>
                    <a:bodyPr/>
                    <a:lstStyle/>
                    <a:p>
                      <a:pPr algn="ctr">
                        <a:lnSpc>
                          <a:spcPct val="115000"/>
                        </a:lnSpc>
                        <a:spcAft>
                          <a:spcPts val="0"/>
                        </a:spcAft>
                      </a:pPr>
                      <a:r>
                        <a:rPr lang="en-US" sz="1200" dirty="0" smtClean="0"/>
                        <a:t>The composition of the product</a:t>
                      </a:r>
                      <a:endParaRPr lang="ru-RU" sz="1200" dirty="0">
                        <a:effectLst/>
                        <a:latin typeface="Calibri"/>
                        <a:ea typeface="Times New Roman"/>
                        <a:cs typeface="Times New Roman"/>
                      </a:endParaRPr>
                    </a:p>
                  </a:txBody>
                  <a:tcPr marL="54054" marR="54054" marT="0" marB="0"/>
                </a:tc>
                <a:tc>
                  <a:txBody>
                    <a:bodyPr/>
                    <a:lstStyle/>
                    <a:p>
                      <a:pPr algn="ctr">
                        <a:lnSpc>
                          <a:spcPct val="115000"/>
                        </a:lnSpc>
                        <a:spcAft>
                          <a:spcPts val="0"/>
                        </a:spcAft>
                      </a:pPr>
                      <a:r>
                        <a:rPr lang="en-US" sz="1200" dirty="0" smtClean="0"/>
                        <a:t>Sensor installation location</a:t>
                      </a:r>
                      <a:endParaRPr lang="ru-RU" sz="1200" dirty="0">
                        <a:effectLst/>
                        <a:latin typeface="Calibri"/>
                        <a:ea typeface="Times New Roman"/>
                        <a:cs typeface="Times New Roman"/>
                      </a:endParaRPr>
                    </a:p>
                  </a:txBody>
                  <a:tcPr marL="54054" marR="54054" marT="0" marB="0"/>
                </a:tc>
                <a:tc>
                  <a:txBody>
                    <a:bodyPr/>
                    <a:lstStyle/>
                    <a:p>
                      <a:pPr algn="ctr">
                        <a:lnSpc>
                          <a:spcPct val="115000"/>
                        </a:lnSpc>
                        <a:spcAft>
                          <a:spcPts val="0"/>
                        </a:spcAft>
                      </a:pPr>
                      <a:r>
                        <a:rPr lang="en-US" sz="1200" dirty="0" smtClean="0"/>
                        <a:t>The possibility of using for multi-flow scheme of ore receipt at the factory</a:t>
                      </a:r>
                      <a:endParaRPr lang="ru-RU" sz="1200" dirty="0">
                        <a:effectLst/>
                        <a:latin typeface="Calibri"/>
                        <a:ea typeface="Times New Roman"/>
                        <a:cs typeface="Times New Roman"/>
                      </a:endParaRPr>
                    </a:p>
                  </a:txBody>
                  <a:tcPr marL="54054" marR="54054" marT="0" marB="0"/>
                </a:tc>
                <a:tc>
                  <a:txBody>
                    <a:bodyPr/>
                    <a:lstStyle/>
                    <a:p>
                      <a:pPr algn="ctr">
                        <a:lnSpc>
                          <a:spcPct val="115000"/>
                        </a:lnSpc>
                        <a:spcAft>
                          <a:spcPts val="0"/>
                        </a:spcAft>
                      </a:pPr>
                      <a:r>
                        <a:rPr lang="en-US" sz="1200" dirty="0" smtClean="0"/>
                        <a:t>Price range, thousand USD</a:t>
                      </a:r>
                      <a:endParaRPr lang="ru-RU" sz="1200" dirty="0">
                        <a:effectLst/>
                        <a:latin typeface="Calibri"/>
                        <a:ea typeface="Times New Roman"/>
                        <a:cs typeface="Times New Roman"/>
                      </a:endParaRPr>
                    </a:p>
                  </a:txBody>
                  <a:tcPr marL="54054" marR="54054" marT="0" marB="0"/>
                </a:tc>
              </a:tr>
              <a:tr h="1077307">
                <a:tc>
                  <a:txBody>
                    <a:bodyPr/>
                    <a:lstStyle/>
                    <a:p>
                      <a:pPr algn="ctr">
                        <a:lnSpc>
                          <a:spcPct val="115000"/>
                        </a:lnSpc>
                        <a:spcAft>
                          <a:spcPts val="0"/>
                        </a:spcAft>
                      </a:pPr>
                      <a:r>
                        <a:rPr lang="en-US" sz="1100" dirty="0" smtClean="0"/>
                        <a:t>LLC "Uralrudoavtomatika"</a:t>
                      </a:r>
                      <a:endParaRPr lang="ru-RU" sz="11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algn="l">
                        <a:lnSpc>
                          <a:spcPct val="115000"/>
                        </a:lnSpc>
                        <a:spcAft>
                          <a:spcPts val="0"/>
                        </a:spcAft>
                      </a:pPr>
                      <a:endParaRPr lang="ru-RU" sz="12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algn="l">
                        <a:lnSpc>
                          <a:spcPct val="115000"/>
                        </a:lnSpc>
                        <a:spcAft>
                          <a:spcPts val="0"/>
                        </a:spcAft>
                      </a:pPr>
                      <a:r>
                        <a:rPr lang="ru-RU" sz="1200" dirty="0">
                          <a:effectLst/>
                          <a:latin typeface="Arial" panose="020B0604020202020204" pitchFamily="34" charset="0"/>
                          <a:cs typeface="Arial" panose="020B0604020202020204" pitchFamily="34" charset="0"/>
                        </a:rPr>
                        <a:t> </a:t>
                      </a:r>
                    </a:p>
                    <a:p>
                      <a:pPr algn="l">
                        <a:lnSpc>
                          <a:spcPct val="115000"/>
                        </a:lnSpc>
                        <a:spcAft>
                          <a:spcPts val="0"/>
                        </a:spcAft>
                      </a:pPr>
                      <a:r>
                        <a:rPr lang="en-US" sz="1200" dirty="0" smtClean="0"/>
                        <a:t>Software and hardware complex</a:t>
                      </a:r>
                      <a:endParaRPr lang="ru-RU" sz="12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algn="l">
                        <a:lnSpc>
                          <a:spcPct val="115000"/>
                        </a:lnSpc>
                        <a:spcAft>
                          <a:spcPts val="0"/>
                        </a:spcAft>
                      </a:pPr>
                      <a:r>
                        <a:rPr lang="en-US" sz="1100" dirty="0" smtClean="0">
                          <a:effectLst/>
                          <a:latin typeface="+mn-lt"/>
                          <a:cs typeface="Arial" panose="020B0604020202020204" pitchFamily="34" charset="0"/>
                        </a:rPr>
                        <a:t>On-line monitoring of the volume and quality of ore flow</a:t>
                      </a:r>
                      <a:endParaRPr lang="ru-RU" sz="1100" dirty="0">
                        <a:effectLst/>
                        <a:latin typeface="+mn-lt"/>
                        <a:ea typeface="Times New Roman"/>
                        <a:cs typeface="Arial" panose="020B0604020202020204" pitchFamily="34" charset="0"/>
                      </a:endParaRPr>
                    </a:p>
                  </a:txBody>
                  <a:tcPr marL="54054" marR="54054" marT="0" marB="0"/>
                </a:tc>
                <a:tc>
                  <a:txBody>
                    <a:bodyPr/>
                    <a:lstStyle/>
                    <a:p>
                      <a:pPr marL="268288" indent="-268288" algn="l">
                        <a:lnSpc>
                          <a:spcPct val="115000"/>
                        </a:lnSpc>
                        <a:spcAft>
                          <a:spcPts val="0"/>
                        </a:spcAft>
                        <a:buFont typeface="+mj-lt"/>
                        <a:buAutoNum type="arabicPeriod"/>
                      </a:pPr>
                      <a:r>
                        <a:rPr lang="en-US" sz="1100" dirty="0" smtClean="0">
                          <a:effectLst/>
                          <a:latin typeface="+mn-lt"/>
                          <a:ea typeface="Times New Roman"/>
                          <a:cs typeface="Arial" panose="020B0604020202020204" pitchFamily="34" charset="0"/>
                        </a:rPr>
                        <a:t>Branded Analyzer of Flow Quality</a:t>
                      </a:r>
                      <a:endParaRPr lang="ru-RU" sz="1100" dirty="0" smtClean="0">
                        <a:effectLst/>
                        <a:latin typeface="+mn-lt"/>
                        <a:ea typeface="Times New Roman"/>
                        <a:cs typeface="Arial" panose="020B0604020202020204" pitchFamily="34" charset="0"/>
                      </a:endParaRPr>
                    </a:p>
                    <a:p>
                      <a:pPr marL="268288" indent="-268288" algn="l">
                        <a:lnSpc>
                          <a:spcPct val="115000"/>
                        </a:lnSpc>
                        <a:spcAft>
                          <a:spcPts val="0"/>
                        </a:spcAft>
                        <a:buFont typeface="+mj-lt"/>
                        <a:buAutoNum type="arabicPeriod"/>
                      </a:pPr>
                      <a:r>
                        <a:rPr lang="en-US" sz="1100" dirty="0" smtClean="0">
                          <a:effectLst/>
                          <a:latin typeface="+mn-lt"/>
                          <a:ea typeface="Times New Roman"/>
                          <a:cs typeface="Arial" panose="020B0604020202020204" pitchFamily="34" charset="0"/>
                        </a:rPr>
                        <a:t>Workstation of an specialist</a:t>
                      </a:r>
                      <a:endParaRPr lang="ru-RU" sz="1100" baseline="0" dirty="0" smtClean="0">
                        <a:effectLst/>
                        <a:latin typeface="+mn-lt"/>
                        <a:cs typeface="Arial" panose="020B0604020202020204" pitchFamily="34" charset="0"/>
                      </a:endParaRPr>
                    </a:p>
                  </a:txBody>
                  <a:tcPr marL="54054" marR="54054" marT="0" marB="0"/>
                </a:tc>
                <a:tc>
                  <a:txBody>
                    <a:bodyPr/>
                    <a:lstStyle/>
                    <a:p>
                      <a:pPr algn="l">
                        <a:lnSpc>
                          <a:spcPct val="115000"/>
                        </a:lnSpc>
                        <a:spcAft>
                          <a:spcPts val="0"/>
                        </a:spcAft>
                      </a:pPr>
                      <a:r>
                        <a:rPr lang="en-US" sz="1100" baseline="0" dirty="0" smtClean="0">
                          <a:effectLst/>
                          <a:latin typeface="+mn-lt"/>
                          <a:cs typeface="Arial" panose="020B0604020202020204" pitchFamily="34" charset="0"/>
                        </a:rPr>
                        <a:t>Any point in the process "mining - enrichment" where the uniqueness of compliance "flow - mine" is not violated</a:t>
                      </a:r>
                      <a:endParaRPr lang="ru-RU" sz="1100" dirty="0">
                        <a:effectLst/>
                        <a:latin typeface="+mn-lt"/>
                        <a:ea typeface="Times New Roman"/>
                        <a:cs typeface="Arial" panose="020B0604020202020204" pitchFamily="34" charset="0"/>
                      </a:endParaRPr>
                    </a:p>
                  </a:txBody>
                  <a:tcPr marL="54054" marR="54054" marT="0" marB="0" anchor="ctr"/>
                </a:tc>
                <a:tc>
                  <a:txBody>
                    <a:bodyPr/>
                    <a:lstStyle/>
                    <a:p>
                      <a:pPr algn="l">
                        <a:lnSpc>
                          <a:spcPct val="100000"/>
                        </a:lnSpc>
                        <a:spcAft>
                          <a:spcPts val="0"/>
                        </a:spcAft>
                      </a:pPr>
                      <a:r>
                        <a:rPr lang="en-US" sz="1200" dirty="0" smtClean="0"/>
                        <a:t>Only if there is an installation in the monitoring system for obtaining a representative sample of finely crushed ore for each measured lump stream</a:t>
                      </a:r>
                      <a:endParaRPr lang="ru-RU" sz="12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algn="l">
                        <a:lnSpc>
                          <a:spcPct val="115000"/>
                        </a:lnSpc>
                        <a:spcAft>
                          <a:spcPts val="0"/>
                        </a:spcAft>
                      </a:pPr>
                      <a:r>
                        <a:rPr lang="en-US" sz="1200" dirty="0" smtClean="0"/>
                        <a:t>More than </a:t>
                      </a:r>
                      <a:r>
                        <a:rPr lang="ru-RU" sz="1200" dirty="0" smtClean="0">
                          <a:effectLst/>
                          <a:latin typeface="Arial" panose="020B0604020202020204" pitchFamily="34" charset="0"/>
                          <a:cs typeface="Arial" panose="020B0604020202020204" pitchFamily="34" charset="0"/>
                        </a:rPr>
                        <a:t>200</a:t>
                      </a:r>
                      <a:r>
                        <a:rPr lang="ru-RU" sz="1200" baseline="0" dirty="0" smtClean="0">
                          <a:effectLst/>
                          <a:latin typeface="Arial" panose="020B0604020202020204" pitchFamily="34" charset="0"/>
                          <a:cs typeface="Arial" panose="020B0604020202020204" pitchFamily="34" charset="0"/>
                        </a:rPr>
                        <a:t> 000</a:t>
                      </a:r>
                      <a:endParaRPr lang="ru-RU" sz="1200" dirty="0">
                        <a:effectLst/>
                        <a:latin typeface="Arial" panose="020B0604020202020204" pitchFamily="34" charset="0"/>
                        <a:ea typeface="Times New Roman"/>
                        <a:cs typeface="Arial" panose="020B0604020202020204" pitchFamily="34" charset="0"/>
                      </a:endParaRPr>
                    </a:p>
                  </a:txBody>
                  <a:tcPr marL="54054" marR="54054" marT="0" marB="0"/>
                </a:tc>
              </a:tr>
              <a:tr h="987112">
                <a:tc>
                  <a:txBody>
                    <a:bodyPr/>
                    <a:lstStyle/>
                    <a:p>
                      <a:pPr algn="ctr">
                        <a:lnSpc>
                          <a:spcPct val="115000"/>
                        </a:lnSpc>
                        <a:spcAft>
                          <a:spcPts val="0"/>
                        </a:spcAft>
                      </a:pPr>
                      <a:r>
                        <a:rPr lang="en-US" sz="1100" dirty="0" smtClean="0"/>
                        <a:t>LLC "Technoros"</a:t>
                      </a:r>
                      <a:endParaRPr lang="ru-RU" sz="11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algn="l">
                        <a:lnSpc>
                          <a:spcPct val="115000"/>
                        </a:lnSpc>
                        <a:spcAft>
                          <a:spcPts val="0"/>
                        </a:spcAft>
                      </a:pPr>
                      <a:endParaRPr lang="ru-RU" sz="12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algn="l">
                        <a:lnSpc>
                          <a:spcPct val="115000"/>
                        </a:lnSpc>
                        <a:spcAft>
                          <a:spcPts val="0"/>
                        </a:spcAft>
                      </a:pPr>
                      <a:r>
                        <a:rPr lang="ru-RU" sz="1200" dirty="0">
                          <a:effectLst/>
                          <a:latin typeface="Arial" panose="020B0604020202020204" pitchFamily="34" charset="0"/>
                          <a:cs typeface="Arial" panose="020B0604020202020204" pitchFamily="34" charset="0"/>
                        </a:rPr>
                        <a:t> </a:t>
                      </a:r>
                    </a:p>
                    <a:p>
                      <a:pPr algn="l">
                        <a:lnSpc>
                          <a:spcPct val="115000"/>
                        </a:lnSpc>
                        <a:spcAft>
                          <a:spcPts val="0"/>
                        </a:spcAft>
                      </a:pPr>
                      <a:r>
                        <a:rPr lang="en-US" sz="1200" dirty="0" smtClean="0"/>
                        <a:t>Software and hardware complex</a:t>
                      </a:r>
                      <a:endParaRPr lang="ru-RU" sz="12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100" dirty="0" smtClean="0">
                          <a:effectLst/>
                          <a:latin typeface="+mn-lt"/>
                          <a:cs typeface="Arial" panose="020B0604020202020204" pitchFamily="34" charset="0"/>
                        </a:rPr>
                        <a:t>On-line monitoring of the volume and quality of ore flow</a:t>
                      </a:r>
                      <a:endParaRPr lang="ru-RU" sz="1100" dirty="0" smtClean="0">
                        <a:effectLst/>
                        <a:latin typeface="+mn-lt"/>
                        <a:ea typeface="Times New Roman"/>
                        <a:cs typeface="Arial" panose="020B0604020202020204" pitchFamily="34" charset="0"/>
                      </a:endParaRPr>
                    </a:p>
                    <a:p>
                      <a:pPr algn="l">
                        <a:lnSpc>
                          <a:spcPct val="115000"/>
                        </a:lnSpc>
                        <a:spcAft>
                          <a:spcPts val="0"/>
                        </a:spcAft>
                      </a:pPr>
                      <a:endParaRPr lang="ru-RU" sz="1100" dirty="0">
                        <a:effectLst/>
                        <a:latin typeface="+mn-lt"/>
                        <a:ea typeface="Times New Roman"/>
                        <a:cs typeface="Arial" panose="020B0604020202020204" pitchFamily="34" charset="0"/>
                      </a:endParaRPr>
                    </a:p>
                  </a:txBody>
                  <a:tcPr marL="54054" marR="54054" marT="0" marB="0"/>
                </a:tc>
                <a:tc>
                  <a:txBody>
                    <a:bodyPr/>
                    <a:lstStyle/>
                    <a:p>
                      <a:pPr marL="342900" indent="-342900" algn="l">
                        <a:lnSpc>
                          <a:spcPct val="115000"/>
                        </a:lnSpc>
                        <a:spcAft>
                          <a:spcPts val="0"/>
                        </a:spcAft>
                        <a:buFont typeface="+mj-lt"/>
                        <a:buAutoNum type="arabicPeriod"/>
                      </a:pPr>
                      <a:r>
                        <a:rPr lang="en-US" sz="1100" dirty="0" smtClean="0">
                          <a:effectLst/>
                          <a:latin typeface="+mn-lt"/>
                          <a:ea typeface="Times New Roman"/>
                          <a:cs typeface="Arial" panose="020B0604020202020204" pitchFamily="34" charset="0"/>
                        </a:rPr>
                        <a:t>Branded Analyzer of Flow Quality</a:t>
                      </a:r>
                      <a:endParaRPr lang="ru-RU" sz="1100" dirty="0" smtClean="0">
                        <a:effectLst/>
                        <a:latin typeface="+mn-lt"/>
                        <a:ea typeface="Times New Roman"/>
                        <a:cs typeface="Arial" panose="020B0604020202020204" pitchFamily="34" charset="0"/>
                      </a:endParaRPr>
                    </a:p>
                    <a:p>
                      <a:pPr marL="342900" indent="-342900" algn="l">
                        <a:lnSpc>
                          <a:spcPct val="115000"/>
                        </a:lnSpc>
                        <a:spcAft>
                          <a:spcPts val="0"/>
                        </a:spcAft>
                        <a:buFont typeface="+mj-lt"/>
                        <a:buAutoNum type="arabicPeriod"/>
                      </a:pPr>
                      <a:r>
                        <a:rPr lang="en-US" sz="1100" dirty="0" smtClean="0">
                          <a:effectLst/>
                          <a:latin typeface="+mn-lt"/>
                          <a:ea typeface="Times New Roman"/>
                          <a:cs typeface="Arial" panose="020B0604020202020204" pitchFamily="34" charset="0"/>
                        </a:rPr>
                        <a:t>Workstation of an specialist</a:t>
                      </a:r>
                    </a:p>
                    <a:p>
                      <a:pPr marL="342900" indent="-342900" algn="l">
                        <a:lnSpc>
                          <a:spcPct val="115000"/>
                        </a:lnSpc>
                        <a:spcAft>
                          <a:spcPts val="0"/>
                        </a:spcAft>
                        <a:buFont typeface="+mj-lt"/>
                        <a:buAutoNum type="arabicPeriod"/>
                      </a:pPr>
                      <a:r>
                        <a:rPr lang="en-US" sz="1100" dirty="0" smtClean="0">
                          <a:effectLst/>
                          <a:latin typeface="+mn-lt"/>
                          <a:ea typeface="Times New Roman"/>
                          <a:cs typeface="Arial" panose="020B0604020202020204" pitchFamily="34" charset="0"/>
                        </a:rPr>
                        <a:t>on windows-platform</a:t>
                      </a:r>
                      <a:endParaRPr lang="ru-RU" sz="1100" dirty="0" smtClean="0">
                        <a:effectLst/>
                        <a:latin typeface="+mn-lt"/>
                        <a:ea typeface="Times New Roman"/>
                        <a:cs typeface="Arial" panose="020B0604020202020204" pitchFamily="34" charset="0"/>
                      </a:endParaRPr>
                    </a:p>
                  </a:txBody>
                  <a:tcPr marL="54054" marR="54054"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100" baseline="0" dirty="0" smtClean="0">
                          <a:effectLst/>
                          <a:latin typeface="+mn-lt"/>
                          <a:cs typeface="Arial" panose="020B0604020202020204" pitchFamily="34" charset="0"/>
                        </a:rPr>
                        <a:t>Any point in the process "mining - enrichment" where the uniqueness of compliance "flow - mine" is not violated</a:t>
                      </a:r>
                      <a:endParaRPr lang="ru-RU" sz="1100" dirty="0" smtClean="0">
                        <a:effectLst/>
                        <a:latin typeface="+mn-lt"/>
                        <a:ea typeface="Times New Roman"/>
                        <a:cs typeface="Arial" panose="020B0604020202020204" pitchFamily="34" charset="0"/>
                      </a:endParaRPr>
                    </a:p>
                  </a:txBody>
                  <a:tcPr marL="54054" marR="54054" marT="0" marB="0"/>
                </a:tc>
                <a:tc>
                  <a:txBody>
                    <a:bodyPr/>
                    <a:lstStyle/>
                    <a:p>
                      <a:pPr algn="l">
                        <a:lnSpc>
                          <a:spcPct val="100000"/>
                        </a:lnSpc>
                        <a:spcAft>
                          <a:spcPts val="0"/>
                        </a:spcAft>
                      </a:pPr>
                      <a:r>
                        <a:rPr lang="en-US" sz="1200" dirty="0" smtClean="0"/>
                        <a:t>Only when installing individual sensors on each measured flow and integrating the relevant collection and analysis systems into a single analytical system</a:t>
                      </a:r>
                      <a:endParaRPr lang="ru-RU" sz="12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algn="l">
                        <a:lnSpc>
                          <a:spcPct val="115000"/>
                        </a:lnSpc>
                        <a:spcAft>
                          <a:spcPts val="0"/>
                        </a:spcAft>
                      </a:pPr>
                      <a:r>
                        <a:rPr lang="ru-RU" sz="1200" dirty="0">
                          <a:effectLst/>
                          <a:latin typeface="Arial" panose="020B0604020202020204" pitchFamily="34" charset="0"/>
                          <a:cs typeface="Arial" panose="020B0604020202020204" pitchFamily="34" charset="0"/>
                        </a:rPr>
                        <a:t> </a:t>
                      </a:r>
                    </a:p>
                    <a:p>
                      <a:pPr algn="l">
                        <a:lnSpc>
                          <a:spcPct val="115000"/>
                        </a:lnSpc>
                        <a:spcAft>
                          <a:spcPts val="0"/>
                        </a:spcAft>
                      </a:pPr>
                      <a:r>
                        <a:rPr lang="en-US" sz="1200" dirty="0" smtClean="0"/>
                        <a:t>More than </a:t>
                      </a:r>
                      <a:r>
                        <a:rPr lang="ru-RU" sz="1200" dirty="0" smtClean="0">
                          <a:effectLst/>
                          <a:latin typeface="Arial" panose="020B0604020202020204" pitchFamily="34" charset="0"/>
                          <a:cs typeface="Arial" panose="020B0604020202020204" pitchFamily="34" charset="0"/>
                        </a:rPr>
                        <a:t>170 000</a:t>
                      </a:r>
                      <a:endParaRPr lang="ru-RU" sz="1200" dirty="0">
                        <a:effectLst/>
                        <a:latin typeface="Arial" panose="020B0604020202020204" pitchFamily="34" charset="0"/>
                        <a:ea typeface="Times New Roman"/>
                        <a:cs typeface="Arial" panose="020B0604020202020204" pitchFamily="34" charset="0"/>
                      </a:endParaRPr>
                    </a:p>
                  </a:txBody>
                  <a:tcPr marL="54054" marR="54054" marT="0" marB="0"/>
                </a:tc>
              </a:tr>
              <a:tr h="1191328">
                <a:tc>
                  <a:txBody>
                    <a:bodyPr/>
                    <a:lstStyle/>
                    <a:p>
                      <a:pPr algn="ctr">
                        <a:lnSpc>
                          <a:spcPct val="115000"/>
                        </a:lnSpc>
                        <a:spcAft>
                          <a:spcPts val="0"/>
                        </a:spcAft>
                      </a:pPr>
                      <a:r>
                        <a:rPr lang="en-US" sz="1100" dirty="0" smtClean="0"/>
                        <a:t>"</a:t>
                      </a:r>
                      <a:r>
                        <a:rPr lang="ru-RU" sz="1100" dirty="0" smtClean="0">
                          <a:effectLst/>
                          <a:latin typeface="Arial" panose="020B0604020202020204" pitchFamily="34" charset="0"/>
                          <a:ea typeface="+mn-ea"/>
                          <a:cs typeface="Arial" panose="020B0604020202020204" pitchFamily="34" charset="0"/>
                        </a:rPr>
                        <a:t>Т</a:t>
                      </a:r>
                      <a:r>
                        <a:rPr lang="en-US" sz="1100" dirty="0" smtClean="0">
                          <a:effectLst/>
                          <a:latin typeface="Arial" panose="020B0604020202020204" pitchFamily="34" charset="0"/>
                          <a:ea typeface="+mn-ea"/>
                          <a:cs typeface="Arial" panose="020B0604020202020204" pitchFamily="34" charset="0"/>
                        </a:rPr>
                        <a:t>ST-16</a:t>
                      </a:r>
                      <a:r>
                        <a:rPr lang="en-US" sz="1100" dirty="0" smtClean="0"/>
                        <a:t>"</a:t>
                      </a:r>
                      <a:r>
                        <a:rPr lang="en-US" sz="1100" dirty="0" smtClean="0">
                          <a:effectLst/>
                          <a:latin typeface="Arial" panose="020B0604020202020204" pitchFamily="34" charset="0"/>
                          <a:ea typeface="+mn-ea"/>
                          <a:cs typeface="Arial" panose="020B0604020202020204" pitchFamily="34" charset="0"/>
                        </a:rPr>
                        <a:t> LLP</a:t>
                      </a:r>
                      <a:endParaRPr lang="ru-RU" sz="11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200" dirty="0" smtClean="0"/>
                        <a:t>AS  ICQO</a:t>
                      </a:r>
                      <a:endParaRPr lang="ru-RU" sz="1200" dirty="0" smtClean="0">
                        <a:effectLst/>
                        <a:latin typeface="Arial" panose="020B0604020202020204" pitchFamily="34" charset="0"/>
                        <a:ea typeface="Times New Roman"/>
                        <a:cs typeface="Arial" panose="020B0604020202020204" pitchFamily="34" charset="0"/>
                      </a:endParaRPr>
                    </a:p>
                    <a:p>
                      <a:pPr algn="l">
                        <a:lnSpc>
                          <a:spcPct val="115000"/>
                        </a:lnSpc>
                        <a:spcAft>
                          <a:spcPts val="0"/>
                        </a:spcAft>
                      </a:pPr>
                      <a:endParaRPr lang="ru-RU" sz="12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algn="l">
                        <a:lnSpc>
                          <a:spcPct val="115000"/>
                        </a:lnSpc>
                        <a:spcAft>
                          <a:spcPts val="0"/>
                        </a:spcAft>
                      </a:pPr>
                      <a:r>
                        <a:rPr lang="en-US" sz="1200" dirty="0" smtClean="0"/>
                        <a:t>Software and hardware complex</a:t>
                      </a:r>
                      <a:endParaRPr lang="ru-RU" sz="12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algn="l">
                        <a:lnSpc>
                          <a:spcPct val="115000"/>
                        </a:lnSpc>
                        <a:spcAft>
                          <a:spcPts val="0"/>
                        </a:spcAft>
                      </a:pPr>
                      <a:r>
                        <a:rPr lang="en-US" sz="1100" dirty="0" smtClean="0">
                          <a:effectLst/>
                          <a:latin typeface="+mn-lt"/>
                          <a:cs typeface="Arial" panose="020B0604020202020204" pitchFamily="34" charset="0"/>
                        </a:rPr>
                        <a:t>On-line monitoring of the volume and quality of ore flow</a:t>
                      </a:r>
                      <a:endParaRPr lang="ru-RU" sz="1100" dirty="0">
                        <a:effectLst/>
                        <a:latin typeface="+mn-lt"/>
                        <a:ea typeface="Times New Roman"/>
                        <a:cs typeface="Arial" panose="020B0604020202020204" pitchFamily="34" charset="0"/>
                      </a:endParaRPr>
                    </a:p>
                  </a:txBody>
                  <a:tcPr marL="54054" marR="54054" marT="0" marB="0"/>
                </a:tc>
                <a:tc>
                  <a:txBody>
                    <a:bodyPr/>
                    <a:lstStyle/>
                    <a:p>
                      <a:pPr marL="342900" indent="-342900" algn="l">
                        <a:lnSpc>
                          <a:spcPct val="115000"/>
                        </a:lnSpc>
                        <a:spcAft>
                          <a:spcPts val="0"/>
                        </a:spcAft>
                        <a:buFont typeface="+mj-lt"/>
                        <a:buAutoNum type="arabicPeriod"/>
                      </a:pPr>
                      <a:r>
                        <a:rPr lang="en-US" sz="1200" dirty="0" smtClean="0">
                          <a:latin typeface="+mn-lt"/>
                        </a:rPr>
                        <a:t>Flow quality analyzer from any company</a:t>
                      </a:r>
                      <a:endParaRPr lang="ru-RU" sz="1200" dirty="0" smtClean="0">
                        <a:effectLst/>
                        <a:latin typeface="+mn-lt"/>
                        <a:ea typeface="Times New Roman"/>
                        <a:cs typeface="Arial" panose="020B0604020202020204" pitchFamily="34" charset="0"/>
                      </a:endParaRPr>
                    </a:p>
                    <a:p>
                      <a:pPr marL="342900" indent="-342900" algn="l">
                        <a:lnSpc>
                          <a:spcPct val="115000"/>
                        </a:lnSpc>
                        <a:spcAft>
                          <a:spcPts val="0"/>
                        </a:spcAft>
                        <a:buFont typeface="+mj-lt"/>
                        <a:buAutoNum type="arabicPeriod"/>
                      </a:pPr>
                      <a:r>
                        <a:rPr lang="en-US" sz="1200" dirty="0" smtClean="0">
                          <a:latin typeface="+mn-lt"/>
                        </a:rPr>
                        <a:t>Information-analytical subsystem based on PLC</a:t>
                      </a:r>
                      <a:endParaRPr lang="en-US" sz="1200" baseline="0" dirty="0" smtClean="0">
                        <a:effectLst/>
                        <a:latin typeface="+mn-lt"/>
                        <a:ea typeface="Times New Roman"/>
                        <a:cs typeface="Arial" panose="020B0604020202020204" pitchFamily="34" charset="0"/>
                      </a:endParaRPr>
                    </a:p>
                    <a:p>
                      <a:pPr marL="342900" indent="-342900" algn="l">
                        <a:lnSpc>
                          <a:spcPct val="115000"/>
                        </a:lnSpc>
                        <a:spcAft>
                          <a:spcPts val="0"/>
                        </a:spcAft>
                        <a:buFont typeface="+mj-lt"/>
                        <a:buAutoNum type="arabicPeriod"/>
                      </a:pPr>
                      <a:r>
                        <a:rPr lang="en-US" sz="1100" dirty="0" smtClean="0">
                          <a:effectLst/>
                          <a:latin typeface="+mn-lt"/>
                          <a:ea typeface="Times New Roman"/>
                          <a:cs typeface="Arial" panose="020B0604020202020204" pitchFamily="34" charset="0"/>
                        </a:rPr>
                        <a:t>Workstation  based on  SCADA</a:t>
                      </a:r>
                      <a:r>
                        <a:rPr lang="en-US" sz="1100" baseline="0" dirty="0" smtClean="0">
                          <a:effectLst/>
                          <a:latin typeface="+mn-lt"/>
                          <a:ea typeface="Times New Roman"/>
                          <a:cs typeface="Arial" panose="020B0604020202020204" pitchFamily="34" charset="0"/>
                        </a:rPr>
                        <a:t> </a:t>
                      </a:r>
                      <a:endParaRPr lang="ru-RU" sz="1100" baseline="0" dirty="0" smtClean="0">
                        <a:effectLst/>
                        <a:latin typeface="+mn-lt"/>
                        <a:ea typeface="Times New Roman"/>
                        <a:cs typeface="Arial" panose="020B0604020202020204" pitchFamily="34" charset="0"/>
                      </a:endParaRPr>
                    </a:p>
                  </a:txBody>
                  <a:tcPr marL="54054" marR="54054" marT="0" marB="0"/>
                </a:tc>
                <a:tc>
                  <a:txBody>
                    <a:bodyPr/>
                    <a:lstStyle/>
                    <a:p>
                      <a:pPr algn="l">
                        <a:lnSpc>
                          <a:spcPct val="115000"/>
                        </a:lnSpc>
                        <a:spcAft>
                          <a:spcPts val="0"/>
                        </a:spcAft>
                      </a:pPr>
                      <a:r>
                        <a:rPr lang="en-US" sz="1100" dirty="0" smtClean="0">
                          <a:effectLst/>
                          <a:latin typeface="+mn-lt"/>
                          <a:cs typeface="Arial" panose="020B0604020202020204" pitchFamily="34" charset="0"/>
                        </a:rPr>
                        <a:t>Conveyor after major crushing. Unambiguous match-mine flow is not required. The </a:t>
                      </a:r>
                      <a:r>
                        <a:rPr lang="en-US" sz="1100" dirty="0" smtClean="0">
                          <a:effectLst/>
                          <a:latin typeface="+mn-lt"/>
                        </a:rPr>
                        <a:t>fineness</a:t>
                      </a:r>
                      <a:r>
                        <a:rPr lang="en-US" sz="1100" dirty="0" smtClean="0">
                          <a:effectLst/>
                          <a:latin typeface="+mn-lt"/>
                          <a:cs typeface="Arial" panose="020B0604020202020204" pitchFamily="34" charset="0"/>
                        </a:rPr>
                        <a:t>  conditions are automatically met.</a:t>
                      </a:r>
                      <a:endParaRPr lang="ru-RU" sz="1100" dirty="0">
                        <a:effectLst/>
                        <a:latin typeface="+mn-lt"/>
                        <a:cs typeface="Arial" panose="020B0604020202020204" pitchFamily="34" charset="0"/>
                      </a:endParaRPr>
                    </a:p>
                  </a:txBody>
                  <a:tcPr marL="54054" marR="54054" marT="0" marB="0"/>
                </a:tc>
                <a:tc>
                  <a:txBody>
                    <a:bodyPr/>
                    <a:lstStyle/>
                    <a:p>
                      <a:pPr algn="l">
                        <a:lnSpc>
                          <a:spcPct val="100000"/>
                        </a:lnSpc>
                        <a:spcAft>
                          <a:spcPts val="0"/>
                        </a:spcAft>
                      </a:pPr>
                      <a:r>
                        <a:rPr lang="en-US" sz="1200" dirty="0" smtClean="0"/>
                        <a:t>Only one sensor and a single analytical unit of the analysis system are sufficient, regardless of the number of sources of ore input for crushing</a:t>
                      </a:r>
                      <a:r>
                        <a:rPr lang="ru-RU" sz="1200" dirty="0">
                          <a:effectLst/>
                          <a:latin typeface="Arial" panose="020B0604020202020204" pitchFamily="34" charset="0"/>
                          <a:cs typeface="Arial" panose="020B0604020202020204" pitchFamily="34" charset="0"/>
                        </a:rPr>
                        <a:t> </a:t>
                      </a:r>
                      <a:endParaRPr lang="ru-RU" sz="12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algn="l">
                        <a:lnSpc>
                          <a:spcPct val="115000"/>
                        </a:lnSpc>
                        <a:spcAft>
                          <a:spcPts val="0"/>
                        </a:spcAft>
                      </a:pPr>
                      <a:r>
                        <a:rPr lang="ru-RU" sz="1200" dirty="0">
                          <a:effectLst/>
                          <a:latin typeface="Arial" panose="020B0604020202020204" pitchFamily="34" charset="0"/>
                          <a:cs typeface="Arial" panose="020B0604020202020204" pitchFamily="34" charset="0"/>
                        </a:rPr>
                        <a:t> </a:t>
                      </a:r>
                    </a:p>
                    <a:p>
                      <a:pPr algn="l">
                        <a:lnSpc>
                          <a:spcPct val="115000"/>
                        </a:lnSpc>
                        <a:spcAft>
                          <a:spcPts val="0"/>
                        </a:spcAft>
                      </a:pPr>
                      <a:r>
                        <a:rPr lang="ru-RU" sz="1200" dirty="0">
                          <a:effectLst/>
                          <a:latin typeface="Arial" panose="020B0604020202020204" pitchFamily="34" charset="0"/>
                          <a:cs typeface="Arial" panose="020B0604020202020204" pitchFamily="34" charset="0"/>
                        </a:rPr>
                        <a:t> </a:t>
                      </a:r>
                      <a:r>
                        <a:rPr lang="en-US" sz="1200" dirty="0" smtClean="0"/>
                        <a:t>More than </a:t>
                      </a:r>
                      <a:r>
                        <a:rPr lang="ru-RU" sz="1200" dirty="0" smtClean="0">
                          <a:effectLst/>
                          <a:latin typeface="Arial" panose="020B0604020202020204" pitchFamily="34" charset="0"/>
                          <a:cs typeface="Arial" panose="020B0604020202020204" pitchFamily="34" charset="0"/>
                        </a:rPr>
                        <a:t>150 000 </a:t>
                      </a:r>
                      <a:endParaRPr lang="ru-RU" sz="1200" dirty="0">
                        <a:effectLst/>
                        <a:latin typeface="Arial" panose="020B0604020202020204" pitchFamily="34" charset="0"/>
                        <a:ea typeface="Times New Roman"/>
                        <a:cs typeface="Arial" panose="020B0604020202020204" pitchFamily="34" charset="0"/>
                      </a:endParaRPr>
                    </a:p>
                  </a:txBody>
                  <a:tcPr marL="54054" marR="54054" marT="0" marB="0"/>
                </a:tc>
              </a:tr>
              <a:tr h="1128210">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100" dirty="0" smtClean="0"/>
                        <a:t>"</a:t>
                      </a:r>
                      <a:r>
                        <a:rPr lang="ru-RU" sz="1100" dirty="0" smtClean="0">
                          <a:effectLst/>
                          <a:latin typeface="Arial" panose="020B0604020202020204" pitchFamily="34" charset="0"/>
                          <a:ea typeface="+mn-ea"/>
                          <a:cs typeface="Arial" panose="020B0604020202020204" pitchFamily="34" charset="0"/>
                        </a:rPr>
                        <a:t>Т</a:t>
                      </a:r>
                      <a:r>
                        <a:rPr lang="en-US" sz="1100" dirty="0" smtClean="0">
                          <a:effectLst/>
                          <a:latin typeface="Arial" panose="020B0604020202020204" pitchFamily="34" charset="0"/>
                          <a:ea typeface="+mn-ea"/>
                          <a:cs typeface="Arial" panose="020B0604020202020204" pitchFamily="34" charset="0"/>
                        </a:rPr>
                        <a:t>ST-16</a:t>
                      </a:r>
                      <a:r>
                        <a:rPr lang="en-US" sz="1100" dirty="0" smtClean="0"/>
                        <a:t>"</a:t>
                      </a:r>
                      <a:r>
                        <a:rPr lang="en-US" sz="1100" dirty="0" smtClean="0">
                          <a:effectLst/>
                          <a:latin typeface="Arial" panose="020B0604020202020204" pitchFamily="34" charset="0"/>
                          <a:ea typeface="+mn-ea"/>
                          <a:cs typeface="Arial" panose="020B0604020202020204" pitchFamily="34" charset="0"/>
                        </a:rPr>
                        <a:t> LLP</a:t>
                      </a:r>
                      <a:endParaRPr lang="ru-RU" sz="1100" dirty="0" smtClean="0">
                        <a:effectLst/>
                        <a:latin typeface="Arial" panose="020B0604020202020204" pitchFamily="34" charset="0"/>
                        <a:ea typeface="Times New Roman"/>
                        <a:cs typeface="Arial" panose="020B0604020202020204" pitchFamily="34" charset="0"/>
                      </a:endParaRPr>
                    </a:p>
                    <a:p>
                      <a:pPr algn="ctr">
                        <a:lnSpc>
                          <a:spcPct val="115000"/>
                        </a:lnSpc>
                        <a:spcAft>
                          <a:spcPts val="0"/>
                        </a:spcAft>
                      </a:pPr>
                      <a:endParaRPr lang="ru-RU" sz="11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200" dirty="0" smtClean="0"/>
                        <a:t>AS  ICQO SoftWare</a:t>
                      </a:r>
                      <a:endParaRPr lang="ru-RU" sz="12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algn="l">
                        <a:lnSpc>
                          <a:spcPct val="115000"/>
                        </a:lnSpc>
                        <a:spcAft>
                          <a:spcPts val="0"/>
                        </a:spcAft>
                      </a:pPr>
                      <a:r>
                        <a:rPr lang="en-US" sz="1200" dirty="0" smtClean="0"/>
                        <a:t>Licenses for software</a:t>
                      </a:r>
                      <a:endParaRPr lang="ru-RU" sz="1200" dirty="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100" dirty="0" smtClean="0">
                          <a:effectLst/>
                          <a:latin typeface="+mn-lt"/>
                          <a:ea typeface="Times New Roman"/>
                          <a:cs typeface="Arial" panose="020B0604020202020204" pitchFamily="34" charset="0"/>
                        </a:rPr>
                        <a:t>Software for monitoring the volume and quality of ore flow on-line</a:t>
                      </a:r>
                      <a:endParaRPr lang="ru-RU" sz="1100" dirty="0" smtClean="0">
                        <a:effectLst/>
                        <a:latin typeface="+mn-lt"/>
                        <a:ea typeface="Times New Roman"/>
                        <a:cs typeface="Arial" panose="020B0604020202020204" pitchFamily="34" charset="0"/>
                      </a:endParaRPr>
                    </a:p>
                  </a:txBody>
                  <a:tcPr marL="54054" marR="54054" marT="0" marB="0"/>
                </a:tc>
                <a:tc>
                  <a:txBody>
                    <a:bodyPr/>
                    <a:lstStyle/>
                    <a:p>
                      <a:pPr marL="342900" marR="0" indent="-342900" algn="l" defTabSz="914400" rtl="0" eaLnBrk="1" fontAlgn="auto" latinLnBrk="0" hangingPunct="1">
                        <a:lnSpc>
                          <a:spcPct val="115000"/>
                        </a:lnSpc>
                        <a:spcBef>
                          <a:spcPts val="0"/>
                        </a:spcBef>
                        <a:spcAft>
                          <a:spcPts val="0"/>
                        </a:spcAft>
                        <a:buClrTx/>
                        <a:buSzTx/>
                        <a:buFont typeface="+mj-lt"/>
                        <a:buAutoNum type="arabicPeriod"/>
                        <a:tabLst/>
                        <a:defRPr/>
                      </a:pPr>
                      <a:r>
                        <a:rPr lang="en-US" sz="1200" dirty="0" smtClean="0">
                          <a:latin typeface="+mn-lt"/>
                        </a:rPr>
                        <a:t>Application software for PLC and SCADA as part of the AS  ICQO</a:t>
                      </a:r>
                      <a:endParaRPr lang="ru-RU" sz="1200" dirty="0" smtClean="0">
                        <a:effectLst/>
                        <a:latin typeface="+mn-lt"/>
                        <a:ea typeface="Times New Roman"/>
                        <a:cs typeface="Arial" panose="020B0604020202020204" pitchFamily="34" charset="0"/>
                      </a:endParaRPr>
                    </a:p>
                  </a:txBody>
                  <a:tcPr marL="54054" marR="54054" marT="0" marB="0"/>
                </a:tc>
                <a:tc>
                  <a:txBody>
                    <a:bodyPr/>
                    <a:lstStyle/>
                    <a:p>
                      <a:pPr algn="ctr">
                        <a:lnSpc>
                          <a:spcPct val="115000"/>
                        </a:lnSpc>
                        <a:spcAft>
                          <a:spcPts val="0"/>
                        </a:spcAft>
                      </a:pPr>
                      <a:r>
                        <a:rPr lang="ru-RU" sz="1100" dirty="0" smtClean="0">
                          <a:effectLst/>
                          <a:latin typeface="+mn-lt"/>
                          <a:ea typeface="Times New Roman"/>
                          <a:cs typeface="Arial" panose="020B0604020202020204" pitchFamily="34" charset="0"/>
                        </a:rPr>
                        <a:t>- </a:t>
                      </a:r>
                      <a:endParaRPr lang="ru-RU" sz="1100" dirty="0">
                        <a:effectLst/>
                        <a:latin typeface="+mn-lt"/>
                        <a:ea typeface="Times New Roman"/>
                        <a:cs typeface="Arial" panose="020B0604020202020204" pitchFamily="34" charset="0"/>
                      </a:endParaRPr>
                    </a:p>
                  </a:txBody>
                  <a:tcPr marL="54054" marR="54054"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200" dirty="0" smtClean="0"/>
                        <a:t>Fully provides the necessary functionality of the on-line monitoring system for multi-stream schemes for the receipt of ore masses on ore preparation</a:t>
                      </a:r>
                      <a:endParaRPr lang="ru-RU" sz="1200" dirty="0" smtClean="0">
                        <a:effectLst/>
                        <a:latin typeface="Arial" panose="020B0604020202020204" pitchFamily="34" charset="0"/>
                        <a:ea typeface="Times New Roman"/>
                        <a:cs typeface="Arial" panose="020B0604020202020204" pitchFamily="34" charset="0"/>
                      </a:endParaRPr>
                    </a:p>
                  </a:txBody>
                  <a:tcPr marL="54054" marR="54054" marT="0" marB="0"/>
                </a:tc>
                <a:tc>
                  <a:txBody>
                    <a:bodyPr/>
                    <a:lstStyle/>
                    <a:p>
                      <a:pPr algn="l">
                        <a:lnSpc>
                          <a:spcPct val="115000"/>
                        </a:lnSpc>
                        <a:spcAft>
                          <a:spcPts val="0"/>
                        </a:spcAft>
                      </a:pPr>
                      <a:r>
                        <a:rPr lang="en-US" sz="1200" dirty="0" smtClean="0"/>
                        <a:t>Up to </a:t>
                      </a:r>
                    </a:p>
                    <a:p>
                      <a:pPr algn="l">
                        <a:lnSpc>
                          <a:spcPct val="115000"/>
                        </a:lnSpc>
                        <a:spcAft>
                          <a:spcPts val="0"/>
                        </a:spcAft>
                      </a:pPr>
                      <a:r>
                        <a:rPr lang="ru-RU" sz="1200" dirty="0" smtClean="0">
                          <a:effectLst/>
                          <a:latin typeface="Arial" panose="020B0604020202020204" pitchFamily="34" charset="0"/>
                          <a:ea typeface="Times New Roman"/>
                          <a:cs typeface="Arial" panose="020B0604020202020204" pitchFamily="34" charset="0"/>
                        </a:rPr>
                        <a:t>10 000</a:t>
                      </a:r>
                      <a:endParaRPr lang="ru-RU" sz="1200" dirty="0">
                        <a:effectLst/>
                        <a:latin typeface="Arial" panose="020B0604020202020204" pitchFamily="34" charset="0"/>
                        <a:ea typeface="Times New Roman"/>
                        <a:cs typeface="Arial" panose="020B0604020202020204" pitchFamily="34" charset="0"/>
                      </a:endParaRPr>
                    </a:p>
                  </a:txBody>
                  <a:tcPr marL="54054" marR="54054" marT="0" marB="0"/>
                </a:tc>
              </a:tr>
            </a:tbl>
          </a:graphicData>
        </a:graphic>
      </p:graphicFrame>
      <p:pic>
        <p:nvPicPr>
          <p:cNvPr id="6" name="Рисунок 5" descr="Логотип TST-16 а.PNG"/>
          <p:cNvPicPr/>
          <p:nvPr/>
        </p:nvPicPr>
        <p:blipFill>
          <a:blip r:embed="rId3" cstate="print"/>
          <a:stretch>
            <a:fillRect/>
          </a:stretch>
        </p:blipFill>
        <p:spPr>
          <a:xfrm>
            <a:off x="10272214" y="149691"/>
            <a:ext cx="1729556" cy="662753"/>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3089" y="92541"/>
            <a:ext cx="1643061" cy="699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94719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Таблица 16"/>
          <p:cNvGraphicFramePr>
            <a:graphicFrameLocks noGrp="1"/>
          </p:cNvGraphicFramePr>
          <p:nvPr>
            <p:extLst>
              <p:ext uri="{D42A27DB-BD31-4B8C-83A1-F6EECF244321}">
                <p14:modId xmlns:p14="http://schemas.microsoft.com/office/powerpoint/2010/main" val="3217031616"/>
              </p:ext>
            </p:extLst>
          </p:nvPr>
        </p:nvGraphicFramePr>
        <p:xfrm>
          <a:off x="268224" y="864870"/>
          <a:ext cx="11655552" cy="5356479"/>
        </p:xfrm>
        <a:graphic>
          <a:graphicData uri="http://schemas.openxmlformats.org/drawingml/2006/table">
            <a:tbl>
              <a:tblPr firstRow="1" firstCol="1" bandRow="1">
                <a:tableStyleId>{5C22544A-7EE6-4342-B048-85BDC9FD1C3A}</a:tableStyleId>
              </a:tblPr>
              <a:tblGrid>
                <a:gridCol w="451105"/>
                <a:gridCol w="963168"/>
                <a:gridCol w="1109471"/>
                <a:gridCol w="1722882"/>
                <a:gridCol w="4514850"/>
                <a:gridCol w="2004060"/>
                <a:gridCol w="890016"/>
              </a:tblGrid>
              <a:tr h="315849">
                <a:tc>
                  <a:txBody>
                    <a:bodyPr/>
                    <a:lstStyle/>
                    <a:p>
                      <a:pPr indent="21590" algn="ctr">
                        <a:lnSpc>
                          <a:spcPct val="115000"/>
                        </a:lnSpc>
                        <a:spcAft>
                          <a:spcPts val="0"/>
                        </a:spcAft>
                      </a:pPr>
                      <a:r>
                        <a:rPr lang="ru-RU" sz="1000" dirty="0">
                          <a:effectLst/>
                        </a:rPr>
                        <a:t>№ </a:t>
                      </a:r>
                      <a:endParaRPr lang="ru-RU" sz="1100" dirty="0">
                        <a:effectLst/>
                        <a:latin typeface="Calibri"/>
                        <a:ea typeface="Times New Roman"/>
                        <a:cs typeface="Times New Roman"/>
                      </a:endParaRPr>
                    </a:p>
                  </a:txBody>
                  <a:tcPr marL="17780" marR="0" marT="0" marB="0" anchor="ctr"/>
                </a:tc>
                <a:tc>
                  <a:txBody>
                    <a:bodyPr/>
                    <a:lstStyle/>
                    <a:p>
                      <a:pPr indent="21590" algn="ctr">
                        <a:lnSpc>
                          <a:spcPct val="115000"/>
                        </a:lnSpc>
                        <a:spcAft>
                          <a:spcPts val="0"/>
                        </a:spcAft>
                      </a:pPr>
                      <a:r>
                        <a:rPr lang="en-US" sz="1200" dirty="0" smtClean="0"/>
                        <a:t>Full name</a:t>
                      </a:r>
                      <a:endParaRPr lang="ru-RU" sz="1200" dirty="0">
                        <a:effectLst/>
                        <a:latin typeface="Calibri"/>
                        <a:ea typeface="Times New Roman"/>
                        <a:cs typeface="Times New Roman"/>
                      </a:endParaRPr>
                    </a:p>
                  </a:txBody>
                  <a:tcPr marL="17780" marR="0" marT="0" marB="0" anchor="ctr"/>
                </a:tc>
                <a:tc>
                  <a:txBody>
                    <a:bodyPr/>
                    <a:lstStyle/>
                    <a:p>
                      <a:pPr algn="ctr"/>
                      <a:r>
                        <a:rPr lang="en-US" sz="1100" dirty="0" smtClean="0"/>
                        <a:t>PHOTO</a:t>
                      </a:r>
                      <a:endParaRPr lang="ru-RU" sz="1100" dirty="0">
                        <a:effectLst/>
                        <a:latin typeface="Calibri"/>
                        <a:ea typeface="Times New Roman"/>
                        <a:cs typeface="Times New Roman"/>
                      </a:endParaRPr>
                    </a:p>
                  </a:txBody>
                  <a:tcPr marL="17780" marR="0" marT="0" marB="0" anchor="ctr"/>
                </a:tc>
                <a:tc>
                  <a:txBody>
                    <a:bodyPr/>
                    <a:lstStyle/>
                    <a:p>
                      <a:pPr algn="ctr"/>
                      <a:r>
                        <a:rPr lang="en-US" sz="1200" dirty="0" smtClean="0"/>
                        <a:t>position</a:t>
                      </a:r>
                      <a:endParaRPr lang="ru-RU" sz="1200" dirty="0">
                        <a:effectLst/>
                        <a:latin typeface="Calibri"/>
                        <a:ea typeface="Times New Roman"/>
                        <a:cs typeface="Times New Roman"/>
                      </a:endParaRPr>
                    </a:p>
                  </a:txBody>
                  <a:tcPr marL="17780" marR="0" marT="0" marB="0" anchor="ctr"/>
                </a:tc>
                <a:tc>
                  <a:txBody>
                    <a:bodyPr/>
                    <a:lstStyle/>
                    <a:p>
                      <a:pPr indent="21590" algn="ctr">
                        <a:lnSpc>
                          <a:spcPct val="115000"/>
                        </a:lnSpc>
                        <a:spcAft>
                          <a:spcPts val="0"/>
                        </a:spcAft>
                      </a:pPr>
                      <a:r>
                        <a:rPr lang="en-US" sz="1200" dirty="0" smtClean="0"/>
                        <a:t>Duties</a:t>
                      </a:r>
                      <a:endParaRPr lang="ru-RU" sz="1200" dirty="0">
                        <a:effectLst/>
                        <a:latin typeface="+mn-lt"/>
                        <a:ea typeface="Times New Roman"/>
                        <a:cs typeface="Times New Roman"/>
                      </a:endParaRPr>
                    </a:p>
                  </a:txBody>
                  <a:tcPr marL="17780" marR="0" marT="0" marB="0" anchor="ctr"/>
                </a:tc>
                <a:tc>
                  <a:txBody>
                    <a:bodyPr/>
                    <a:lstStyle/>
                    <a:p>
                      <a:pPr indent="21590" algn="ctr">
                        <a:lnSpc>
                          <a:spcPct val="100000"/>
                        </a:lnSpc>
                        <a:spcAft>
                          <a:spcPts val="0"/>
                        </a:spcAft>
                      </a:pPr>
                      <a:r>
                        <a:rPr lang="en-US" sz="1200" dirty="0" smtClean="0"/>
                        <a:t>Scientific status / experience</a:t>
                      </a:r>
                      <a:endParaRPr lang="ru-RU" sz="1200" dirty="0">
                        <a:effectLst/>
                        <a:latin typeface="+mn-lt"/>
                        <a:ea typeface="Times New Roman"/>
                        <a:cs typeface="Times New Roman"/>
                      </a:endParaRPr>
                    </a:p>
                  </a:txBody>
                  <a:tcPr marL="17780" marR="0" marT="0" marB="0" anchor="ctr"/>
                </a:tc>
                <a:tc>
                  <a:txBody>
                    <a:bodyPr/>
                    <a:lstStyle/>
                    <a:p>
                      <a:pPr algn="ctr">
                        <a:lnSpc>
                          <a:spcPct val="100000"/>
                        </a:lnSpc>
                        <a:spcAft>
                          <a:spcPts val="0"/>
                        </a:spcAft>
                      </a:pPr>
                      <a:r>
                        <a:rPr lang="en-US" sz="1100" dirty="0" smtClean="0"/>
                        <a:t>Percent</a:t>
                      </a:r>
                      <a:br>
                        <a:rPr lang="en-US" sz="1100" dirty="0" smtClean="0"/>
                      </a:br>
                      <a:r>
                        <a:rPr lang="en-US" sz="1100" dirty="0" smtClean="0"/>
                        <a:t>of participation</a:t>
                      </a:r>
                      <a:endParaRPr lang="ru-RU" sz="1100" dirty="0">
                        <a:effectLst/>
                        <a:latin typeface="Calibri"/>
                        <a:ea typeface="Times New Roman"/>
                        <a:cs typeface="Times New Roman"/>
                      </a:endParaRPr>
                    </a:p>
                  </a:txBody>
                  <a:tcPr marL="17780" marR="0" marT="0" marB="0" anchor="ctr"/>
                </a:tc>
              </a:tr>
              <a:tr h="703071">
                <a:tc>
                  <a:txBody>
                    <a:bodyPr/>
                    <a:lstStyle/>
                    <a:p>
                      <a:pPr indent="21590" algn="ctr">
                        <a:lnSpc>
                          <a:spcPct val="115000"/>
                        </a:lnSpc>
                        <a:spcAft>
                          <a:spcPts val="0"/>
                        </a:spcAft>
                      </a:pPr>
                      <a:r>
                        <a:rPr lang="ru-RU" sz="1000" dirty="0">
                          <a:effectLst/>
                          <a:latin typeface="+mn-lt"/>
                        </a:rPr>
                        <a:t>1</a:t>
                      </a:r>
                      <a:endParaRPr lang="ru-RU" sz="1000" dirty="0">
                        <a:effectLst/>
                        <a:latin typeface="+mn-lt"/>
                        <a:ea typeface="Times New Roman"/>
                        <a:cs typeface="Times New Roman"/>
                      </a:endParaRPr>
                    </a:p>
                  </a:txBody>
                  <a:tcPr marL="17780" marR="0" marT="0" marB="0" anchor="ctr"/>
                </a:tc>
                <a:tc>
                  <a:txBody>
                    <a:bodyPr/>
                    <a:lstStyle/>
                    <a:p>
                      <a:pPr algn="ctr">
                        <a:lnSpc>
                          <a:spcPct val="115000"/>
                        </a:lnSpc>
                        <a:spcAft>
                          <a:spcPts val="0"/>
                        </a:spcAft>
                      </a:pPr>
                      <a:r>
                        <a:rPr lang="en-US" sz="1000" dirty="0" smtClean="0">
                          <a:effectLst/>
                          <a:latin typeface="+mn-lt"/>
                        </a:rPr>
                        <a:t>Tukeyev U. A.</a:t>
                      </a:r>
                      <a:endParaRPr lang="ru-RU" sz="1000" dirty="0">
                        <a:effectLst/>
                        <a:latin typeface="+mn-lt"/>
                        <a:ea typeface="Times New Roman"/>
                        <a:cs typeface="Times New Roman"/>
                      </a:endParaRPr>
                    </a:p>
                  </a:txBody>
                  <a:tcPr marL="17780" marR="0" marT="0" marB="0"/>
                </a:tc>
                <a:tc>
                  <a:txBody>
                    <a:bodyPr/>
                    <a:lstStyle/>
                    <a:p>
                      <a:pPr algn="ctr">
                        <a:lnSpc>
                          <a:spcPct val="115000"/>
                        </a:lnSpc>
                        <a:spcAft>
                          <a:spcPts val="0"/>
                        </a:spcAft>
                      </a:pPr>
                      <a:endParaRPr lang="ru-RU" sz="1000" dirty="0">
                        <a:effectLst/>
                        <a:latin typeface="+mn-lt"/>
                        <a:ea typeface="Times New Roman"/>
                        <a:cs typeface="Times New Roman"/>
                      </a:endParaRPr>
                    </a:p>
                  </a:txBody>
                  <a:tcPr marL="17780" marR="0" marT="0" marB="0"/>
                </a:tc>
                <a:tc>
                  <a:txBody>
                    <a:bodyPr/>
                    <a:lstStyle/>
                    <a:p>
                      <a:pPr algn="l">
                        <a:lnSpc>
                          <a:spcPct val="115000"/>
                        </a:lnSpc>
                        <a:spcAft>
                          <a:spcPts val="0"/>
                        </a:spcAft>
                      </a:pPr>
                      <a:r>
                        <a:rPr lang="en-US" sz="1000" dirty="0" smtClean="0"/>
                        <a:t>TST-16 Director, Project Team Leader</a:t>
                      </a:r>
                      <a:endParaRPr lang="ru-RU" sz="1000" dirty="0">
                        <a:effectLst/>
                        <a:latin typeface="+mn-lt"/>
                        <a:ea typeface="Times New Roman"/>
                        <a:cs typeface="Times New Roman"/>
                      </a:endParaRPr>
                    </a:p>
                  </a:txBody>
                  <a:tcPr marL="17780" marR="0"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smtClean="0"/>
                        <a:t>IT specialist. Identifies the main scientific and engineering aspects of the work performed, leads the development.</a:t>
                      </a:r>
                      <a:endParaRPr lang="ru-RU" sz="1000" kern="1200" dirty="0" smtClean="0">
                        <a:solidFill>
                          <a:schemeClr val="dk1"/>
                        </a:solidFill>
                        <a:effectLst/>
                        <a:latin typeface="+mn-lt"/>
                        <a:ea typeface="+mn-ea"/>
                        <a:cs typeface="+mn-cs"/>
                      </a:endParaRPr>
                    </a:p>
                  </a:txBody>
                  <a:tcPr marL="17780" marR="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Doctor of Technical Sciences, Professor. Author of more than 155 articles, one monograph, four textbooks</a:t>
                      </a:r>
                      <a:r>
                        <a:rPr lang="ru-RU" sz="1000" kern="1200" dirty="0" smtClean="0">
                          <a:solidFill>
                            <a:schemeClr val="dk1"/>
                          </a:solidFill>
                          <a:effectLst/>
                          <a:latin typeface="+mn-lt"/>
                          <a:ea typeface="+mn-ea"/>
                          <a:cs typeface="+mn-cs"/>
                        </a:rPr>
                        <a:t>. </a:t>
                      </a:r>
                      <a:endParaRPr lang="ru-RU" sz="1000" dirty="0">
                        <a:effectLst/>
                        <a:latin typeface="+mn-lt"/>
                        <a:ea typeface="Times New Roman"/>
                        <a:cs typeface="Times New Roman"/>
                      </a:endParaRPr>
                    </a:p>
                  </a:txBody>
                  <a:tcPr marL="17780" marR="0" marT="0" marB="0" anchor="ctr"/>
                </a:tc>
                <a:tc>
                  <a:txBody>
                    <a:bodyPr/>
                    <a:lstStyle/>
                    <a:p>
                      <a:pPr algn="ctr">
                        <a:lnSpc>
                          <a:spcPct val="115000"/>
                        </a:lnSpc>
                        <a:spcAft>
                          <a:spcPts val="0"/>
                        </a:spcAft>
                      </a:pPr>
                      <a:r>
                        <a:rPr lang="ru-RU" sz="1000" dirty="0">
                          <a:effectLst/>
                          <a:latin typeface="+mn-lt"/>
                        </a:rPr>
                        <a:t>100</a:t>
                      </a:r>
                      <a:endParaRPr lang="ru-RU" sz="1000" dirty="0">
                        <a:effectLst/>
                        <a:latin typeface="+mn-lt"/>
                        <a:ea typeface="Times New Roman"/>
                        <a:cs typeface="Times New Roman"/>
                      </a:endParaRPr>
                    </a:p>
                  </a:txBody>
                  <a:tcPr marL="17780" marR="0" marT="0" marB="0" anchor="ctr"/>
                </a:tc>
              </a:tr>
              <a:tr h="753617">
                <a:tc>
                  <a:txBody>
                    <a:bodyPr/>
                    <a:lstStyle/>
                    <a:p>
                      <a:pPr indent="21590" algn="ctr">
                        <a:lnSpc>
                          <a:spcPct val="115000"/>
                        </a:lnSpc>
                        <a:spcAft>
                          <a:spcPts val="0"/>
                        </a:spcAft>
                      </a:pPr>
                      <a:r>
                        <a:rPr lang="ru-RU" sz="1100" dirty="0">
                          <a:effectLst/>
                        </a:rPr>
                        <a:t>2</a:t>
                      </a:r>
                      <a:endParaRPr lang="ru-RU" sz="1100" dirty="0">
                        <a:effectLst/>
                        <a:latin typeface="Calibri"/>
                        <a:ea typeface="Times New Roman"/>
                        <a:cs typeface="Times New Roman"/>
                      </a:endParaRPr>
                    </a:p>
                  </a:txBody>
                  <a:tcPr marL="17780" marR="0" marT="0" marB="0"/>
                </a:tc>
                <a:tc>
                  <a:txBody>
                    <a:bodyPr/>
                    <a:lstStyle/>
                    <a:p>
                      <a:pPr algn="ctr">
                        <a:lnSpc>
                          <a:spcPct val="115000"/>
                        </a:lnSpc>
                        <a:spcAft>
                          <a:spcPts val="0"/>
                        </a:spcAft>
                      </a:pPr>
                      <a:r>
                        <a:rPr lang="en-US" sz="1000" dirty="0" smtClean="0"/>
                        <a:t>Axelrod V.Yu.</a:t>
                      </a:r>
                      <a:endParaRPr lang="ru-RU" sz="1100" dirty="0">
                        <a:effectLst/>
                        <a:latin typeface="Calibri"/>
                        <a:ea typeface="Times New Roman"/>
                        <a:cs typeface="Times New Roman"/>
                      </a:endParaRPr>
                    </a:p>
                  </a:txBody>
                  <a:tcPr marL="17780" marR="0" marT="0" marB="0"/>
                </a:tc>
                <a:tc>
                  <a:txBody>
                    <a:bodyPr/>
                    <a:lstStyle/>
                    <a:p>
                      <a:pPr algn="ctr">
                        <a:lnSpc>
                          <a:spcPct val="115000"/>
                        </a:lnSpc>
                        <a:spcAft>
                          <a:spcPts val="0"/>
                        </a:spcAft>
                      </a:pPr>
                      <a:endParaRPr lang="ru-RU" sz="1100" dirty="0">
                        <a:effectLst/>
                        <a:latin typeface="Calibri"/>
                        <a:ea typeface="Times New Roman"/>
                        <a:cs typeface="Times New Roman"/>
                      </a:endParaRPr>
                    </a:p>
                  </a:txBody>
                  <a:tcPr marL="17780" marR="0" marT="0" marB="0"/>
                </a:tc>
                <a:tc>
                  <a:txBody>
                    <a:bodyPr/>
                    <a:lstStyle/>
                    <a:p>
                      <a:pPr algn="l">
                        <a:lnSpc>
                          <a:spcPct val="115000"/>
                        </a:lnSpc>
                        <a:spcAft>
                          <a:spcPts val="0"/>
                        </a:spcAft>
                      </a:pPr>
                      <a:r>
                        <a:rPr lang="en-US" sz="1000" dirty="0" smtClean="0"/>
                        <a:t>Specialist in commercialisation</a:t>
                      </a:r>
                      <a:endParaRPr lang="ru-RU" sz="1100" dirty="0">
                        <a:effectLst/>
                        <a:latin typeface="Calibri"/>
                        <a:ea typeface="Times New Roman"/>
                        <a:cs typeface="Times New Roman"/>
                      </a:endParaRPr>
                    </a:p>
                  </a:txBody>
                  <a:tcPr marL="17780" marR="0" marT="0" marB="0" anchor="ctr"/>
                </a:tc>
                <a:tc>
                  <a:txBody>
                    <a:bodyPr/>
                    <a:lstStyle/>
                    <a:p>
                      <a:pPr>
                        <a:lnSpc>
                          <a:spcPct val="100000"/>
                        </a:lnSpc>
                      </a:pPr>
                      <a:r>
                        <a:rPr lang="en-US" sz="1000" dirty="0" smtClean="0"/>
                        <a:t>Specializes in marketing and project management. He is responsible for planning the work of team members and third-party organizations, oversees the sale of products.</a:t>
                      </a:r>
                      <a:r>
                        <a:rPr lang="ru-RU" sz="1000" kern="1200" baseline="0" dirty="0" smtClean="0">
                          <a:solidFill>
                            <a:schemeClr val="dk1"/>
                          </a:solidFill>
                          <a:effectLst/>
                          <a:latin typeface="+mn-lt"/>
                          <a:ea typeface="+mn-ea"/>
                          <a:cs typeface="+mn-cs"/>
                        </a:rPr>
                        <a:t> </a:t>
                      </a:r>
                      <a:endParaRPr lang="ru-RU" sz="1000" kern="1200" dirty="0" smtClean="0">
                        <a:solidFill>
                          <a:schemeClr val="dk1"/>
                        </a:solidFill>
                        <a:effectLst/>
                        <a:latin typeface="+mn-lt"/>
                        <a:ea typeface="+mn-ea"/>
                        <a:cs typeface="+mn-cs"/>
                      </a:endParaRPr>
                    </a:p>
                  </a:txBody>
                  <a:tcPr marL="17780" marR="0" marT="0" marB="0" anchor="ctr"/>
                </a:tc>
                <a:tc>
                  <a:txBody>
                    <a:bodyPr/>
                    <a:lstStyle/>
                    <a:p>
                      <a:pPr algn="ctr">
                        <a:lnSpc>
                          <a:spcPct val="100000"/>
                        </a:lnSpc>
                        <a:spcAft>
                          <a:spcPts val="0"/>
                        </a:spcAft>
                      </a:pPr>
                      <a:r>
                        <a:rPr lang="en-US" sz="1000" dirty="0" smtClean="0"/>
                        <a:t>Co-authored two monographs, a number of patents of the Republic of Kazakhstan and the Russian Federation for inventions, more than 20 publications in scientific journals</a:t>
                      </a:r>
                      <a:r>
                        <a:rPr lang="en-US" sz="1000" kern="1200" dirty="0" smtClean="0">
                          <a:solidFill>
                            <a:schemeClr val="dk1"/>
                          </a:solidFill>
                          <a:effectLst/>
                          <a:latin typeface="+mn-lt"/>
                          <a:ea typeface="+mn-ea"/>
                          <a:cs typeface="+mn-cs"/>
                        </a:rPr>
                        <a:t>.</a:t>
                      </a:r>
                      <a:endParaRPr lang="ru-RU" sz="1000" dirty="0">
                        <a:effectLst/>
                        <a:latin typeface="+mn-lt"/>
                        <a:ea typeface="Times New Roman"/>
                        <a:cs typeface="Times New Roman"/>
                      </a:endParaRPr>
                    </a:p>
                  </a:txBody>
                  <a:tcPr marL="17780" marR="0" marT="0" marB="0" anchor="ctr"/>
                </a:tc>
                <a:tc>
                  <a:txBody>
                    <a:bodyPr/>
                    <a:lstStyle/>
                    <a:p>
                      <a:pPr algn="ctr">
                        <a:lnSpc>
                          <a:spcPct val="115000"/>
                        </a:lnSpc>
                        <a:spcAft>
                          <a:spcPts val="0"/>
                        </a:spcAft>
                      </a:pPr>
                      <a:r>
                        <a:rPr lang="ru-RU" sz="1000" dirty="0">
                          <a:effectLst/>
                        </a:rPr>
                        <a:t>100</a:t>
                      </a:r>
                      <a:endParaRPr lang="ru-RU" sz="1100" dirty="0">
                        <a:effectLst/>
                        <a:latin typeface="Calibri"/>
                        <a:ea typeface="Times New Roman"/>
                        <a:cs typeface="Times New Roman"/>
                      </a:endParaRPr>
                    </a:p>
                  </a:txBody>
                  <a:tcPr marL="17780" marR="0" marT="0" marB="0" anchor="ctr"/>
                </a:tc>
              </a:tr>
              <a:tr h="719328">
                <a:tc>
                  <a:txBody>
                    <a:bodyPr/>
                    <a:lstStyle/>
                    <a:p>
                      <a:pPr indent="21590" algn="ctr">
                        <a:lnSpc>
                          <a:spcPct val="115000"/>
                        </a:lnSpc>
                        <a:spcAft>
                          <a:spcPts val="0"/>
                        </a:spcAft>
                      </a:pPr>
                      <a:r>
                        <a:rPr lang="ru-RU" sz="1100" dirty="0">
                          <a:effectLst/>
                        </a:rPr>
                        <a:t>3</a:t>
                      </a:r>
                      <a:endParaRPr lang="ru-RU" sz="1100" dirty="0">
                        <a:effectLst/>
                        <a:latin typeface="Calibri"/>
                        <a:ea typeface="Times New Roman"/>
                        <a:cs typeface="Times New Roman"/>
                      </a:endParaRPr>
                    </a:p>
                  </a:txBody>
                  <a:tcPr marL="17780" marR="0" marT="0" marB="0"/>
                </a:tc>
                <a:tc>
                  <a:txBody>
                    <a:bodyPr/>
                    <a:lstStyle/>
                    <a:p>
                      <a:pPr algn="ctr">
                        <a:lnSpc>
                          <a:spcPct val="115000"/>
                        </a:lnSpc>
                        <a:spcAft>
                          <a:spcPts val="0"/>
                        </a:spcAft>
                      </a:pPr>
                      <a:r>
                        <a:rPr lang="en-US" sz="1000" dirty="0" smtClean="0"/>
                        <a:t>Korshunov P.P.</a:t>
                      </a:r>
                      <a:endParaRPr lang="ru-RU" sz="1100" dirty="0">
                        <a:effectLst/>
                        <a:latin typeface="Calibri"/>
                        <a:ea typeface="Times New Roman"/>
                        <a:cs typeface="Times New Roman"/>
                      </a:endParaRPr>
                    </a:p>
                  </a:txBody>
                  <a:tcPr marL="17780" marR="0" marT="0" marB="0"/>
                </a:tc>
                <a:tc>
                  <a:txBody>
                    <a:bodyPr/>
                    <a:lstStyle/>
                    <a:p>
                      <a:pPr algn="ctr">
                        <a:lnSpc>
                          <a:spcPct val="115000"/>
                        </a:lnSpc>
                        <a:spcAft>
                          <a:spcPts val="0"/>
                        </a:spcAft>
                      </a:pPr>
                      <a:endParaRPr lang="ru-RU" sz="1100" dirty="0">
                        <a:effectLst/>
                        <a:latin typeface="Calibri"/>
                        <a:ea typeface="Times New Roman"/>
                        <a:cs typeface="Times New Roman"/>
                      </a:endParaRPr>
                    </a:p>
                  </a:txBody>
                  <a:tcPr marL="17780" marR="0" marT="0" marB="0"/>
                </a:tc>
                <a:tc>
                  <a:txBody>
                    <a:bodyPr/>
                    <a:lstStyle/>
                    <a:p>
                      <a:pPr algn="l">
                        <a:lnSpc>
                          <a:spcPct val="115000"/>
                        </a:lnSpc>
                        <a:spcAft>
                          <a:spcPts val="0"/>
                        </a:spcAft>
                      </a:pPr>
                      <a:r>
                        <a:rPr lang="en-US" sz="1000" dirty="0" smtClean="0"/>
                        <a:t>Engineer / Technologist</a:t>
                      </a:r>
                      <a:endParaRPr lang="ru-RU" sz="1100" dirty="0">
                        <a:effectLst/>
                        <a:latin typeface="Calibri"/>
                        <a:ea typeface="Times New Roman"/>
                        <a:cs typeface="Times New Roman"/>
                      </a:endParaRPr>
                    </a:p>
                  </a:txBody>
                  <a:tcPr marL="17780" marR="0" marT="0" marB="0" anchor="ctr"/>
                </a:tc>
                <a:tc>
                  <a:txBody>
                    <a:bodyPr/>
                    <a:lstStyle/>
                    <a:p>
                      <a:pPr algn="l">
                        <a:lnSpc>
                          <a:spcPct val="100000"/>
                        </a:lnSpc>
                        <a:spcAft>
                          <a:spcPts val="0"/>
                        </a:spcAft>
                      </a:pPr>
                      <a:r>
                        <a:rPr lang="en-US" sz="1000" dirty="0" smtClean="0"/>
                        <a:t>Specialist in the development of technical support systems for industrial automation. Responsible for the quality and completeness of project documentation and technical support of the AS.</a:t>
                      </a:r>
                      <a:endParaRPr lang="ru-RU" sz="1000" i="0" dirty="0">
                        <a:effectLst/>
                        <a:latin typeface="+mn-lt"/>
                        <a:ea typeface="Times New Roman"/>
                        <a:cs typeface="Times New Roman"/>
                      </a:endParaRPr>
                    </a:p>
                  </a:txBody>
                  <a:tcPr marL="17780" marR="0" marT="0" marB="0" anchor="ctr"/>
                </a:tc>
                <a:tc>
                  <a:txBody>
                    <a:bodyPr/>
                    <a:lstStyle/>
                    <a:p>
                      <a:pPr algn="ctr">
                        <a:lnSpc>
                          <a:spcPct val="100000"/>
                        </a:lnSpc>
                        <a:spcAft>
                          <a:spcPts val="0"/>
                        </a:spcAft>
                      </a:pPr>
                      <a:endParaRPr lang="ru-RU" sz="1000" dirty="0">
                        <a:effectLst/>
                        <a:latin typeface="+mn-lt"/>
                        <a:ea typeface="Times New Roman"/>
                        <a:cs typeface="Times New Roman"/>
                      </a:endParaRPr>
                    </a:p>
                  </a:txBody>
                  <a:tcPr marL="17780" marR="0" marT="0" marB="0" anchor="ctr"/>
                </a:tc>
                <a:tc>
                  <a:txBody>
                    <a:bodyPr/>
                    <a:lstStyle/>
                    <a:p>
                      <a:pPr algn="ctr">
                        <a:lnSpc>
                          <a:spcPct val="115000"/>
                        </a:lnSpc>
                        <a:spcAft>
                          <a:spcPts val="0"/>
                        </a:spcAft>
                      </a:pPr>
                      <a:r>
                        <a:rPr lang="ru-RU" sz="1000" dirty="0">
                          <a:effectLst/>
                        </a:rPr>
                        <a:t>100</a:t>
                      </a:r>
                      <a:endParaRPr lang="ru-RU" sz="1100" dirty="0">
                        <a:effectLst/>
                        <a:latin typeface="Calibri"/>
                        <a:ea typeface="Times New Roman"/>
                        <a:cs typeface="Times New Roman"/>
                      </a:endParaRPr>
                    </a:p>
                  </a:txBody>
                  <a:tcPr marL="17780" marR="0" marT="0" marB="0" anchor="ctr"/>
                </a:tc>
              </a:tr>
              <a:tr h="694944">
                <a:tc>
                  <a:txBody>
                    <a:bodyPr/>
                    <a:lstStyle/>
                    <a:p>
                      <a:pPr indent="21590" algn="ctr">
                        <a:lnSpc>
                          <a:spcPct val="115000"/>
                        </a:lnSpc>
                        <a:spcAft>
                          <a:spcPts val="0"/>
                        </a:spcAft>
                      </a:pPr>
                      <a:r>
                        <a:rPr lang="ru-RU" sz="1100" dirty="0">
                          <a:effectLst/>
                        </a:rPr>
                        <a:t>4</a:t>
                      </a:r>
                      <a:endParaRPr lang="ru-RU" sz="1100" dirty="0">
                        <a:effectLst/>
                        <a:latin typeface="Calibri"/>
                        <a:ea typeface="Times New Roman"/>
                        <a:cs typeface="Times New Roman"/>
                      </a:endParaRPr>
                    </a:p>
                  </a:txBody>
                  <a:tcPr marL="17780" marR="0" marT="0" marB="0"/>
                </a:tc>
                <a:tc>
                  <a:txBody>
                    <a:bodyPr/>
                    <a:lstStyle/>
                    <a:p>
                      <a:pPr algn="ctr">
                        <a:lnSpc>
                          <a:spcPct val="115000"/>
                        </a:lnSpc>
                        <a:spcAft>
                          <a:spcPts val="0"/>
                        </a:spcAft>
                      </a:pPr>
                      <a:r>
                        <a:rPr lang="en-US" sz="1000" dirty="0" smtClean="0"/>
                        <a:t>Amirbayev T.R.</a:t>
                      </a:r>
                      <a:endParaRPr lang="ru-RU" sz="1100" dirty="0">
                        <a:effectLst/>
                        <a:latin typeface="Calibri"/>
                        <a:ea typeface="Times New Roman"/>
                        <a:cs typeface="Times New Roman"/>
                      </a:endParaRPr>
                    </a:p>
                  </a:txBody>
                  <a:tcPr marL="17780" marR="0" marT="0" marB="0"/>
                </a:tc>
                <a:tc>
                  <a:txBody>
                    <a:bodyPr/>
                    <a:lstStyle/>
                    <a:p>
                      <a:pPr algn="ctr">
                        <a:lnSpc>
                          <a:spcPct val="115000"/>
                        </a:lnSpc>
                        <a:spcAft>
                          <a:spcPts val="0"/>
                        </a:spcAft>
                      </a:pPr>
                      <a:endParaRPr lang="ru-RU" sz="1100" dirty="0">
                        <a:effectLst/>
                        <a:latin typeface="Calibri"/>
                        <a:ea typeface="Times New Roman"/>
                        <a:cs typeface="Times New Roman"/>
                      </a:endParaRPr>
                    </a:p>
                  </a:txBody>
                  <a:tcPr marL="17780" marR="0" marT="0" marB="0"/>
                </a:tc>
                <a:tc>
                  <a:txBody>
                    <a:bodyPr/>
                    <a:lstStyle/>
                    <a:p>
                      <a:pPr algn="l">
                        <a:lnSpc>
                          <a:spcPct val="115000"/>
                        </a:lnSpc>
                        <a:spcAft>
                          <a:spcPts val="0"/>
                        </a:spcAft>
                      </a:pPr>
                      <a:r>
                        <a:rPr lang="en-US" sz="1000" dirty="0" smtClean="0"/>
                        <a:t>Senior Scientist Group</a:t>
                      </a:r>
                      <a:endParaRPr lang="ru-RU" sz="1100" dirty="0">
                        <a:effectLst/>
                        <a:latin typeface="Calibri"/>
                        <a:ea typeface="Times New Roman"/>
                        <a:cs typeface="Times New Roman"/>
                      </a:endParaRPr>
                    </a:p>
                  </a:txBody>
                  <a:tcPr marL="17780" marR="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System Analyst. Responsible for the development of technical requirements, tasks, formulation of applied problems, the development of functional specifications. Develops plans and methodological research and development programs.</a:t>
                      </a:r>
                      <a:r>
                        <a:rPr lang="ru-RU" sz="1000" kern="1200" dirty="0" smtClean="0">
                          <a:solidFill>
                            <a:schemeClr val="dk1"/>
                          </a:solidFill>
                          <a:effectLst/>
                          <a:latin typeface="+mn-lt"/>
                          <a:ea typeface="+mn-ea"/>
                          <a:cs typeface="+mn-cs"/>
                        </a:rPr>
                        <a:t> </a:t>
                      </a:r>
                      <a:endParaRPr lang="ru-RU" sz="1000" dirty="0">
                        <a:effectLst/>
                        <a:latin typeface="+mn-lt"/>
                        <a:ea typeface="Times New Roman"/>
                        <a:cs typeface="Times New Roman"/>
                      </a:endParaRPr>
                    </a:p>
                  </a:txBody>
                  <a:tcPr marL="17780" marR="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Candidate of Technical Sciences, an expert in the field of automation and remote control.</a:t>
                      </a:r>
                      <a:endParaRPr lang="ru-RU" sz="1000" dirty="0">
                        <a:effectLst/>
                        <a:latin typeface="+mn-lt"/>
                        <a:ea typeface="Times New Roman"/>
                        <a:cs typeface="Times New Roman"/>
                      </a:endParaRPr>
                    </a:p>
                  </a:txBody>
                  <a:tcPr marL="17780" marR="0" marT="0" marB="0" anchor="ctr"/>
                </a:tc>
                <a:tc>
                  <a:txBody>
                    <a:bodyPr/>
                    <a:lstStyle/>
                    <a:p>
                      <a:pPr algn="ctr">
                        <a:lnSpc>
                          <a:spcPct val="115000"/>
                        </a:lnSpc>
                        <a:spcAft>
                          <a:spcPts val="0"/>
                        </a:spcAft>
                      </a:pPr>
                      <a:r>
                        <a:rPr lang="ru-RU" sz="1000" dirty="0">
                          <a:effectLst/>
                        </a:rPr>
                        <a:t>100</a:t>
                      </a:r>
                      <a:endParaRPr lang="ru-RU" sz="1100" dirty="0">
                        <a:effectLst/>
                        <a:latin typeface="Calibri"/>
                        <a:ea typeface="Times New Roman"/>
                        <a:cs typeface="Times New Roman"/>
                      </a:endParaRPr>
                    </a:p>
                  </a:txBody>
                  <a:tcPr marL="17780" marR="0" marT="0" marB="0" anchor="ctr"/>
                </a:tc>
              </a:tr>
              <a:tr h="652145">
                <a:tc>
                  <a:txBody>
                    <a:bodyPr/>
                    <a:lstStyle/>
                    <a:p>
                      <a:pPr indent="21590" algn="ctr">
                        <a:lnSpc>
                          <a:spcPct val="115000"/>
                        </a:lnSpc>
                        <a:spcAft>
                          <a:spcPts val="0"/>
                        </a:spcAft>
                      </a:pPr>
                      <a:r>
                        <a:rPr lang="ru-RU" sz="1100" dirty="0">
                          <a:effectLst/>
                        </a:rPr>
                        <a:t>5</a:t>
                      </a:r>
                      <a:endParaRPr lang="ru-RU" sz="1100" dirty="0">
                        <a:effectLst/>
                        <a:latin typeface="Calibri"/>
                        <a:ea typeface="Times New Roman"/>
                        <a:cs typeface="Times New Roman"/>
                      </a:endParaRPr>
                    </a:p>
                  </a:txBody>
                  <a:tcPr marL="17780" marR="0" marT="0" marB="0"/>
                </a:tc>
                <a:tc>
                  <a:txBody>
                    <a:bodyPr/>
                    <a:lstStyle/>
                    <a:p>
                      <a:pPr algn="ctr">
                        <a:lnSpc>
                          <a:spcPct val="115000"/>
                        </a:lnSpc>
                        <a:spcAft>
                          <a:spcPts val="0"/>
                        </a:spcAft>
                      </a:pPr>
                      <a:r>
                        <a:rPr lang="en-US" sz="1000" dirty="0" smtClean="0"/>
                        <a:t>Zemlyansky V.P</a:t>
                      </a:r>
                      <a:r>
                        <a:rPr lang="ru-RU" sz="1000" dirty="0" smtClean="0">
                          <a:effectLst/>
                        </a:rPr>
                        <a:t>.</a:t>
                      </a:r>
                      <a:endParaRPr lang="ru-RU" sz="1100" dirty="0">
                        <a:effectLst/>
                        <a:latin typeface="Calibri"/>
                        <a:ea typeface="Times New Roman"/>
                        <a:cs typeface="Times New Roman"/>
                      </a:endParaRPr>
                    </a:p>
                  </a:txBody>
                  <a:tcPr marL="17780" marR="0" marT="0" marB="0"/>
                </a:tc>
                <a:tc>
                  <a:txBody>
                    <a:bodyPr/>
                    <a:lstStyle/>
                    <a:p>
                      <a:pPr algn="ctr">
                        <a:lnSpc>
                          <a:spcPct val="115000"/>
                        </a:lnSpc>
                        <a:spcAft>
                          <a:spcPts val="0"/>
                        </a:spcAft>
                      </a:pPr>
                      <a:endParaRPr lang="ru-RU" sz="1100" dirty="0">
                        <a:effectLst/>
                        <a:latin typeface="Calibri"/>
                        <a:ea typeface="Times New Roman"/>
                        <a:cs typeface="Times New Roman"/>
                      </a:endParaRPr>
                    </a:p>
                  </a:txBody>
                  <a:tcPr marL="17780" marR="0" marT="0" marB="0"/>
                </a:tc>
                <a:tc>
                  <a:txBody>
                    <a:bodyPr/>
                    <a:lstStyle/>
                    <a:p>
                      <a:pPr algn="l">
                        <a:lnSpc>
                          <a:spcPct val="115000"/>
                        </a:lnSpc>
                        <a:spcAft>
                          <a:spcPts val="0"/>
                        </a:spcAft>
                      </a:pPr>
                      <a:r>
                        <a:rPr lang="en-US" sz="1000" dirty="0" smtClean="0"/>
                        <a:t>Engineer / Technologist</a:t>
                      </a:r>
                      <a:endParaRPr lang="ru-RU" sz="1100" dirty="0">
                        <a:effectLst/>
                        <a:latin typeface="Calibri"/>
                        <a:ea typeface="Times New Roman"/>
                        <a:cs typeface="Times New Roman"/>
                      </a:endParaRPr>
                    </a:p>
                  </a:txBody>
                  <a:tcPr marL="17780" marR="0" marT="0" marB="0" anchor="ctr"/>
                </a:tc>
                <a:tc>
                  <a:txBody>
                    <a:bodyPr/>
                    <a:lstStyle/>
                    <a:p>
                      <a:pPr rtl="0"/>
                      <a:r>
                        <a:rPr lang="en-US" sz="1000" dirty="0" smtClean="0"/>
                        <a:t>Specialist in the field of digital technology and instrumentation. Responsible for technical and instrumental works.</a:t>
                      </a:r>
                      <a:endParaRPr lang="en-US" sz="1000" dirty="0"/>
                    </a:p>
                  </a:txBody>
                  <a:tcPr marL="17780" marR="0" marT="0" marB="0" anchor="ctr"/>
                </a:tc>
                <a:tc>
                  <a:txBody>
                    <a:bodyPr/>
                    <a:lstStyle/>
                    <a:p>
                      <a:pPr algn="ctr">
                        <a:lnSpc>
                          <a:spcPct val="100000"/>
                        </a:lnSpc>
                        <a:spcAft>
                          <a:spcPts val="0"/>
                        </a:spcAft>
                      </a:pPr>
                      <a:endParaRPr lang="ru-RU" sz="1000" dirty="0">
                        <a:effectLst/>
                        <a:latin typeface="+mn-lt"/>
                        <a:ea typeface="Times New Roman"/>
                        <a:cs typeface="Times New Roman"/>
                      </a:endParaRPr>
                    </a:p>
                  </a:txBody>
                  <a:tcPr marL="17780" marR="0" marT="0" marB="0" anchor="ctr"/>
                </a:tc>
                <a:tc>
                  <a:txBody>
                    <a:bodyPr/>
                    <a:lstStyle/>
                    <a:p>
                      <a:pPr algn="ctr">
                        <a:lnSpc>
                          <a:spcPct val="115000"/>
                        </a:lnSpc>
                        <a:spcAft>
                          <a:spcPts val="0"/>
                        </a:spcAft>
                      </a:pPr>
                      <a:r>
                        <a:rPr lang="ru-RU" sz="1000" dirty="0" smtClean="0">
                          <a:effectLst/>
                        </a:rPr>
                        <a:t>70</a:t>
                      </a:r>
                      <a:endParaRPr lang="ru-RU" sz="1100" dirty="0">
                        <a:effectLst/>
                        <a:latin typeface="Calibri"/>
                        <a:ea typeface="Times New Roman"/>
                        <a:cs typeface="Times New Roman"/>
                      </a:endParaRPr>
                    </a:p>
                  </a:txBody>
                  <a:tcPr marL="17780" marR="0" marT="0" marB="0" anchor="ctr"/>
                </a:tc>
              </a:tr>
              <a:tr h="621792">
                <a:tc>
                  <a:txBody>
                    <a:bodyPr/>
                    <a:lstStyle/>
                    <a:p>
                      <a:pPr indent="21590" algn="ctr">
                        <a:lnSpc>
                          <a:spcPct val="115000"/>
                        </a:lnSpc>
                        <a:spcAft>
                          <a:spcPts val="0"/>
                        </a:spcAft>
                      </a:pPr>
                      <a:r>
                        <a:rPr lang="ru-RU" sz="1100" dirty="0">
                          <a:effectLst/>
                        </a:rPr>
                        <a:t>6</a:t>
                      </a:r>
                      <a:endParaRPr lang="ru-RU" sz="1100" dirty="0">
                        <a:effectLst/>
                        <a:latin typeface="Calibri"/>
                        <a:ea typeface="Times New Roman"/>
                        <a:cs typeface="Times New Roman"/>
                      </a:endParaRPr>
                    </a:p>
                  </a:txBody>
                  <a:tcPr marL="17780" marR="0" marT="0" marB="0"/>
                </a:tc>
                <a:tc>
                  <a:txBody>
                    <a:bodyPr/>
                    <a:lstStyle/>
                    <a:p>
                      <a:pPr algn="ctr">
                        <a:lnSpc>
                          <a:spcPct val="115000"/>
                        </a:lnSpc>
                        <a:spcAft>
                          <a:spcPts val="0"/>
                        </a:spcAft>
                      </a:pPr>
                      <a:r>
                        <a:rPr lang="en-US" sz="1000" dirty="0" smtClean="0"/>
                        <a:t>Shchepina M.P.</a:t>
                      </a:r>
                      <a:endParaRPr lang="ru-RU" sz="1100" dirty="0">
                        <a:effectLst/>
                        <a:latin typeface="Calibri"/>
                        <a:ea typeface="Times New Roman"/>
                        <a:cs typeface="Times New Roman"/>
                      </a:endParaRPr>
                    </a:p>
                  </a:txBody>
                  <a:tcPr marL="17780" marR="0" marT="0" marB="0"/>
                </a:tc>
                <a:tc>
                  <a:txBody>
                    <a:bodyPr/>
                    <a:lstStyle/>
                    <a:p>
                      <a:pPr algn="ctr">
                        <a:lnSpc>
                          <a:spcPct val="115000"/>
                        </a:lnSpc>
                        <a:spcAft>
                          <a:spcPts val="0"/>
                        </a:spcAft>
                      </a:pPr>
                      <a:endParaRPr lang="ru-RU" sz="1100" dirty="0">
                        <a:effectLst/>
                        <a:latin typeface="Calibri"/>
                        <a:ea typeface="Times New Roman"/>
                        <a:cs typeface="Times New Roman"/>
                      </a:endParaRPr>
                    </a:p>
                  </a:txBody>
                  <a:tcPr marL="17780" marR="0" marT="0" marB="0"/>
                </a:tc>
                <a:tc>
                  <a:txBody>
                    <a:bodyPr/>
                    <a:lstStyle/>
                    <a:p>
                      <a:pPr algn="l">
                        <a:lnSpc>
                          <a:spcPct val="115000"/>
                        </a:lnSpc>
                        <a:spcAft>
                          <a:spcPts val="0"/>
                        </a:spcAft>
                      </a:pPr>
                      <a:r>
                        <a:rPr lang="en-US" sz="1000" dirty="0" smtClean="0"/>
                        <a:t>Engineer / Technologist</a:t>
                      </a:r>
                      <a:endParaRPr lang="ru-RU" sz="1100" dirty="0">
                        <a:effectLst/>
                        <a:latin typeface="Calibri"/>
                        <a:ea typeface="Times New Roman"/>
                        <a:cs typeface="Times New Roman"/>
                      </a:endParaRPr>
                    </a:p>
                  </a:txBody>
                  <a:tcPr marL="17780" marR="0" marT="0" marB="0" anchor="ctr"/>
                </a:tc>
                <a:tc>
                  <a:txBody>
                    <a:bodyPr/>
                    <a:lstStyle/>
                    <a:p>
                      <a:pPr algn="l">
                        <a:lnSpc>
                          <a:spcPct val="100000"/>
                        </a:lnSpc>
                      </a:pPr>
                      <a:r>
                        <a:rPr lang="en-US" sz="1000" dirty="0" smtClean="0"/>
                        <a:t>The system analyst is responsible for the design and ergonomics of the user interface.</a:t>
                      </a:r>
                      <a:endParaRPr lang="ru-RU" sz="1000" kern="1200" dirty="0" smtClean="0">
                        <a:solidFill>
                          <a:schemeClr val="dk1"/>
                        </a:solidFill>
                        <a:effectLst/>
                        <a:latin typeface="+mn-lt"/>
                        <a:ea typeface="+mn-ea"/>
                        <a:cs typeface="+mn-cs"/>
                      </a:endParaRPr>
                    </a:p>
                  </a:txBody>
                  <a:tcPr marL="17780" marR="0" marT="0" marB="0" anchor="ctr"/>
                </a:tc>
                <a:tc>
                  <a:txBody>
                    <a:bodyPr/>
                    <a:lstStyle/>
                    <a:p>
                      <a:pPr algn="ctr">
                        <a:lnSpc>
                          <a:spcPct val="100000"/>
                        </a:lnSpc>
                        <a:spcAft>
                          <a:spcPts val="0"/>
                        </a:spcAft>
                      </a:pPr>
                      <a:endParaRPr lang="ru-RU" sz="1000" dirty="0">
                        <a:effectLst/>
                        <a:latin typeface="+mn-lt"/>
                        <a:ea typeface="Times New Roman"/>
                        <a:cs typeface="Times New Roman"/>
                      </a:endParaRPr>
                    </a:p>
                  </a:txBody>
                  <a:tcPr marL="17780" marR="0" marT="0" marB="0" anchor="ctr"/>
                </a:tc>
                <a:tc>
                  <a:txBody>
                    <a:bodyPr/>
                    <a:lstStyle/>
                    <a:p>
                      <a:pPr algn="ctr">
                        <a:lnSpc>
                          <a:spcPct val="115000"/>
                        </a:lnSpc>
                        <a:spcAft>
                          <a:spcPts val="0"/>
                        </a:spcAft>
                      </a:pPr>
                      <a:r>
                        <a:rPr lang="ru-RU" sz="1000" dirty="0" smtClean="0">
                          <a:effectLst/>
                          <a:latin typeface="+mn-lt"/>
                          <a:ea typeface="+mn-ea"/>
                          <a:cs typeface="+mn-cs"/>
                        </a:rPr>
                        <a:t>70</a:t>
                      </a:r>
                      <a:endParaRPr lang="ru-RU" sz="1100" dirty="0">
                        <a:effectLst/>
                        <a:latin typeface="Calibri"/>
                        <a:ea typeface="Times New Roman"/>
                        <a:cs typeface="Times New Roman"/>
                      </a:endParaRPr>
                    </a:p>
                  </a:txBody>
                  <a:tcPr marL="17780" marR="0" marT="0" marB="0" anchor="ctr"/>
                </a:tc>
              </a:tr>
              <a:tr h="700279">
                <a:tc>
                  <a:txBody>
                    <a:bodyPr/>
                    <a:lstStyle/>
                    <a:p>
                      <a:pPr indent="21590" algn="ctr">
                        <a:lnSpc>
                          <a:spcPct val="115000"/>
                        </a:lnSpc>
                        <a:spcAft>
                          <a:spcPts val="0"/>
                        </a:spcAft>
                      </a:pPr>
                      <a:r>
                        <a:rPr lang="ru-RU" sz="1100" dirty="0">
                          <a:effectLst/>
                        </a:rPr>
                        <a:t>7</a:t>
                      </a:r>
                      <a:endParaRPr lang="ru-RU" sz="1100" dirty="0">
                        <a:effectLst/>
                        <a:latin typeface="Calibri"/>
                        <a:ea typeface="Times New Roman"/>
                        <a:cs typeface="Times New Roman"/>
                      </a:endParaRPr>
                    </a:p>
                  </a:txBody>
                  <a:tcPr marL="17780" marR="0" marT="0" marB="0"/>
                </a:tc>
                <a:tc>
                  <a:txBody>
                    <a:bodyPr/>
                    <a:lstStyle/>
                    <a:p>
                      <a:pPr algn="ctr">
                        <a:lnSpc>
                          <a:spcPct val="115000"/>
                        </a:lnSpc>
                        <a:spcAft>
                          <a:spcPts val="0"/>
                        </a:spcAft>
                      </a:pPr>
                      <a:r>
                        <a:rPr lang="en-US" sz="1000" dirty="0" smtClean="0"/>
                        <a:t>Rassulov T.M.</a:t>
                      </a:r>
                      <a:endParaRPr lang="ru-RU" sz="1100" dirty="0">
                        <a:effectLst/>
                        <a:latin typeface="Calibri"/>
                        <a:ea typeface="Times New Roman"/>
                        <a:cs typeface="Times New Roman"/>
                      </a:endParaRPr>
                    </a:p>
                  </a:txBody>
                  <a:tcPr marL="17780" marR="0" marT="0" marB="0"/>
                </a:tc>
                <a:tc>
                  <a:txBody>
                    <a:bodyPr/>
                    <a:lstStyle/>
                    <a:p>
                      <a:pPr algn="ctr">
                        <a:lnSpc>
                          <a:spcPct val="115000"/>
                        </a:lnSpc>
                        <a:spcAft>
                          <a:spcPts val="0"/>
                        </a:spcAft>
                      </a:pPr>
                      <a:endParaRPr lang="ru-RU" sz="1100" dirty="0">
                        <a:effectLst/>
                        <a:latin typeface="Calibri"/>
                        <a:ea typeface="Times New Roman"/>
                        <a:cs typeface="Times New Roman"/>
                      </a:endParaRPr>
                    </a:p>
                  </a:txBody>
                  <a:tcPr marL="17780" marR="0" marT="0" marB="0"/>
                </a:tc>
                <a:tc>
                  <a:txBody>
                    <a:bodyPr/>
                    <a:lstStyle/>
                    <a:p>
                      <a:pPr algn="l">
                        <a:lnSpc>
                          <a:spcPct val="115000"/>
                        </a:lnSpc>
                        <a:spcAft>
                          <a:spcPts val="0"/>
                        </a:spcAft>
                      </a:pPr>
                      <a:r>
                        <a:rPr lang="en-US" sz="1000" dirty="0" smtClean="0"/>
                        <a:t>Engineer / Technologist</a:t>
                      </a:r>
                      <a:endParaRPr lang="ru-RU" sz="1100" dirty="0">
                        <a:effectLst/>
                        <a:latin typeface="Calibri"/>
                        <a:ea typeface="Times New Roman"/>
                        <a:cs typeface="Times New Roman"/>
                      </a:endParaRPr>
                    </a:p>
                  </a:txBody>
                  <a:tcPr marL="17780" marR="0" marT="0" marB="0" anchor="ctr"/>
                </a:tc>
                <a:tc>
                  <a:txBody>
                    <a:bodyPr/>
                    <a:lstStyle/>
                    <a:p>
                      <a:pPr algn="l">
                        <a:lnSpc>
                          <a:spcPct val="100000"/>
                        </a:lnSpc>
                        <a:spcAft>
                          <a:spcPts val="0"/>
                        </a:spcAft>
                      </a:pPr>
                      <a:r>
                        <a:rPr lang="en-US" sz="1000" dirty="0" smtClean="0"/>
                        <a:t>Programming Specialist. Performs the development of mathematical and software systems for operational monitoring.</a:t>
                      </a:r>
                      <a:endParaRPr lang="ru-RU" sz="1000" dirty="0">
                        <a:effectLst/>
                        <a:latin typeface="+mn-lt"/>
                        <a:ea typeface="Times New Roman"/>
                        <a:cs typeface="Times New Roman"/>
                      </a:endParaRPr>
                    </a:p>
                  </a:txBody>
                  <a:tcPr marL="17780" marR="0" marT="0" marB="0" anchor="ctr"/>
                </a:tc>
                <a:tc>
                  <a:txBody>
                    <a:bodyPr/>
                    <a:lstStyle/>
                    <a:p>
                      <a:pPr algn="ctr">
                        <a:lnSpc>
                          <a:spcPct val="100000"/>
                        </a:lnSpc>
                        <a:spcAft>
                          <a:spcPts val="0"/>
                        </a:spcAft>
                      </a:pPr>
                      <a:endParaRPr lang="ru-RU" sz="1000" dirty="0">
                        <a:effectLst/>
                        <a:latin typeface="+mn-lt"/>
                        <a:ea typeface="Times New Roman"/>
                        <a:cs typeface="Times New Roman"/>
                      </a:endParaRPr>
                    </a:p>
                  </a:txBody>
                  <a:tcPr marL="17780" marR="0" marT="0" marB="0" anchor="ctr"/>
                </a:tc>
                <a:tc>
                  <a:txBody>
                    <a:bodyPr/>
                    <a:lstStyle/>
                    <a:p>
                      <a:pPr algn="ctr">
                        <a:lnSpc>
                          <a:spcPct val="115000"/>
                        </a:lnSpc>
                        <a:spcAft>
                          <a:spcPts val="0"/>
                        </a:spcAft>
                      </a:pPr>
                      <a:r>
                        <a:rPr lang="ru-RU" sz="1000" dirty="0" smtClean="0">
                          <a:effectLst/>
                        </a:rPr>
                        <a:t>70</a:t>
                      </a:r>
                      <a:endParaRPr lang="ru-RU" sz="1100" dirty="0">
                        <a:effectLst/>
                        <a:latin typeface="Calibri"/>
                        <a:ea typeface="Times New Roman"/>
                        <a:cs typeface="Times New Roman"/>
                      </a:endParaRPr>
                    </a:p>
                  </a:txBody>
                  <a:tcPr marL="17780" marR="0" marT="0" marB="0" anchor="ctr"/>
                </a:tc>
              </a:tr>
            </a:tbl>
          </a:graphicData>
        </a:graphic>
      </p:graphicFrame>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grpSp>
        <p:nvGrpSpPr>
          <p:cNvPr id="13" name="Группа 12"/>
          <p:cNvGrpSpPr/>
          <p:nvPr/>
        </p:nvGrpSpPr>
        <p:grpSpPr>
          <a:xfrm>
            <a:off x="1" y="6235700"/>
            <a:ext cx="12191999" cy="622300"/>
            <a:chOff x="1" y="6235700"/>
            <a:chExt cx="12191999" cy="622300"/>
          </a:xfrm>
        </p:grpSpPr>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sp>
        <p:nvSpPr>
          <p:cNvPr id="19" name="TextBox 18"/>
          <p:cNvSpPr txBox="1"/>
          <p:nvPr/>
        </p:nvSpPr>
        <p:spPr>
          <a:xfrm>
            <a:off x="5294338" y="320042"/>
            <a:ext cx="1094980" cy="584775"/>
          </a:xfrm>
          <a:prstGeom prst="rect">
            <a:avLst/>
          </a:prstGeom>
          <a:noFill/>
        </p:spPr>
        <p:txBody>
          <a:bodyPr wrap="none" rtlCol="0">
            <a:spAutoFit/>
          </a:bodyPr>
          <a:lstStyle/>
          <a:p>
            <a:r>
              <a:rPr lang="en-US" sz="3200" b="1" dirty="0" smtClean="0">
                <a:effectLst>
                  <a:outerShdw blurRad="38100" dist="38100" dir="2700000" algn="tl">
                    <a:srgbClr val="000000">
                      <a:alpha val="43137"/>
                    </a:srgbClr>
                  </a:outerShdw>
                </a:effectLst>
              </a:rPr>
              <a:t>Team</a:t>
            </a:r>
            <a:endParaRPr lang="ru-RU" sz="3200" b="1" dirty="0">
              <a:effectLst>
                <a:outerShdw blurRad="38100" dist="38100" dir="2700000" algn="tl">
                  <a:srgbClr val="000000">
                    <a:alpha val="43137"/>
                  </a:srgbClr>
                </a:outerShdw>
              </a:effectLst>
              <a:latin typeface="Cuprum" panose="02000506000000020004" pitchFamily="2" charset="0"/>
            </a:endParaRPr>
          </a:p>
        </p:txBody>
      </p:sp>
      <p:pic>
        <p:nvPicPr>
          <p:cNvPr id="21"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4597" y="1424103"/>
            <a:ext cx="549882" cy="57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descr="C:\Users\i5\Downloads\Аксельрод Фото.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7323"/>
          <a:stretch/>
        </p:blipFill>
        <p:spPr bwMode="auto">
          <a:xfrm>
            <a:off x="1874597" y="2193018"/>
            <a:ext cx="598299" cy="5322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C:\Users\i5\Downloads\Коршунов Фото.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500" r="15625" b="11133"/>
          <a:stretch/>
        </p:blipFill>
        <p:spPr bwMode="auto">
          <a:xfrm>
            <a:off x="1875249" y="2872742"/>
            <a:ext cx="542552" cy="6217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sers\i5\Downloads\Амирбаев Фото.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 b="6363"/>
          <a:stretch/>
        </p:blipFill>
        <p:spPr bwMode="auto">
          <a:xfrm>
            <a:off x="1882970" y="3620074"/>
            <a:ext cx="617830" cy="57092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descr="C:\Users\i5\Downloads\Землянский Цветное фото.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63894" y="4294441"/>
            <a:ext cx="609002" cy="51503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i5\Downloads\Щепина фото.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1824749" y="4953381"/>
            <a:ext cx="621494" cy="51206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i5\Downloads\Фото Rassulov.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57649" y="5577958"/>
            <a:ext cx="560152" cy="612000"/>
          </a:xfrm>
          <a:prstGeom prst="rect">
            <a:avLst/>
          </a:prstGeom>
          <a:noFill/>
          <a:extLst>
            <a:ext uri="{909E8E84-426E-40DD-AFC4-6F175D3DCCD1}">
              <a14:hiddenFill xmlns:a14="http://schemas.microsoft.com/office/drawing/2010/main">
                <a:solidFill>
                  <a:srgbClr val="FFFFFF"/>
                </a:solidFill>
              </a14:hiddenFill>
            </a:ext>
          </a:extLst>
        </p:spPr>
      </p:pic>
      <p:pic>
        <p:nvPicPr>
          <p:cNvPr id="28" name="Рисунок 27" descr="Логотип TST-16 а.PNG"/>
          <p:cNvPicPr/>
          <p:nvPr/>
        </p:nvPicPr>
        <p:blipFill>
          <a:blip r:embed="rId11" cstate="print"/>
          <a:stretch>
            <a:fillRect/>
          </a:stretch>
        </p:blipFill>
        <p:spPr>
          <a:xfrm>
            <a:off x="10272214" y="149691"/>
            <a:ext cx="1729556" cy="662753"/>
          </a:xfrm>
          <a:prstGeom prst="rect">
            <a:avLst/>
          </a:prstGeom>
        </p:spPr>
      </p:pic>
      <p:pic>
        <p:nvPicPr>
          <p:cNvPr id="18"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43089" y="92541"/>
            <a:ext cx="1643061" cy="699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22134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grpSp>
        <p:nvGrpSpPr>
          <p:cNvPr id="8" name="Группа 7"/>
          <p:cNvGrpSpPr/>
          <p:nvPr/>
        </p:nvGrpSpPr>
        <p:grpSpPr>
          <a:xfrm>
            <a:off x="1" y="6235700"/>
            <a:ext cx="12191999" cy="622300"/>
            <a:chOff x="1" y="6235700"/>
            <a:chExt cx="12191999" cy="622300"/>
          </a:xfrm>
        </p:grpSpPr>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pic>
        <p:nvPicPr>
          <p:cNvPr id="13" name="Рисунок 12" descr="Логотип TST-16 а.PNG"/>
          <p:cNvPicPr/>
          <p:nvPr/>
        </p:nvPicPr>
        <p:blipFill>
          <a:blip r:embed="rId4" cstate="print"/>
          <a:stretch>
            <a:fillRect/>
          </a:stretch>
        </p:blipFill>
        <p:spPr>
          <a:xfrm>
            <a:off x="10164131" y="204521"/>
            <a:ext cx="1729556" cy="662753"/>
          </a:xfrm>
          <a:prstGeom prst="rect">
            <a:avLst/>
          </a:prstGeom>
        </p:spPr>
      </p:pic>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3089" y="92541"/>
            <a:ext cx="1643061" cy="699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174923" y="4171554"/>
            <a:ext cx="9237045" cy="1769715"/>
          </a:xfrm>
          <a:prstGeom prst="rect">
            <a:avLst/>
          </a:prstGeom>
          <a:solidFill>
            <a:schemeClr val="accent1">
              <a:lumMod val="20000"/>
              <a:lumOff val="80000"/>
            </a:schemeClr>
          </a:solidFill>
        </p:spPr>
        <p:txBody>
          <a:bodyPr wrap="square" rtlCol="0">
            <a:spAutoFit/>
          </a:bodyPr>
          <a:lstStyle/>
          <a:p>
            <a:pPr algn="ctr"/>
            <a:r>
              <a:rPr lang="en-US" sz="3200" b="1" dirty="0" smtClean="0">
                <a:effectLst>
                  <a:outerShdw blurRad="38100" dist="38100" dir="2700000" algn="tl">
                    <a:srgbClr val="000000">
                      <a:alpha val="43137"/>
                    </a:srgbClr>
                  </a:outerShdw>
                </a:effectLst>
              </a:rPr>
              <a:t>EXPERTS</a:t>
            </a:r>
            <a:endParaRPr lang="ru-RU" sz="3200" dirty="0" smtClean="0">
              <a:latin typeface="Arial" panose="020B0604020202020204" pitchFamily="34" charset="0"/>
              <a:cs typeface="Arial" panose="020B0604020202020204" pitchFamily="34" charset="0"/>
            </a:endParaRPr>
          </a:p>
          <a:p>
            <a:pPr>
              <a:spcAft>
                <a:spcPts val="600"/>
              </a:spcAft>
            </a:pPr>
            <a:r>
              <a:rPr lang="en-US" dirty="0"/>
              <a:t>Salikhov Zufar Garifullovich. Doctor of Technical Sciences, Professor, Honored Scientist of Russia, Academician of the RAIN and IANB, Chief Researcher at the Institute for Management Problems of the Russian Academy of Sciences</a:t>
            </a:r>
            <a:r>
              <a:rPr lang="en-US" dirty="0" smtClean="0"/>
              <a:t>.</a:t>
            </a:r>
            <a:endParaRPr lang="ru-RU" dirty="0" smtClean="0"/>
          </a:p>
          <a:p>
            <a:pPr>
              <a:spcAft>
                <a:spcPts val="600"/>
              </a:spcAft>
            </a:pPr>
            <a:endParaRPr lang="ru-RU" dirty="0">
              <a:latin typeface="Arial" panose="020B0604020202020204" pitchFamily="34" charset="0"/>
              <a:cs typeface="Arial" panose="020B0604020202020204" pitchFamily="34" charset="0"/>
            </a:endParaRPr>
          </a:p>
        </p:txBody>
      </p:sp>
      <p:sp>
        <p:nvSpPr>
          <p:cNvPr id="16" name="TextBox 15"/>
          <p:cNvSpPr txBox="1"/>
          <p:nvPr/>
        </p:nvSpPr>
        <p:spPr>
          <a:xfrm>
            <a:off x="1184448" y="921326"/>
            <a:ext cx="9227520" cy="3154823"/>
          </a:xfrm>
          <a:prstGeom prst="rect">
            <a:avLst/>
          </a:prstGeom>
          <a:solidFill>
            <a:schemeClr val="accent1">
              <a:lumMod val="20000"/>
              <a:lumOff val="80000"/>
            </a:schemeClr>
          </a:solidFill>
        </p:spPr>
        <p:txBody>
          <a:bodyPr wrap="square" lIns="91552" tIns="45776" rIns="91552" bIns="45776" rtlCol="0">
            <a:spAutoFit/>
          </a:bodyPr>
          <a:lstStyle/>
          <a:p>
            <a:pPr algn="ctr"/>
            <a:r>
              <a:rPr lang="en-US" sz="3200" b="1" cap="all" dirty="0">
                <a:effectLst>
                  <a:outerShdw blurRad="38100" dist="38100" dir="2700000" algn="tl">
                    <a:srgbClr val="000000">
                      <a:alpha val="43137"/>
                    </a:srgbClr>
                  </a:outerShdw>
                </a:effectLst>
                <a:cs typeface="Arial" panose="020B0604020202020204" pitchFamily="34" charset="0"/>
              </a:rPr>
              <a:t>Strategic partners</a:t>
            </a:r>
            <a:endParaRPr lang="ru-RU" sz="3200" b="1" cap="all" dirty="0" smtClean="0">
              <a:effectLst>
                <a:outerShdw blurRad="38100" dist="38100" dir="2700000" algn="tl">
                  <a:srgbClr val="000000">
                    <a:alpha val="43137"/>
                  </a:srgbClr>
                </a:outerShdw>
              </a:effectLst>
              <a:cs typeface="Arial" panose="020B0604020202020204" pitchFamily="34" charset="0"/>
            </a:endParaRPr>
          </a:p>
          <a:p>
            <a:pPr marL="171450" indent="-171450">
              <a:spcAft>
                <a:spcPts val="600"/>
              </a:spcAft>
              <a:buFont typeface="Arial" panose="020B0604020202020204" pitchFamily="34" charset="0"/>
              <a:buChar char="•"/>
            </a:pPr>
            <a:r>
              <a:rPr lang="en-US" dirty="0"/>
              <a:t>LLP " Systemotechnika " - a company specializes in information technology, software development and automation systems; </a:t>
            </a:r>
            <a:r>
              <a:rPr lang="en-US" dirty="0" smtClean="0"/>
              <a:t>has </a:t>
            </a:r>
            <a:r>
              <a:rPr lang="en-US" dirty="0"/>
              <a:t>more than 30 years of experience in the development and implementation of systems in the field of metallurgy, ore dressing, chemistry, and light industry.</a:t>
            </a:r>
            <a:endParaRPr lang="ru-RU" dirty="0">
              <a:cs typeface="Arial" panose="020B0604020202020204" pitchFamily="34" charset="0"/>
            </a:endParaRPr>
          </a:p>
          <a:p>
            <a:pPr marL="171450" indent="-171450">
              <a:spcAft>
                <a:spcPts val="600"/>
              </a:spcAft>
              <a:buFont typeface="Arial" panose="020B0604020202020204" pitchFamily="34" charset="0"/>
              <a:buChar char="•"/>
            </a:pPr>
            <a:r>
              <a:rPr lang="en-US" dirty="0"/>
              <a:t>Sokolov-Sarybai Mining Production Association (SSGPO) JSC is the largest mining enterprise in </a:t>
            </a:r>
            <a:r>
              <a:rPr lang="en-US" dirty="0" smtClean="0"/>
              <a:t>Kazakhstan</a:t>
            </a:r>
            <a:r>
              <a:rPr lang="ru-RU" dirty="0" smtClean="0"/>
              <a:t>, </a:t>
            </a:r>
            <a:r>
              <a:rPr lang="en-US" dirty="0" smtClean="0"/>
              <a:t> part </a:t>
            </a:r>
            <a:r>
              <a:rPr lang="en-US" dirty="0"/>
              <a:t>of the Eurasian Resources </a:t>
            </a:r>
            <a:r>
              <a:rPr lang="en-US" dirty="0" smtClean="0"/>
              <a:t>Group</a:t>
            </a:r>
            <a:r>
              <a:rPr lang="ru-RU" dirty="0" smtClean="0"/>
              <a:t> </a:t>
            </a:r>
            <a:r>
              <a:rPr lang="en-US" dirty="0" smtClean="0"/>
              <a:t>(ERG)</a:t>
            </a:r>
            <a:r>
              <a:rPr lang="ru-RU" dirty="0" smtClean="0"/>
              <a:t>. </a:t>
            </a:r>
            <a:r>
              <a:rPr lang="en-US" dirty="0"/>
              <a:t>The main activity: open-pit and underground mining of iron ores, production of iron ore pellets and concentrate, mining and production of commodity dolomite, production of crushed stone, oxygen, steel, liquid, iron and steel casting</a:t>
            </a:r>
            <a:r>
              <a:rPr lang="en-US" dirty="0" smtClean="0"/>
              <a:t>.</a:t>
            </a:r>
            <a:endParaRPr lang="kk-KZ" sz="1000" dirty="0">
              <a:cs typeface="Arial" panose="020B0604020202020204" pitchFamily="34" charset="0"/>
            </a:endParaRPr>
          </a:p>
        </p:txBody>
      </p:sp>
    </p:spTree>
    <p:extLst>
      <p:ext uri="{BB962C8B-B14F-4D97-AF65-F5344CB8AC3E}">
        <p14:creationId xmlns:p14="http://schemas.microsoft.com/office/powerpoint/2010/main" val="226169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sp>
        <p:nvSpPr>
          <p:cNvPr id="6" name="TextBox 5"/>
          <p:cNvSpPr txBox="1"/>
          <p:nvPr/>
        </p:nvSpPr>
        <p:spPr>
          <a:xfrm>
            <a:off x="4662755" y="736601"/>
            <a:ext cx="2866490" cy="584775"/>
          </a:xfrm>
          <a:prstGeom prst="rect">
            <a:avLst/>
          </a:prstGeom>
          <a:noFill/>
        </p:spPr>
        <p:txBody>
          <a:bodyPr wrap="none" rtlCol="0">
            <a:spAutoFit/>
          </a:bodyPr>
          <a:lstStyle/>
          <a:p>
            <a:pPr algn="ctr"/>
            <a:r>
              <a:rPr lang="en-US" sz="3200" b="1" dirty="0">
                <a:effectLst>
                  <a:outerShdw blurRad="38100" dist="38100" dir="2700000" algn="tl">
                    <a:srgbClr val="000000">
                      <a:alpha val="43137"/>
                    </a:srgbClr>
                  </a:outerShdw>
                </a:effectLst>
              </a:rPr>
              <a:t>Financial model</a:t>
            </a:r>
            <a:endParaRPr lang="ru-RU" sz="3200" b="1" dirty="0">
              <a:effectLst>
                <a:outerShdw blurRad="38100" dist="38100" dir="2700000" algn="tl">
                  <a:srgbClr val="000000">
                    <a:alpha val="43137"/>
                  </a:srgbClr>
                </a:outerShdw>
              </a:effectLst>
              <a:latin typeface="Cuprum" panose="02000506000000020004" pitchFamily="2" charset="0"/>
            </a:endParaRPr>
          </a:p>
        </p:txBody>
      </p:sp>
      <p:grpSp>
        <p:nvGrpSpPr>
          <p:cNvPr id="7" name="Группа 6"/>
          <p:cNvGrpSpPr/>
          <p:nvPr/>
        </p:nvGrpSpPr>
        <p:grpSpPr>
          <a:xfrm>
            <a:off x="1" y="6333422"/>
            <a:ext cx="12191999" cy="524577"/>
            <a:chOff x="1" y="6235700"/>
            <a:chExt cx="12191999" cy="622300"/>
          </a:xfrm>
        </p:grpSpPr>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sp>
        <p:nvSpPr>
          <p:cNvPr id="10" name="Прямоугольник 9"/>
          <p:cNvSpPr/>
          <p:nvPr/>
        </p:nvSpPr>
        <p:spPr>
          <a:xfrm>
            <a:off x="449168" y="1194611"/>
            <a:ext cx="11194274" cy="369332"/>
          </a:xfrm>
          <a:prstGeom prst="rect">
            <a:avLst/>
          </a:prstGeom>
        </p:spPr>
        <p:txBody>
          <a:bodyPr wrap="square">
            <a:spAutoFit/>
          </a:bodyPr>
          <a:lstStyle/>
          <a:p>
            <a:pPr algn="ctr"/>
            <a:r>
              <a:rPr lang="en-US" i="1" dirty="0"/>
              <a:t>The main forecasts of our business with a depth of 5 </a:t>
            </a:r>
            <a:r>
              <a:rPr lang="en-US" i="1" dirty="0" smtClean="0"/>
              <a:t>years. </a:t>
            </a:r>
            <a:r>
              <a:rPr lang="en-US" i="1" dirty="0"/>
              <a:t>Summary of performance</a:t>
            </a:r>
            <a:endParaRPr lang="ru-RU" i="1" dirty="0"/>
          </a:p>
        </p:txBody>
      </p:sp>
      <p:graphicFrame>
        <p:nvGraphicFramePr>
          <p:cNvPr id="11" name="Таблица 10"/>
          <p:cNvGraphicFramePr>
            <a:graphicFrameLocks noGrp="1"/>
          </p:cNvGraphicFramePr>
          <p:nvPr>
            <p:extLst>
              <p:ext uri="{D42A27DB-BD31-4B8C-83A1-F6EECF244321}">
                <p14:modId xmlns:p14="http://schemas.microsoft.com/office/powerpoint/2010/main" val="3994641581"/>
              </p:ext>
            </p:extLst>
          </p:nvPr>
        </p:nvGraphicFramePr>
        <p:xfrm>
          <a:off x="590550" y="1557400"/>
          <a:ext cx="11119567" cy="1886080"/>
        </p:xfrm>
        <a:graphic>
          <a:graphicData uri="http://schemas.openxmlformats.org/drawingml/2006/table">
            <a:tbl>
              <a:tblPr/>
              <a:tblGrid>
                <a:gridCol w="6121903"/>
                <a:gridCol w="2525548"/>
                <a:gridCol w="2472116"/>
              </a:tblGrid>
              <a:tr h="269440">
                <a:tc>
                  <a:txBody>
                    <a:bodyPr/>
                    <a:lstStyle/>
                    <a:p>
                      <a:pPr algn="l" fontAlgn="ctr"/>
                      <a:r>
                        <a:rPr lang="en-US" sz="1600" b="1" dirty="0" smtClean="0"/>
                        <a:t>Total cost of the project, tenge</a:t>
                      </a:r>
                      <a:endParaRPr lang="ru-RU" sz="1600" b="1" i="0" u="none" strike="noStrike" dirty="0">
                        <a:solidFill>
                          <a:srgbClr val="000000"/>
                        </a:solidFill>
                        <a:latin typeface="Arial"/>
                      </a:endParaRP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c>
                  <a:txBody>
                    <a:bodyPr/>
                    <a:lstStyle/>
                    <a:p>
                      <a:pPr algn="l" fontAlgn="ctr"/>
                      <a:r>
                        <a:rPr lang="ru-RU" sz="1600" b="1" i="0" u="none" strike="noStrike" dirty="0">
                          <a:solidFill>
                            <a:srgbClr val="000000"/>
                          </a:solidFill>
                          <a:latin typeface="Arial"/>
                        </a:rPr>
                        <a:t> </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c>
                  <a:txBody>
                    <a:bodyPr/>
                    <a:lstStyle/>
                    <a:p>
                      <a:pPr algn="r" fontAlgn="ctr"/>
                      <a:r>
                        <a:rPr lang="ru-RU" sz="1400" b="0" i="0" u="none" strike="noStrike" dirty="0" smtClean="0">
                          <a:solidFill>
                            <a:srgbClr val="000000"/>
                          </a:solidFill>
                          <a:effectLst/>
                          <a:latin typeface="Arial"/>
                        </a:rPr>
                        <a:t>     165 552 655   </a:t>
                      </a:r>
                      <a:endParaRPr lang="ru-RU" sz="1400" b="0" i="0" u="none" strike="noStrike" dirty="0">
                        <a:solidFill>
                          <a:srgbClr val="000000"/>
                        </a:solidFill>
                        <a:effectLst/>
                        <a:latin typeface="Arial"/>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r>
              <a:tr h="269440">
                <a:tc>
                  <a:txBody>
                    <a:bodyPr/>
                    <a:lstStyle/>
                    <a:p>
                      <a:pPr algn="l" fontAlgn="ctr"/>
                      <a:r>
                        <a:rPr lang="en-US" sz="1600" b="1" dirty="0" smtClean="0"/>
                        <a:t>Net present income of the project, tenge</a:t>
                      </a:r>
                      <a:endParaRPr lang="ru-RU" sz="1600" b="1" i="0" u="none" strike="noStrike" dirty="0">
                        <a:solidFill>
                          <a:srgbClr val="000000"/>
                        </a:solidFill>
                        <a:latin typeface="Arial"/>
                      </a:endParaRP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c>
                  <a:txBody>
                    <a:bodyPr/>
                    <a:lstStyle/>
                    <a:p>
                      <a:pPr algn="ctr" fontAlgn="ctr"/>
                      <a:r>
                        <a:rPr lang="en-US" sz="1600" b="1" i="0" u="none" strike="noStrike" dirty="0">
                          <a:solidFill>
                            <a:srgbClr val="000000"/>
                          </a:solidFill>
                          <a:latin typeface="Arial"/>
                        </a:rPr>
                        <a:t>NPV</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c>
                  <a:txBody>
                    <a:bodyPr/>
                    <a:lstStyle/>
                    <a:p>
                      <a:pPr algn="r" fontAlgn="ctr"/>
                      <a:r>
                        <a:rPr lang="ru-RU" sz="1400" b="0" i="0" u="none" strike="noStrike" dirty="0" smtClean="0">
                          <a:solidFill>
                            <a:srgbClr val="000000"/>
                          </a:solidFill>
                          <a:effectLst/>
                          <a:latin typeface="Arial"/>
                        </a:rPr>
                        <a:t>         1 510 825   </a:t>
                      </a:r>
                      <a:endParaRPr lang="ru-RU" sz="1400" b="0" i="0" u="none" strike="noStrike" dirty="0">
                        <a:solidFill>
                          <a:srgbClr val="000000"/>
                        </a:solidFill>
                        <a:effectLst/>
                        <a:latin typeface="Arial"/>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r>
              <a:tr h="269440">
                <a:tc>
                  <a:txBody>
                    <a:bodyPr/>
                    <a:lstStyle/>
                    <a:p>
                      <a:pPr algn="l" fontAlgn="ctr"/>
                      <a:r>
                        <a:rPr lang="en-US" sz="1600" b="1" dirty="0" smtClean="0"/>
                        <a:t>Internal rate of return,%</a:t>
                      </a:r>
                      <a:endParaRPr lang="ru-RU" sz="1600" b="1" i="0" u="none" strike="noStrike" dirty="0">
                        <a:solidFill>
                          <a:srgbClr val="000000"/>
                        </a:solidFill>
                        <a:latin typeface="Arial"/>
                      </a:endParaRP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c>
                  <a:txBody>
                    <a:bodyPr/>
                    <a:lstStyle/>
                    <a:p>
                      <a:pPr algn="ctr" fontAlgn="ctr"/>
                      <a:r>
                        <a:rPr lang="en-US" sz="1600" b="1" i="0" u="none" strike="noStrike" dirty="0">
                          <a:solidFill>
                            <a:srgbClr val="000000"/>
                          </a:solidFill>
                          <a:latin typeface="Arial"/>
                        </a:rPr>
                        <a:t>IRR</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c>
                  <a:txBody>
                    <a:bodyPr/>
                    <a:lstStyle/>
                    <a:p>
                      <a:pPr algn="r" fontAlgn="ctr"/>
                      <a:r>
                        <a:rPr lang="ru-RU" sz="1400" b="0" i="0" u="none" strike="noStrike" dirty="0" smtClean="0">
                          <a:solidFill>
                            <a:srgbClr val="000000"/>
                          </a:solidFill>
                          <a:effectLst/>
                          <a:latin typeface="Arial"/>
                        </a:rPr>
                        <a:t>14,248%</a:t>
                      </a:r>
                      <a:endParaRPr lang="ru-RU" sz="1400" b="0" i="0" u="none" strike="noStrike" dirty="0">
                        <a:solidFill>
                          <a:srgbClr val="000000"/>
                        </a:solidFill>
                        <a:effectLst/>
                        <a:latin typeface="Arial"/>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r>
              <a:tr h="269440">
                <a:tc>
                  <a:txBody>
                    <a:bodyPr/>
                    <a:lstStyle/>
                    <a:p>
                      <a:pPr algn="l" fontAlgn="ctr"/>
                      <a:r>
                        <a:rPr lang="en-US" sz="1600" b="1" dirty="0" smtClean="0"/>
                        <a:t>Payback period, months</a:t>
                      </a:r>
                      <a:endParaRPr lang="ru-RU" sz="1600" b="1" i="0" u="none" strike="noStrike" dirty="0">
                        <a:solidFill>
                          <a:srgbClr val="000000"/>
                        </a:solidFill>
                        <a:latin typeface="Arial"/>
                      </a:endParaRP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c>
                  <a:txBody>
                    <a:bodyPr/>
                    <a:lstStyle/>
                    <a:p>
                      <a:pPr algn="ctr" fontAlgn="ctr"/>
                      <a:r>
                        <a:rPr lang="en-US" sz="1600" b="1" i="0" u="none" strike="noStrike" dirty="0">
                          <a:solidFill>
                            <a:srgbClr val="000000"/>
                          </a:solidFill>
                          <a:latin typeface="Arial"/>
                        </a:rPr>
                        <a:t>PB</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c>
                  <a:txBody>
                    <a:bodyPr/>
                    <a:lstStyle/>
                    <a:p>
                      <a:pPr algn="r" fontAlgn="b"/>
                      <a:r>
                        <a:rPr lang="ru-RU" sz="1400" b="0" i="0" u="none" strike="noStrike" dirty="0" smtClean="0">
                          <a:solidFill>
                            <a:srgbClr val="000000"/>
                          </a:solidFill>
                          <a:effectLst/>
                          <a:latin typeface="Arial"/>
                        </a:rPr>
                        <a:t>                    59   </a:t>
                      </a:r>
                      <a:endParaRPr lang="ru-RU" sz="1400" b="0" i="0" u="none" strike="noStrike" dirty="0">
                        <a:solidFill>
                          <a:srgbClr val="000000"/>
                        </a:solidFill>
                        <a:effectLst/>
                        <a:latin typeface="Arial"/>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r>
              <a:tr h="269440">
                <a:tc>
                  <a:txBody>
                    <a:bodyPr/>
                    <a:lstStyle/>
                    <a:p>
                      <a:pPr algn="l" fontAlgn="ctr"/>
                      <a:r>
                        <a:rPr lang="en-US" sz="1600" b="1" dirty="0" smtClean="0"/>
                        <a:t>Discounted payback period, months</a:t>
                      </a:r>
                      <a:endParaRPr lang="ru-RU" sz="1600" b="1" i="0" u="none" strike="noStrike" dirty="0">
                        <a:solidFill>
                          <a:srgbClr val="000000"/>
                        </a:solidFill>
                        <a:latin typeface="Arial"/>
                      </a:endParaRP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c>
                  <a:txBody>
                    <a:bodyPr/>
                    <a:lstStyle/>
                    <a:p>
                      <a:pPr algn="ctr" fontAlgn="ctr"/>
                      <a:r>
                        <a:rPr lang="en-US" sz="1600" b="1" i="0" u="none" strike="noStrike" dirty="0">
                          <a:solidFill>
                            <a:srgbClr val="000000"/>
                          </a:solidFill>
                          <a:latin typeface="Arial"/>
                        </a:rPr>
                        <a:t>DPB</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c>
                  <a:txBody>
                    <a:bodyPr/>
                    <a:lstStyle/>
                    <a:p>
                      <a:pPr algn="r" fontAlgn="b"/>
                      <a:r>
                        <a:rPr lang="ru-RU" sz="1400" b="0" i="0" u="none" strike="noStrike" dirty="0" smtClean="0">
                          <a:solidFill>
                            <a:srgbClr val="000000"/>
                          </a:solidFill>
                          <a:effectLst/>
                          <a:latin typeface="Arial"/>
                        </a:rPr>
                        <a:t>                    59   </a:t>
                      </a:r>
                      <a:endParaRPr lang="ru-RU" sz="1400" b="0" i="0" u="none" strike="noStrike" dirty="0">
                        <a:solidFill>
                          <a:srgbClr val="000000"/>
                        </a:solidFill>
                        <a:effectLst/>
                        <a:latin typeface="Arial"/>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r>
              <a:tr h="269440">
                <a:tc>
                  <a:txBody>
                    <a:bodyPr/>
                    <a:lstStyle/>
                    <a:p>
                      <a:pPr algn="l" fontAlgn="ctr"/>
                      <a:r>
                        <a:rPr lang="en-US" sz="1600" b="1" dirty="0" smtClean="0"/>
                        <a:t>Project profit, tenge</a:t>
                      </a:r>
                      <a:endParaRPr lang="ru-RU" sz="1600" b="1" i="0" u="none" strike="noStrike" dirty="0">
                        <a:solidFill>
                          <a:srgbClr val="000000"/>
                        </a:solidFill>
                        <a:latin typeface="Arial"/>
                      </a:endParaRP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c>
                  <a:txBody>
                    <a:bodyPr/>
                    <a:lstStyle/>
                    <a:p>
                      <a:pPr algn="l" fontAlgn="ctr"/>
                      <a:r>
                        <a:rPr lang="ru-RU" sz="1600" b="1" i="0" u="none" strike="noStrike" dirty="0">
                          <a:solidFill>
                            <a:srgbClr val="000000"/>
                          </a:solidFill>
                          <a:latin typeface="Arial"/>
                        </a:rPr>
                        <a:t> </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c>
                  <a:txBody>
                    <a:bodyPr/>
                    <a:lstStyle/>
                    <a:p>
                      <a:pPr algn="r" fontAlgn="b"/>
                      <a:r>
                        <a:rPr lang="ru-RU" sz="1400" b="0" i="0" u="none" strike="noStrike" dirty="0" smtClean="0">
                          <a:solidFill>
                            <a:srgbClr val="000000"/>
                          </a:solidFill>
                          <a:effectLst/>
                          <a:latin typeface="Arial"/>
                        </a:rPr>
                        <a:t>       75 102 910   </a:t>
                      </a:r>
                      <a:endParaRPr lang="ru-RU" sz="1400" b="0" i="0" u="none" strike="noStrike" dirty="0">
                        <a:solidFill>
                          <a:srgbClr val="000000"/>
                        </a:solidFill>
                        <a:effectLst/>
                        <a:latin typeface="Arial"/>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r>
              <a:tr h="269440">
                <a:tc>
                  <a:txBody>
                    <a:bodyPr/>
                    <a:lstStyle/>
                    <a:p>
                      <a:pPr algn="l" fontAlgn="ctr"/>
                      <a:r>
                        <a:rPr lang="en-US" sz="1600" b="1" dirty="0" smtClean="0"/>
                        <a:t>Cash balance at the end of the project, tenge</a:t>
                      </a:r>
                      <a:endParaRPr lang="ru-RU" sz="1600" b="1" i="0" u="none" strike="noStrike" dirty="0">
                        <a:solidFill>
                          <a:srgbClr val="000000"/>
                        </a:solidFill>
                        <a:latin typeface="Arial"/>
                      </a:endParaRP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c>
                  <a:txBody>
                    <a:bodyPr/>
                    <a:lstStyle/>
                    <a:p>
                      <a:pPr algn="l" fontAlgn="ctr"/>
                      <a:r>
                        <a:rPr lang="ru-RU" sz="1600" b="1" i="0" u="none" strike="noStrike" dirty="0">
                          <a:solidFill>
                            <a:srgbClr val="000000"/>
                          </a:solidFill>
                          <a:latin typeface="Arial"/>
                        </a:rPr>
                        <a:t> </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c>
                  <a:txBody>
                    <a:bodyPr/>
                    <a:lstStyle/>
                    <a:p>
                      <a:pPr algn="r" fontAlgn="b"/>
                      <a:r>
                        <a:rPr lang="ru-RU" sz="1400" b="0" i="0" u="none" strike="noStrike" dirty="0" smtClean="0">
                          <a:solidFill>
                            <a:srgbClr val="000000"/>
                          </a:solidFill>
                          <a:effectLst/>
                          <a:latin typeface="Arial"/>
                        </a:rPr>
                        <a:t>     208 392 641   </a:t>
                      </a:r>
                      <a:endParaRPr lang="ru-RU" sz="1400" b="0" i="0" u="none" strike="noStrike" dirty="0">
                        <a:solidFill>
                          <a:srgbClr val="000000"/>
                        </a:solidFill>
                        <a:effectLst/>
                        <a:latin typeface="Arial"/>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r>
            </a:tbl>
          </a:graphicData>
        </a:graphic>
      </p:graphicFrame>
      <p:graphicFrame>
        <p:nvGraphicFramePr>
          <p:cNvPr id="12" name="Таблица 11"/>
          <p:cNvGraphicFramePr>
            <a:graphicFrameLocks noGrp="1"/>
          </p:cNvGraphicFramePr>
          <p:nvPr>
            <p:extLst>
              <p:ext uri="{D42A27DB-BD31-4B8C-83A1-F6EECF244321}">
                <p14:modId xmlns:p14="http://schemas.microsoft.com/office/powerpoint/2010/main" val="1477325434"/>
              </p:ext>
            </p:extLst>
          </p:nvPr>
        </p:nvGraphicFramePr>
        <p:xfrm>
          <a:off x="546653" y="3859080"/>
          <a:ext cx="11201400" cy="2252961"/>
        </p:xfrm>
        <a:graphic>
          <a:graphicData uri="http://schemas.openxmlformats.org/drawingml/2006/table">
            <a:tbl>
              <a:tblPr>
                <a:tableStyleId>{5C22544A-7EE6-4342-B048-85BDC9FD1C3A}</a:tableStyleId>
              </a:tblPr>
              <a:tblGrid>
                <a:gridCol w="2773017"/>
                <a:gridCol w="1434095"/>
                <a:gridCol w="1690237"/>
                <a:gridCol w="1362264"/>
                <a:gridCol w="2084778"/>
                <a:gridCol w="1857009"/>
              </a:tblGrid>
              <a:tr h="350947">
                <a:tc>
                  <a:txBody>
                    <a:bodyPr/>
                    <a:lstStyle/>
                    <a:p>
                      <a:pPr algn="ctr"/>
                      <a:r>
                        <a:rPr lang="en-US" sz="1800" b="1" dirty="0" smtClean="0"/>
                        <a:t>Article</a:t>
                      </a:r>
                      <a:endParaRPr lang="ru-RU" sz="1800" b="1" i="0" u="none" strike="noStrike" dirty="0">
                        <a:solidFill>
                          <a:srgbClr val="FFFFFF"/>
                        </a:solidFill>
                        <a:effectLst/>
                        <a:latin typeface="Arial"/>
                      </a:endParaRPr>
                    </a:p>
                  </a:txBody>
                  <a:tcPr marL="9525" marR="9525" marT="9525" marB="0" anchor="ctr"/>
                </a:tc>
                <a:tc>
                  <a:txBody>
                    <a:bodyPr/>
                    <a:lstStyle/>
                    <a:p>
                      <a:pPr algn="ctr" fontAlgn="ctr"/>
                      <a:r>
                        <a:rPr lang="ru-RU" sz="1800" b="1" u="none" strike="noStrike" dirty="0">
                          <a:effectLst/>
                        </a:rPr>
                        <a:t>2017</a:t>
                      </a:r>
                      <a:endParaRPr lang="ru-RU" sz="1800" b="1" i="0" u="none" strike="noStrike" dirty="0">
                        <a:solidFill>
                          <a:srgbClr val="FFFFFF"/>
                        </a:solidFill>
                        <a:effectLst/>
                        <a:latin typeface="Arial"/>
                      </a:endParaRPr>
                    </a:p>
                  </a:txBody>
                  <a:tcPr marL="9524" marR="9524" marT="9525" marB="0" anchor="ctr"/>
                </a:tc>
                <a:tc>
                  <a:txBody>
                    <a:bodyPr/>
                    <a:lstStyle/>
                    <a:p>
                      <a:pPr algn="ctr" fontAlgn="ctr"/>
                      <a:r>
                        <a:rPr lang="ru-RU" sz="1800" b="1" u="none" strike="noStrike" dirty="0">
                          <a:effectLst/>
                        </a:rPr>
                        <a:t>2018</a:t>
                      </a:r>
                      <a:endParaRPr lang="ru-RU" sz="1800" b="1" i="0" u="none" strike="noStrike" dirty="0">
                        <a:solidFill>
                          <a:srgbClr val="FFFFFF"/>
                        </a:solidFill>
                        <a:effectLst/>
                        <a:latin typeface="Arial"/>
                      </a:endParaRPr>
                    </a:p>
                  </a:txBody>
                  <a:tcPr marL="9524" marR="9524" marT="9525" marB="0" anchor="ctr"/>
                </a:tc>
                <a:tc>
                  <a:txBody>
                    <a:bodyPr/>
                    <a:lstStyle/>
                    <a:p>
                      <a:pPr algn="ctr" fontAlgn="ctr"/>
                      <a:r>
                        <a:rPr lang="ru-RU" sz="1800" b="1" u="none" strike="noStrike" dirty="0">
                          <a:effectLst/>
                        </a:rPr>
                        <a:t>2019</a:t>
                      </a:r>
                      <a:endParaRPr lang="ru-RU" sz="1800" b="1" i="0" u="none" strike="noStrike" dirty="0">
                        <a:solidFill>
                          <a:srgbClr val="FFFFFF"/>
                        </a:solidFill>
                        <a:effectLst/>
                        <a:latin typeface="Arial"/>
                      </a:endParaRPr>
                    </a:p>
                  </a:txBody>
                  <a:tcPr marL="9524" marR="9524" marT="9525" marB="0" anchor="ctr"/>
                </a:tc>
                <a:tc>
                  <a:txBody>
                    <a:bodyPr/>
                    <a:lstStyle/>
                    <a:p>
                      <a:pPr algn="ctr" fontAlgn="ctr"/>
                      <a:r>
                        <a:rPr lang="ru-RU" sz="1800" b="1" u="none" strike="noStrike" dirty="0">
                          <a:effectLst/>
                        </a:rPr>
                        <a:t>2020</a:t>
                      </a:r>
                      <a:endParaRPr lang="ru-RU" sz="1800" b="1" i="0" u="none" strike="noStrike" dirty="0">
                        <a:solidFill>
                          <a:srgbClr val="FFFFFF"/>
                        </a:solidFill>
                        <a:effectLst/>
                        <a:latin typeface="Arial"/>
                      </a:endParaRPr>
                    </a:p>
                  </a:txBody>
                  <a:tcPr marL="9524" marR="9524" marT="9525" marB="0" anchor="ctr"/>
                </a:tc>
                <a:tc>
                  <a:txBody>
                    <a:bodyPr/>
                    <a:lstStyle/>
                    <a:p>
                      <a:pPr algn="ctr" fontAlgn="ctr"/>
                      <a:r>
                        <a:rPr lang="ru-RU" sz="1800" b="1" u="none" strike="noStrike" dirty="0">
                          <a:effectLst/>
                        </a:rPr>
                        <a:t>2021</a:t>
                      </a:r>
                      <a:endParaRPr lang="ru-RU" sz="1800" b="1" i="0" u="none" strike="noStrike" dirty="0">
                        <a:solidFill>
                          <a:srgbClr val="FFFFFF"/>
                        </a:solidFill>
                        <a:effectLst/>
                        <a:latin typeface="Arial"/>
                      </a:endParaRPr>
                    </a:p>
                  </a:txBody>
                  <a:tcPr marL="9524" marR="9524" marT="9525" marB="0" anchor="ctr"/>
                </a:tc>
              </a:tr>
              <a:tr h="345848">
                <a:tc>
                  <a:txBody>
                    <a:bodyPr/>
                    <a:lstStyle/>
                    <a:p>
                      <a:pPr algn="l" fontAlgn="ctr"/>
                      <a:r>
                        <a:rPr lang="en-US" sz="1800" b="1" dirty="0" smtClean="0"/>
                        <a:t> Operating activities</a:t>
                      </a:r>
                      <a:endParaRPr lang="ru-RU" sz="1800" b="1" i="0" u="none" strike="noStrike" dirty="0">
                        <a:solidFill>
                          <a:srgbClr val="0F243E"/>
                        </a:solidFill>
                        <a:effectLst/>
                        <a:latin typeface="Arial"/>
                      </a:endParaRPr>
                    </a:p>
                  </a:txBody>
                  <a:tcPr marL="9525" marR="9525" marT="9525" marB="0" anchor="ctr"/>
                </a:tc>
                <a:tc>
                  <a:txBody>
                    <a:bodyPr/>
                    <a:lstStyle/>
                    <a:p>
                      <a:pPr algn="r" fontAlgn="ctr"/>
                      <a:r>
                        <a:rPr lang="ru-RU" sz="1400" b="1" i="0" u="none" strike="noStrike" dirty="0">
                          <a:solidFill>
                            <a:srgbClr val="1F497D"/>
                          </a:solidFill>
                          <a:effectLst/>
                          <a:latin typeface="+mn-lt"/>
                        </a:rPr>
                        <a:t>-24 848 250,00</a:t>
                      </a:r>
                    </a:p>
                  </a:txBody>
                  <a:tcPr marL="9525" marR="9525" marT="9525" marB="0" anchor="ctr"/>
                </a:tc>
                <a:tc>
                  <a:txBody>
                    <a:bodyPr/>
                    <a:lstStyle/>
                    <a:p>
                      <a:pPr algn="r" fontAlgn="ctr"/>
                      <a:r>
                        <a:rPr lang="ru-RU" sz="1400" b="1" i="0" u="none" strike="noStrike" dirty="0">
                          <a:solidFill>
                            <a:srgbClr val="1F497D"/>
                          </a:solidFill>
                          <a:effectLst/>
                          <a:latin typeface="+mn-lt"/>
                        </a:rPr>
                        <a:t>2 520 621,13</a:t>
                      </a:r>
                    </a:p>
                  </a:txBody>
                  <a:tcPr marL="9525" marR="9525" marT="9525" marB="0" anchor="ctr"/>
                </a:tc>
                <a:tc>
                  <a:txBody>
                    <a:bodyPr/>
                    <a:lstStyle/>
                    <a:p>
                      <a:pPr algn="r" fontAlgn="ctr"/>
                      <a:r>
                        <a:rPr lang="ru-RU" sz="1400" b="1" i="0" u="none" strike="noStrike" dirty="0">
                          <a:solidFill>
                            <a:srgbClr val="1F497D"/>
                          </a:solidFill>
                          <a:effectLst/>
                          <a:latin typeface="+mn-lt"/>
                        </a:rPr>
                        <a:t>791 736,63</a:t>
                      </a:r>
                    </a:p>
                  </a:txBody>
                  <a:tcPr marL="9525" marR="9525" marT="9525" marB="0" anchor="ctr"/>
                </a:tc>
                <a:tc>
                  <a:txBody>
                    <a:bodyPr/>
                    <a:lstStyle/>
                    <a:p>
                      <a:pPr algn="r" fontAlgn="ctr"/>
                      <a:r>
                        <a:rPr lang="ru-RU" sz="1400" b="1" i="0" u="none" strike="noStrike" dirty="0">
                          <a:solidFill>
                            <a:srgbClr val="1F497D"/>
                          </a:solidFill>
                          <a:effectLst/>
                          <a:latin typeface="+mn-lt"/>
                        </a:rPr>
                        <a:t>13 472 054,54</a:t>
                      </a:r>
                    </a:p>
                  </a:txBody>
                  <a:tcPr marL="9525" marR="9525" marT="9525" marB="0" anchor="ctr"/>
                </a:tc>
                <a:tc>
                  <a:txBody>
                    <a:bodyPr/>
                    <a:lstStyle/>
                    <a:p>
                      <a:pPr algn="r" fontAlgn="ctr"/>
                      <a:r>
                        <a:rPr lang="ru-RU" sz="1400" b="1" i="0" u="none" strike="noStrike" dirty="0">
                          <a:solidFill>
                            <a:srgbClr val="1F497D"/>
                          </a:solidFill>
                          <a:effectLst/>
                          <a:latin typeface="+mn-lt"/>
                        </a:rPr>
                        <a:t>43 355 807,41</a:t>
                      </a:r>
                    </a:p>
                  </a:txBody>
                  <a:tcPr marL="9525" marR="9525" marT="9525" marB="0" anchor="ctr"/>
                </a:tc>
              </a:tr>
              <a:tr h="507308">
                <a:tc>
                  <a:txBody>
                    <a:bodyPr/>
                    <a:lstStyle/>
                    <a:p>
                      <a:pPr algn="l" fontAlgn="ctr"/>
                      <a:r>
                        <a:rPr lang="en-US" sz="1800" b="1" dirty="0" smtClean="0"/>
                        <a:t> Investment activities</a:t>
                      </a:r>
                      <a:endParaRPr lang="ru-RU" sz="1800" b="1" i="0" u="none" strike="noStrike" dirty="0">
                        <a:solidFill>
                          <a:srgbClr val="0F243E"/>
                        </a:solidFill>
                        <a:effectLst/>
                        <a:latin typeface="Arial"/>
                      </a:endParaRPr>
                    </a:p>
                  </a:txBody>
                  <a:tcPr marL="9525" marR="9525" marT="9525" marB="0" anchor="ctr"/>
                </a:tc>
                <a:tc>
                  <a:txBody>
                    <a:bodyPr/>
                    <a:lstStyle/>
                    <a:p>
                      <a:pPr algn="r" fontAlgn="ctr"/>
                      <a:r>
                        <a:rPr lang="ru-RU" sz="1400" b="1" i="0" u="none" strike="noStrike" dirty="0">
                          <a:solidFill>
                            <a:srgbClr val="1F497D"/>
                          </a:solidFill>
                          <a:effectLst/>
                          <a:latin typeface="+mn-lt"/>
                        </a:rPr>
                        <a:t>0,00</a:t>
                      </a:r>
                    </a:p>
                  </a:txBody>
                  <a:tcPr marL="9525" marR="9525" marT="9525" marB="0" anchor="ctr"/>
                </a:tc>
                <a:tc>
                  <a:txBody>
                    <a:bodyPr/>
                    <a:lstStyle/>
                    <a:p>
                      <a:pPr algn="r" fontAlgn="ctr"/>
                      <a:r>
                        <a:rPr lang="ru-RU" sz="1400" b="1" i="0" u="none" strike="noStrike" dirty="0">
                          <a:solidFill>
                            <a:srgbClr val="1F497D"/>
                          </a:solidFill>
                          <a:effectLst/>
                          <a:latin typeface="+mn-lt"/>
                        </a:rPr>
                        <a:t>-33 443 600,00</a:t>
                      </a:r>
                    </a:p>
                  </a:txBody>
                  <a:tcPr marL="9525" marR="9525" marT="9525" marB="0" anchor="ctr"/>
                </a:tc>
                <a:tc>
                  <a:txBody>
                    <a:bodyPr/>
                    <a:lstStyle/>
                    <a:p>
                      <a:pPr algn="r" fontAlgn="ctr"/>
                      <a:r>
                        <a:rPr lang="ru-RU" sz="1400" b="1" i="0" u="none" strike="noStrike" dirty="0">
                          <a:solidFill>
                            <a:srgbClr val="1F497D"/>
                          </a:solidFill>
                          <a:effectLst/>
                          <a:latin typeface="+mn-lt"/>
                        </a:rPr>
                        <a:t>-6 100 000,00</a:t>
                      </a:r>
                    </a:p>
                  </a:txBody>
                  <a:tcPr marL="9525" marR="9525" marT="9525" marB="0" anchor="ctr"/>
                </a:tc>
                <a:tc>
                  <a:txBody>
                    <a:bodyPr/>
                    <a:lstStyle/>
                    <a:p>
                      <a:pPr algn="r" fontAlgn="ctr"/>
                      <a:r>
                        <a:rPr lang="ru-RU" sz="1400" b="1" i="0" u="none" strike="noStrike" dirty="0">
                          <a:solidFill>
                            <a:srgbClr val="1F497D"/>
                          </a:solidFill>
                          <a:effectLst/>
                          <a:latin typeface="+mn-lt"/>
                        </a:rPr>
                        <a:t>0,00</a:t>
                      </a:r>
                    </a:p>
                  </a:txBody>
                  <a:tcPr marL="9525" marR="9525" marT="9525" marB="0" anchor="ctr"/>
                </a:tc>
                <a:tc>
                  <a:txBody>
                    <a:bodyPr/>
                    <a:lstStyle/>
                    <a:p>
                      <a:pPr algn="r" fontAlgn="ctr"/>
                      <a:r>
                        <a:rPr lang="ru-RU" sz="1400" b="1" i="0" u="none" strike="noStrike" dirty="0">
                          <a:solidFill>
                            <a:srgbClr val="1F497D"/>
                          </a:solidFill>
                          <a:effectLst/>
                          <a:latin typeface="+mn-lt"/>
                        </a:rPr>
                        <a:t>0,00</a:t>
                      </a:r>
                    </a:p>
                  </a:txBody>
                  <a:tcPr marL="9525" marR="9525" marT="9525" marB="0" anchor="ctr"/>
                </a:tc>
              </a:tr>
              <a:tr h="395423">
                <a:tc>
                  <a:txBody>
                    <a:bodyPr/>
                    <a:lstStyle/>
                    <a:p>
                      <a:pPr algn="l" fontAlgn="ctr"/>
                      <a:r>
                        <a:rPr lang="ru-RU" sz="1800" b="1" u="none" strike="noStrike" dirty="0" smtClean="0">
                          <a:effectLst/>
                        </a:rPr>
                        <a:t> </a:t>
                      </a:r>
                      <a:r>
                        <a:rPr lang="en-US" sz="1800" b="1" u="none" strike="noStrike" dirty="0" smtClean="0">
                          <a:effectLst/>
                        </a:rPr>
                        <a:t>F</a:t>
                      </a:r>
                      <a:r>
                        <a:rPr lang="en-US" sz="1800" b="1" dirty="0" smtClean="0"/>
                        <a:t>inancial activities</a:t>
                      </a:r>
                      <a:endParaRPr lang="ru-RU" sz="1800" b="1" i="0" u="none" strike="noStrike" dirty="0">
                        <a:solidFill>
                          <a:srgbClr val="0F243E"/>
                        </a:solidFill>
                        <a:effectLst/>
                        <a:latin typeface="Arial"/>
                      </a:endParaRPr>
                    </a:p>
                  </a:txBody>
                  <a:tcPr marL="9525" marR="9525" marT="9525" marB="0" anchor="ctr"/>
                </a:tc>
                <a:tc>
                  <a:txBody>
                    <a:bodyPr/>
                    <a:lstStyle/>
                    <a:p>
                      <a:pPr algn="r" fontAlgn="ctr"/>
                      <a:r>
                        <a:rPr lang="ru-RU" sz="1400" b="1" i="0" u="none" strike="noStrike" dirty="0">
                          <a:solidFill>
                            <a:srgbClr val="1F497D"/>
                          </a:solidFill>
                          <a:effectLst/>
                          <a:latin typeface="+mn-lt"/>
                        </a:rPr>
                        <a:t>24 883 250,00</a:t>
                      </a:r>
                    </a:p>
                  </a:txBody>
                  <a:tcPr marL="9525" marR="9525" marT="9525" marB="0" anchor="ctr"/>
                </a:tc>
                <a:tc>
                  <a:txBody>
                    <a:bodyPr/>
                    <a:lstStyle/>
                    <a:p>
                      <a:pPr algn="r" fontAlgn="ctr"/>
                      <a:r>
                        <a:rPr lang="ru-RU" sz="1400" b="1" i="0" u="none" strike="noStrike" dirty="0">
                          <a:solidFill>
                            <a:srgbClr val="1F497D"/>
                          </a:solidFill>
                          <a:effectLst/>
                          <a:latin typeface="+mn-lt"/>
                        </a:rPr>
                        <a:t>72 597 839,89</a:t>
                      </a:r>
                    </a:p>
                  </a:txBody>
                  <a:tcPr marL="9525" marR="9525" marT="9525" marB="0" anchor="ctr"/>
                </a:tc>
                <a:tc>
                  <a:txBody>
                    <a:bodyPr/>
                    <a:lstStyle/>
                    <a:p>
                      <a:pPr algn="r" fontAlgn="ctr"/>
                      <a:r>
                        <a:rPr lang="ru-RU" sz="1400" b="1" i="0" u="none" strike="noStrike" dirty="0">
                          <a:solidFill>
                            <a:srgbClr val="1F497D"/>
                          </a:solidFill>
                          <a:effectLst/>
                          <a:latin typeface="+mn-lt"/>
                        </a:rPr>
                        <a:t>29 074 484,42</a:t>
                      </a:r>
                    </a:p>
                  </a:txBody>
                  <a:tcPr marL="9525" marR="9525" marT="9525" marB="0" anchor="ctr"/>
                </a:tc>
                <a:tc>
                  <a:txBody>
                    <a:bodyPr/>
                    <a:lstStyle/>
                    <a:p>
                      <a:pPr algn="r" fontAlgn="ctr"/>
                      <a:r>
                        <a:rPr lang="ru-RU" sz="1400" b="1" i="0" u="none" strike="noStrike" dirty="0">
                          <a:solidFill>
                            <a:srgbClr val="1F497D"/>
                          </a:solidFill>
                          <a:effectLst/>
                          <a:latin typeface="+mn-lt"/>
                        </a:rPr>
                        <a:t>16 514 914,62</a:t>
                      </a:r>
                    </a:p>
                  </a:txBody>
                  <a:tcPr marL="9525" marR="9525" marT="9525" marB="0" anchor="ctr"/>
                </a:tc>
                <a:tc>
                  <a:txBody>
                    <a:bodyPr/>
                    <a:lstStyle/>
                    <a:p>
                      <a:pPr algn="r" fontAlgn="ctr"/>
                      <a:r>
                        <a:rPr lang="ru-RU" sz="1400" b="1" i="0" u="none" strike="noStrike" dirty="0">
                          <a:solidFill>
                            <a:srgbClr val="1F497D"/>
                          </a:solidFill>
                          <a:effectLst/>
                          <a:latin typeface="+mn-lt"/>
                        </a:rPr>
                        <a:t>19 226 325,58</a:t>
                      </a:r>
                    </a:p>
                  </a:txBody>
                  <a:tcPr marL="9525" marR="9525" marT="9525" marB="0" anchor="ctr"/>
                </a:tc>
              </a:tr>
              <a:tr h="305307">
                <a:tc>
                  <a:txBody>
                    <a:bodyPr/>
                    <a:lstStyle/>
                    <a:p>
                      <a:pPr algn="l" fontAlgn="ctr"/>
                      <a:r>
                        <a:rPr lang="en-US" sz="1800" b="1" dirty="0" smtClean="0"/>
                        <a:t> Total cash flow</a:t>
                      </a:r>
                      <a:r>
                        <a:rPr lang="ru-RU" sz="1800" b="1" u="none" strike="noStrike" dirty="0" smtClean="0">
                          <a:effectLst/>
                        </a:rPr>
                        <a:t> </a:t>
                      </a:r>
                      <a:endParaRPr lang="ru-RU" sz="1800" b="1" i="0" u="none" strike="noStrike" dirty="0">
                        <a:solidFill>
                          <a:srgbClr val="0F243E"/>
                        </a:solidFill>
                        <a:effectLst/>
                        <a:latin typeface="Arial"/>
                      </a:endParaRPr>
                    </a:p>
                  </a:txBody>
                  <a:tcPr marL="9525" marR="9525" marT="9525" marB="0" anchor="ctr"/>
                </a:tc>
                <a:tc>
                  <a:txBody>
                    <a:bodyPr/>
                    <a:lstStyle/>
                    <a:p>
                      <a:pPr algn="r" fontAlgn="ctr"/>
                      <a:r>
                        <a:rPr lang="ru-RU" sz="1400" b="1" i="0" u="none" strike="noStrike" dirty="0">
                          <a:solidFill>
                            <a:srgbClr val="1F497D"/>
                          </a:solidFill>
                          <a:effectLst/>
                          <a:latin typeface="+mn-lt"/>
                        </a:rPr>
                        <a:t>35 000,00</a:t>
                      </a:r>
                    </a:p>
                  </a:txBody>
                  <a:tcPr marL="9525" marR="9525" marT="9525" marB="0" anchor="ctr"/>
                </a:tc>
                <a:tc>
                  <a:txBody>
                    <a:bodyPr/>
                    <a:lstStyle/>
                    <a:p>
                      <a:pPr algn="r" fontAlgn="ctr"/>
                      <a:r>
                        <a:rPr lang="ru-RU" sz="1400" b="1" i="0" u="none" strike="noStrike" dirty="0">
                          <a:solidFill>
                            <a:srgbClr val="1F497D"/>
                          </a:solidFill>
                          <a:effectLst/>
                          <a:latin typeface="+mn-lt"/>
                        </a:rPr>
                        <a:t>41 674 861,02</a:t>
                      </a:r>
                    </a:p>
                  </a:txBody>
                  <a:tcPr marL="9525" marR="9525" marT="9525" marB="0" anchor="ctr"/>
                </a:tc>
                <a:tc>
                  <a:txBody>
                    <a:bodyPr/>
                    <a:lstStyle/>
                    <a:p>
                      <a:pPr algn="r" fontAlgn="ctr"/>
                      <a:r>
                        <a:rPr lang="ru-RU" sz="1400" b="1" i="0" u="none" strike="noStrike" dirty="0">
                          <a:solidFill>
                            <a:srgbClr val="1F497D"/>
                          </a:solidFill>
                          <a:effectLst/>
                          <a:latin typeface="+mn-lt"/>
                        </a:rPr>
                        <a:t>23 766 221,05</a:t>
                      </a:r>
                    </a:p>
                  </a:txBody>
                  <a:tcPr marL="9525" marR="9525" marT="9525" marB="0" anchor="ctr"/>
                </a:tc>
                <a:tc>
                  <a:txBody>
                    <a:bodyPr/>
                    <a:lstStyle/>
                    <a:p>
                      <a:pPr algn="r" fontAlgn="ctr"/>
                      <a:r>
                        <a:rPr lang="ru-RU" sz="1400" b="1" i="0" u="none" strike="noStrike" dirty="0">
                          <a:solidFill>
                            <a:srgbClr val="1F497D"/>
                          </a:solidFill>
                          <a:effectLst/>
                          <a:latin typeface="+mn-lt"/>
                        </a:rPr>
                        <a:t>29 986 969,16</a:t>
                      </a:r>
                    </a:p>
                  </a:txBody>
                  <a:tcPr marL="9525" marR="9525" marT="9525" marB="0" anchor="ctr"/>
                </a:tc>
                <a:tc>
                  <a:txBody>
                    <a:bodyPr/>
                    <a:lstStyle/>
                    <a:p>
                      <a:pPr algn="r" fontAlgn="ctr"/>
                      <a:r>
                        <a:rPr lang="ru-RU" sz="1400" b="1" i="0" u="none" strike="noStrike" dirty="0">
                          <a:solidFill>
                            <a:srgbClr val="1F497D"/>
                          </a:solidFill>
                          <a:effectLst/>
                          <a:latin typeface="+mn-lt"/>
                        </a:rPr>
                        <a:t>62 582 132,99</a:t>
                      </a:r>
                    </a:p>
                  </a:txBody>
                  <a:tcPr marL="9525" marR="9525" marT="9525" marB="0" anchor="ctr"/>
                </a:tc>
              </a:tr>
              <a:tr h="348128">
                <a:tc>
                  <a:txBody>
                    <a:bodyPr/>
                    <a:lstStyle/>
                    <a:p>
                      <a:pPr algn="l" fontAlgn="ctr"/>
                      <a:r>
                        <a:rPr lang="en-US" sz="1800" b="1" dirty="0" smtClean="0"/>
                        <a:t> Cumulative funds</a:t>
                      </a:r>
                      <a:endParaRPr lang="ru-RU" sz="1800" b="1" i="0" u="none" strike="noStrike" dirty="0">
                        <a:solidFill>
                          <a:srgbClr val="0F243E"/>
                        </a:solidFill>
                        <a:effectLst/>
                        <a:latin typeface="Arial"/>
                      </a:endParaRPr>
                    </a:p>
                  </a:txBody>
                  <a:tcPr marL="9525" marR="9525" marT="9525" marB="0" anchor="ctr"/>
                </a:tc>
                <a:tc>
                  <a:txBody>
                    <a:bodyPr/>
                    <a:lstStyle/>
                    <a:p>
                      <a:pPr algn="r" fontAlgn="ctr"/>
                      <a:r>
                        <a:rPr lang="ru-RU" sz="1400" b="0" i="0" u="none" strike="noStrike" dirty="0">
                          <a:solidFill>
                            <a:srgbClr val="000000"/>
                          </a:solidFill>
                          <a:effectLst/>
                          <a:latin typeface="+mn-lt"/>
                        </a:rPr>
                        <a:t>35 000,00</a:t>
                      </a:r>
                    </a:p>
                  </a:txBody>
                  <a:tcPr marL="9525" marR="9525" marT="9525" marB="0" anchor="ctr"/>
                </a:tc>
                <a:tc>
                  <a:txBody>
                    <a:bodyPr/>
                    <a:lstStyle/>
                    <a:p>
                      <a:pPr algn="r" fontAlgn="ctr"/>
                      <a:r>
                        <a:rPr lang="ru-RU" sz="1400" b="0" i="0" u="none" strike="noStrike" dirty="0">
                          <a:solidFill>
                            <a:srgbClr val="000000"/>
                          </a:solidFill>
                          <a:effectLst/>
                          <a:latin typeface="+mn-lt"/>
                        </a:rPr>
                        <a:t>41 709 861,02</a:t>
                      </a:r>
                    </a:p>
                  </a:txBody>
                  <a:tcPr marL="9525" marR="9525" marT="9525" marB="0" anchor="ctr"/>
                </a:tc>
                <a:tc>
                  <a:txBody>
                    <a:bodyPr/>
                    <a:lstStyle/>
                    <a:p>
                      <a:pPr algn="r" fontAlgn="ctr"/>
                      <a:r>
                        <a:rPr lang="ru-RU" sz="1400" b="0" i="0" u="none" strike="noStrike" dirty="0">
                          <a:solidFill>
                            <a:srgbClr val="000000"/>
                          </a:solidFill>
                          <a:effectLst/>
                          <a:latin typeface="+mn-lt"/>
                        </a:rPr>
                        <a:t>65 476 082,08</a:t>
                      </a:r>
                    </a:p>
                  </a:txBody>
                  <a:tcPr marL="9525" marR="9525" marT="9525" marB="0" anchor="ctr"/>
                </a:tc>
                <a:tc>
                  <a:txBody>
                    <a:bodyPr/>
                    <a:lstStyle/>
                    <a:p>
                      <a:pPr algn="r" fontAlgn="ctr"/>
                      <a:r>
                        <a:rPr lang="ru-RU" sz="1400" b="0" i="0" u="none" strike="noStrike" dirty="0">
                          <a:solidFill>
                            <a:srgbClr val="000000"/>
                          </a:solidFill>
                          <a:effectLst/>
                          <a:latin typeface="+mn-lt"/>
                        </a:rPr>
                        <a:t>95 463 051,23</a:t>
                      </a:r>
                    </a:p>
                  </a:txBody>
                  <a:tcPr marL="9525" marR="9525" marT="9525" marB="0" anchor="ctr"/>
                </a:tc>
                <a:tc>
                  <a:txBody>
                    <a:bodyPr/>
                    <a:lstStyle/>
                    <a:p>
                      <a:pPr algn="r" fontAlgn="ctr"/>
                      <a:r>
                        <a:rPr lang="ru-RU" sz="1400" b="0" i="0" u="none" strike="noStrike" dirty="0">
                          <a:solidFill>
                            <a:srgbClr val="000000"/>
                          </a:solidFill>
                          <a:effectLst/>
                          <a:latin typeface="+mn-lt"/>
                        </a:rPr>
                        <a:t>158 045 184,23</a:t>
                      </a:r>
                    </a:p>
                  </a:txBody>
                  <a:tcPr marL="9525" marR="9525" marT="9525" marB="0" anchor="ctr"/>
                </a:tc>
              </a:tr>
            </a:tbl>
          </a:graphicData>
        </a:graphic>
      </p:graphicFrame>
      <p:sp>
        <p:nvSpPr>
          <p:cNvPr id="13" name="Прямоугольник 12"/>
          <p:cNvSpPr/>
          <p:nvPr/>
        </p:nvSpPr>
        <p:spPr>
          <a:xfrm>
            <a:off x="551558" y="3469524"/>
            <a:ext cx="11194274" cy="369332"/>
          </a:xfrm>
          <a:prstGeom prst="rect">
            <a:avLst/>
          </a:prstGeom>
        </p:spPr>
        <p:txBody>
          <a:bodyPr wrap="square">
            <a:spAutoFit/>
          </a:bodyPr>
          <a:lstStyle/>
          <a:p>
            <a:pPr algn="ctr"/>
            <a:r>
              <a:rPr lang="en-US" i="1" dirty="0"/>
              <a:t>The main forecasts of our business with a depth of 5 </a:t>
            </a:r>
            <a:r>
              <a:rPr lang="en-US" i="1" dirty="0" smtClean="0"/>
              <a:t>years. </a:t>
            </a:r>
            <a:r>
              <a:rPr lang="en-US" i="1" dirty="0"/>
              <a:t>Cash flows</a:t>
            </a:r>
            <a:endParaRPr lang="ru-RU" i="1" dirty="0"/>
          </a:p>
        </p:txBody>
      </p:sp>
      <p:pic>
        <p:nvPicPr>
          <p:cNvPr id="14" name="Рисунок 13" descr="Логотип TST-16 а.PNG"/>
          <p:cNvPicPr/>
          <p:nvPr/>
        </p:nvPicPr>
        <p:blipFill>
          <a:blip r:embed="rId4" cstate="print"/>
          <a:stretch>
            <a:fillRect/>
          </a:stretch>
        </p:blipFill>
        <p:spPr>
          <a:xfrm>
            <a:off x="10237937" y="141065"/>
            <a:ext cx="1729556" cy="662753"/>
          </a:xfrm>
          <a:prstGeom prst="rect">
            <a:avLst/>
          </a:prstGeom>
        </p:spPr>
      </p:pic>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3089" y="92541"/>
            <a:ext cx="1643061" cy="699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177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Группа 11"/>
          <p:cNvGrpSpPr/>
          <p:nvPr/>
        </p:nvGrpSpPr>
        <p:grpSpPr>
          <a:xfrm>
            <a:off x="1" y="6235700"/>
            <a:ext cx="12191999" cy="622300"/>
            <a:chOff x="1" y="6235700"/>
            <a:chExt cx="12191999" cy="622300"/>
          </a:xfrm>
        </p:grpSpPr>
        <p:pic>
          <p:nvPicPr>
            <p:cNvPr id="13" name="Рисунок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14" name="Рисунок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pic>
        <p:nvPicPr>
          <p:cNvPr id="6" name="Рисунок 5" descr="Логотип TST-16 а.PNG"/>
          <p:cNvPicPr/>
          <p:nvPr/>
        </p:nvPicPr>
        <p:blipFill>
          <a:blip r:embed="rId3" cstate="print"/>
          <a:stretch>
            <a:fillRect/>
          </a:stretch>
        </p:blipFill>
        <p:spPr>
          <a:xfrm>
            <a:off x="10237937" y="141065"/>
            <a:ext cx="1729556" cy="662753"/>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3089" y="92541"/>
            <a:ext cx="1643061" cy="699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9"/>
          <p:cNvSpPr txBox="1"/>
          <p:nvPr/>
        </p:nvSpPr>
        <p:spPr>
          <a:xfrm>
            <a:off x="5098166" y="529142"/>
            <a:ext cx="2040943" cy="584775"/>
          </a:xfrm>
          <a:prstGeom prst="rect">
            <a:avLst/>
          </a:prstGeom>
          <a:noFill/>
        </p:spPr>
        <p:txBody>
          <a:bodyPr wrap="non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effectLst>
                  <a:outerShdw blurRad="38100" dist="38100" dir="2700000" algn="tl">
                    <a:srgbClr val="000000">
                      <a:alpha val="43137"/>
                    </a:srgbClr>
                  </a:outerShdw>
                </a:effectLst>
              </a:rPr>
              <a:t>Conclusion</a:t>
            </a:r>
            <a:endParaRPr lang="ru-RU" sz="3200" b="1" dirty="0">
              <a:effectLst>
                <a:outerShdw blurRad="38100" dist="38100" dir="2700000" algn="tl">
                  <a:srgbClr val="000000">
                    <a:alpha val="43137"/>
                  </a:srgbClr>
                </a:outerShdw>
              </a:effectLst>
              <a:latin typeface="Cuprum" panose="02000506000000020004" pitchFamily="2" charset="0"/>
            </a:endParaRPr>
          </a:p>
        </p:txBody>
      </p:sp>
      <p:sp>
        <p:nvSpPr>
          <p:cNvPr id="10" name="Прямоугольник 9"/>
          <p:cNvSpPr/>
          <p:nvPr/>
        </p:nvSpPr>
        <p:spPr>
          <a:xfrm>
            <a:off x="419100" y="983180"/>
            <a:ext cx="11353800" cy="5355312"/>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7800" indent="-216000" algn="just">
              <a:buFont typeface="Wingdings" panose="05000000000000000000" pitchFamily="2" charset="2"/>
              <a:buChar char="Ø"/>
            </a:pPr>
            <a:r>
              <a:rPr lang="en-US" sz="1600" b="1" dirty="0"/>
              <a:t>Solution</a:t>
            </a:r>
            <a:r>
              <a:rPr lang="en-US" sz="1600" dirty="0"/>
              <a:t>: Informational and analytical complex for one-time monitoring of large-scale ore mass flows of ore preparation production in real time. The means of monitoring large-scale flows on the market with a multithreaded scheme of their receipt for processing are not effective, since their use either leads to a linear increase in the cost of technical equipment or to a decrease in the efficiency of monitoring.</a:t>
            </a:r>
            <a:r>
              <a:rPr lang="ru-RU" sz="1600" dirty="0" smtClean="0"/>
              <a:t> </a:t>
            </a:r>
          </a:p>
          <a:p>
            <a:pPr marL="177800" indent="-216000" algn="just">
              <a:buFont typeface="Wingdings" panose="05000000000000000000" pitchFamily="2" charset="2"/>
              <a:buChar char="Ø"/>
            </a:pPr>
            <a:r>
              <a:rPr lang="en-US" sz="1600" b="1" dirty="0"/>
              <a:t>Competitive Advantage</a:t>
            </a:r>
            <a:r>
              <a:rPr lang="en-US" sz="1600" dirty="0"/>
              <a:t>: Fully provides the necessary functionality of the on-line monitoring system for multi-stream schemes of receipt of ore masses for ore preparation with only one measuring unit and a single analysis system, regardless of the number of streams at a time entering for processing.</a:t>
            </a:r>
            <a:endParaRPr lang="ru-RU" sz="1600" dirty="0" smtClean="0">
              <a:cs typeface="Arial" panose="020B0604020202020204" pitchFamily="34" charset="0"/>
            </a:endParaRPr>
          </a:p>
          <a:p>
            <a:pPr marL="177800" indent="-216000" algn="just">
              <a:buFont typeface="Wingdings" panose="05000000000000000000" pitchFamily="2" charset="2"/>
              <a:buChar char="Ø"/>
            </a:pPr>
            <a:r>
              <a:rPr lang="en-US" sz="1600" b="1" dirty="0"/>
              <a:t>Market</a:t>
            </a:r>
            <a:r>
              <a:rPr lang="en-US" sz="1600" dirty="0"/>
              <a:t>: Mining complex, Metallurgy, Production of mineral raw materials, Production of building materials, Engineering companies</a:t>
            </a:r>
            <a:r>
              <a:rPr lang="en-US" sz="1600" dirty="0" smtClean="0"/>
              <a:t>.</a:t>
            </a:r>
            <a:endParaRPr lang="ru-RU" sz="1600" dirty="0" smtClean="0"/>
          </a:p>
          <a:p>
            <a:pPr marL="177800" indent="-216000" algn="just">
              <a:buFont typeface="Wingdings" panose="05000000000000000000" pitchFamily="2" charset="2"/>
              <a:buChar char="Ø"/>
            </a:pPr>
            <a:r>
              <a:rPr lang="en-US" sz="1600" b="1" dirty="0"/>
              <a:t>Business model: </a:t>
            </a:r>
            <a:r>
              <a:rPr lang="en-US" sz="1600" dirty="0"/>
              <a:t>key partners, key processes, customer relationships, resources, consumer groups, product promotion schemes</a:t>
            </a:r>
            <a:r>
              <a:rPr lang="en-US" sz="1600" dirty="0" smtClean="0"/>
              <a:t>.</a:t>
            </a:r>
            <a:endParaRPr lang="ru-RU" sz="1600" dirty="0" smtClean="0"/>
          </a:p>
          <a:p>
            <a:pPr marL="177800" indent="-216000" algn="just">
              <a:buFont typeface="Wingdings" panose="05000000000000000000" pitchFamily="2" charset="2"/>
              <a:buChar char="Ø"/>
            </a:pPr>
            <a:r>
              <a:rPr lang="en-US" sz="1600" b="1" dirty="0"/>
              <a:t>Customer Relations</a:t>
            </a:r>
            <a:r>
              <a:rPr lang="en-US" sz="1600" dirty="0"/>
              <a:t>: Production, Service, Licensing, Direct Sales, Leasing.</a:t>
            </a:r>
            <a:endParaRPr lang="ru-RU" sz="1600" dirty="0" smtClean="0"/>
          </a:p>
          <a:p>
            <a:pPr indent="-216000" algn="just">
              <a:buFont typeface="Wingdings" panose="05000000000000000000" pitchFamily="2" charset="2"/>
              <a:buChar char="Ø"/>
            </a:pPr>
            <a:r>
              <a:rPr lang="en-US" sz="1600" b="1" dirty="0"/>
              <a:t>Financial </a:t>
            </a:r>
            <a:r>
              <a:rPr lang="en-US" sz="1600" b="1" dirty="0" smtClean="0"/>
              <a:t>performance</a:t>
            </a:r>
            <a:endParaRPr lang="ru-RU" sz="1600" b="1" dirty="0" smtClean="0"/>
          </a:p>
          <a:p>
            <a:pPr indent="-216000" algn="just">
              <a:buFont typeface="Wingdings" panose="05000000000000000000" pitchFamily="2" charset="2"/>
              <a:buChar char="Ø"/>
            </a:pPr>
            <a:endParaRPr lang="en-US" sz="1400" b="1" i="1" dirty="0"/>
          </a:p>
          <a:p>
            <a:pPr algn="just"/>
            <a:endParaRPr lang="en-US" sz="1400" i="1" dirty="0" smtClean="0"/>
          </a:p>
          <a:p>
            <a:pPr algn="just"/>
            <a:endParaRPr lang="ru-RU" sz="1400" i="1" dirty="0" smtClean="0"/>
          </a:p>
          <a:p>
            <a:pPr fontAlgn="ctr"/>
            <a:r>
              <a:rPr lang="ru-RU" sz="1000" b="1" dirty="0" smtClean="0"/>
              <a:t> </a:t>
            </a:r>
            <a:endParaRPr lang="ru-RU" sz="1000" dirty="0" smtClean="0"/>
          </a:p>
          <a:p>
            <a:pPr fontAlgn="ctr"/>
            <a:r>
              <a:rPr lang="ru-RU" sz="1000" dirty="0" smtClean="0"/>
              <a:t>         </a:t>
            </a:r>
          </a:p>
          <a:p>
            <a:pPr marL="285750" indent="-285750">
              <a:spcBef>
                <a:spcPts val="600"/>
              </a:spcBef>
              <a:spcAft>
                <a:spcPts val="600"/>
              </a:spcAft>
              <a:buFont typeface="Wingdings" panose="05000000000000000000" pitchFamily="2" charset="2"/>
              <a:buChar char="Ø"/>
            </a:pPr>
            <a:endParaRPr lang="ru-RU" sz="1000" i="1" dirty="0" smtClean="0"/>
          </a:p>
          <a:p>
            <a:pPr marL="285750" indent="-285750">
              <a:spcBef>
                <a:spcPts val="600"/>
              </a:spcBef>
              <a:spcAft>
                <a:spcPts val="600"/>
              </a:spcAft>
            </a:pPr>
            <a:endParaRPr lang="ru-RU" sz="1000" i="1" dirty="0" smtClean="0"/>
          </a:p>
          <a:p>
            <a:endParaRPr lang="ru-RU" sz="1000" i="1" dirty="0" smtClean="0"/>
          </a:p>
          <a:p>
            <a:pPr marL="176400" indent="-216000">
              <a:buFont typeface="Wingdings" panose="05000000000000000000" pitchFamily="2" charset="2"/>
              <a:buChar char="Ø"/>
            </a:pPr>
            <a:r>
              <a:rPr lang="en-US" b="1" dirty="0"/>
              <a:t>Effective team: </a:t>
            </a:r>
            <a:r>
              <a:rPr lang="en-US" sz="1600" dirty="0" smtClean="0"/>
              <a:t>the </a:t>
            </a:r>
            <a:r>
              <a:rPr lang="en-US" sz="1600" dirty="0"/>
              <a:t>team members are highly qualified industrial automation specialists. The group is headed by a well-known Kazakhstani scientist in the field of IT - technologies and automated and information systems, doctor of technical sciences, professor, full member of the International Academy of Informatization</a:t>
            </a:r>
            <a:r>
              <a:rPr lang="ru-RU" sz="1600" dirty="0" smtClean="0"/>
              <a:t>.</a:t>
            </a:r>
          </a:p>
        </p:txBody>
      </p:sp>
      <p:graphicFrame>
        <p:nvGraphicFramePr>
          <p:cNvPr id="11" name="Таблица 10"/>
          <p:cNvGraphicFramePr>
            <a:graphicFrameLocks noGrp="1"/>
          </p:cNvGraphicFramePr>
          <p:nvPr>
            <p:extLst>
              <p:ext uri="{D42A27DB-BD31-4B8C-83A1-F6EECF244321}">
                <p14:modId xmlns:p14="http://schemas.microsoft.com/office/powerpoint/2010/main" val="2151146703"/>
              </p:ext>
            </p:extLst>
          </p:nvPr>
        </p:nvGraphicFramePr>
        <p:xfrm>
          <a:off x="590550" y="3781424"/>
          <a:ext cx="11119567" cy="1560195"/>
        </p:xfrm>
        <a:graphic>
          <a:graphicData uri="http://schemas.openxmlformats.org/drawingml/2006/table">
            <a:tbl>
              <a:tblPr/>
              <a:tblGrid>
                <a:gridCol w="6121903"/>
                <a:gridCol w="2525548"/>
                <a:gridCol w="2472116"/>
              </a:tblGrid>
              <a:tr h="220362">
                <a:tc>
                  <a:txBody>
                    <a:bodyPr/>
                    <a:lstStyle/>
                    <a:p>
                      <a:pPr algn="l" fontAlgn="ctr"/>
                      <a:r>
                        <a:rPr lang="en-US" sz="1400" b="1" dirty="0" smtClean="0">
                          <a:latin typeface="+mn-lt"/>
                        </a:rPr>
                        <a:t>Total cost of the project, tenge</a:t>
                      </a:r>
                      <a:endParaRPr lang="ru-RU" sz="1400" b="1" i="0" u="none" strike="noStrike" dirty="0">
                        <a:solidFill>
                          <a:srgbClr val="000000"/>
                        </a:solidFill>
                        <a:latin typeface="+mn-lt"/>
                      </a:endParaRP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c>
                  <a:txBody>
                    <a:bodyPr/>
                    <a:lstStyle/>
                    <a:p>
                      <a:pPr algn="l" fontAlgn="ctr"/>
                      <a:r>
                        <a:rPr lang="ru-RU" sz="1400" b="1" i="0" u="none" strike="noStrike" dirty="0">
                          <a:solidFill>
                            <a:srgbClr val="000000"/>
                          </a:solidFill>
                          <a:latin typeface="+mn-lt"/>
                        </a:rPr>
                        <a:t> </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c>
                  <a:txBody>
                    <a:bodyPr/>
                    <a:lstStyle/>
                    <a:p>
                      <a:pPr algn="r" fontAlgn="ctr"/>
                      <a:r>
                        <a:rPr lang="ru-RU" sz="1400" b="0" i="0" u="none" strike="noStrike" dirty="0" smtClean="0">
                          <a:solidFill>
                            <a:srgbClr val="000000"/>
                          </a:solidFill>
                          <a:effectLst/>
                          <a:latin typeface="Arial"/>
                        </a:rPr>
                        <a:t>     165 552 655   </a:t>
                      </a:r>
                      <a:endParaRPr lang="ru-RU" sz="1400" b="0" i="0" u="none" strike="noStrike" dirty="0">
                        <a:solidFill>
                          <a:srgbClr val="000000"/>
                        </a:solidFill>
                        <a:effectLst/>
                        <a:latin typeface="Arial"/>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r>
              <a:tr h="220362">
                <a:tc>
                  <a:txBody>
                    <a:bodyPr/>
                    <a:lstStyle/>
                    <a:p>
                      <a:pPr algn="l" fontAlgn="ctr"/>
                      <a:r>
                        <a:rPr lang="en-US" sz="1400" b="1" dirty="0" smtClean="0">
                          <a:latin typeface="+mn-lt"/>
                        </a:rPr>
                        <a:t>Net present income of the project, tenge</a:t>
                      </a:r>
                      <a:endParaRPr lang="ru-RU" sz="1400" b="1" i="0" u="none" strike="noStrike" dirty="0">
                        <a:solidFill>
                          <a:srgbClr val="000000"/>
                        </a:solidFill>
                        <a:latin typeface="+mn-lt"/>
                      </a:endParaRP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c>
                  <a:txBody>
                    <a:bodyPr/>
                    <a:lstStyle/>
                    <a:p>
                      <a:pPr algn="ctr" fontAlgn="ctr"/>
                      <a:r>
                        <a:rPr lang="en-US" sz="1400" b="1" i="0" u="none" strike="noStrike" dirty="0">
                          <a:solidFill>
                            <a:srgbClr val="000000"/>
                          </a:solidFill>
                          <a:latin typeface="+mn-lt"/>
                        </a:rPr>
                        <a:t>NPV</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c>
                  <a:txBody>
                    <a:bodyPr/>
                    <a:lstStyle/>
                    <a:p>
                      <a:pPr algn="r" fontAlgn="ctr"/>
                      <a:r>
                        <a:rPr lang="ru-RU" sz="1400" b="0" i="0" u="none" strike="noStrike" dirty="0" smtClean="0">
                          <a:solidFill>
                            <a:srgbClr val="000000"/>
                          </a:solidFill>
                          <a:effectLst/>
                          <a:latin typeface="Arial"/>
                        </a:rPr>
                        <a:t>         1 510 825   </a:t>
                      </a:r>
                      <a:endParaRPr lang="ru-RU" sz="1400" b="0" i="0" u="none" strike="noStrike" dirty="0">
                        <a:solidFill>
                          <a:srgbClr val="000000"/>
                        </a:solidFill>
                        <a:effectLst/>
                        <a:latin typeface="Arial"/>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r>
              <a:tr h="220362">
                <a:tc>
                  <a:txBody>
                    <a:bodyPr/>
                    <a:lstStyle/>
                    <a:p>
                      <a:pPr algn="l" fontAlgn="ctr"/>
                      <a:r>
                        <a:rPr lang="en-US" sz="1400" b="1" dirty="0" smtClean="0">
                          <a:latin typeface="+mn-lt"/>
                        </a:rPr>
                        <a:t>Internal rate of return,%</a:t>
                      </a:r>
                      <a:endParaRPr lang="ru-RU" sz="1400" b="1" i="0" u="none" strike="noStrike" dirty="0">
                        <a:solidFill>
                          <a:srgbClr val="000000"/>
                        </a:solidFill>
                        <a:latin typeface="+mn-lt"/>
                      </a:endParaRP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c>
                  <a:txBody>
                    <a:bodyPr/>
                    <a:lstStyle/>
                    <a:p>
                      <a:pPr algn="ctr" fontAlgn="ctr"/>
                      <a:r>
                        <a:rPr lang="en-US" sz="1400" b="1" i="0" u="none" strike="noStrike" dirty="0">
                          <a:solidFill>
                            <a:srgbClr val="000000"/>
                          </a:solidFill>
                          <a:latin typeface="+mn-lt"/>
                        </a:rPr>
                        <a:t>IRR</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c>
                  <a:txBody>
                    <a:bodyPr/>
                    <a:lstStyle/>
                    <a:p>
                      <a:pPr algn="r" fontAlgn="ctr"/>
                      <a:r>
                        <a:rPr lang="ru-RU" sz="1400" b="0" i="0" u="none" strike="noStrike" dirty="0" smtClean="0">
                          <a:solidFill>
                            <a:srgbClr val="000000"/>
                          </a:solidFill>
                          <a:effectLst/>
                          <a:latin typeface="Arial"/>
                        </a:rPr>
                        <a:t>14,248%</a:t>
                      </a:r>
                      <a:endParaRPr lang="ru-RU" sz="1400" b="0" i="0" u="none" strike="noStrike" dirty="0">
                        <a:solidFill>
                          <a:srgbClr val="000000"/>
                        </a:solidFill>
                        <a:effectLst/>
                        <a:latin typeface="Arial"/>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r>
              <a:tr h="220362">
                <a:tc>
                  <a:txBody>
                    <a:bodyPr/>
                    <a:lstStyle/>
                    <a:p>
                      <a:pPr algn="l" fontAlgn="ctr"/>
                      <a:r>
                        <a:rPr lang="en-US" sz="1400" b="1" dirty="0" smtClean="0">
                          <a:latin typeface="+mn-lt"/>
                        </a:rPr>
                        <a:t>Payback period, months</a:t>
                      </a:r>
                      <a:endParaRPr lang="ru-RU" sz="1400" b="1" i="0" u="none" strike="noStrike" dirty="0">
                        <a:solidFill>
                          <a:srgbClr val="000000"/>
                        </a:solidFill>
                        <a:latin typeface="+mn-lt"/>
                      </a:endParaRP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c>
                  <a:txBody>
                    <a:bodyPr/>
                    <a:lstStyle/>
                    <a:p>
                      <a:pPr algn="ctr" fontAlgn="ctr"/>
                      <a:r>
                        <a:rPr lang="en-US" sz="1400" b="1" i="0" u="none" strike="noStrike" dirty="0">
                          <a:solidFill>
                            <a:srgbClr val="000000"/>
                          </a:solidFill>
                          <a:latin typeface="+mn-lt"/>
                        </a:rPr>
                        <a:t>PB</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c>
                  <a:txBody>
                    <a:bodyPr/>
                    <a:lstStyle/>
                    <a:p>
                      <a:pPr algn="r" fontAlgn="b"/>
                      <a:r>
                        <a:rPr lang="ru-RU" sz="1400" b="0" i="0" u="none" strike="noStrike" dirty="0" smtClean="0">
                          <a:solidFill>
                            <a:srgbClr val="000000"/>
                          </a:solidFill>
                          <a:effectLst/>
                          <a:latin typeface="Arial"/>
                        </a:rPr>
                        <a:t>                    59   </a:t>
                      </a:r>
                      <a:endParaRPr lang="ru-RU" sz="1400" b="0" i="0" u="none" strike="noStrike" dirty="0">
                        <a:solidFill>
                          <a:srgbClr val="000000"/>
                        </a:solidFill>
                        <a:effectLst/>
                        <a:latin typeface="Arial"/>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r>
              <a:tr h="220362">
                <a:tc>
                  <a:txBody>
                    <a:bodyPr/>
                    <a:lstStyle/>
                    <a:p>
                      <a:pPr algn="l" fontAlgn="ctr"/>
                      <a:r>
                        <a:rPr lang="en-US" sz="1400" b="1" dirty="0" smtClean="0">
                          <a:latin typeface="+mn-lt"/>
                        </a:rPr>
                        <a:t>Discounted payback period, months</a:t>
                      </a:r>
                      <a:endParaRPr lang="ru-RU" sz="1400" b="1" i="0" u="none" strike="noStrike" dirty="0">
                        <a:solidFill>
                          <a:srgbClr val="000000"/>
                        </a:solidFill>
                        <a:latin typeface="+mn-lt"/>
                      </a:endParaRP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c>
                  <a:txBody>
                    <a:bodyPr/>
                    <a:lstStyle/>
                    <a:p>
                      <a:pPr algn="ctr" fontAlgn="ctr"/>
                      <a:r>
                        <a:rPr lang="en-US" sz="1400" b="1" i="0" u="none" strike="noStrike" dirty="0">
                          <a:solidFill>
                            <a:srgbClr val="000000"/>
                          </a:solidFill>
                          <a:latin typeface="+mn-lt"/>
                        </a:rPr>
                        <a:t>DPB</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c>
                  <a:txBody>
                    <a:bodyPr/>
                    <a:lstStyle/>
                    <a:p>
                      <a:pPr algn="r" fontAlgn="b"/>
                      <a:r>
                        <a:rPr lang="ru-RU" sz="1400" b="0" i="0" u="none" strike="noStrike" dirty="0" smtClean="0">
                          <a:solidFill>
                            <a:srgbClr val="000000"/>
                          </a:solidFill>
                          <a:effectLst/>
                          <a:latin typeface="Arial"/>
                        </a:rPr>
                        <a:t>                    59   </a:t>
                      </a:r>
                      <a:endParaRPr lang="ru-RU" sz="1400" b="0" i="0" u="none" strike="noStrike" dirty="0">
                        <a:solidFill>
                          <a:srgbClr val="000000"/>
                        </a:solidFill>
                        <a:effectLst/>
                        <a:latin typeface="Arial"/>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r>
              <a:tr h="220362">
                <a:tc>
                  <a:txBody>
                    <a:bodyPr/>
                    <a:lstStyle/>
                    <a:p>
                      <a:pPr algn="l" fontAlgn="ctr"/>
                      <a:r>
                        <a:rPr lang="en-US" sz="1400" b="1" dirty="0" smtClean="0">
                          <a:latin typeface="+mn-lt"/>
                        </a:rPr>
                        <a:t>Project profit, tenge</a:t>
                      </a:r>
                      <a:endParaRPr lang="ru-RU" sz="1400" b="1" i="0" u="none" strike="noStrike" dirty="0">
                        <a:solidFill>
                          <a:srgbClr val="000000"/>
                        </a:solidFill>
                        <a:latin typeface="+mn-lt"/>
                      </a:endParaRP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c>
                  <a:txBody>
                    <a:bodyPr/>
                    <a:lstStyle/>
                    <a:p>
                      <a:pPr algn="l" fontAlgn="ctr"/>
                      <a:r>
                        <a:rPr lang="ru-RU" sz="1400" b="1" i="0" u="none" strike="noStrike" dirty="0">
                          <a:solidFill>
                            <a:srgbClr val="000000"/>
                          </a:solidFill>
                          <a:latin typeface="+mn-lt"/>
                        </a:rPr>
                        <a:t> </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c>
                  <a:txBody>
                    <a:bodyPr/>
                    <a:lstStyle/>
                    <a:p>
                      <a:pPr algn="r" fontAlgn="b"/>
                      <a:r>
                        <a:rPr lang="ru-RU" sz="1400" b="0" i="0" u="none" strike="noStrike" dirty="0" smtClean="0">
                          <a:solidFill>
                            <a:srgbClr val="000000"/>
                          </a:solidFill>
                          <a:effectLst/>
                          <a:latin typeface="Arial"/>
                        </a:rPr>
                        <a:t>       75 102 910   </a:t>
                      </a:r>
                      <a:endParaRPr lang="ru-RU" sz="1400" b="0" i="0" u="none" strike="noStrike" dirty="0">
                        <a:solidFill>
                          <a:srgbClr val="000000"/>
                        </a:solidFill>
                        <a:effectLst/>
                        <a:latin typeface="Arial"/>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r>
              <a:tr h="220362">
                <a:tc>
                  <a:txBody>
                    <a:bodyPr/>
                    <a:lstStyle/>
                    <a:p>
                      <a:pPr algn="l" fontAlgn="ctr"/>
                      <a:r>
                        <a:rPr lang="en-US" sz="1400" b="1" dirty="0" smtClean="0">
                          <a:latin typeface="+mn-lt"/>
                        </a:rPr>
                        <a:t>Cash balance at the end of the project, tenge</a:t>
                      </a:r>
                      <a:endParaRPr lang="ru-RU" sz="1400" b="1" i="0" u="none" strike="noStrike" dirty="0">
                        <a:solidFill>
                          <a:srgbClr val="000000"/>
                        </a:solidFill>
                        <a:latin typeface="+mn-lt"/>
                      </a:endParaRP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c>
                  <a:txBody>
                    <a:bodyPr/>
                    <a:lstStyle/>
                    <a:p>
                      <a:pPr algn="l" fontAlgn="ctr"/>
                      <a:r>
                        <a:rPr lang="ru-RU" sz="1400" b="1" i="0" u="none" strike="noStrike" dirty="0">
                          <a:solidFill>
                            <a:srgbClr val="000000"/>
                          </a:solidFill>
                          <a:latin typeface="+mn-lt"/>
                        </a:rPr>
                        <a:t> </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c>
                  <a:txBody>
                    <a:bodyPr/>
                    <a:lstStyle/>
                    <a:p>
                      <a:pPr algn="r" fontAlgn="b"/>
                      <a:r>
                        <a:rPr lang="ru-RU" sz="1400" b="0" i="0" u="none" strike="noStrike" dirty="0" smtClean="0">
                          <a:solidFill>
                            <a:srgbClr val="000000"/>
                          </a:solidFill>
                          <a:effectLst/>
                          <a:latin typeface="Arial"/>
                        </a:rPr>
                        <a:t>     208 392 641   </a:t>
                      </a:r>
                      <a:endParaRPr lang="ru-RU" sz="1400" b="0" i="0" u="none" strike="noStrike" dirty="0">
                        <a:solidFill>
                          <a:srgbClr val="000000"/>
                        </a:solidFill>
                        <a:effectLst/>
                        <a:latin typeface="Arial"/>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alpha val="39000"/>
                      </a:schemeClr>
                    </a:solidFill>
                  </a:tcPr>
                </a:tc>
              </a:tr>
            </a:tbl>
          </a:graphicData>
        </a:graphic>
      </p:graphicFrame>
    </p:spTree>
    <p:extLst>
      <p:ext uri="{BB962C8B-B14F-4D97-AF65-F5344CB8AC3E}">
        <p14:creationId xmlns:p14="http://schemas.microsoft.com/office/powerpoint/2010/main" val="33462809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33600" y="1926680"/>
            <a:ext cx="5124801" cy="769441"/>
          </a:xfrm>
          <a:prstGeom prst="rect">
            <a:avLst/>
          </a:prstGeom>
          <a:noFill/>
        </p:spPr>
        <p:txBody>
          <a:bodyPr wrap="none" rtlCol="0">
            <a:spAutoFit/>
          </a:bodyPr>
          <a:lstStyle/>
          <a:p>
            <a:pPr algn="ctr"/>
            <a:r>
              <a:rPr lang="en-US" sz="4400" b="1" dirty="0">
                <a:effectLst>
                  <a:outerShdw blurRad="38100" dist="38100" dir="2700000" algn="tl">
                    <a:srgbClr val="000000">
                      <a:alpha val="43137"/>
                    </a:srgbClr>
                  </a:outerShdw>
                </a:effectLst>
              </a:rPr>
              <a:t>Thanks for </a:t>
            </a:r>
            <a:r>
              <a:rPr lang="en-US" sz="4400" b="1" dirty="0" smtClean="0">
                <a:effectLst>
                  <a:outerShdw blurRad="38100" dist="38100" dir="2700000" algn="tl">
                    <a:srgbClr val="000000">
                      <a:alpha val="43137"/>
                    </a:srgbClr>
                  </a:outerShdw>
                </a:effectLst>
              </a:rPr>
              <a:t>attention!</a:t>
            </a:r>
            <a:endParaRPr lang="ru-RU" sz="4400" b="1" dirty="0">
              <a:effectLst>
                <a:outerShdw blurRad="38100" dist="38100" dir="2700000" algn="tl">
                  <a:srgbClr val="000000">
                    <a:alpha val="43137"/>
                  </a:srgbClr>
                </a:outerShdw>
              </a:effectLst>
              <a:latin typeface="Cuprum" panose="02000506000000020004" pitchFamily="2" charset="0"/>
            </a:endParaRPr>
          </a:p>
        </p:txBody>
      </p:sp>
      <p:sp>
        <p:nvSpPr>
          <p:cNvPr id="6" name="TextBox 5"/>
          <p:cNvSpPr txBox="1"/>
          <p:nvPr/>
        </p:nvSpPr>
        <p:spPr>
          <a:xfrm>
            <a:off x="934973" y="3886200"/>
            <a:ext cx="6951647" cy="1631216"/>
          </a:xfrm>
          <a:prstGeom prst="rect">
            <a:avLst/>
          </a:prstGeom>
          <a:noFill/>
        </p:spPr>
        <p:txBody>
          <a:bodyPr wrap="none" rtlCol="0">
            <a:spAutoFit/>
          </a:bodyPr>
          <a:lstStyle/>
          <a:p>
            <a:r>
              <a:rPr lang="en-US" sz="2800" b="1" u="sng" dirty="0" smtClean="0"/>
              <a:t>Contact details</a:t>
            </a:r>
          </a:p>
          <a:p>
            <a:r>
              <a:rPr lang="en-US" sz="2400" b="1" dirty="0" smtClean="0"/>
              <a:t>Tukeyev U. A.</a:t>
            </a:r>
            <a:endParaRPr lang="en-US" sz="2400" b="1" dirty="0"/>
          </a:p>
          <a:p>
            <a:r>
              <a:rPr lang="ru-RU" sz="2400" b="1" dirty="0" smtClean="0"/>
              <a:t>Те</a:t>
            </a:r>
            <a:r>
              <a:rPr lang="en-US" sz="2400" b="1" dirty="0" smtClean="0"/>
              <a:t>l</a:t>
            </a:r>
            <a:r>
              <a:rPr lang="ru-RU" sz="2400" b="1" dirty="0" smtClean="0"/>
              <a:t>. </a:t>
            </a:r>
            <a:r>
              <a:rPr lang="ru-RU" sz="2400" b="1" dirty="0"/>
              <a:t>8(727)2796185,  8-701-406-0328, 8-701-710-6351</a:t>
            </a:r>
          </a:p>
          <a:p>
            <a:r>
              <a:rPr lang="en-US" sz="2400" b="1" dirty="0"/>
              <a:t>E-mail</a:t>
            </a:r>
            <a:r>
              <a:rPr lang="ru-RU" sz="2400" b="1" dirty="0"/>
              <a:t>:  </a:t>
            </a:r>
            <a:r>
              <a:rPr lang="en-US" sz="2400" b="1" dirty="0" smtClean="0"/>
              <a:t>gsns2016ruk.ut@gmail.com</a:t>
            </a:r>
            <a:r>
              <a:rPr lang="en-US" sz="2400" dirty="0" smtClean="0">
                <a:latin typeface="Cuprum" panose="02000506000000020004" pitchFamily="2" charset="0"/>
              </a:rPr>
              <a:t> </a:t>
            </a:r>
            <a:endParaRPr lang="ru-RU" sz="2400" dirty="0">
              <a:latin typeface="Cuprum" panose="02000506000000020004" pitchFamily="2" charset="0"/>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pic>
        <p:nvPicPr>
          <p:cNvPr id="8" name="Рисунок 7" descr="Логотип TST-16 а.PNG"/>
          <p:cNvPicPr/>
          <p:nvPr/>
        </p:nvPicPr>
        <p:blipFill>
          <a:blip r:embed="rId3" cstate="print"/>
          <a:stretch>
            <a:fillRect/>
          </a:stretch>
        </p:blipFill>
        <p:spPr>
          <a:xfrm>
            <a:off x="10237937" y="141065"/>
            <a:ext cx="1729556" cy="662753"/>
          </a:xfrm>
          <a:prstGeom prst="rect">
            <a:avLst/>
          </a:prstGeom>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3089" y="92541"/>
            <a:ext cx="1643061" cy="699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Группа 9"/>
          <p:cNvGrpSpPr/>
          <p:nvPr/>
        </p:nvGrpSpPr>
        <p:grpSpPr>
          <a:xfrm>
            <a:off x="1" y="6235700"/>
            <a:ext cx="12191999" cy="622300"/>
            <a:chOff x="1" y="6235700"/>
            <a:chExt cx="12191999" cy="622300"/>
          </a:xfrm>
        </p:grpSpPr>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spTree>
    <p:extLst>
      <p:ext uri="{BB962C8B-B14F-4D97-AF65-F5344CB8AC3E}">
        <p14:creationId xmlns:p14="http://schemas.microsoft.com/office/powerpoint/2010/main" val="42133916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pic>
        <p:nvPicPr>
          <p:cNvPr id="8" name="Рисунок 7" descr="Логотип TST-16 а.PNG"/>
          <p:cNvPicPr/>
          <p:nvPr/>
        </p:nvPicPr>
        <p:blipFill>
          <a:blip r:embed="rId3" cstate="print"/>
          <a:stretch>
            <a:fillRect/>
          </a:stretch>
        </p:blipFill>
        <p:spPr>
          <a:xfrm>
            <a:off x="10237937" y="141065"/>
            <a:ext cx="1729556" cy="662753"/>
          </a:xfrm>
          <a:prstGeom prst="rect">
            <a:avLst/>
          </a:prstGeom>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3089" y="92541"/>
            <a:ext cx="1643061" cy="699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Группа 9"/>
          <p:cNvGrpSpPr/>
          <p:nvPr/>
        </p:nvGrpSpPr>
        <p:grpSpPr>
          <a:xfrm>
            <a:off x="1" y="6523554"/>
            <a:ext cx="12191999" cy="334445"/>
            <a:chOff x="1" y="6235700"/>
            <a:chExt cx="12191999" cy="622300"/>
          </a:xfrm>
        </p:grpSpPr>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grpSp>
        <p:nvGrpSpPr>
          <p:cNvPr id="13" name="Группа 12"/>
          <p:cNvGrpSpPr/>
          <p:nvPr/>
        </p:nvGrpSpPr>
        <p:grpSpPr>
          <a:xfrm>
            <a:off x="934973" y="1026877"/>
            <a:ext cx="9858528" cy="5568273"/>
            <a:chOff x="1515289" y="1232577"/>
            <a:chExt cx="9858528" cy="5568273"/>
          </a:xfrm>
        </p:grpSpPr>
        <p:pic>
          <p:nvPicPr>
            <p:cNvPr id="14" name="Рисунок 13"/>
            <p:cNvPicPr/>
            <p:nvPr/>
          </p:nvPicPr>
          <p:blipFill rotWithShape="1">
            <a:blip r:embed="rId6" cstate="print">
              <a:extLst>
                <a:ext uri="{28A0092B-C50C-407E-A947-70E740481C1C}">
                  <a14:useLocalDpi xmlns:a14="http://schemas.microsoft.com/office/drawing/2010/main" val="0"/>
                </a:ext>
              </a:extLst>
            </a:blip>
            <a:srcRect l="26968" t="28274" r="12228" b="11524"/>
            <a:stretch/>
          </p:blipFill>
          <p:spPr bwMode="auto">
            <a:xfrm>
              <a:off x="6592267" y="1232577"/>
              <a:ext cx="4781550" cy="2663148"/>
            </a:xfrm>
            <a:prstGeom prst="rect">
              <a:avLst/>
            </a:prstGeom>
            <a:ln>
              <a:solidFill>
                <a:schemeClr val="accent1"/>
              </a:solidFill>
            </a:ln>
            <a:extLst>
              <a:ext uri="{53640926-AAD7-44D8-BBD7-CCE9431645EC}">
                <a14:shadowObscured xmlns:a14="http://schemas.microsoft.com/office/drawing/2010/main"/>
              </a:ext>
            </a:extLst>
          </p:spPr>
        </p:pic>
        <p:grpSp>
          <p:nvGrpSpPr>
            <p:cNvPr id="15" name="Группа 14"/>
            <p:cNvGrpSpPr/>
            <p:nvPr/>
          </p:nvGrpSpPr>
          <p:grpSpPr>
            <a:xfrm>
              <a:off x="1578813" y="1338908"/>
              <a:ext cx="4636239" cy="2642542"/>
              <a:chOff x="185753" y="1016035"/>
              <a:chExt cx="10729052" cy="5616157"/>
            </a:xfrm>
          </p:grpSpPr>
          <p:grpSp>
            <p:nvGrpSpPr>
              <p:cNvPr id="25" name="Группа 24"/>
              <p:cNvGrpSpPr/>
              <p:nvPr/>
            </p:nvGrpSpPr>
            <p:grpSpPr>
              <a:xfrm>
                <a:off x="185753" y="1016035"/>
                <a:ext cx="10729052" cy="5616157"/>
                <a:chOff x="185753" y="1016035"/>
                <a:chExt cx="10729052" cy="5616157"/>
              </a:xfrm>
            </p:grpSpPr>
            <p:pic>
              <p:nvPicPr>
                <p:cNvPr id="27"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482" t="11572" r="17644" b="9250"/>
                <a:stretch/>
              </p:blipFill>
              <p:spPr bwMode="auto">
                <a:xfrm>
                  <a:off x="185753" y="1116648"/>
                  <a:ext cx="8360301" cy="4443164"/>
                </a:xfrm>
                <a:prstGeom prst="rect">
                  <a:avLst/>
                </a:prstGeom>
                <a:ln>
                  <a:solidFill>
                    <a:schemeClr val="accent1"/>
                  </a:solidFill>
                </a:ln>
                <a:effectLst>
                  <a:outerShdw blurRad="190500" algn="tl" rotWithShape="0">
                    <a:srgbClr val="000000">
                      <a:alpha val="70000"/>
                    </a:srgbClr>
                  </a:outerShdw>
                </a:effectLst>
                <a:extLst/>
              </p:spPr>
              <p:style>
                <a:lnRef idx="2">
                  <a:schemeClr val="accent5"/>
                </a:lnRef>
                <a:fillRef idx="1">
                  <a:schemeClr val="lt1"/>
                </a:fillRef>
                <a:effectRef idx="0">
                  <a:schemeClr val="accent5"/>
                </a:effectRef>
                <a:fontRef idx="minor">
                  <a:schemeClr val="dk1"/>
                </a:fontRef>
              </p:style>
            </p:pic>
            <p:sp>
              <p:nvSpPr>
                <p:cNvPr id="28" name="Прямоугольник 27"/>
                <p:cNvSpPr/>
                <p:nvPr/>
              </p:nvSpPr>
              <p:spPr>
                <a:xfrm>
                  <a:off x="1176236" y="3098111"/>
                  <a:ext cx="6379336" cy="3534081"/>
                </a:xfrm>
                <a:prstGeom prst="rect">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lIns="91423" tIns="45711" rIns="91423" bIns="45711" rtlCol="0" anchor="ctr"/>
                <a:lstStyle/>
                <a:p>
                  <a:pPr algn="ctr"/>
                  <a:endParaRPr lang="ru-RU" dirty="0"/>
                </a:p>
              </p:txBody>
            </p:sp>
            <p:pic>
              <p:nvPicPr>
                <p:cNvPr id="29"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61540" y="3134346"/>
                  <a:ext cx="2199752" cy="2912135"/>
                </a:xfrm>
                <a:prstGeom prst="rect">
                  <a:avLst/>
                </a:prstGeom>
                <a:ln>
                  <a:solidFill>
                    <a:schemeClr val="accent1"/>
                  </a:solidFill>
                </a:ln>
                <a:effectLst>
                  <a:outerShdw blurRad="190500" algn="tl" rotWithShape="0">
                    <a:srgbClr val="000000">
                      <a:alpha val="70000"/>
                    </a:srgbClr>
                  </a:outerShdw>
                </a:effectLst>
                <a:extLst/>
              </p:spPr>
              <p:style>
                <a:lnRef idx="2">
                  <a:schemeClr val="accent5"/>
                </a:lnRef>
                <a:fillRef idx="1">
                  <a:schemeClr val="lt1"/>
                </a:fillRef>
                <a:effectRef idx="0">
                  <a:schemeClr val="accent5"/>
                </a:effectRef>
                <a:fontRef idx="minor">
                  <a:schemeClr val="dk1"/>
                </a:fontRef>
              </p:style>
            </p:pic>
            <p:pic>
              <p:nvPicPr>
                <p:cNvPr id="30"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76237" y="3180913"/>
                  <a:ext cx="2342060" cy="3015062"/>
                </a:xfrm>
                <a:prstGeom prst="rect">
                  <a:avLst/>
                </a:prstGeom>
                <a:ln>
                  <a:solidFill>
                    <a:schemeClr val="accent1"/>
                  </a:solidFill>
                </a:ln>
                <a:effectLst>
                  <a:outerShdw blurRad="190500" algn="tl" rotWithShape="0">
                    <a:srgbClr val="000000">
                      <a:alpha val="70000"/>
                    </a:srgbClr>
                  </a:outerShdw>
                </a:effectLst>
                <a:extLst/>
              </p:spPr>
              <p:style>
                <a:lnRef idx="2">
                  <a:schemeClr val="accent5"/>
                </a:lnRef>
                <a:fillRef idx="1">
                  <a:schemeClr val="lt1"/>
                </a:fillRef>
                <a:effectRef idx="0">
                  <a:schemeClr val="accent5"/>
                </a:effectRef>
                <a:fontRef idx="minor">
                  <a:schemeClr val="dk1"/>
                </a:fontRef>
              </p:style>
            </p:pic>
            <p:pic>
              <p:nvPicPr>
                <p:cNvPr id="31"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10675" y="3134346"/>
                  <a:ext cx="2025480" cy="2637724"/>
                </a:xfrm>
                <a:prstGeom prst="rect">
                  <a:avLst/>
                </a:prstGeom>
                <a:ln>
                  <a:solidFill>
                    <a:schemeClr val="accent1"/>
                  </a:solidFill>
                </a:ln>
                <a:effectLst>
                  <a:outerShdw blurRad="190500" algn="tl" rotWithShape="0">
                    <a:srgbClr val="000000">
                      <a:alpha val="70000"/>
                    </a:srgbClr>
                  </a:outerShdw>
                </a:effectLst>
                <a:extLst/>
              </p:spPr>
              <p:style>
                <a:lnRef idx="2">
                  <a:schemeClr val="accent5"/>
                </a:lnRef>
                <a:fillRef idx="1">
                  <a:schemeClr val="lt1"/>
                </a:fillRef>
                <a:effectRef idx="0">
                  <a:schemeClr val="accent5"/>
                </a:effectRef>
                <a:fontRef idx="minor">
                  <a:schemeClr val="dk1"/>
                </a:fontRef>
              </p:style>
            </p:pic>
            <p:pic>
              <p:nvPicPr>
                <p:cNvPr id="32"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93094" y="3963513"/>
                  <a:ext cx="1977300" cy="2571126"/>
                </a:xfrm>
                <a:prstGeom prst="rect">
                  <a:avLst/>
                </a:prstGeom>
                <a:ln>
                  <a:solidFill>
                    <a:schemeClr val="accent1"/>
                  </a:solidFill>
                </a:ln>
                <a:effectLst>
                  <a:outerShdw blurRad="190500" algn="tl" rotWithShape="0">
                    <a:srgbClr val="000000">
                      <a:alpha val="70000"/>
                    </a:srgbClr>
                  </a:outerShdw>
                </a:effectLst>
                <a:extLst/>
              </p:spPr>
              <p:style>
                <a:lnRef idx="2">
                  <a:schemeClr val="accent5"/>
                </a:lnRef>
                <a:fillRef idx="1">
                  <a:schemeClr val="lt1"/>
                </a:fillRef>
                <a:effectRef idx="0">
                  <a:schemeClr val="accent5"/>
                </a:effectRef>
                <a:fontRef idx="minor">
                  <a:schemeClr val="dk1"/>
                </a:fontRef>
              </p:style>
            </p:pic>
            <p:pic>
              <p:nvPicPr>
                <p:cNvPr id="33"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79153" y="3283933"/>
                  <a:ext cx="2000300" cy="2612959"/>
                </a:xfrm>
                <a:prstGeom prst="rect">
                  <a:avLst/>
                </a:prstGeom>
                <a:ln>
                  <a:solidFill>
                    <a:schemeClr val="accent1"/>
                  </a:solidFill>
                </a:ln>
                <a:effectLst>
                  <a:outerShdw blurRad="190500" algn="tl" rotWithShape="0">
                    <a:srgbClr val="000000">
                      <a:alpha val="70000"/>
                    </a:srgbClr>
                  </a:outerShdw>
                </a:effectLst>
                <a:extLst/>
              </p:spPr>
              <p:style>
                <a:lnRef idx="2">
                  <a:schemeClr val="accent5"/>
                </a:lnRef>
                <a:fillRef idx="1">
                  <a:schemeClr val="lt1"/>
                </a:fillRef>
                <a:effectRef idx="0">
                  <a:schemeClr val="accent5"/>
                </a:effectRef>
                <a:fontRef idx="minor">
                  <a:schemeClr val="dk1"/>
                </a:fontRef>
              </p:style>
            </p:pic>
            <p:pic>
              <p:nvPicPr>
                <p:cNvPr id="34"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14351" y="3794972"/>
                  <a:ext cx="1961876" cy="2665730"/>
                </a:xfrm>
                <a:prstGeom prst="rect">
                  <a:avLst/>
                </a:prstGeom>
                <a:ln>
                  <a:solidFill>
                    <a:schemeClr val="accent1"/>
                  </a:solidFill>
                </a:ln>
                <a:effectLst>
                  <a:outerShdw blurRad="190500" algn="tl" rotWithShape="0">
                    <a:srgbClr val="000000">
                      <a:alpha val="70000"/>
                    </a:srgbClr>
                  </a:outerShdw>
                </a:effectLst>
                <a:extLst/>
              </p:spPr>
              <p:style>
                <a:lnRef idx="2">
                  <a:schemeClr val="accent5"/>
                </a:lnRef>
                <a:fillRef idx="1">
                  <a:schemeClr val="lt1"/>
                </a:fillRef>
                <a:effectRef idx="0">
                  <a:schemeClr val="accent5"/>
                </a:effectRef>
                <a:fontRef idx="minor">
                  <a:schemeClr val="dk1"/>
                </a:fontRef>
              </p:style>
            </p:pic>
            <p:sp>
              <p:nvSpPr>
                <p:cNvPr id="35" name="Прямоугольник 34"/>
                <p:cNvSpPr/>
                <p:nvPr/>
              </p:nvSpPr>
              <p:spPr>
                <a:xfrm>
                  <a:off x="5069093" y="1016035"/>
                  <a:ext cx="5845712" cy="3672408"/>
                </a:xfrm>
                <a:prstGeom prst="rect">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lIns="91423" tIns="45711" rIns="91423" bIns="45711" rtlCol="0" anchor="ctr"/>
                <a:lstStyle/>
                <a:p>
                  <a:pPr algn="ctr"/>
                  <a:endParaRPr lang="ru-RU" dirty="0"/>
                </a:p>
              </p:txBody>
            </p:sp>
            <p:pic>
              <p:nvPicPr>
                <p:cNvPr id="36" name="Рисунок 35"/>
                <p:cNvPicPr/>
                <p:nvPr/>
              </p:nvPicPr>
              <p:blipFill>
                <a:blip r:embed="rId14"/>
                <a:srcRect l="29810" t="30636" r="18805" b="11333"/>
                <a:stretch>
                  <a:fillRect/>
                </a:stretch>
              </p:blipFill>
              <p:spPr bwMode="auto">
                <a:xfrm>
                  <a:off x="5670027" y="1068951"/>
                  <a:ext cx="1808793" cy="2510718"/>
                </a:xfrm>
                <a:prstGeom prst="rect">
                  <a:avLst/>
                </a:prstGeom>
                <a:ln>
                  <a:solidFill>
                    <a:schemeClr val="accent1"/>
                  </a:solidFill>
                </a:ln>
                <a:effectLst>
                  <a:outerShdw blurRad="190500" algn="tl" rotWithShape="0">
                    <a:srgbClr val="000000">
                      <a:alpha val="70000"/>
                    </a:srgbClr>
                  </a:outerShdw>
                </a:effectLst>
              </p:spPr>
              <p:style>
                <a:lnRef idx="2">
                  <a:schemeClr val="accent5"/>
                </a:lnRef>
                <a:fillRef idx="1">
                  <a:schemeClr val="lt1"/>
                </a:fillRef>
                <a:effectRef idx="0">
                  <a:schemeClr val="accent5"/>
                </a:effectRef>
                <a:fontRef idx="minor">
                  <a:schemeClr val="dk1"/>
                </a:fontRef>
              </p:style>
            </p:pic>
            <p:pic>
              <p:nvPicPr>
                <p:cNvPr id="37" name="Рисунок 36"/>
                <p:cNvPicPr/>
                <p:nvPr/>
              </p:nvPicPr>
              <p:blipFill rotWithShape="1">
                <a:blip r:embed="rId15"/>
                <a:srcRect l="42537" t="51291" r="41861" b="8490"/>
                <a:stretch/>
              </p:blipFill>
              <p:spPr bwMode="auto">
                <a:xfrm>
                  <a:off x="5240504" y="2190684"/>
                  <a:ext cx="1870110" cy="2442975"/>
                </a:xfrm>
                <a:prstGeom prst="rect">
                  <a:avLst/>
                </a:prstGeom>
                <a:ln>
                  <a:solidFill>
                    <a:schemeClr val="accent1"/>
                  </a:solidFill>
                </a:ln>
                <a:effectLst>
                  <a:outerShdw blurRad="190500" algn="tl" rotWithShape="0">
                    <a:srgbClr val="000000">
                      <a:alpha val="70000"/>
                    </a:srgbClr>
                  </a:outerShdw>
                </a:effectLst>
                <a:extLst>
                  <a:ext uri="{53640926-AAD7-44D8-BBD7-CCE9431645EC}">
                    <a14:shadowObscured xmlns:a14="http://schemas.microsoft.com/office/drawing/2010/main"/>
                  </a:ext>
                </a:extLst>
              </p:spPr>
              <p:style>
                <a:lnRef idx="2">
                  <a:schemeClr val="accent5"/>
                </a:lnRef>
                <a:fillRef idx="1">
                  <a:schemeClr val="lt1"/>
                </a:fillRef>
                <a:effectRef idx="0">
                  <a:schemeClr val="accent5"/>
                </a:effectRef>
                <a:fontRef idx="minor">
                  <a:schemeClr val="dk1"/>
                </a:fontRef>
              </p:style>
            </p:pic>
            <p:pic>
              <p:nvPicPr>
                <p:cNvPr id="38" name="Рисунок 37"/>
                <p:cNvPicPr/>
                <p:nvPr/>
              </p:nvPicPr>
              <p:blipFill rotWithShape="1">
                <a:blip r:embed="rId15"/>
                <a:srcRect l="75342" t="51428" r="9309" b="8926"/>
                <a:stretch/>
              </p:blipFill>
              <p:spPr bwMode="auto">
                <a:xfrm>
                  <a:off x="7110613" y="1317876"/>
                  <a:ext cx="1839844" cy="2408147"/>
                </a:xfrm>
                <a:prstGeom prst="rect">
                  <a:avLst/>
                </a:prstGeom>
                <a:ln>
                  <a:solidFill>
                    <a:schemeClr val="accent1"/>
                  </a:solidFill>
                </a:ln>
                <a:effectLst>
                  <a:outerShdw blurRad="190500" algn="tl" rotWithShape="0">
                    <a:srgbClr val="000000">
                      <a:alpha val="70000"/>
                    </a:srgbClr>
                  </a:outerShdw>
                </a:effectLst>
                <a:extLst>
                  <a:ext uri="{53640926-AAD7-44D8-BBD7-CCE9431645EC}">
                    <a14:shadowObscured xmlns:a14="http://schemas.microsoft.com/office/drawing/2010/main"/>
                  </a:ext>
                </a:extLst>
              </p:spPr>
              <p:style>
                <a:lnRef idx="2">
                  <a:schemeClr val="accent5"/>
                </a:lnRef>
                <a:fillRef idx="1">
                  <a:schemeClr val="lt1"/>
                </a:fillRef>
                <a:effectRef idx="0">
                  <a:schemeClr val="accent5"/>
                </a:effectRef>
                <a:fontRef idx="minor">
                  <a:schemeClr val="dk1"/>
                </a:fontRef>
              </p:style>
            </p:pic>
            <p:pic>
              <p:nvPicPr>
                <p:cNvPr id="39" name="Рисунок 38"/>
                <p:cNvPicPr/>
                <p:nvPr/>
              </p:nvPicPr>
              <p:blipFill rotWithShape="1">
                <a:blip r:embed="rId15"/>
                <a:srcRect l="59008" t="51642" r="25573" b="9040"/>
                <a:stretch/>
              </p:blipFill>
              <p:spPr bwMode="auto">
                <a:xfrm>
                  <a:off x="8483782" y="1116648"/>
                  <a:ext cx="1848174" cy="2388245"/>
                </a:xfrm>
                <a:prstGeom prst="rect">
                  <a:avLst/>
                </a:prstGeom>
                <a:ln>
                  <a:solidFill>
                    <a:schemeClr val="accent1"/>
                  </a:solidFill>
                </a:ln>
                <a:effectLst>
                  <a:outerShdw blurRad="190500" algn="tl" rotWithShape="0">
                    <a:srgbClr val="000000">
                      <a:alpha val="70000"/>
                    </a:srgbClr>
                  </a:outerShdw>
                </a:effectLst>
                <a:extLst>
                  <a:ext uri="{53640926-AAD7-44D8-BBD7-CCE9431645EC}">
                    <a14:shadowObscured xmlns:a14="http://schemas.microsoft.com/office/drawing/2010/main"/>
                  </a:ext>
                </a:extLst>
              </p:spPr>
              <p:style>
                <a:lnRef idx="2">
                  <a:schemeClr val="accent5"/>
                </a:lnRef>
                <a:fillRef idx="1">
                  <a:schemeClr val="lt1"/>
                </a:fillRef>
                <a:effectRef idx="0">
                  <a:schemeClr val="accent5"/>
                </a:effectRef>
                <a:fontRef idx="minor">
                  <a:schemeClr val="dk1"/>
                </a:fontRef>
              </p:style>
            </p:pic>
            <p:pic>
              <p:nvPicPr>
                <p:cNvPr id="40" name="Рисунок 39"/>
                <p:cNvPicPr/>
                <p:nvPr/>
              </p:nvPicPr>
              <p:blipFill rotWithShape="1">
                <a:blip r:embed="rId16"/>
                <a:srcRect l="74711" t="50826" r="9424" b="9464"/>
                <a:stretch/>
              </p:blipFill>
              <p:spPr bwMode="auto">
                <a:xfrm>
                  <a:off x="9081679" y="1409360"/>
                  <a:ext cx="1754397" cy="2170308"/>
                </a:xfrm>
                <a:prstGeom prst="rect">
                  <a:avLst/>
                </a:prstGeom>
                <a:ln>
                  <a:solidFill>
                    <a:schemeClr val="accent1"/>
                  </a:solidFill>
                </a:ln>
                <a:effectLst>
                  <a:outerShdw blurRad="190500" algn="tl" rotWithShape="0">
                    <a:srgbClr val="000000">
                      <a:alpha val="70000"/>
                    </a:srgbClr>
                  </a:outerShdw>
                </a:effectLst>
                <a:extLst>
                  <a:ext uri="{53640926-AAD7-44D8-BBD7-CCE9431645EC}">
                    <a14:shadowObscured xmlns:a14="http://schemas.microsoft.com/office/drawing/2010/main"/>
                  </a:ext>
                </a:extLst>
              </p:spPr>
              <p:style>
                <a:lnRef idx="2">
                  <a:schemeClr val="accent5"/>
                </a:lnRef>
                <a:fillRef idx="1">
                  <a:schemeClr val="lt1"/>
                </a:fillRef>
                <a:effectRef idx="0">
                  <a:schemeClr val="accent5"/>
                </a:effectRef>
                <a:fontRef idx="minor">
                  <a:schemeClr val="dk1"/>
                </a:fontRef>
              </p:style>
            </p:pic>
            <p:pic>
              <p:nvPicPr>
                <p:cNvPr id="41" name="Рисунок 40"/>
                <p:cNvPicPr/>
                <p:nvPr/>
              </p:nvPicPr>
              <p:blipFill rotWithShape="1">
                <a:blip r:embed="rId16"/>
                <a:srcRect l="74711" t="17348" r="9424" b="50425"/>
                <a:stretch/>
              </p:blipFill>
              <p:spPr bwMode="auto">
                <a:xfrm>
                  <a:off x="8922822" y="2377669"/>
                  <a:ext cx="1700007" cy="2163199"/>
                </a:xfrm>
                <a:prstGeom prst="rect">
                  <a:avLst/>
                </a:prstGeom>
                <a:ln>
                  <a:solidFill>
                    <a:schemeClr val="accent1"/>
                  </a:solidFill>
                </a:ln>
                <a:effectLst>
                  <a:outerShdw blurRad="190500" algn="tl" rotWithShape="0">
                    <a:srgbClr val="000000">
                      <a:alpha val="70000"/>
                    </a:srgbClr>
                  </a:outerShdw>
                </a:effectLst>
                <a:extLst>
                  <a:ext uri="{53640926-AAD7-44D8-BBD7-CCE9431645EC}">
                    <a14:shadowObscured xmlns:a14="http://schemas.microsoft.com/office/drawing/2010/main"/>
                  </a:ext>
                </a:extLst>
              </p:spPr>
              <p:style>
                <a:lnRef idx="2">
                  <a:schemeClr val="accent5"/>
                </a:lnRef>
                <a:fillRef idx="1">
                  <a:schemeClr val="lt1"/>
                </a:fillRef>
                <a:effectRef idx="0">
                  <a:schemeClr val="accent5"/>
                </a:effectRef>
                <a:fontRef idx="minor">
                  <a:schemeClr val="dk1"/>
                </a:fontRef>
              </p:style>
            </p:pic>
            <p:pic>
              <p:nvPicPr>
                <p:cNvPr id="42" name="Picture 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051082" y="2181393"/>
                  <a:ext cx="1743479" cy="2426293"/>
                </a:xfrm>
                <a:prstGeom prst="rect">
                  <a:avLst/>
                </a:prstGeom>
                <a:ln>
                  <a:solidFill>
                    <a:schemeClr val="accent1"/>
                  </a:solidFill>
                </a:ln>
                <a:effectLst>
                  <a:outerShdw blurRad="190500" algn="tl" rotWithShape="0">
                    <a:srgbClr val="000000">
                      <a:alpha val="70000"/>
                    </a:srgbClr>
                  </a:outerShdw>
                </a:effectLst>
                <a:extLst/>
              </p:spPr>
              <p:style>
                <a:lnRef idx="2">
                  <a:schemeClr val="accent5"/>
                </a:lnRef>
                <a:fillRef idx="1">
                  <a:schemeClr val="lt1"/>
                </a:fillRef>
                <a:effectRef idx="0">
                  <a:schemeClr val="accent5"/>
                </a:effectRef>
                <a:fontRef idx="minor">
                  <a:schemeClr val="dk1"/>
                </a:fontRef>
              </p:style>
            </p:pic>
            <p:pic>
              <p:nvPicPr>
                <p:cNvPr id="43" name="Picture 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688432" y="2129193"/>
                  <a:ext cx="1734283" cy="2411675"/>
                </a:xfrm>
                <a:prstGeom prst="rect">
                  <a:avLst/>
                </a:prstGeom>
                <a:ln>
                  <a:solidFill>
                    <a:schemeClr val="accent1"/>
                  </a:solidFill>
                </a:ln>
                <a:effectLst>
                  <a:outerShdw blurRad="190500" algn="tl" rotWithShape="0">
                    <a:srgbClr val="000000">
                      <a:alpha val="70000"/>
                    </a:srgbClr>
                  </a:outerShdw>
                </a:effectLst>
                <a:extLst/>
              </p:spPr>
              <p:style>
                <a:lnRef idx="2">
                  <a:schemeClr val="accent5"/>
                </a:lnRef>
                <a:fillRef idx="1">
                  <a:schemeClr val="lt1"/>
                </a:fillRef>
                <a:effectRef idx="0">
                  <a:schemeClr val="accent5"/>
                </a:effectRef>
                <a:fontRef idx="minor">
                  <a:schemeClr val="dk1"/>
                </a:fontRef>
              </p:style>
            </p:pic>
          </p:grpSp>
          <p:pic>
            <p:nvPicPr>
              <p:cNvPr id="26"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115452" y="1082877"/>
                <a:ext cx="1907282" cy="2942737"/>
              </a:xfrm>
              <a:prstGeom prst="rect">
                <a:avLst/>
              </a:prstGeom>
              <a:ln>
                <a:solidFill>
                  <a:schemeClr val="accent1"/>
                </a:solidFill>
              </a:ln>
              <a:effectLst>
                <a:outerShdw blurRad="190500" algn="tl" rotWithShape="0">
                  <a:srgbClr val="000000">
                    <a:alpha val="70000"/>
                  </a:srgbClr>
                </a:outerShdw>
              </a:effectLst>
              <a:extLst/>
            </p:spPr>
            <p:style>
              <a:lnRef idx="2">
                <a:schemeClr val="accent5"/>
              </a:lnRef>
              <a:fillRef idx="1">
                <a:schemeClr val="lt1"/>
              </a:fillRef>
              <a:effectRef idx="0">
                <a:schemeClr val="accent5"/>
              </a:effectRef>
              <a:fontRef idx="minor">
                <a:schemeClr val="dk1"/>
              </a:fontRef>
            </p:style>
          </p:pic>
        </p:grpSp>
        <p:sp>
          <p:nvSpPr>
            <p:cNvPr id="16" name="TextBox 15"/>
            <p:cNvSpPr txBox="1"/>
            <p:nvPr/>
          </p:nvSpPr>
          <p:spPr>
            <a:xfrm>
              <a:off x="1515289" y="1238914"/>
              <a:ext cx="4704589" cy="158073"/>
            </a:xfrm>
            <a:prstGeom prst="rect">
              <a:avLst/>
            </a:prstGeom>
            <a:solidFill>
              <a:schemeClr val="tx1"/>
            </a:solidFill>
            <a:ln>
              <a:solidFill>
                <a:schemeClr val="accent1"/>
              </a:solidFill>
            </a:ln>
          </p:spPr>
          <p:txBody>
            <a:bodyPr wrap="square" lIns="91552" tIns="0" rIns="91552" bIns="45776" rtlCol="0">
              <a:noAutofit/>
            </a:bodyPr>
            <a:lstStyle/>
            <a:p>
              <a:pPr algn="ctr"/>
              <a:endParaRPr lang="ru-RU" sz="1200" b="1" dirty="0">
                <a:solidFill>
                  <a:schemeClr val="bg1"/>
                </a:solidFill>
              </a:endParaRPr>
            </a:p>
          </p:txBody>
        </p:sp>
        <p:pic>
          <p:nvPicPr>
            <p:cNvPr id="17" name="Рисунок 16"/>
            <p:cNvPicPr/>
            <p:nvPr/>
          </p:nvPicPr>
          <p:blipFill rotWithShape="1">
            <a:blip r:embed="rId20" cstate="print">
              <a:extLst>
                <a:ext uri="{28A0092B-C50C-407E-A947-70E740481C1C}">
                  <a14:useLocalDpi xmlns:a14="http://schemas.microsoft.com/office/drawing/2010/main" val="0"/>
                </a:ext>
              </a:extLst>
            </a:blip>
            <a:srcRect l="54463" t="37647" r="34202" b="51540"/>
            <a:stretch/>
          </p:blipFill>
          <p:spPr bwMode="auto">
            <a:xfrm>
              <a:off x="1543155" y="4589672"/>
              <a:ext cx="1775224" cy="1925427"/>
            </a:xfrm>
            <a:prstGeom prst="rect">
              <a:avLst/>
            </a:prstGeom>
            <a:noFill/>
            <a:ln>
              <a:noFill/>
            </a:ln>
            <a:extLst/>
          </p:spPr>
        </p:pic>
        <p:pic>
          <p:nvPicPr>
            <p:cNvPr id="18" name="Рисунок 17"/>
            <p:cNvPicPr/>
            <p:nvPr/>
          </p:nvPicPr>
          <p:blipFill rotWithShape="1">
            <a:blip r:embed="rId21" cstate="print"/>
            <a:srcRect l="51428" t="12558" r="13507" b="4400"/>
            <a:stretch/>
          </p:blipFill>
          <p:spPr bwMode="auto">
            <a:xfrm>
              <a:off x="3458480" y="4105932"/>
              <a:ext cx="1796063" cy="2628900"/>
            </a:xfrm>
            <a:prstGeom prst="rect">
              <a:avLst/>
            </a:prstGeom>
            <a:noFill/>
            <a:ln w="9525">
              <a:noFill/>
              <a:miter lim="800000"/>
              <a:headEnd/>
              <a:tailEnd/>
            </a:ln>
          </p:spPr>
        </p:pic>
        <p:pic>
          <p:nvPicPr>
            <p:cNvPr id="19" name="Рисунок 18"/>
            <p:cNvPicPr/>
            <p:nvPr/>
          </p:nvPicPr>
          <p:blipFill rotWithShape="1">
            <a:blip r:embed="rId22"/>
            <a:srcRect l="33179" t="11846" r="33333" b="4363"/>
            <a:stretch/>
          </p:blipFill>
          <p:spPr bwMode="auto">
            <a:xfrm>
              <a:off x="5321647" y="4054407"/>
              <a:ext cx="1923509" cy="2628901"/>
            </a:xfrm>
            <a:prstGeom prst="rect">
              <a:avLst/>
            </a:prstGeom>
            <a:ln>
              <a:noFill/>
            </a:ln>
            <a:extLst>
              <a:ext uri="{53640926-AAD7-44D8-BBD7-CCE9431645EC}">
                <a14:shadowObscured xmlns:a14="http://schemas.microsoft.com/office/drawing/2010/main"/>
              </a:ext>
            </a:extLst>
          </p:spPr>
        </p:pic>
        <p:grpSp>
          <p:nvGrpSpPr>
            <p:cNvPr id="20" name="Группа 19"/>
            <p:cNvGrpSpPr/>
            <p:nvPr/>
          </p:nvGrpSpPr>
          <p:grpSpPr>
            <a:xfrm>
              <a:off x="7671949" y="4171950"/>
              <a:ext cx="2830099" cy="2628900"/>
              <a:chOff x="6763730" y="4161268"/>
              <a:chExt cx="2830099" cy="2481468"/>
            </a:xfrm>
          </p:grpSpPr>
          <p:pic>
            <p:nvPicPr>
              <p:cNvPr id="21" name="Рисунок 20"/>
              <p:cNvPicPr/>
              <p:nvPr/>
            </p:nvPicPr>
            <p:blipFill rotWithShape="1">
              <a:blip r:embed="rId23"/>
              <a:srcRect l="33006" t="12407" r="32877" b="5159"/>
              <a:stretch/>
            </p:blipFill>
            <p:spPr bwMode="auto">
              <a:xfrm>
                <a:off x="6763730" y="4348934"/>
                <a:ext cx="1598253" cy="2293802"/>
              </a:xfrm>
              <a:prstGeom prst="rect">
                <a:avLst/>
              </a:prstGeom>
              <a:ln>
                <a:solidFill>
                  <a:schemeClr val="accent5"/>
                </a:solidFill>
              </a:ln>
              <a:extLst>
                <a:ext uri="{53640926-AAD7-44D8-BBD7-CCE9431645EC}">
                  <a14:shadowObscured xmlns:a14="http://schemas.microsoft.com/office/drawing/2010/main"/>
                </a:ext>
              </a:extLst>
            </p:spPr>
          </p:pic>
          <p:pic>
            <p:nvPicPr>
              <p:cNvPr id="22" name="Рисунок 21"/>
              <p:cNvPicPr/>
              <p:nvPr/>
            </p:nvPicPr>
            <p:blipFill rotWithShape="1">
              <a:blip r:embed="rId23"/>
              <a:srcRect l="33006" t="12407" r="32877" b="5159"/>
              <a:stretch/>
            </p:blipFill>
            <p:spPr bwMode="auto">
              <a:xfrm>
                <a:off x="7193799" y="4314530"/>
                <a:ext cx="1532068" cy="2276477"/>
              </a:xfrm>
              <a:prstGeom prst="rect">
                <a:avLst/>
              </a:prstGeom>
              <a:ln>
                <a:solidFill>
                  <a:schemeClr val="accent5"/>
                </a:solidFill>
              </a:ln>
              <a:extLst>
                <a:ext uri="{53640926-AAD7-44D8-BBD7-CCE9431645EC}">
                  <a14:shadowObscured xmlns:a14="http://schemas.microsoft.com/office/drawing/2010/main"/>
                </a:ext>
              </a:extLst>
            </p:spPr>
          </p:pic>
          <p:pic>
            <p:nvPicPr>
              <p:cNvPr id="23" name="Рисунок 22"/>
              <p:cNvPicPr/>
              <p:nvPr/>
            </p:nvPicPr>
            <p:blipFill rotWithShape="1">
              <a:blip r:embed="rId23"/>
              <a:srcRect l="33006" t="12407" r="32877" b="5159"/>
              <a:stretch/>
            </p:blipFill>
            <p:spPr bwMode="auto">
              <a:xfrm>
                <a:off x="7569314" y="4255864"/>
                <a:ext cx="1621705" cy="2290760"/>
              </a:xfrm>
              <a:prstGeom prst="rect">
                <a:avLst/>
              </a:prstGeom>
              <a:ln>
                <a:solidFill>
                  <a:schemeClr val="accent5"/>
                </a:solidFill>
              </a:ln>
              <a:extLst>
                <a:ext uri="{53640926-AAD7-44D8-BBD7-CCE9431645EC}">
                  <a14:shadowObscured xmlns:a14="http://schemas.microsoft.com/office/drawing/2010/main"/>
                </a:ext>
              </a:extLst>
            </p:spPr>
          </p:pic>
          <p:pic>
            <p:nvPicPr>
              <p:cNvPr id="24" name="Рисунок 23"/>
              <p:cNvPicPr/>
              <p:nvPr/>
            </p:nvPicPr>
            <p:blipFill rotWithShape="1">
              <a:blip r:embed="rId23"/>
              <a:srcRect l="33006" t="12407" r="32877" b="5159"/>
              <a:stretch/>
            </p:blipFill>
            <p:spPr bwMode="auto">
              <a:xfrm>
                <a:off x="8008425" y="4161268"/>
                <a:ext cx="1585404" cy="2350951"/>
              </a:xfrm>
              <a:prstGeom prst="rect">
                <a:avLst/>
              </a:prstGeom>
              <a:ln>
                <a:solidFill>
                  <a:schemeClr val="accent5"/>
                </a:solidFill>
              </a:ln>
              <a:extLst>
                <a:ext uri="{53640926-AAD7-44D8-BBD7-CCE9431645EC}">
                  <a14:shadowObscured xmlns:a14="http://schemas.microsoft.com/office/drawing/2010/main"/>
                </a:ext>
              </a:extLst>
            </p:spPr>
          </p:pic>
        </p:grpSp>
      </p:grpSp>
      <p:sp>
        <p:nvSpPr>
          <p:cNvPr id="44" name="TextBox 9"/>
          <p:cNvSpPr txBox="1"/>
          <p:nvPr/>
        </p:nvSpPr>
        <p:spPr>
          <a:xfrm>
            <a:off x="2933700" y="398071"/>
            <a:ext cx="7304237" cy="584775"/>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t>Presale preparation of the </a:t>
            </a:r>
            <a:r>
              <a:rPr lang="en-US" sz="3200" b="1" dirty="0" smtClean="0"/>
              <a:t>ОМКВР</a:t>
            </a:r>
            <a:endParaRPr lang="ru-RU" sz="3200" dirty="0">
              <a:effectLst>
                <a:outerShdw blurRad="38100" dist="38100" dir="2700000" algn="tl">
                  <a:srgbClr val="000000">
                    <a:alpha val="43137"/>
                  </a:srgbClr>
                </a:outerShdw>
              </a:effectLst>
              <a:latin typeface="Cuprum" panose="02000506000000020004" pitchFamily="2" charset="0"/>
            </a:endParaRPr>
          </a:p>
        </p:txBody>
      </p:sp>
      <p:sp>
        <p:nvSpPr>
          <p:cNvPr id="4" name="Прямоугольник 3"/>
          <p:cNvSpPr/>
          <p:nvPr/>
        </p:nvSpPr>
        <p:spPr>
          <a:xfrm>
            <a:off x="2133144" y="913314"/>
            <a:ext cx="2529923" cy="276999"/>
          </a:xfrm>
          <a:prstGeom prst="rect">
            <a:avLst/>
          </a:prstGeom>
        </p:spPr>
        <p:txBody>
          <a:bodyPr wrap="none">
            <a:spAutoFit/>
          </a:bodyPr>
          <a:lstStyle/>
          <a:p>
            <a:r>
              <a:rPr lang="en-US" sz="1200" b="1" dirty="0">
                <a:solidFill>
                  <a:schemeClr val="bg1"/>
                </a:solidFill>
              </a:rPr>
              <a:t>Project documentation and software</a:t>
            </a:r>
            <a:endParaRPr lang="ru-RU" sz="1200" b="1" dirty="0">
              <a:solidFill>
                <a:schemeClr val="bg1"/>
              </a:solidFill>
            </a:endParaRPr>
          </a:p>
        </p:txBody>
      </p:sp>
      <p:sp>
        <p:nvSpPr>
          <p:cNvPr id="45" name="TextBox 44"/>
          <p:cNvSpPr txBox="1"/>
          <p:nvPr/>
        </p:nvSpPr>
        <p:spPr>
          <a:xfrm>
            <a:off x="5974533" y="979890"/>
            <a:ext cx="4704589" cy="158073"/>
          </a:xfrm>
          <a:prstGeom prst="rect">
            <a:avLst/>
          </a:prstGeom>
          <a:solidFill>
            <a:schemeClr val="tx1"/>
          </a:solidFill>
          <a:ln>
            <a:solidFill>
              <a:schemeClr val="accent1"/>
            </a:solidFill>
          </a:ln>
        </p:spPr>
        <p:txBody>
          <a:bodyPr wrap="square" lIns="91552" tIns="0" rIns="91552" bIns="45776" rtlCol="0">
            <a:noAutofit/>
          </a:bodyPr>
          <a:lstStyle/>
          <a:p>
            <a:pPr algn="ctr"/>
            <a:endParaRPr lang="ru-RU" sz="1200" b="1" dirty="0">
              <a:solidFill>
                <a:schemeClr val="bg1"/>
              </a:solidFill>
            </a:endParaRPr>
          </a:p>
        </p:txBody>
      </p:sp>
      <p:sp>
        <p:nvSpPr>
          <p:cNvPr id="46" name="Прямоугольник 45"/>
          <p:cNvSpPr/>
          <p:nvPr/>
        </p:nvSpPr>
        <p:spPr>
          <a:xfrm>
            <a:off x="6172200" y="929720"/>
            <a:ext cx="3943350" cy="276999"/>
          </a:xfrm>
          <a:prstGeom prst="rect">
            <a:avLst/>
          </a:prstGeom>
        </p:spPr>
        <p:txBody>
          <a:bodyPr wrap="square">
            <a:spAutoFit/>
          </a:bodyPr>
          <a:lstStyle/>
          <a:p>
            <a:pPr algn="ctr"/>
            <a:r>
              <a:rPr lang="en-US" sz="1200" b="1" dirty="0">
                <a:solidFill>
                  <a:schemeClr val="bg1"/>
                </a:solidFill>
              </a:rPr>
              <a:t>Automation </a:t>
            </a:r>
            <a:r>
              <a:rPr lang="en-US" sz="1200" b="1" dirty="0" smtClean="0">
                <a:solidFill>
                  <a:schemeClr val="bg1"/>
                </a:solidFill>
              </a:rPr>
              <a:t>cabinets</a:t>
            </a:r>
            <a:endParaRPr lang="ru-RU" sz="1200" b="1" dirty="0">
              <a:solidFill>
                <a:schemeClr val="bg1"/>
              </a:solidFill>
            </a:endParaRPr>
          </a:p>
        </p:txBody>
      </p:sp>
      <p:sp>
        <p:nvSpPr>
          <p:cNvPr id="47" name="TextBox 46"/>
          <p:cNvSpPr txBox="1"/>
          <p:nvPr/>
        </p:nvSpPr>
        <p:spPr>
          <a:xfrm>
            <a:off x="973074" y="3924175"/>
            <a:ext cx="1709700" cy="577553"/>
          </a:xfrm>
          <a:prstGeom prst="rect">
            <a:avLst/>
          </a:prstGeom>
          <a:solidFill>
            <a:schemeClr val="tx1"/>
          </a:solidFill>
          <a:ln>
            <a:solidFill>
              <a:schemeClr val="accent1"/>
            </a:solidFill>
          </a:ln>
        </p:spPr>
        <p:txBody>
          <a:bodyPr wrap="square" lIns="91552" tIns="0" rIns="91552" bIns="45776" rtlCol="0">
            <a:noAutofit/>
          </a:bodyPr>
          <a:lstStyle/>
          <a:p>
            <a:pPr algn="ctr"/>
            <a:r>
              <a:rPr lang="en-US" sz="1600" b="1" dirty="0">
                <a:solidFill>
                  <a:schemeClr val="bg1"/>
                </a:solidFill>
              </a:rPr>
              <a:t>Application Software </a:t>
            </a:r>
            <a:r>
              <a:rPr lang="en-US" sz="1600" b="1" dirty="0" smtClean="0">
                <a:solidFill>
                  <a:schemeClr val="bg1"/>
                </a:solidFill>
              </a:rPr>
              <a:t>Licenses</a:t>
            </a:r>
            <a:endParaRPr lang="ru-RU" sz="1600" b="1" dirty="0">
              <a:solidFill>
                <a:schemeClr val="bg1"/>
              </a:solidFill>
            </a:endParaRPr>
          </a:p>
        </p:txBody>
      </p:sp>
    </p:spTree>
    <p:extLst>
      <p:ext uri="{BB962C8B-B14F-4D97-AF65-F5344CB8AC3E}">
        <p14:creationId xmlns:p14="http://schemas.microsoft.com/office/powerpoint/2010/main" val="13095265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pic>
        <p:nvPicPr>
          <p:cNvPr id="8" name="Рисунок 7" descr="Логотип TST-16 а.PNG"/>
          <p:cNvPicPr/>
          <p:nvPr/>
        </p:nvPicPr>
        <p:blipFill>
          <a:blip r:embed="rId3" cstate="print"/>
          <a:stretch>
            <a:fillRect/>
          </a:stretch>
        </p:blipFill>
        <p:spPr>
          <a:xfrm>
            <a:off x="10237937" y="141065"/>
            <a:ext cx="1729556" cy="662753"/>
          </a:xfrm>
          <a:prstGeom prst="rect">
            <a:avLst/>
          </a:prstGeom>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3089" y="92541"/>
            <a:ext cx="1643061" cy="699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Группа 9"/>
          <p:cNvGrpSpPr/>
          <p:nvPr/>
        </p:nvGrpSpPr>
        <p:grpSpPr>
          <a:xfrm>
            <a:off x="1" y="6452981"/>
            <a:ext cx="12191999" cy="405020"/>
            <a:chOff x="1" y="6235700"/>
            <a:chExt cx="12191999" cy="622300"/>
          </a:xfrm>
        </p:grpSpPr>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grpSp>
        <p:nvGrpSpPr>
          <p:cNvPr id="13" name="Группа 12"/>
          <p:cNvGrpSpPr/>
          <p:nvPr/>
        </p:nvGrpSpPr>
        <p:grpSpPr>
          <a:xfrm>
            <a:off x="214506" y="1702600"/>
            <a:ext cx="11513299" cy="4750380"/>
            <a:chOff x="357381" y="1540776"/>
            <a:chExt cx="11513299" cy="4750380"/>
          </a:xfrm>
        </p:grpSpPr>
        <p:pic>
          <p:nvPicPr>
            <p:cNvPr id="14" name="Picture 3" descr="C:\Users\i5\Downloads\20180924_165048_resized.jpg"/>
            <p:cNvPicPr>
              <a:picLocks noChangeAspect="1" noChangeArrowheads="1"/>
            </p:cNvPicPr>
            <p:nvPr/>
          </p:nvPicPr>
          <p:blipFill rotWithShape="1">
            <a:blip r:embed="rId6">
              <a:extLst>
                <a:ext uri="{28A0092B-C50C-407E-A947-70E740481C1C}">
                  <a14:useLocalDpi xmlns:a14="http://schemas.microsoft.com/office/drawing/2010/main" val="0"/>
                </a:ext>
              </a:extLst>
            </a:blip>
            <a:srcRect l="37273" r="2526"/>
            <a:stretch/>
          </p:blipFill>
          <p:spPr bwMode="auto">
            <a:xfrm>
              <a:off x="357381" y="1540776"/>
              <a:ext cx="5397739" cy="46962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5" name="Picture 2" descr="C:\Users\i5\Downloads\20180924_165153_resized(1).jpg"/>
            <p:cNvPicPr>
              <a:picLocks noChangeAspect="1" noChangeArrowheads="1"/>
            </p:cNvPicPr>
            <p:nvPr/>
          </p:nvPicPr>
          <p:blipFill rotWithShape="1">
            <a:blip r:embed="rId7">
              <a:extLst>
                <a:ext uri="{28A0092B-C50C-407E-A947-70E740481C1C}">
                  <a14:useLocalDpi xmlns:a14="http://schemas.microsoft.com/office/drawing/2010/main" val="0"/>
                </a:ext>
              </a:extLst>
            </a:blip>
            <a:srcRect l="6464" r="87071" b="5781"/>
            <a:stretch/>
          </p:blipFill>
          <p:spPr bwMode="auto">
            <a:xfrm>
              <a:off x="6496050" y="1559844"/>
              <a:ext cx="1779158" cy="46772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6" name="Прямоугольник 15"/>
            <p:cNvSpPr/>
            <p:nvPr/>
          </p:nvSpPr>
          <p:spPr>
            <a:xfrm>
              <a:off x="6678751" y="2379724"/>
              <a:ext cx="1453948" cy="52322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ADJUSTMENT</a:t>
              </a:r>
              <a:r>
                <a:rPr lang="en-US"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STAND</a:t>
              </a:r>
            </a:p>
          </p:txBody>
        </p:sp>
        <p:sp>
          <p:nvSpPr>
            <p:cNvPr id="17" name="Прямоугольник 16"/>
            <p:cNvSpPr/>
            <p:nvPr/>
          </p:nvSpPr>
          <p:spPr>
            <a:xfrm>
              <a:off x="403336" y="3614872"/>
              <a:ext cx="1142237" cy="33855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PC cabinet</a:t>
              </a:r>
              <a:endParaRPr lang="ru-RU"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8" name="Прямоугольник 17"/>
            <p:cNvSpPr/>
            <p:nvPr/>
          </p:nvSpPr>
          <p:spPr>
            <a:xfrm>
              <a:off x="3047573" y="2713404"/>
              <a:ext cx="1109983" cy="307777"/>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PLC cabinet</a:t>
              </a:r>
              <a:endParaRPr lang="ru-RU"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9" name="Прямоугольник 18"/>
            <p:cNvSpPr/>
            <p:nvPr/>
          </p:nvSpPr>
          <p:spPr>
            <a:xfrm>
              <a:off x="1818000" y="4050850"/>
              <a:ext cx="1681118" cy="646331"/>
            </a:xfrm>
            <a:prstGeom prst="rect">
              <a:avLst/>
            </a:prstGeom>
            <a:scene3d>
              <a:camera prst="isometricLeftDown"/>
              <a:lightRig rig="threePt" dir="t"/>
            </a:scene3d>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COMMAND</a:t>
              </a: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PANEL</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0" name="Прямоугольник 19"/>
            <p:cNvSpPr/>
            <p:nvPr/>
          </p:nvSpPr>
          <p:spPr>
            <a:xfrm>
              <a:off x="4153330" y="2213764"/>
              <a:ext cx="1456896" cy="30777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SIOD cabinet 1</a:t>
              </a:r>
              <a:endParaRPr lang="ru-RU"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05193" y="1540776"/>
              <a:ext cx="3265487" cy="4750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Стрелка вправо 22"/>
            <p:cNvSpPr/>
            <p:nvPr/>
          </p:nvSpPr>
          <p:spPr>
            <a:xfrm flipH="1">
              <a:off x="5514974" y="3781236"/>
              <a:ext cx="1251509" cy="593108"/>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Стрелка вправо 23"/>
            <p:cNvSpPr/>
            <p:nvPr/>
          </p:nvSpPr>
          <p:spPr>
            <a:xfrm flipH="1">
              <a:off x="8132699" y="3754296"/>
              <a:ext cx="757967" cy="593108"/>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7" name="TextBox 9"/>
          <p:cNvSpPr txBox="1"/>
          <p:nvPr/>
        </p:nvSpPr>
        <p:spPr>
          <a:xfrm>
            <a:off x="42862" y="980622"/>
            <a:ext cx="12106275" cy="523220"/>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t>Tests of the OMKVR AS at the stand with real data from the </a:t>
            </a:r>
            <a:r>
              <a:rPr lang="en-US" sz="2800" b="1" dirty="0" smtClean="0"/>
              <a:t>object</a:t>
            </a:r>
            <a:endParaRPr lang="ru-RU" sz="2800" b="1" dirty="0"/>
          </a:p>
        </p:txBody>
      </p:sp>
      <p:sp>
        <p:nvSpPr>
          <p:cNvPr id="28" name="Прямоугольник 27"/>
          <p:cNvSpPr/>
          <p:nvPr/>
        </p:nvSpPr>
        <p:spPr>
          <a:xfrm>
            <a:off x="1675125" y="2921168"/>
            <a:ext cx="989494" cy="52322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SIOD cabinet 2</a:t>
            </a:r>
            <a:endParaRPr lang="ru-RU"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0" name="Прямоугольник 29"/>
          <p:cNvSpPr/>
          <p:nvPr/>
        </p:nvSpPr>
        <p:spPr>
          <a:xfrm>
            <a:off x="8477869" y="1503842"/>
            <a:ext cx="3249935" cy="2363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p:cNvSpPr/>
          <p:nvPr/>
        </p:nvSpPr>
        <p:spPr>
          <a:xfrm>
            <a:off x="8900182" y="1494871"/>
            <a:ext cx="2036583" cy="307777"/>
          </a:xfrm>
          <a:prstGeom prst="rect">
            <a:avLst/>
          </a:prstGeom>
        </p:spPr>
        <p:txBody>
          <a:bodyPr wrap="none">
            <a:spAutoFit/>
          </a:bodyPr>
          <a:lstStyle/>
          <a:p>
            <a:r>
              <a:rPr lang="en-US" sz="1400" b="1" dirty="0">
                <a:solidFill>
                  <a:schemeClr val="bg1"/>
                </a:solidFill>
              </a:rPr>
              <a:t>real data from the object</a:t>
            </a:r>
            <a:endParaRPr lang="ru-RU" sz="1400" dirty="0">
              <a:solidFill>
                <a:schemeClr val="bg1"/>
              </a:solidFill>
            </a:endParaRPr>
          </a:p>
        </p:txBody>
      </p:sp>
    </p:spTree>
    <p:extLst>
      <p:ext uri="{BB962C8B-B14F-4D97-AF65-F5344CB8AC3E}">
        <p14:creationId xmlns:p14="http://schemas.microsoft.com/office/powerpoint/2010/main" val="13663531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Рисунок 50"/>
          <p:cNvPicPr/>
          <p:nvPr/>
        </p:nvPicPr>
        <p:blipFill rotWithShape="1">
          <a:blip r:embed="rId2" cstate="print">
            <a:extLst>
              <a:ext uri="{28A0092B-C50C-407E-A947-70E740481C1C}">
                <a14:useLocalDpi xmlns:a14="http://schemas.microsoft.com/office/drawing/2010/main" val="0"/>
              </a:ext>
            </a:extLst>
          </a:blip>
          <a:srcRect l="34246" t="12948" r="33213" b="9642"/>
          <a:stretch/>
        </p:blipFill>
        <p:spPr bwMode="auto">
          <a:xfrm>
            <a:off x="8716551" y="1382520"/>
            <a:ext cx="2663337" cy="3902652"/>
          </a:xfrm>
          <a:prstGeom prst="rect">
            <a:avLst/>
          </a:prstGeom>
          <a:ln>
            <a:solidFill>
              <a:schemeClr val="accent1"/>
            </a:solidFill>
          </a:ln>
          <a:extLst>
            <a:ext uri="{53640926-AAD7-44D8-BBD7-CCE9431645EC}">
              <a14:shadowObscured xmlns:a14="http://schemas.microsoft.com/office/drawing/2010/main"/>
            </a:ext>
          </a:extLst>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3425" y="76201"/>
            <a:ext cx="1692275" cy="660400"/>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pic>
        <p:nvPicPr>
          <p:cNvPr id="15" name="Рисунок 14" descr="Логотип TST-16 а.PNG"/>
          <p:cNvPicPr/>
          <p:nvPr/>
        </p:nvPicPr>
        <p:blipFill>
          <a:blip r:embed="rId5" cstate="print"/>
          <a:stretch>
            <a:fillRect/>
          </a:stretch>
        </p:blipFill>
        <p:spPr>
          <a:xfrm>
            <a:off x="10237937" y="141065"/>
            <a:ext cx="1729556" cy="662753"/>
          </a:xfrm>
          <a:prstGeom prst="rect">
            <a:avLst/>
          </a:prstGeom>
        </p:spPr>
      </p:pic>
      <p:sp>
        <p:nvSpPr>
          <p:cNvPr id="17" name="TextBox 9"/>
          <p:cNvSpPr txBox="1"/>
          <p:nvPr/>
        </p:nvSpPr>
        <p:spPr>
          <a:xfrm>
            <a:off x="245777" y="719416"/>
            <a:ext cx="11631897" cy="584775"/>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t>Documentary basis for the Agreement on the supply of OKVR </a:t>
            </a:r>
            <a:r>
              <a:rPr lang="en-US" sz="3200" b="1" dirty="0" smtClean="0"/>
              <a:t>AS</a:t>
            </a:r>
            <a:endParaRPr lang="ru-RU" sz="3200" dirty="0">
              <a:effectLst>
                <a:outerShdw blurRad="38100" dist="38100" dir="2700000" algn="tl">
                  <a:srgbClr val="000000">
                    <a:alpha val="43137"/>
                  </a:srgbClr>
                </a:outerShdw>
              </a:effectLst>
              <a:latin typeface="Cuprum" panose="02000506000000020004" pitchFamily="2" charset="0"/>
            </a:endParaRPr>
          </a:p>
        </p:txBody>
      </p:sp>
      <p:pic>
        <p:nvPicPr>
          <p:cNvPr id="49" name="Рисунок 48"/>
          <p:cNvPicPr/>
          <p:nvPr/>
        </p:nvPicPr>
        <p:blipFill rotWithShape="1">
          <a:blip r:embed="rId6" cstate="print">
            <a:extLst>
              <a:ext uri="{28A0092B-C50C-407E-A947-70E740481C1C}">
                <a14:useLocalDpi xmlns:a14="http://schemas.microsoft.com/office/drawing/2010/main" val="0"/>
              </a:ext>
            </a:extLst>
          </a:blip>
          <a:srcRect l="35360" t="15026" r="31730" b="7791"/>
          <a:stretch/>
        </p:blipFill>
        <p:spPr bwMode="auto">
          <a:xfrm>
            <a:off x="7443606" y="1516078"/>
            <a:ext cx="2604613" cy="3532656"/>
          </a:xfrm>
          <a:prstGeom prst="rect">
            <a:avLst/>
          </a:prstGeom>
          <a:ln>
            <a:solidFill>
              <a:schemeClr val="accent5"/>
            </a:solidFill>
          </a:ln>
          <a:extLst>
            <a:ext uri="{53640926-AAD7-44D8-BBD7-CCE9431645EC}">
              <a14:shadowObscured xmlns:a14="http://schemas.microsoft.com/office/drawing/2010/main"/>
            </a:ext>
          </a:extLst>
        </p:spPr>
      </p:pic>
      <p:pic>
        <p:nvPicPr>
          <p:cNvPr id="50" name="Рисунок 49"/>
          <p:cNvPicPr/>
          <p:nvPr/>
        </p:nvPicPr>
        <p:blipFill rotWithShape="1">
          <a:blip r:embed="rId7" cstate="print">
            <a:extLst>
              <a:ext uri="{28A0092B-C50C-407E-A947-70E740481C1C}">
                <a14:useLocalDpi xmlns:a14="http://schemas.microsoft.com/office/drawing/2010/main" val="0"/>
              </a:ext>
            </a:extLst>
          </a:blip>
          <a:srcRect l="33992" t="16010" r="33784" b="4683"/>
          <a:stretch/>
        </p:blipFill>
        <p:spPr bwMode="auto">
          <a:xfrm>
            <a:off x="9315450" y="2208465"/>
            <a:ext cx="2438399" cy="3709961"/>
          </a:xfrm>
          <a:prstGeom prst="rect">
            <a:avLst/>
          </a:prstGeom>
          <a:ln>
            <a:solidFill>
              <a:schemeClr val="accent1"/>
            </a:solidFill>
          </a:ln>
          <a:extLst>
            <a:ext uri="{53640926-AAD7-44D8-BBD7-CCE9431645EC}">
              <a14:shadowObscured xmlns:a14="http://schemas.microsoft.com/office/drawing/2010/main"/>
            </a:ext>
          </a:extLst>
        </p:spPr>
      </p:pic>
      <p:pic>
        <p:nvPicPr>
          <p:cNvPr id="52" name="Рисунок 51"/>
          <p:cNvPicPr/>
          <p:nvPr/>
        </p:nvPicPr>
        <p:blipFill rotWithShape="1">
          <a:blip r:embed="rId8" cstate="print">
            <a:extLst>
              <a:ext uri="{28A0092B-C50C-407E-A947-70E740481C1C}">
                <a14:useLocalDpi xmlns:a14="http://schemas.microsoft.com/office/drawing/2010/main" val="0"/>
              </a:ext>
            </a:extLst>
          </a:blip>
          <a:srcRect l="32851" t="12958" r="32256" b="4044"/>
          <a:stretch/>
        </p:blipFill>
        <p:spPr bwMode="auto">
          <a:xfrm>
            <a:off x="7277100" y="2032497"/>
            <a:ext cx="2602594" cy="3568204"/>
          </a:xfrm>
          <a:prstGeom prst="rect">
            <a:avLst/>
          </a:prstGeom>
          <a:ln>
            <a:solidFill>
              <a:schemeClr val="accent5"/>
            </a:solidFill>
          </a:ln>
          <a:extLst>
            <a:ext uri="{53640926-AAD7-44D8-BBD7-CCE9431645EC}">
              <a14:shadowObscured xmlns:a14="http://schemas.microsoft.com/office/drawing/2010/main"/>
            </a:ext>
          </a:extLst>
        </p:spPr>
      </p:pic>
      <p:grpSp>
        <p:nvGrpSpPr>
          <p:cNvPr id="2" name="Группа 1"/>
          <p:cNvGrpSpPr/>
          <p:nvPr/>
        </p:nvGrpSpPr>
        <p:grpSpPr>
          <a:xfrm>
            <a:off x="333579" y="1401388"/>
            <a:ext cx="6954266" cy="4788741"/>
            <a:chOff x="940701" y="1752372"/>
            <a:chExt cx="9475645" cy="3852827"/>
          </a:xfrm>
          <a:solidFill>
            <a:schemeClr val="tx1"/>
          </a:solidFill>
        </p:grpSpPr>
        <p:sp>
          <p:nvSpPr>
            <p:cNvPr id="39" name="TextBox 38"/>
            <p:cNvSpPr txBox="1"/>
            <p:nvPr/>
          </p:nvSpPr>
          <p:spPr>
            <a:xfrm>
              <a:off x="940701" y="4667447"/>
              <a:ext cx="3970846" cy="927043"/>
            </a:xfrm>
            <a:prstGeom prst="rect">
              <a:avLst/>
            </a:prstGeom>
            <a:grpFill/>
            <a:ln>
              <a:solidFill>
                <a:schemeClr val="accent1"/>
              </a:solidFill>
            </a:ln>
          </p:spPr>
          <p:txBody>
            <a:bodyPr wrap="square" lIns="91552" tIns="0" rIns="91552" bIns="45776" rtlCol="0">
              <a:noAutofit/>
            </a:bodyPr>
            <a:lstStyle/>
            <a:p>
              <a:pPr algn="ctr"/>
              <a:endParaRPr lang="en-US" sz="1000" b="1" dirty="0" smtClean="0">
                <a:solidFill>
                  <a:schemeClr val="bg1"/>
                </a:solidFill>
              </a:endParaRPr>
            </a:p>
            <a:p>
              <a:pPr algn="ctr"/>
              <a:r>
                <a:rPr lang="en-US" sz="1600" b="1" dirty="0" smtClean="0">
                  <a:solidFill>
                    <a:schemeClr val="bg1"/>
                  </a:solidFill>
                </a:rPr>
                <a:t>Memorandum </a:t>
              </a:r>
              <a:r>
                <a:rPr lang="en-US" sz="1600" b="1" dirty="0">
                  <a:solidFill>
                    <a:schemeClr val="bg1"/>
                  </a:solidFill>
                </a:rPr>
                <a:t>of SSGPO JSC </a:t>
              </a:r>
              <a:r>
                <a:rPr lang="en-US" sz="1600" b="1" dirty="0" smtClean="0">
                  <a:solidFill>
                    <a:schemeClr val="bg1"/>
                  </a:solidFill>
                </a:rPr>
                <a:t>– </a:t>
              </a:r>
              <a:r>
                <a:rPr lang="ru-RU" sz="1600" b="1" dirty="0" smtClean="0">
                  <a:solidFill>
                    <a:schemeClr val="bg1"/>
                  </a:solidFill>
                </a:rPr>
                <a:t>«</a:t>
              </a:r>
              <a:r>
                <a:rPr lang="en-US" sz="1600" b="1" dirty="0" smtClean="0">
                  <a:solidFill>
                    <a:schemeClr val="bg1"/>
                  </a:solidFill>
                </a:rPr>
                <a:t>Systemotechnyka</a:t>
              </a:r>
              <a:r>
                <a:rPr lang="ru-RU" sz="1600" b="1" dirty="0" smtClean="0">
                  <a:solidFill>
                    <a:schemeClr val="bg1"/>
                  </a:solidFill>
                </a:rPr>
                <a:t>»</a:t>
              </a:r>
              <a:r>
                <a:rPr lang="en-US" sz="1600" b="1" dirty="0" smtClean="0">
                  <a:solidFill>
                    <a:schemeClr val="bg1"/>
                  </a:solidFill>
                </a:rPr>
                <a:t>  </a:t>
              </a:r>
              <a:r>
                <a:rPr lang="en-US" sz="1600" b="1" dirty="0">
                  <a:solidFill>
                    <a:schemeClr val="bg1"/>
                  </a:solidFill>
                </a:rPr>
                <a:t>LLP</a:t>
              </a:r>
            </a:p>
            <a:p>
              <a:pPr algn="ctr"/>
              <a:r>
                <a:rPr lang="en-US" sz="1600" b="1" dirty="0">
                  <a:solidFill>
                    <a:schemeClr val="bg1"/>
                  </a:solidFill>
                </a:rPr>
                <a:t> on the delivery of the OMKVR AS</a:t>
              </a:r>
              <a:endParaRPr lang="ru-RU" sz="1600" b="1" dirty="0">
                <a:solidFill>
                  <a:schemeClr val="bg1"/>
                </a:solidFill>
              </a:endParaRPr>
            </a:p>
          </p:txBody>
        </p:sp>
        <p:sp>
          <p:nvSpPr>
            <p:cNvPr id="40" name="TextBox 39"/>
            <p:cNvSpPr txBox="1"/>
            <p:nvPr/>
          </p:nvSpPr>
          <p:spPr>
            <a:xfrm>
              <a:off x="6360722" y="4677187"/>
              <a:ext cx="4055624" cy="928012"/>
            </a:xfrm>
            <a:prstGeom prst="rect">
              <a:avLst/>
            </a:prstGeom>
            <a:grpFill/>
            <a:ln>
              <a:solidFill>
                <a:schemeClr val="accent1"/>
              </a:solidFill>
            </a:ln>
          </p:spPr>
          <p:txBody>
            <a:bodyPr wrap="square" lIns="91552" tIns="0" rIns="91552" bIns="45776" rtlCol="0">
              <a:noAutofit/>
            </a:bodyPr>
            <a:lstStyle/>
            <a:p>
              <a:pPr algn="ctr"/>
              <a:r>
                <a:rPr lang="en-US" sz="1600" b="1" dirty="0" smtClean="0">
                  <a:solidFill>
                    <a:schemeClr val="bg1"/>
                  </a:solidFill>
                </a:rPr>
                <a:t>Agreement between</a:t>
              </a:r>
              <a:r>
                <a:rPr lang="en-US" sz="1600" b="1" dirty="0">
                  <a:solidFill>
                    <a:schemeClr val="bg1"/>
                  </a:solidFill>
                </a:rPr>
                <a:t> </a:t>
              </a:r>
              <a:r>
                <a:rPr lang="en-US" sz="1600" b="1" dirty="0" smtClean="0">
                  <a:solidFill>
                    <a:schemeClr val="bg1"/>
                  </a:solidFill>
                </a:rPr>
                <a:t>JSC </a:t>
              </a:r>
              <a:r>
                <a:rPr lang="en-US" sz="1600" b="1" dirty="0">
                  <a:solidFill>
                    <a:schemeClr val="bg1"/>
                  </a:solidFill>
                </a:rPr>
                <a:t>SSGPO, </a:t>
              </a:r>
            </a:p>
            <a:p>
              <a:pPr algn="ctr"/>
              <a:r>
                <a:rPr lang="en-US" sz="1600" b="1" dirty="0">
                  <a:solidFill>
                    <a:schemeClr val="bg1"/>
                  </a:solidFill>
                </a:rPr>
                <a:t>LLP "TST-16" and LLP "</a:t>
              </a:r>
              <a:r>
                <a:rPr lang="en-US" sz="1600" b="1" dirty="0">
                  <a:solidFill>
                    <a:schemeClr val="bg1"/>
                  </a:solidFill>
                </a:rPr>
                <a:t>Systemotechnyka</a:t>
              </a:r>
              <a:r>
                <a:rPr lang="en-US" sz="1600" b="1" dirty="0">
                  <a:solidFill>
                    <a:schemeClr val="bg1"/>
                  </a:solidFill>
                </a:rPr>
                <a:t>" </a:t>
              </a:r>
            </a:p>
            <a:p>
              <a:pPr algn="ctr"/>
              <a:r>
                <a:rPr lang="en-US" sz="1600" b="1" dirty="0">
                  <a:solidFill>
                    <a:schemeClr val="bg1"/>
                  </a:solidFill>
                </a:rPr>
                <a:t>for the supply of AS OMKVR</a:t>
              </a:r>
              <a:endParaRPr lang="ru-RU" sz="1600" b="1" dirty="0">
                <a:solidFill>
                  <a:schemeClr val="bg1"/>
                </a:solidFill>
              </a:endParaRPr>
            </a:p>
          </p:txBody>
        </p:sp>
        <p:sp>
          <p:nvSpPr>
            <p:cNvPr id="43" name="TextBox 42"/>
            <p:cNvSpPr txBox="1"/>
            <p:nvPr/>
          </p:nvSpPr>
          <p:spPr>
            <a:xfrm>
              <a:off x="1212969" y="3072193"/>
              <a:ext cx="2616874" cy="927973"/>
            </a:xfrm>
            <a:prstGeom prst="rect">
              <a:avLst/>
            </a:prstGeom>
            <a:grpFill/>
            <a:ln>
              <a:solidFill>
                <a:schemeClr val="accent1"/>
              </a:solidFill>
            </a:ln>
          </p:spPr>
          <p:txBody>
            <a:bodyPr wrap="square" lIns="91552" tIns="0" rIns="91552" bIns="45776" rtlCol="0">
              <a:noAutofit/>
            </a:bodyPr>
            <a:lstStyle/>
            <a:p>
              <a:pPr algn="ctr"/>
              <a:endParaRPr lang="ru-RU" sz="1200" b="1" dirty="0" smtClean="0">
                <a:solidFill>
                  <a:schemeClr val="bg1"/>
                </a:solidFill>
              </a:endParaRPr>
            </a:p>
          </p:txBody>
        </p:sp>
        <p:sp>
          <p:nvSpPr>
            <p:cNvPr id="44" name="TextBox 43"/>
            <p:cNvSpPr txBox="1"/>
            <p:nvPr/>
          </p:nvSpPr>
          <p:spPr>
            <a:xfrm>
              <a:off x="7601743" y="3061796"/>
              <a:ext cx="2676526" cy="938371"/>
            </a:xfrm>
            <a:prstGeom prst="rect">
              <a:avLst/>
            </a:prstGeom>
            <a:grpFill/>
            <a:ln>
              <a:solidFill>
                <a:schemeClr val="accent1"/>
              </a:solidFill>
            </a:ln>
          </p:spPr>
          <p:txBody>
            <a:bodyPr wrap="square" lIns="91552" tIns="0" rIns="91552" bIns="45776" rtlCol="0">
              <a:noAutofit/>
            </a:bodyPr>
            <a:lstStyle/>
            <a:p>
              <a:pPr algn="ctr"/>
              <a:endParaRPr lang="ru-RU" sz="1200" b="1" dirty="0" smtClean="0">
                <a:solidFill>
                  <a:schemeClr val="bg1"/>
                </a:solidFill>
              </a:endParaRPr>
            </a:p>
            <a:p>
              <a:pPr algn="ctr"/>
              <a:r>
                <a:rPr lang="en-US" sz="1600" b="1" dirty="0">
                  <a:solidFill>
                    <a:schemeClr val="bg1"/>
                  </a:solidFill>
                </a:rPr>
                <a:t>Certificate of rights registration  to software</a:t>
              </a:r>
              <a:endParaRPr lang="ru-RU" sz="1600" b="1" dirty="0">
                <a:solidFill>
                  <a:schemeClr val="bg1"/>
                </a:solidFill>
              </a:endParaRPr>
            </a:p>
          </p:txBody>
        </p:sp>
        <p:sp>
          <p:nvSpPr>
            <p:cNvPr id="47" name="TextBox 46"/>
            <p:cNvSpPr txBox="1"/>
            <p:nvPr/>
          </p:nvSpPr>
          <p:spPr>
            <a:xfrm>
              <a:off x="3394772" y="1752372"/>
              <a:ext cx="4704589" cy="507765"/>
            </a:xfrm>
            <a:prstGeom prst="rect">
              <a:avLst/>
            </a:prstGeom>
            <a:grpFill/>
            <a:ln>
              <a:solidFill>
                <a:schemeClr val="accent1"/>
              </a:solidFill>
            </a:ln>
          </p:spPr>
          <p:txBody>
            <a:bodyPr wrap="square" lIns="91552" tIns="0" rIns="91552" bIns="45776" rtlCol="0">
              <a:noAutofit/>
            </a:bodyPr>
            <a:lstStyle/>
            <a:p>
              <a:pPr algn="ctr"/>
              <a:endParaRPr lang="ru-RU" sz="1200" b="1" dirty="0" smtClean="0">
                <a:solidFill>
                  <a:schemeClr val="bg1"/>
                </a:solidFill>
              </a:endParaRPr>
            </a:p>
          </p:txBody>
        </p:sp>
        <p:sp>
          <p:nvSpPr>
            <p:cNvPr id="45" name="Овал 44"/>
            <p:cNvSpPr/>
            <p:nvPr/>
          </p:nvSpPr>
          <p:spPr>
            <a:xfrm>
              <a:off x="3782020" y="2260137"/>
              <a:ext cx="3850998" cy="257469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pic>
        <p:nvPicPr>
          <p:cNvPr id="48" name="Picture 3"/>
          <p:cNvPicPr/>
          <p:nvPr/>
        </p:nvPicPr>
        <p:blipFill rotWithShape="1">
          <a:blip r:embed="rId9">
            <a:extLst>
              <a:ext uri="{28A0092B-C50C-407E-A947-70E740481C1C}">
                <a14:useLocalDpi xmlns:a14="http://schemas.microsoft.com/office/drawing/2010/main" val="0"/>
              </a:ext>
            </a:extLst>
          </a:blip>
          <a:srcRect l="34809" t="14336" r="35369" b="7315"/>
          <a:stretch/>
        </p:blipFill>
        <p:spPr bwMode="auto">
          <a:xfrm>
            <a:off x="8197166" y="3028893"/>
            <a:ext cx="2468020" cy="3376609"/>
          </a:xfrm>
          <a:prstGeom prst="rect">
            <a:avLst/>
          </a:prstGeom>
          <a:noFill/>
          <a:ln>
            <a:solidFill>
              <a:schemeClr val="accent1"/>
            </a:solidFill>
          </a:ln>
          <a:extLst>
            <a:ext uri="{53640926-AAD7-44D8-BBD7-CCE9431645EC}">
              <a14:shadowObscured xmlns:a14="http://schemas.microsoft.com/office/drawing/2010/main"/>
            </a:ext>
          </a:extLst>
        </p:spPr>
      </p:pic>
      <p:sp>
        <p:nvSpPr>
          <p:cNvPr id="5" name="Прямоугольник 4"/>
          <p:cNvSpPr/>
          <p:nvPr/>
        </p:nvSpPr>
        <p:spPr>
          <a:xfrm>
            <a:off x="2109118" y="1502279"/>
            <a:ext cx="3690497" cy="369332"/>
          </a:xfrm>
          <a:prstGeom prst="rect">
            <a:avLst/>
          </a:prstGeom>
        </p:spPr>
        <p:txBody>
          <a:bodyPr wrap="none">
            <a:spAutoFit/>
          </a:bodyPr>
          <a:lstStyle/>
          <a:p>
            <a:r>
              <a:rPr lang="en-US" b="1" dirty="0">
                <a:solidFill>
                  <a:schemeClr val="bg1"/>
                </a:solidFill>
              </a:rPr>
              <a:t>Project documentation and software</a:t>
            </a:r>
            <a:endParaRPr lang="ru-RU" b="1" dirty="0">
              <a:solidFill>
                <a:schemeClr val="bg1"/>
              </a:solidFill>
            </a:endParaRPr>
          </a:p>
        </p:txBody>
      </p:sp>
      <p:sp>
        <p:nvSpPr>
          <p:cNvPr id="6" name="Прямоугольник 5"/>
          <p:cNvSpPr/>
          <p:nvPr/>
        </p:nvSpPr>
        <p:spPr>
          <a:xfrm>
            <a:off x="446772" y="3318771"/>
            <a:ext cx="1972078" cy="646331"/>
          </a:xfrm>
          <a:prstGeom prst="rect">
            <a:avLst/>
          </a:prstGeom>
        </p:spPr>
        <p:txBody>
          <a:bodyPr wrap="none">
            <a:spAutoFit/>
          </a:bodyPr>
          <a:lstStyle/>
          <a:p>
            <a:pPr algn="ctr"/>
            <a:r>
              <a:rPr lang="en-US" b="1" dirty="0">
                <a:solidFill>
                  <a:schemeClr val="bg1"/>
                </a:solidFill>
              </a:rPr>
              <a:t>M</a:t>
            </a:r>
            <a:r>
              <a:rPr lang="en-US" b="1" dirty="0" smtClean="0">
                <a:solidFill>
                  <a:schemeClr val="bg1"/>
                </a:solidFill>
              </a:rPr>
              <a:t>onitoring </a:t>
            </a:r>
            <a:endParaRPr lang="en-US" b="1" dirty="0">
              <a:solidFill>
                <a:schemeClr val="bg1"/>
              </a:solidFill>
            </a:endParaRPr>
          </a:p>
          <a:p>
            <a:pPr algn="ctr"/>
            <a:r>
              <a:rPr lang="en-US" b="1" dirty="0">
                <a:solidFill>
                  <a:schemeClr val="bg1"/>
                </a:solidFill>
              </a:rPr>
              <a:t>technology Patent </a:t>
            </a:r>
            <a:endParaRPr lang="ru-RU" b="1" dirty="0">
              <a:solidFill>
                <a:schemeClr val="bg1"/>
              </a:solidFill>
            </a:endParaRPr>
          </a:p>
        </p:txBody>
      </p:sp>
      <p:sp>
        <p:nvSpPr>
          <p:cNvPr id="10" name="Прямоугольник 9"/>
          <p:cNvSpPr/>
          <p:nvPr/>
        </p:nvSpPr>
        <p:spPr>
          <a:xfrm>
            <a:off x="2526486" y="3238507"/>
            <a:ext cx="2669064" cy="646331"/>
          </a:xfrm>
          <a:prstGeom prst="rect">
            <a:avLst/>
          </a:prstGeom>
        </p:spPr>
        <p:txBody>
          <a:bodyPr wrap="none">
            <a:spAutoFit/>
          </a:bodyPr>
          <a:lstStyle/>
          <a:p>
            <a:r>
              <a:rPr lang="en-US" b="1" dirty="0" smtClean="0">
                <a:solidFill>
                  <a:schemeClr val="bg1"/>
                </a:solidFill>
              </a:rPr>
              <a:t>Contract </a:t>
            </a:r>
            <a:r>
              <a:rPr lang="en-US" b="1" dirty="0">
                <a:solidFill>
                  <a:schemeClr val="bg1"/>
                </a:solidFill>
              </a:rPr>
              <a:t>with JSC </a:t>
            </a:r>
            <a:r>
              <a:rPr lang="en-US" b="1" dirty="0" smtClean="0">
                <a:solidFill>
                  <a:schemeClr val="bg1"/>
                </a:solidFill>
              </a:rPr>
              <a:t>SSGPO</a:t>
            </a:r>
          </a:p>
          <a:p>
            <a:r>
              <a:rPr lang="en-US" b="1" dirty="0" smtClean="0">
                <a:solidFill>
                  <a:schemeClr val="bg1"/>
                </a:solidFill>
              </a:rPr>
              <a:t> </a:t>
            </a:r>
            <a:r>
              <a:rPr lang="en-US" b="1" dirty="0">
                <a:solidFill>
                  <a:schemeClr val="bg1"/>
                </a:solidFill>
              </a:rPr>
              <a:t>for the supply AS </a:t>
            </a:r>
            <a:r>
              <a:rPr lang="en-US" b="1" dirty="0" smtClean="0">
                <a:solidFill>
                  <a:schemeClr val="bg1"/>
                </a:solidFill>
              </a:rPr>
              <a:t>OMKVR</a:t>
            </a:r>
            <a:endParaRPr lang="ru-RU" b="1" dirty="0">
              <a:solidFill>
                <a:schemeClr val="bg1"/>
              </a:solidFill>
            </a:endParaRPr>
          </a:p>
        </p:txBody>
      </p:sp>
      <p:grpSp>
        <p:nvGrpSpPr>
          <p:cNvPr id="29" name="Группа 28"/>
          <p:cNvGrpSpPr/>
          <p:nvPr/>
        </p:nvGrpSpPr>
        <p:grpSpPr>
          <a:xfrm>
            <a:off x="1" y="6405502"/>
            <a:ext cx="12191999" cy="452498"/>
            <a:chOff x="1" y="6235700"/>
            <a:chExt cx="12191999" cy="622300"/>
          </a:xfrm>
        </p:grpSpPr>
        <p:pic>
          <p:nvPicPr>
            <p:cNvPr id="30" name="Рисунок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31" name="Рисунок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spTree>
    <p:extLst>
      <p:ext uri="{BB962C8B-B14F-4D97-AF65-F5344CB8AC3E}">
        <p14:creationId xmlns:p14="http://schemas.microsoft.com/office/powerpoint/2010/main" val="690030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3089" y="92541"/>
            <a:ext cx="1643061" cy="699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98618" y="5503402"/>
            <a:ext cx="11423904" cy="789801"/>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p:cNvSpPr/>
          <p:nvPr/>
        </p:nvSpPr>
        <p:spPr>
          <a:xfrm>
            <a:off x="487680" y="3510206"/>
            <a:ext cx="11423904" cy="176893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p:cNvSpPr/>
          <p:nvPr/>
        </p:nvSpPr>
        <p:spPr>
          <a:xfrm>
            <a:off x="475488" y="1292352"/>
            <a:ext cx="11423904" cy="1938528"/>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sp>
        <p:nvSpPr>
          <p:cNvPr id="9" name="Прямоугольник 8"/>
          <p:cNvSpPr/>
          <p:nvPr/>
        </p:nvSpPr>
        <p:spPr>
          <a:xfrm>
            <a:off x="475488" y="986659"/>
            <a:ext cx="11423904" cy="5355312"/>
          </a:xfrm>
          <a:prstGeom prst="rect">
            <a:avLst/>
          </a:prstGeom>
        </p:spPr>
        <p:txBody>
          <a:bodyPr wrap="square">
            <a:spAutoFit/>
          </a:bodyPr>
          <a:lstStyle/>
          <a:p>
            <a:pPr marL="449263" lvl="1" indent="-216000" algn="just">
              <a:buFont typeface="Wingdings" panose="05000000000000000000" pitchFamily="2" charset="2"/>
              <a:buChar char="Ø"/>
            </a:pPr>
            <a:r>
              <a:rPr lang="en-US" b="1" i="1" dirty="0">
                <a:latin typeface="Times New Roman" pitchFamily="18" charset="0"/>
                <a:cs typeface="Times New Roman" pitchFamily="18" charset="0"/>
              </a:rPr>
              <a:t>Market needs</a:t>
            </a:r>
            <a:r>
              <a:rPr lang="ru-RU" b="1" i="1" dirty="0" smtClean="0">
                <a:solidFill>
                  <a:srgbClr val="000000"/>
                </a:solidFill>
                <a:latin typeface="Times New Roman" panose="02020603050405020304" pitchFamily="18" charset="0"/>
                <a:cs typeface="Times New Roman" panose="02020603050405020304" pitchFamily="18" charset="0"/>
              </a:rPr>
              <a:t>  </a:t>
            </a:r>
          </a:p>
          <a:p>
            <a:pPr marL="108000" indent="356400" algn="just"/>
            <a:r>
              <a:rPr lang="en-US" sz="1600" b="1" dirty="0">
                <a:solidFill>
                  <a:schemeClr val="bg1"/>
                </a:solidFill>
              </a:rPr>
              <a:t>For the effective functioning of mining and processing enterprises, it is necessary to have operational information about the characteristics of the ores received for processing in real time. It is important, in pace with the processes of reception and processing of raw materials (real time), to ensure</a:t>
            </a:r>
            <a:r>
              <a:rPr lang="en-US" sz="1600" b="1" dirty="0" smtClean="0">
                <a:solidFill>
                  <a:schemeClr val="bg1"/>
                </a:solidFill>
              </a:rPr>
              <a:t>:</a:t>
            </a:r>
          </a:p>
          <a:p>
            <a:pPr marL="850950" lvl="1" indent="-216000" algn="just">
              <a:buFont typeface="Arial" pitchFamily="34" charset="0"/>
              <a:buChar char="•"/>
            </a:pPr>
            <a:r>
              <a:rPr lang="en-US" sz="1600" b="1" dirty="0">
                <a:solidFill>
                  <a:schemeClr val="bg1"/>
                </a:solidFill>
              </a:rPr>
              <a:t>Operational accounting of the volume and quality of ore mass flows entering for processing</a:t>
            </a:r>
          </a:p>
          <a:p>
            <a:pPr marL="850950" lvl="1" indent="-216000" algn="just">
              <a:buFont typeface="Arial" pitchFamily="34" charset="0"/>
              <a:buChar char="•"/>
            </a:pPr>
            <a:r>
              <a:rPr lang="en-US" sz="1600" b="1" dirty="0">
                <a:solidFill>
                  <a:schemeClr val="bg1"/>
                </a:solidFill>
              </a:rPr>
              <a:t>Coordination of mining and processing of mining and industrial enterprise</a:t>
            </a:r>
          </a:p>
          <a:p>
            <a:pPr marL="850950" lvl="1" indent="-216000" algn="just">
              <a:buFont typeface="Arial" pitchFamily="34" charset="0"/>
              <a:buChar char="•"/>
            </a:pPr>
            <a:r>
              <a:rPr lang="en-US" sz="1600" b="1" dirty="0">
                <a:solidFill>
                  <a:schemeClr val="bg1"/>
                </a:solidFill>
              </a:rPr>
              <a:t>Informational support of the operational management of the technological chain of ore processing at all operations of the ore preparation complex, from large-scale crushing to the production of finished </a:t>
            </a:r>
            <a:r>
              <a:rPr lang="en-US" sz="1600" b="1" dirty="0" smtClean="0">
                <a:solidFill>
                  <a:schemeClr val="bg1"/>
                </a:solidFill>
              </a:rPr>
              <a:t>products</a:t>
            </a:r>
          </a:p>
          <a:p>
            <a:pPr marL="850950" lvl="1" indent="-216000" algn="just">
              <a:buFont typeface="Arial" pitchFamily="34" charset="0"/>
              <a:buChar char="•"/>
            </a:pPr>
            <a:r>
              <a:rPr lang="en-US" sz="1600" b="1" dirty="0">
                <a:solidFill>
                  <a:schemeClr val="bg1"/>
                </a:solidFill>
              </a:rPr>
              <a:t>Control over the execution of technological procedures for ensuring the quality of the stockpiles of incoming </a:t>
            </a:r>
            <a:r>
              <a:rPr lang="en-US" sz="1600" b="1" dirty="0" smtClean="0">
                <a:solidFill>
                  <a:schemeClr val="bg1"/>
                </a:solidFill>
              </a:rPr>
              <a:t>ore</a:t>
            </a:r>
            <a:endParaRPr lang="en-US" sz="1600" b="1" dirty="0">
              <a:solidFill>
                <a:schemeClr val="bg1"/>
              </a:solidFill>
            </a:endParaRPr>
          </a:p>
          <a:p>
            <a:pPr marL="450000" lvl="2" indent="-216000" algn="just">
              <a:buFont typeface="Wingdings" panose="05000000000000000000" pitchFamily="2" charset="2"/>
              <a:buChar char="Ø"/>
            </a:pPr>
            <a:r>
              <a:rPr lang="en-US" b="1" i="1" dirty="0" smtClean="0">
                <a:latin typeface="Times New Roman" pitchFamily="18" charset="0"/>
                <a:cs typeface="Times New Roman" pitchFamily="18" charset="0"/>
              </a:rPr>
              <a:t>Description </a:t>
            </a:r>
            <a:r>
              <a:rPr lang="en-US" b="1" i="1" dirty="0">
                <a:latin typeface="Times New Roman" pitchFamily="18" charset="0"/>
                <a:cs typeface="Times New Roman" pitchFamily="18" charset="0"/>
              </a:rPr>
              <a:t>of the problem and its significance</a:t>
            </a:r>
            <a:endParaRPr lang="ru-RU" b="1" i="1" dirty="0" smtClean="0">
              <a:latin typeface="Times New Roman" panose="02020603050405020304" pitchFamily="18" charset="0"/>
              <a:cs typeface="Times New Roman" panose="02020603050405020304" pitchFamily="18" charset="0"/>
            </a:endParaRPr>
          </a:p>
          <a:p>
            <a:pPr marL="180975" lvl="2" indent="355600" algn="just">
              <a:tabLst>
                <a:tab pos="719138" algn="l"/>
              </a:tabLst>
            </a:pPr>
            <a:r>
              <a:rPr lang="en-US" sz="1600" b="1" dirty="0">
                <a:solidFill>
                  <a:schemeClr val="bg1"/>
                </a:solidFill>
              </a:rPr>
              <a:t>Existing monitoring technologies provide qualitative and quantitative characteristics of ore flows in real time only for fine fractional flows (piece size not more than 50 mm) and for a single-flow scheme of their receipt for processing. The proposed solutions for the adaptation of such technologies for a multithreaded scheme and a large more than 250 mm size of pieces of minerals in the stream are associated either with an almost linear increase in investment in the technical means of the monitoring system or with a decrease in the monitoring efficiency. That is, the creation of monitoring systems based on existing technologies is both expensive and unpromising</a:t>
            </a:r>
            <a:r>
              <a:rPr lang="en-US" sz="1600" b="1" dirty="0" smtClean="0">
                <a:solidFill>
                  <a:schemeClr val="bg1"/>
                </a:solidFill>
              </a:rPr>
              <a:t>.</a:t>
            </a:r>
          </a:p>
          <a:p>
            <a:pPr marL="180975" lvl="2" indent="355600" algn="just">
              <a:tabLst>
                <a:tab pos="719138" algn="l"/>
              </a:tabLst>
            </a:pPr>
            <a:endParaRPr lang="ru-RU" sz="1600" b="1" dirty="0" smtClean="0">
              <a:solidFill>
                <a:schemeClr val="bg1"/>
              </a:solidFill>
            </a:endParaRPr>
          </a:p>
          <a:p>
            <a:pPr marL="450000" lvl="2" indent="-216000" algn="just">
              <a:buFont typeface="Wingdings" panose="05000000000000000000" pitchFamily="2" charset="2"/>
              <a:buChar char="Ø"/>
              <a:tabLst>
                <a:tab pos="719138" algn="l"/>
              </a:tabLst>
            </a:pPr>
            <a:r>
              <a:rPr lang="en-US" b="1" i="1" dirty="0">
                <a:latin typeface="Times New Roman" pitchFamily="18" charset="0"/>
                <a:cs typeface="Times New Roman" pitchFamily="18" charset="0"/>
              </a:rPr>
              <a:t>Inputs</a:t>
            </a:r>
            <a:endParaRPr lang="ru-RU" b="1" i="1" dirty="0" smtClean="0">
              <a:solidFill>
                <a:srgbClr val="000000"/>
              </a:solidFill>
              <a:latin typeface="Times New Roman" panose="02020603050405020304" pitchFamily="18" charset="0"/>
              <a:cs typeface="Times New Roman" pitchFamily="18" charset="0"/>
            </a:endParaRPr>
          </a:p>
          <a:p>
            <a:pPr marL="180975" lvl="2" indent="355600" algn="just">
              <a:tabLst>
                <a:tab pos="719138" algn="l"/>
              </a:tabLst>
            </a:pPr>
            <a:r>
              <a:rPr lang="en-US" sz="1600" b="1" dirty="0">
                <a:solidFill>
                  <a:schemeClr val="bg1"/>
                </a:solidFill>
                <a:cs typeface="Arial" panose="020B0604020202020204" pitchFamily="34" charset="0"/>
              </a:rPr>
              <a:t>It is necessary to develop new, intelligent, affordable and meeting the needs of the market monitoring systems. Next, considered a commercial product of the </a:t>
            </a:r>
            <a:r>
              <a:rPr lang="en-US" sz="1600" b="1" dirty="0">
                <a:solidFill>
                  <a:schemeClr val="bg1"/>
                </a:solidFill>
                <a:cs typeface="Times New Roman" pitchFamily="18" charset="0"/>
              </a:rPr>
              <a:t>AS ICQO</a:t>
            </a:r>
            <a:r>
              <a:rPr lang="en-US" sz="1600" dirty="0">
                <a:latin typeface="Times New Roman" pitchFamily="18" charset="0"/>
                <a:cs typeface="Times New Roman" pitchFamily="18" charset="0"/>
              </a:rPr>
              <a:t> </a:t>
            </a:r>
            <a:r>
              <a:rPr lang="en-US" sz="1600" b="1" dirty="0" smtClean="0">
                <a:solidFill>
                  <a:schemeClr val="bg1"/>
                </a:solidFill>
                <a:cs typeface="Arial" panose="020B0604020202020204" pitchFamily="34" charset="0"/>
              </a:rPr>
              <a:t>as </a:t>
            </a:r>
            <a:r>
              <a:rPr lang="en-US" sz="1600" b="1" dirty="0">
                <a:solidFill>
                  <a:schemeClr val="bg1"/>
                </a:solidFill>
                <a:cs typeface="Arial" panose="020B0604020202020204" pitchFamily="34" charset="0"/>
              </a:rPr>
              <a:t>a solution to the problem of the market for products of operational monitoring of ore flows</a:t>
            </a:r>
            <a:endParaRPr lang="ru-RU" sz="1600" b="1" dirty="0" smtClean="0">
              <a:solidFill>
                <a:schemeClr val="bg1"/>
              </a:solidFill>
              <a:cs typeface="Arial" panose="020B0604020202020204" pitchFamily="34" charset="0"/>
            </a:endParaRPr>
          </a:p>
        </p:txBody>
      </p:sp>
      <p:pic>
        <p:nvPicPr>
          <p:cNvPr id="10" name="Рисунок 9" descr="Логотип TST-16 а.PNG"/>
          <p:cNvPicPr/>
          <p:nvPr/>
        </p:nvPicPr>
        <p:blipFill>
          <a:blip r:embed="rId4" cstate="print"/>
          <a:stretch>
            <a:fillRect/>
          </a:stretch>
        </p:blipFill>
        <p:spPr>
          <a:xfrm>
            <a:off x="10272214" y="149691"/>
            <a:ext cx="1729556" cy="662753"/>
          </a:xfrm>
          <a:prstGeom prst="rect">
            <a:avLst/>
          </a:prstGeom>
        </p:spPr>
      </p:pic>
      <p:sp>
        <p:nvSpPr>
          <p:cNvPr id="11" name="TextBox 10"/>
          <p:cNvSpPr txBox="1"/>
          <p:nvPr/>
        </p:nvSpPr>
        <p:spPr>
          <a:xfrm>
            <a:off x="1365504" y="621340"/>
            <a:ext cx="10241280" cy="523220"/>
          </a:xfrm>
          <a:prstGeom prst="rect">
            <a:avLst/>
          </a:prstGeom>
          <a:noFill/>
        </p:spPr>
        <p:txBody>
          <a:bodyPr wrap="square" rtlCol="0">
            <a:spAutoFit/>
          </a:bodyPr>
          <a:lstStyle/>
          <a:p>
            <a:pPr algn="ctr"/>
            <a:r>
              <a:rPr lang="en-US" sz="2800" b="1" dirty="0">
                <a:solidFill>
                  <a:schemeClr val="accent5">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Problems of systems of monitoring of ore flows</a:t>
            </a:r>
            <a:endParaRPr lang="ru-RU" sz="2800" b="1" dirty="0">
              <a:solidFill>
                <a:schemeClr val="accent5">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12" name="Группа 11"/>
          <p:cNvGrpSpPr/>
          <p:nvPr/>
        </p:nvGrpSpPr>
        <p:grpSpPr>
          <a:xfrm>
            <a:off x="1" y="6235700"/>
            <a:ext cx="12191999" cy="622300"/>
            <a:chOff x="1" y="6235700"/>
            <a:chExt cx="12191999" cy="622300"/>
          </a:xfrm>
        </p:grpSpPr>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spTree>
    <p:extLst>
      <p:ext uri="{BB962C8B-B14F-4D97-AF65-F5344CB8AC3E}">
        <p14:creationId xmlns:p14="http://schemas.microsoft.com/office/powerpoint/2010/main" val="23988206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Группа 9"/>
          <p:cNvGrpSpPr/>
          <p:nvPr/>
        </p:nvGrpSpPr>
        <p:grpSpPr>
          <a:xfrm>
            <a:off x="1" y="6410324"/>
            <a:ext cx="12191999" cy="447675"/>
            <a:chOff x="1" y="6235700"/>
            <a:chExt cx="12191999" cy="622300"/>
          </a:xfrm>
        </p:grpSpPr>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12" name="Рисунок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pic>
        <p:nvPicPr>
          <p:cNvPr id="13" name="Рисунок 12"/>
          <p:cNvPicPr/>
          <p:nvPr/>
        </p:nvPicPr>
        <p:blipFill rotWithShape="1">
          <a:blip r:embed="rId3"/>
          <a:srcRect l="8814" t="22223" r="59616" b="7407"/>
          <a:stretch/>
        </p:blipFill>
        <p:spPr bwMode="auto">
          <a:xfrm>
            <a:off x="3790950" y="1065427"/>
            <a:ext cx="5429250" cy="5344897"/>
          </a:xfrm>
          <a:prstGeom prst="rect">
            <a:avLst/>
          </a:prstGeom>
          <a:ln>
            <a:noFill/>
          </a:ln>
          <a:extLst>
            <a:ext uri="{53640926-AAD7-44D8-BBD7-CCE9431645EC}">
              <a14:shadowObscured xmlns:a14="http://schemas.microsoft.com/office/drawing/2010/main"/>
            </a:ext>
          </a:extLst>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3425" y="76201"/>
            <a:ext cx="1692275" cy="660400"/>
          </a:xfrm>
          <a:prstGeom prst="rect">
            <a:avLst/>
          </a:prstGeom>
        </p:spPr>
      </p:pic>
      <p:pic>
        <p:nvPicPr>
          <p:cNvPr id="15" name="Рисунок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pic>
        <p:nvPicPr>
          <p:cNvPr id="16" name="Рисунок 15" descr="Логотип TST-16 а.PNG"/>
          <p:cNvPicPr/>
          <p:nvPr/>
        </p:nvPicPr>
        <p:blipFill>
          <a:blip r:embed="rId6" cstate="print"/>
          <a:stretch>
            <a:fillRect/>
          </a:stretch>
        </p:blipFill>
        <p:spPr>
          <a:xfrm>
            <a:off x="10040292" y="100812"/>
            <a:ext cx="1729556" cy="662753"/>
          </a:xfrm>
          <a:prstGeom prst="rect">
            <a:avLst/>
          </a:prstGeom>
        </p:spPr>
      </p:pic>
      <p:sp>
        <p:nvSpPr>
          <p:cNvPr id="17" name="TextBox 9"/>
          <p:cNvSpPr txBox="1"/>
          <p:nvPr/>
        </p:nvSpPr>
        <p:spPr>
          <a:xfrm>
            <a:off x="2321719" y="501955"/>
            <a:ext cx="8367711" cy="523220"/>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2800" b="1" dirty="0" smtClean="0"/>
              <a:t>      </a:t>
            </a:r>
            <a:r>
              <a:rPr lang="en-US" sz="2800" b="1" dirty="0" smtClean="0"/>
              <a:t>Test </a:t>
            </a:r>
            <a:r>
              <a:rPr lang="en-US" sz="2800" b="1" dirty="0"/>
              <a:t>setup when using the </a:t>
            </a:r>
            <a:r>
              <a:rPr lang="en-US" sz="2800" b="1" dirty="0" smtClean="0"/>
              <a:t>stand</a:t>
            </a:r>
            <a:endParaRPr lang="ru-RU" sz="2800" b="1" dirty="0"/>
          </a:p>
        </p:txBody>
      </p:sp>
    </p:spTree>
    <p:extLst>
      <p:ext uri="{BB962C8B-B14F-4D97-AF65-F5344CB8AC3E}">
        <p14:creationId xmlns:p14="http://schemas.microsoft.com/office/powerpoint/2010/main" val="36152168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Группа 9"/>
          <p:cNvGrpSpPr/>
          <p:nvPr/>
        </p:nvGrpSpPr>
        <p:grpSpPr>
          <a:xfrm>
            <a:off x="1" y="6410324"/>
            <a:ext cx="12191999" cy="447675"/>
            <a:chOff x="1" y="6235700"/>
            <a:chExt cx="12191999" cy="622300"/>
          </a:xfrm>
        </p:grpSpPr>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12" name="Рисунок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3425" y="76201"/>
            <a:ext cx="1692275" cy="660400"/>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pic>
        <p:nvPicPr>
          <p:cNvPr id="16" name="Рисунок 15" descr="Логотип TST-16 а.PNG"/>
          <p:cNvPicPr/>
          <p:nvPr/>
        </p:nvPicPr>
        <p:blipFill>
          <a:blip r:embed="rId5" cstate="print"/>
          <a:stretch>
            <a:fillRect/>
          </a:stretch>
        </p:blipFill>
        <p:spPr>
          <a:xfrm>
            <a:off x="10040292" y="100812"/>
            <a:ext cx="1729556" cy="662753"/>
          </a:xfrm>
          <a:prstGeom prst="rect">
            <a:avLst/>
          </a:prstGeom>
        </p:spPr>
      </p:pic>
      <p:pic>
        <p:nvPicPr>
          <p:cNvPr id="1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6451" t="20072" r="26829" b="26176"/>
          <a:stretch/>
        </p:blipFill>
        <p:spPr bwMode="auto">
          <a:xfrm>
            <a:off x="1554963" y="1002566"/>
            <a:ext cx="9082072" cy="5302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a:spLocks noChangeArrowheads="1"/>
          </p:cNvSpPr>
          <p:nvPr/>
        </p:nvSpPr>
        <p:spPr bwMode="auto">
          <a:xfrm>
            <a:off x="0" y="771734"/>
            <a:ext cx="12192000" cy="461665"/>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altLang="ru-RU" sz="2400" b="1" dirty="0">
                <a:solidFill>
                  <a:schemeClr val="bg1"/>
                </a:solidFill>
                <a:latin typeface="Arial Unicode MS" pitchFamily="34" charset="-128"/>
                <a:cs typeface="Arial" pitchFamily="34" charset="0"/>
              </a:rPr>
              <a:t>Topology of equipment the monitoring system at the facility </a:t>
            </a:r>
            <a:endParaRPr kumimoji="0" lang="en-US" altLang="ru-RU" sz="2400" b="1" i="0" u="none" strike="noStrike" cap="none" normalizeH="0" baseline="0" dirty="0" smtClean="0">
              <a:ln>
                <a:noFill/>
              </a:ln>
              <a:solidFill>
                <a:schemeClr val="bg1"/>
              </a:solidFill>
              <a:effectLst/>
              <a:latin typeface="Arial Unicode MS" pitchFamily="34" charset="-128"/>
              <a:cs typeface="Arial" pitchFamily="34" charset="0"/>
            </a:endParaRPr>
          </a:p>
        </p:txBody>
      </p:sp>
    </p:spTree>
    <p:extLst>
      <p:ext uri="{BB962C8B-B14F-4D97-AF65-F5344CB8AC3E}">
        <p14:creationId xmlns:p14="http://schemas.microsoft.com/office/powerpoint/2010/main" val="19009114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grpSp>
        <p:nvGrpSpPr>
          <p:cNvPr id="5" name="Группа 4"/>
          <p:cNvGrpSpPr/>
          <p:nvPr/>
        </p:nvGrpSpPr>
        <p:grpSpPr>
          <a:xfrm>
            <a:off x="60961" y="6389998"/>
            <a:ext cx="12106655" cy="468002"/>
            <a:chOff x="1" y="6235700"/>
            <a:chExt cx="12191999" cy="622300"/>
          </a:xfrm>
        </p:grpSpPr>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sp>
        <p:nvSpPr>
          <p:cNvPr id="8" name="Прямоугольник 7"/>
          <p:cNvSpPr/>
          <p:nvPr/>
        </p:nvSpPr>
        <p:spPr>
          <a:xfrm>
            <a:off x="1048512" y="1364589"/>
            <a:ext cx="10655808" cy="4524315"/>
          </a:xfrm>
          <a:prstGeom prst="rect">
            <a:avLst/>
          </a:prstGeom>
        </p:spPr>
        <p:txBody>
          <a:bodyPr wrap="square">
            <a:spAutoFit/>
          </a:bodyPr>
          <a:lstStyle/>
          <a:p>
            <a:pPr marL="269875" indent="-269875">
              <a:buFont typeface="Wingdings" panose="05000000000000000000" pitchFamily="2" charset="2"/>
              <a:buChar char="Ø"/>
            </a:pPr>
            <a:r>
              <a:rPr lang="en-US" b="1" i="1" dirty="0">
                <a:latin typeface="Times New Roman" pitchFamily="18" charset="0"/>
                <a:cs typeface="Times New Roman" pitchFamily="18" charset="0"/>
              </a:rPr>
              <a:t>How the problem is solved now</a:t>
            </a:r>
            <a:r>
              <a:rPr lang="ru-RU" b="1" i="1" dirty="0" smtClean="0">
                <a:solidFill>
                  <a:srgbClr val="000000"/>
                </a:solidFill>
                <a:latin typeface="Times New Roman" panose="02020603050405020304" pitchFamily="18" charset="0"/>
                <a:cs typeface="Times New Roman" panose="02020603050405020304" pitchFamily="18" charset="0"/>
              </a:rPr>
              <a:t> </a:t>
            </a:r>
          </a:p>
          <a:p>
            <a:pPr algn="just"/>
            <a:r>
              <a:rPr lang="ru-RU" dirty="0" smtClean="0">
                <a:solidFill>
                  <a:srgbClr val="000000"/>
                </a:solidFill>
                <a:cs typeface="Times New Roman" panose="02020603050405020304" pitchFamily="18" charset="0"/>
              </a:rPr>
              <a:t>	</a:t>
            </a:r>
            <a:r>
              <a:rPr lang="en-US" dirty="0"/>
              <a:t> At present, the problem of monitoring the flows of lumpy ore at the GOK is solved as follows:</a:t>
            </a:r>
            <a:endParaRPr lang="ru-RU" dirty="0">
              <a:solidFill>
                <a:srgbClr val="000000"/>
              </a:solidFill>
              <a:cs typeface="Times New Roman" panose="02020603050405020304" pitchFamily="18" charset="0"/>
            </a:endParaRPr>
          </a:p>
          <a:p>
            <a:pPr marL="450850" lvl="1" indent="-268288" algn="just">
              <a:buFont typeface="Arial" panose="020B0604020202020204" pitchFamily="34" charset="0"/>
              <a:buChar char="•"/>
            </a:pPr>
            <a:r>
              <a:rPr lang="en-US" dirty="0"/>
              <a:t>If the scheme of receipt of ore raw materials for processing is single-flow (raw materials from different mines or quarries are recycled sequentially), measurements are carried out after the first technological operation for its processing - crushing, where the condition of small fractionality is a priori</a:t>
            </a:r>
            <a:r>
              <a:rPr lang="en-US" dirty="0" smtClean="0"/>
              <a:t>.</a:t>
            </a:r>
            <a:endParaRPr lang="ru-RU" dirty="0"/>
          </a:p>
          <a:p>
            <a:pPr marL="450850" lvl="1" indent="-268288" algn="just">
              <a:buFont typeface="Arial" panose="020B0604020202020204" pitchFamily="34" charset="0"/>
              <a:buChar char="•"/>
            </a:pPr>
            <a:r>
              <a:rPr lang="en-US" dirty="0"/>
              <a:t>If there are several commodity flows (a multi-flow scheme for the receipt of raw materials), then the condition for the identity of quality indicators for raw and crushed flows is violated. Then, they either distinguish a representative part of the raw material stream coming in for processing and make it small fraction before measurement, or by dispatching they separate the moments of receiving raw materials from different sources, turning the multi-stream into a sequence of monostreams.</a:t>
            </a:r>
            <a:endParaRPr lang="ru-RU" dirty="0"/>
          </a:p>
          <a:p>
            <a:pPr marL="269875" indent="-269875" algn="just">
              <a:buFont typeface="Wingdings" panose="05000000000000000000" pitchFamily="2" charset="2"/>
              <a:buChar char="Ø"/>
              <a:tabLst>
                <a:tab pos="269875" algn="l"/>
              </a:tabLst>
            </a:pPr>
            <a:r>
              <a:rPr lang="en-US" b="1" i="1" dirty="0">
                <a:latin typeface="Times New Roman" pitchFamily="18" charset="0"/>
                <a:cs typeface="Times New Roman" pitchFamily="18" charset="0"/>
              </a:rPr>
              <a:t>Why existing solutions to the problem do not meet the needs of the market</a:t>
            </a:r>
            <a:endParaRPr lang="ru-RU" b="1" i="1" dirty="0">
              <a:solidFill>
                <a:srgbClr val="000000"/>
              </a:solidFill>
              <a:latin typeface="Times New Roman" pitchFamily="18" charset="0"/>
              <a:cs typeface="Times New Roman" pitchFamily="18" charset="0"/>
            </a:endParaRPr>
          </a:p>
          <a:p>
            <a:pPr lvl="0" indent="449263" algn="just">
              <a:tabLst>
                <a:tab pos="449263" algn="l"/>
                <a:tab pos="538163" algn="l"/>
                <a:tab pos="628650" algn="l"/>
                <a:tab pos="719138" algn="l"/>
              </a:tabLst>
            </a:pPr>
            <a:r>
              <a:rPr lang="en-US" dirty="0"/>
              <a:t>The technologies of input control of flows of mineral raw materials used in practice are not sufficiently operational and are focused on monitoring of fine fractional flows and a single-stream scheme for their receipt for processing.</a:t>
            </a:r>
            <a:endParaRPr lang="ru-RU" dirty="0" smtClean="0"/>
          </a:p>
          <a:p>
            <a:pPr lvl="0" indent="449263" algn="just">
              <a:tabLst>
                <a:tab pos="449263" algn="l"/>
                <a:tab pos="538163" algn="l"/>
                <a:tab pos="628650" algn="l"/>
                <a:tab pos="719138" algn="l"/>
              </a:tabLst>
            </a:pPr>
            <a:r>
              <a:rPr lang="en-US" dirty="0"/>
              <a:t>Adaptation of existing technologies for multithreaded schemes leads to an increase in monitoring time or a linear increase in the cost of the corresponding complex of technical means.</a:t>
            </a:r>
            <a:endParaRPr lang="ru-RU" dirty="0"/>
          </a:p>
        </p:txBody>
      </p:sp>
      <p:pic>
        <p:nvPicPr>
          <p:cNvPr id="9" name="Рисунок 8" descr="Логотип TST-16 а.PNG"/>
          <p:cNvPicPr/>
          <p:nvPr/>
        </p:nvPicPr>
        <p:blipFill>
          <a:blip r:embed="rId4" cstate="print"/>
          <a:stretch>
            <a:fillRect/>
          </a:stretch>
        </p:blipFill>
        <p:spPr>
          <a:xfrm>
            <a:off x="10272214" y="149691"/>
            <a:ext cx="1729556" cy="662753"/>
          </a:xfrm>
          <a:prstGeom prst="rect">
            <a:avLst/>
          </a:prstGeom>
        </p:spPr>
      </p:pic>
      <p:sp>
        <p:nvSpPr>
          <p:cNvPr id="10" name="TextBox 9"/>
          <p:cNvSpPr txBox="1"/>
          <p:nvPr/>
        </p:nvSpPr>
        <p:spPr>
          <a:xfrm>
            <a:off x="3391014" y="784895"/>
            <a:ext cx="5787931" cy="584775"/>
          </a:xfrm>
          <a:prstGeom prst="rect">
            <a:avLst/>
          </a:prstGeom>
          <a:noFill/>
        </p:spPr>
        <p:txBody>
          <a:bodyPr wrap="none" rtlCol="0">
            <a:spAutoFit/>
          </a:bodyPr>
          <a:lstStyle/>
          <a:p>
            <a:pPr algn="ctr"/>
            <a:r>
              <a:rPr lang="en-US" sz="3200" b="1" dirty="0">
                <a:solidFill>
                  <a:schemeClr val="accent5">
                    <a:lumMod val="75000"/>
                  </a:schemeClr>
                </a:solidFill>
                <a:effectLst>
                  <a:outerShdw blurRad="38100" dist="38100" dir="2700000" algn="tl">
                    <a:srgbClr val="000000">
                      <a:alpha val="43137"/>
                    </a:srgbClr>
                  </a:outerShdw>
                </a:effectLst>
              </a:rPr>
              <a:t>Existing solutions to the problem</a:t>
            </a:r>
            <a:endParaRPr lang="ru-RU" sz="3200" b="1" dirty="0">
              <a:solidFill>
                <a:schemeClr val="accent5">
                  <a:lumMod val="75000"/>
                </a:schemeClr>
              </a:solidFill>
              <a:effectLst>
                <a:outerShdw blurRad="38100" dist="38100" dir="2700000" algn="tl">
                  <a:srgbClr val="000000">
                    <a:alpha val="43137"/>
                  </a:srgbClr>
                </a:outerShdw>
              </a:effectLst>
              <a:latin typeface="Cuprum" panose="02000506000000020004" pitchFamily="2" charset="0"/>
            </a:endParaRPr>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3089" y="102066"/>
            <a:ext cx="1643061" cy="699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45176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3089" y="63966"/>
            <a:ext cx="1643061" cy="699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50272" y="915929"/>
            <a:ext cx="7560301" cy="5109091"/>
          </a:xfrm>
          <a:prstGeom prst="rect">
            <a:avLst/>
          </a:prstGeom>
        </p:spPr>
        <p:txBody>
          <a:bodyPr wrap="square">
            <a:spAutoFit/>
          </a:bodyPr>
          <a:lstStyle/>
          <a:p>
            <a:pPr indent="-285750">
              <a:buFont typeface="Wingdings" panose="05000000000000000000" pitchFamily="2" charset="2"/>
              <a:buChar char="Ø"/>
            </a:pPr>
            <a:r>
              <a:rPr lang="ru-RU" b="1" i="1" dirty="0" smtClean="0">
                <a:solidFill>
                  <a:srgbClr val="000000"/>
                </a:solidFill>
                <a:latin typeface="Times New Roman" panose="02020603050405020304" pitchFamily="18" charset="0"/>
                <a:cs typeface="Times New Roman" pitchFamily="18" charset="0"/>
              </a:rPr>
              <a:t> </a:t>
            </a:r>
            <a:r>
              <a:rPr lang="en-US" b="1" i="1" dirty="0">
                <a:latin typeface="Times New Roman" pitchFamily="18" charset="0"/>
                <a:cs typeface="Times New Roman" pitchFamily="18" charset="0"/>
              </a:rPr>
              <a:t>A set of products based on the proposed technology</a:t>
            </a:r>
            <a:endParaRPr lang="ru-RU" b="1" i="1" dirty="0" smtClean="0">
              <a:solidFill>
                <a:srgbClr val="000000"/>
              </a:solidFill>
              <a:latin typeface="Times New Roman" panose="02020603050405020304" pitchFamily="18" charset="0"/>
              <a:cs typeface="Times New Roman" pitchFamily="18" charset="0"/>
            </a:endParaRPr>
          </a:p>
          <a:p>
            <a:pPr algn="just">
              <a:spcAft>
                <a:spcPts val="600"/>
              </a:spcAft>
              <a:tabLst>
                <a:tab pos="358775" algn="l"/>
              </a:tabLst>
            </a:pPr>
            <a:r>
              <a:rPr lang="ru-RU" dirty="0" smtClean="0">
                <a:solidFill>
                  <a:srgbClr val="000000"/>
                </a:solidFill>
                <a:latin typeface="Times New Roman" panose="02020603050405020304" pitchFamily="18" charset="0"/>
              </a:rPr>
              <a:t>	</a:t>
            </a:r>
            <a:r>
              <a:rPr lang="en-US" sz="1600" dirty="0"/>
              <a:t> The technology is delivered to the market as a basic set of software and hardware, ready for use both individually and as part of an automated operational monitoring system </a:t>
            </a:r>
            <a:r>
              <a:rPr lang="en-US" sz="1600" dirty="0" smtClean="0"/>
              <a:t>(</a:t>
            </a:r>
            <a:r>
              <a:rPr lang="en-US" sz="1600" dirty="0">
                <a:cs typeface="Times New Roman" pitchFamily="18" charset="0"/>
              </a:rPr>
              <a:t>AS ICQO</a:t>
            </a:r>
            <a:r>
              <a:rPr lang="en-US" sz="1600" dirty="0" smtClean="0"/>
              <a:t>). </a:t>
            </a:r>
            <a:r>
              <a:rPr lang="en-US" sz="1600" dirty="0"/>
              <a:t>Related services are also subject to the market (see the next slide</a:t>
            </a:r>
            <a:r>
              <a:rPr lang="en-US" sz="1600" dirty="0" smtClean="0"/>
              <a:t>)</a:t>
            </a:r>
            <a:r>
              <a:rPr lang="ru-RU" sz="1600" dirty="0" smtClean="0"/>
              <a:t>.</a:t>
            </a:r>
            <a:endParaRPr lang="ru-RU" sz="1600" i="1" dirty="0" smtClean="0">
              <a:solidFill>
                <a:srgbClr val="FF0000"/>
              </a:solidFill>
            </a:endParaRPr>
          </a:p>
          <a:p>
            <a:pPr indent="-285750" algn="just">
              <a:buFont typeface="Wingdings" panose="05000000000000000000" pitchFamily="2" charset="2"/>
              <a:buChar char="Ø"/>
              <a:tabLst>
                <a:tab pos="449263" algn="l"/>
              </a:tabLst>
            </a:pPr>
            <a:r>
              <a:rPr lang="en-US" b="1" i="1" dirty="0">
                <a:latin typeface="Times New Roman" pitchFamily="18" charset="0"/>
                <a:cs typeface="Times New Roman" pitchFamily="18" charset="0"/>
              </a:rPr>
              <a:t>Functions implemented in the framework of the proposed solution</a:t>
            </a:r>
            <a:endParaRPr lang="ru-RU" b="1" i="1" dirty="0">
              <a:latin typeface="Times New Roman" pitchFamily="18" charset="0"/>
              <a:cs typeface="Times New Roman" pitchFamily="18" charset="0"/>
            </a:endParaRPr>
          </a:p>
          <a:p>
            <a:pPr algn="just">
              <a:tabLst>
                <a:tab pos="449263" algn="l"/>
              </a:tabLst>
            </a:pPr>
            <a:r>
              <a:rPr lang="ru-RU" dirty="0"/>
              <a:t>	</a:t>
            </a:r>
            <a:r>
              <a:rPr lang="en-US" sz="1600" dirty="0"/>
              <a:t> The set of technology products implements the following functions:</a:t>
            </a:r>
            <a:endParaRPr lang="ru-RU" sz="1600" dirty="0"/>
          </a:p>
          <a:p>
            <a:pPr marL="446088" lvl="3" indent="-182563" algn="just">
              <a:buFont typeface="Arial" panose="020B0604020202020204" pitchFamily="34" charset="0"/>
              <a:buChar char="•"/>
            </a:pPr>
            <a:r>
              <a:rPr lang="en-US" sz="1600" dirty="0"/>
              <a:t>Input control of volumes and quality of large-scale flows of raw materials of an enterprise in real time, taking into account a multithreaded processing scheme</a:t>
            </a:r>
            <a:r>
              <a:rPr lang="ru-RU" sz="1600" dirty="0" smtClean="0">
                <a:ea typeface="Times New Roman"/>
                <a:cs typeface="Times New Roman"/>
              </a:rPr>
              <a:t>  </a:t>
            </a:r>
            <a:endParaRPr lang="ru-RU" sz="1600" dirty="0">
              <a:ea typeface="Times New Roman"/>
              <a:cs typeface="Times New Roman"/>
            </a:endParaRPr>
          </a:p>
          <a:p>
            <a:pPr marL="446088" lvl="3" indent="-182563" algn="just">
              <a:buFont typeface="Arial" panose="020B0604020202020204" pitchFamily="34" charset="0"/>
              <a:buChar char="•"/>
            </a:pPr>
            <a:r>
              <a:rPr lang="en-US" sz="1600" dirty="0"/>
              <a:t>Informational support for accounting of cost-accounting relations between the mining and processing areas of the mining processing enterprise</a:t>
            </a:r>
            <a:endParaRPr lang="ru-RU" sz="1600" dirty="0">
              <a:ea typeface="Times New Roman"/>
              <a:cs typeface="Times New Roman"/>
            </a:endParaRPr>
          </a:p>
          <a:p>
            <a:pPr marL="446088" lvl="3" indent="-182563" algn="just">
              <a:spcAft>
                <a:spcPts val="600"/>
              </a:spcAft>
              <a:buFont typeface="Arial" panose="020B0604020202020204" pitchFamily="34" charset="0"/>
              <a:buChar char="•"/>
            </a:pPr>
            <a:r>
              <a:rPr lang="en-US" sz="1600" dirty="0"/>
              <a:t>Formation of summary data and reports to coordinate the work of the production chain “mining-crushing-enrichment”</a:t>
            </a:r>
            <a:endParaRPr lang="ru-RU" sz="1600" dirty="0">
              <a:ea typeface="Times New Roman"/>
              <a:cs typeface="Times New Roman"/>
            </a:endParaRPr>
          </a:p>
          <a:p>
            <a:pPr indent="179388" algn="just">
              <a:buClrTx/>
              <a:buFont typeface="Wingdings" panose="05000000000000000000" pitchFamily="2" charset="2"/>
              <a:buChar char="Ø"/>
              <a:tabLst>
                <a:tab pos="182563" algn="l"/>
                <a:tab pos="450850" algn="l"/>
              </a:tabLst>
            </a:pPr>
            <a:r>
              <a:rPr lang="ru-RU" b="1" i="1" dirty="0" smtClean="0">
                <a:solidFill>
                  <a:srgbClr val="000000"/>
                </a:solidFill>
              </a:rPr>
              <a:t> </a:t>
            </a:r>
            <a:r>
              <a:rPr lang="en-US" b="1" i="1" dirty="0">
                <a:solidFill>
                  <a:srgbClr val="000000"/>
                </a:solidFill>
                <a:latin typeface="Times New Roman" pitchFamily="18" charset="0"/>
                <a:cs typeface="Times New Roman" pitchFamily="18" charset="0"/>
              </a:rPr>
              <a:t>Principle of monitoring based on the proposed technology </a:t>
            </a:r>
            <a:r>
              <a:rPr lang="ru-RU" b="1" i="1" dirty="0">
                <a:solidFill>
                  <a:srgbClr val="000000"/>
                </a:solidFill>
              </a:rPr>
              <a:t>	</a:t>
            </a:r>
            <a:r>
              <a:rPr lang="ru-RU" b="1" i="1" dirty="0" smtClean="0">
                <a:solidFill>
                  <a:srgbClr val="000000"/>
                </a:solidFill>
              </a:rPr>
              <a:t>		</a:t>
            </a:r>
            <a:r>
              <a:rPr lang="en-US" sz="1600" dirty="0"/>
              <a:t> The principle of monitoring based on the proposed technology is fundamentally different from those offered on the market.</a:t>
            </a:r>
            <a:r>
              <a:rPr lang="ru-RU" sz="1600" dirty="0" smtClean="0"/>
              <a:t> </a:t>
            </a:r>
            <a:r>
              <a:rPr lang="en-US" sz="1600" dirty="0"/>
              <a:t>Instead of direct measurements of the qualitative and quantitative characteristics of lumpy ore flows at the input of the ore preparation, the measurements and analytical processing of similar indicators of the mixed discrete-continuous ore flow after the crushing operation are made taking into account its temporal characteristics and  chronology of </a:t>
            </a:r>
            <a:r>
              <a:rPr lang="en-US" sz="1600" dirty="0" smtClean="0"/>
              <a:t>formation</a:t>
            </a:r>
            <a:r>
              <a:rPr lang="ru-RU" sz="1600" dirty="0" smtClean="0"/>
              <a:t>.</a:t>
            </a:r>
            <a:endParaRPr lang="ru-RU" sz="1600" dirty="0"/>
          </a:p>
        </p:txBody>
      </p:sp>
      <p:grpSp>
        <p:nvGrpSpPr>
          <p:cNvPr id="6" name="Группа 5"/>
          <p:cNvGrpSpPr/>
          <p:nvPr/>
        </p:nvGrpSpPr>
        <p:grpSpPr>
          <a:xfrm>
            <a:off x="0" y="6363574"/>
            <a:ext cx="12192000" cy="494426"/>
            <a:chOff x="-79246" y="6145881"/>
            <a:chExt cx="12192000" cy="62230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6" y="6145881"/>
              <a:ext cx="6095999" cy="622300"/>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6753" y="6145881"/>
              <a:ext cx="6096001" cy="622300"/>
            </a:xfrm>
            <a:prstGeom prst="rect">
              <a:avLst/>
            </a:prstGeom>
          </p:spPr>
        </p:pic>
      </p:gr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sp>
        <p:nvSpPr>
          <p:cNvPr id="10" name="TextBox 9"/>
          <p:cNvSpPr txBox="1"/>
          <p:nvPr/>
        </p:nvSpPr>
        <p:spPr>
          <a:xfrm>
            <a:off x="4676049" y="444213"/>
            <a:ext cx="3278270" cy="584775"/>
          </a:xfrm>
          <a:prstGeom prst="rect">
            <a:avLst/>
          </a:prstGeom>
          <a:noFill/>
        </p:spPr>
        <p:txBody>
          <a:bodyPr wrap="none" rtlCol="0">
            <a:spAutoFit/>
          </a:bodyPr>
          <a:lstStyle/>
          <a:p>
            <a:pPr algn="ctr"/>
            <a:r>
              <a:rPr lang="en-US" sz="3200" b="1" dirty="0">
                <a:solidFill>
                  <a:schemeClr val="accent5">
                    <a:lumMod val="75000"/>
                  </a:schemeClr>
                </a:solidFill>
                <a:effectLst>
                  <a:outerShdw blurRad="38100" dist="38100" dir="2700000" algn="tl">
                    <a:srgbClr val="000000">
                      <a:alpha val="43137"/>
                    </a:srgbClr>
                  </a:outerShdw>
                </a:effectLst>
              </a:rPr>
              <a:t>Proposed solution</a:t>
            </a:r>
            <a:endParaRPr lang="ru-RU" sz="3200" b="1" dirty="0">
              <a:solidFill>
                <a:schemeClr val="accent5">
                  <a:lumMod val="75000"/>
                </a:schemeClr>
              </a:solidFill>
              <a:effectLst>
                <a:outerShdw blurRad="38100" dist="38100" dir="2700000" algn="tl">
                  <a:srgbClr val="000000">
                    <a:alpha val="43137"/>
                  </a:srgbClr>
                </a:outerShdw>
              </a:effectLst>
              <a:latin typeface="Cuprum" panose="02000506000000020004" pitchFamily="2" charset="0"/>
            </a:endParaRPr>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998" y="1292932"/>
            <a:ext cx="1901561" cy="1623940"/>
          </a:xfrm>
          <a:prstGeom prst="rect">
            <a:avLst/>
          </a:prstGeom>
        </p:spPr>
      </p:pic>
      <p:grpSp>
        <p:nvGrpSpPr>
          <p:cNvPr id="12" name="Группа 11"/>
          <p:cNvGrpSpPr/>
          <p:nvPr/>
        </p:nvGrpSpPr>
        <p:grpSpPr>
          <a:xfrm>
            <a:off x="376765" y="736601"/>
            <a:ext cx="1985699" cy="5619381"/>
            <a:chOff x="570124" y="788488"/>
            <a:chExt cx="2091434" cy="5775604"/>
          </a:xfrm>
        </p:grpSpPr>
        <p:sp>
          <p:nvSpPr>
            <p:cNvPr id="13" name="Прямоугольник 12"/>
            <p:cNvSpPr/>
            <p:nvPr/>
          </p:nvSpPr>
          <p:spPr>
            <a:xfrm>
              <a:off x="571499" y="809421"/>
              <a:ext cx="2041073" cy="57546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TextBox 13"/>
            <p:cNvSpPr txBox="1"/>
            <p:nvPr/>
          </p:nvSpPr>
          <p:spPr>
            <a:xfrm>
              <a:off x="571498" y="788488"/>
              <a:ext cx="2049237" cy="474500"/>
            </a:xfrm>
            <a:prstGeom prst="rect">
              <a:avLst/>
            </a:prstGeom>
            <a:noFill/>
          </p:spPr>
          <p:txBody>
            <a:bodyPr wrap="square" rtlCol="0">
              <a:spAutoFit/>
            </a:bodyPr>
            <a:lstStyle/>
            <a:p>
              <a:pPr algn="ctr"/>
              <a:r>
                <a:rPr lang="en-US" sz="1400" i="1" dirty="0" smtClean="0">
                  <a:solidFill>
                    <a:schemeClr val="bg1"/>
                  </a:solidFill>
                </a:rPr>
                <a:t>AS</a:t>
              </a:r>
              <a:r>
                <a:rPr lang="ru-RU" sz="1400" i="1" dirty="0" smtClean="0">
                  <a:solidFill>
                    <a:schemeClr val="bg1"/>
                  </a:solidFill>
                </a:rPr>
                <a:t> </a:t>
              </a:r>
              <a:r>
                <a:rPr lang="en-US" sz="1400" i="1" dirty="0" smtClean="0">
                  <a:solidFill>
                    <a:schemeClr val="bg1"/>
                  </a:solidFill>
                </a:rPr>
                <a:t>ICQO</a:t>
              </a:r>
              <a:r>
                <a:rPr lang="ru-RU" sz="1400" i="1" dirty="0" smtClean="0">
                  <a:solidFill>
                    <a:schemeClr val="bg1"/>
                  </a:solidFill>
                </a:rPr>
                <a:t> </a:t>
              </a:r>
            </a:p>
            <a:p>
              <a:pPr algn="ctr"/>
              <a:r>
                <a:rPr lang="en-US" sz="1000" i="1" dirty="0" smtClean="0">
                  <a:solidFill>
                    <a:schemeClr val="bg1"/>
                  </a:solidFill>
                </a:rPr>
                <a:t>HardWare</a:t>
              </a:r>
              <a:endParaRPr lang="ru-RU" sz="1000" i="1" dirty="0">
                <a:solidFill>
                  <a:schemeClr val="bg1"/>
                </a:solidFill>
              </a:endParaRPr>
            </a:p>
          </p:txBody>
        </p:sp>
        <p:pic>
          <p:nvPicPr>
            <p:cNvPr id="15" name="Picture 3" descr="C:\Users\i5\Downloads\20180924_165048_resized.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7273" r="2526"/>
            <a:stretch/>
          </p:blipFill>
          <p:spPr bwMode="auto">
            <a:xfrm>
              <a:off x="664035" y="5044786"/>
              <a:ext cx="1855008" cy="14031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16" name="Группа 15"/>
            <p:cNvGrpSpPr/>
            <p:nvPr/>
          </p:nvGrpSpPr>
          <p:grpSpPr>
            <a:xfrm>
              <a:off x="689846" y="1218437"/>
              <a:ext cx="1819422" cy="1698436"/>
              <a:chOff x="634760" y="1469871"/>
              <a:chExt cx="1816950" cy="1866267"/>
            </a:xfrm>
          </p:grpSpPr>
          <p:pic>
            <p:nvPicPr>
              <p:cNvPr id="20" name="Рисунок 19"/>
              <p:cNvPicPr/>
              <p:nvPr/>
            </p:nvPicPr>
            <p:blipFill rotWithShape="1">
              <a:blip r:embed="rId7" cstate="print">
                <a:extLst>
                  <a:ext uri="{28A0092B-C50C-407E-A947-70E740481C1C}">
                    <a14:useLocalDpi xmlns:a14="http://schemas.microsoft.com/office/drawing/2010/main" val="0"/>
                  </a:ext>
                </a:extLst>
              </a:blip>
              <a:srcRect l="30075" t="30956" r="60974" b="12191"/>
              <a:stretch/>
            </p:blipFill>
            <p:spPr bwMode="auto">
              <a:xfrm>
                <a:off x="634760" y="1469872"/>
                <a:ext cx="590840" cy="1866266"/>
              </a:xfrm>
              <a:prstGeom prst="rect">
                <a:avLst/>
              </a:prstGeom>
              <a:ln>
                <a:noFill/>
              </a:ln>
              <a:extLst>
                <a:ext uri="{53640926-AAD7-44D8-BBD7-CCE9431645EC}">
                  <a14:shadowObscured xmlns:a14="http://schemas.microsoft.com/office/drawing/2010/main"/>
                </a:ext>
              </a:extLst>
            </p:spPr>
          </p:pic>
          <p:pic>
            <p:nvPicPr>
              <p:cNvPr id="21" name="Рисунок 20"/>
              <p:cNvPicPr/>
              <p:nvPr/>
            </p:nvPicPr>
            <p:blipFill rotWithShape="1">
              <a:blip r:embed="rId7" cstate="print">
                <a:extLst>
                  <a:ext uri="{28A0092B-C50C-407E-A947-70E740481C1C}">
                    <a14:useLocalDpi xmlns:a14="http://schemas.microsoft.com/office/drawing/2010/main" val="0"/>
                  </a:ext>
                </a:extLst>
              </a:blip>
              <a:srcRect l="43045" t="30956" r="46042" b="12191"/>
              <a:stretch/>
            </p:blipFill>
            <p:spPr bwMode="auto">
              <a:xfrm>
                <a:off x="1233763" y="1469872"/>
                <a:ext cx="660350" cy="1866266"/>
              </a:xfrm>
              <a:prstGeom prst="rect">
                <a:avLst/>
              </a:prstGeom>
              <a:ln>
                <a:noFill/>
              </a:ln>
              <a:extLst>
                <a:ext uri="{53640926-AAD7-44D8-BBD7-CCE9431645EC}">
                  <a14:shadowObscured xmlns:a14="http://schemas.microsoft.com/office/drawing/2010/main"/>
                </a:ext>
              </a:extLst>
            </p:spPr>
          </p:pic>
          <p:pic>
            <p:nvPicPr>
              <p:cNvPr id="22" name="Рисунок 21"/>
              <p:cNvPicPr/>
              <p:nvPr/>
            </p:nvPicPr>
            <p:blipFill rotWithShape="1">
              <a:blip r:embed="rId8" cstate="print">
                <a:extLst>
                  <a:ext uri="{28A0092B-C50C-407E-A947-70E740481C1C}">
                    <a14:useLocalDpi xmlns:a14="http://schemas.microsoft.com/office/drawing/2010/main" val="0"/>
                  </a:ext>
                </a:extLst>
              </a:blip>
              <a:srcRect l="73758" t="30956" r="14020" b="12191"/>
              <a:stretch/>
            </p:blipFill>
            <p:spPr bwMode="auto">
              <a:xfrm>
                <a:off x="1864177" y="1469871"/>
                <a:ext cx="587533" cy="1866266"/>
              </a:xfrm>
              <a:prstGeom prst="rect">
                <a:avLst/>
              </a:prstGeom>
              <a:ln>
                <a:noFill/>
              </a:ln>
              <a:extLst>
                <a:ext uri="{53640926-AAD7-44D8-BBD7-CCE9431645EC}">
                  <a14:shadowObscured xmlns:a14="http://schemas.microsoft.com/office/drawing/2010/main"/>
                </a:ext>
              </a:extLst>
            </p:spPr>
          </p:pic>
        </p:grpSp>
        <p:pic>
          <p:nvPicPr>
            <p:cNvPr id="17" name="Рисунок 16"/>
            <p:cNvPicPr/>
            <p:nvPr/>
          </p:nvPicPr>
          <p:blipFill rotWithShape="1">
            <a:blip r:embed="rId9" cstate="print">
              <a:extLst>
                <a:ext uri="{28A0092B-C50C-407E-A947-70E740481C1C}">
                  <a14:useLocalDpi xmlns:a14="http://schemas.microsoft.com/office/drawing/2010/main" val="0"/>
                </a:ext>
              </a:extLst>
            </a:blip>
            <a:srcRect l="18563" t="18085" r="50299" b="7978"/>
            <a:stretch/>
          </p:blipFill>
          <p:spPr bwMode="auto">
            <a:xfrm>
              <a:off x="698210" y="3143227"/>
              <a:ext cx="1811059" cy="165789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53640926-AAD7-44D8-BBD7-CCE9431645EC}">
                <a14:shadowObscured xmlns:a14="http://schemas.microsoft.com/office/drawing/2010/main"/>
              </a:ext>
            </a:extLst>
          </p:spPr>
        </p:pic>
        <p:sp>
          <p:nvSpPr>
            <p:cNvPr id="18" name="TextBox 17"/>
            <p:cNvSpPr txBox="1"/>
            <p:nvPr/>
          </p:nvSpPr>
          <p:spPr>
            <a:xfrm>
              <a:off x="698208" y="2913515"/>
              <a:ext cx="1811060" cy="253066"/>
            </a:xfrm>
            <a:prstGeom prst="rect">
              <a:avLst/>
            </a:prstGeom>
            <a:noFill/>
          </p:spPr>
          <p:txBody>
            <a:bodyPr wrap="square" rtlCol="0">
              <a:spAutoFit/>
            </a:bodyPr>
            <a:lstStyle/>
            <a:p>
              <a:pPr algn="ctr"/>
              <a:r>
                <a:rPr lang="en-US" sz="1000" b="1" i="1" dirty="0" smtClean="0">
                  <a:solidFill>
                    <a:schemeClr val="bg1"/>
                  </a:solidFill>
                </a:rPr>
                <a:t>Structure</a:t>
              </a:r>
              <a:endParaRPr lang="ru-RU" sz="1000" b="1" i="1" dirty="0">
                <a:solidFill>
                  <a:schemeClr val="bg1"/>
                </a:solidFill>
              </a:endParaRPr>
            </a:p>
          </p:txBody>
        </p:sp>
        <p:sp>
          <p:nvSpPr>
            <p:cNvPr id="19" name="TextBox 18"/>
            <p:cNvSpPr txBox="1"/>
            <p:nvPr/>
          </p:nvSpPr>
          <p:spPr>
            <a:xfrm>
              <a:off x="570124" y="4833779"/>
              <a:ext cx="2091434" cy="411233"/>
            </a:xfrm>
            <a:prstGeom prst="rect">
              <a:avLst/>
            </a:prstGeom>
            <a:noFill/>
          </p:spPr>
          <p:txBody>
            <a:bodyPr wrap="square" rtlCol="0">
              <a:spAutoFit/>
            </a:bodyPr>
            <a:lstStyle/>
            <a:p>
              <a:pPr algn="ctr"/>
              <a:r>
                <a:rPr lang="en-US" sz="1000" b="1" i="1" dirty="0">
                  <a:solidFill>
                    <a:schemeClr val="bg1"/>
                  </a:solidFill>
                </a:rPr>
                <a:t>Assembly for adjustment on the </a:t>
              </a:r>
              <a:r>
                <a:rPr lang="en-US" sz="1000" b="1" i="1" dirty="0" smtClean="0">
                  <a:solidFill>
                    <a:schemeClr val="bg1"/>
                  </a:solidFill>
                </a:rPr>
                <a:t>ground</a:t>
              </a:r>
              <a:endParaRPr lang="ru-RU" sz="1000" b="1" i="1" dirty="0">
                <a:solidFill>
                  <a:schemeClr val="bg1"/>
                </a:solidFill>
              </a:endParaRPr>
            </a:p>
          </p:txBody>
        </p:sp>
      </p:grpSp>
      <p:pic>
        <p:nvPicPr>
          <p:cNvPr id="23" name="Рисунок 22" descr="Логотип TST-16 а.PNG"/>
          <p:cNvPicPr/>
          <p:nvPr/>
        </p:nvPicPr>
        <p:blipFill>
          <a:blip r:embed="rId10" cstate="print"/>
          <a:stretch>
            <a:fillRect/>
          </a:stretch>
        </p:blipFill>
        <p:spPr>
          <a:xfrm>
            <a:off x="10008109" y="73516"/>
            <a:ext cx="1729556" cy="662753"/>
          </a:xfrm>
          <a:prstGeom prst="rect">
            <a:avLst/>
          </a:prstGeom>
        </p:spPr>
      </p:pic>
      <p:grpSp>
        <p:nvGrpSpPr>
          <p:cNvPr id="24" name="Группа 23"/>
          <p:cNvGrpSpPr/>
          <p:nvPr/>
        </p:nvGrpSpPr>
        <p:grpSpPr>
          <a:xfrm>
            <a:off x="9863329" y="836828"/>
            <a:ext cx="2088576" cy="5571041"/>
            <a:chOff x="9980321" y="836828"/>
            <a:chExt cx="2076585" cy="5754671"/>
          </a:xfrm>
        </p:grpSpPr>
        <p:sp>
          <p:nvSpPr>
            <p:cNvPr id="25" name="Прямоугольник 24"/>
            <p:cNvSpPr/>
            <p:nvPr/>
          </p:nvSpPr>
          <p:spPr>
            <a:xfrm>
              <a:off x="10008109" y="836828"/>
              <a:ext cx="1993662" cy="57546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6" name="Рисунок 25"/>
            <p:cNvPicPr/>
            <p:nvPr/>
          </p:nvPicPr>
          <p:blipFill rotWithShape="1">
            <a:blip r:embed="rId11" cstate="print"/>
            <a:srcRect l="51428" t="12558" r="13507" b="4400"/>
            <a:stretch/>
          </p:blipFill>
          <p:spPr bwMode="auto">
            <a:xfrm>
              <a:off x="10241280" y="3129766"/>
              <a:ext cx="1496386" cy="1974618"/>
            </a:xfrm>
            <a:prstGeom prst="rect">
              <a:avLst/>
            </a:prstGeom>
            <a:noFill/>
            <a:ln w="9525">
              <a:noFill/>
              <a:miter lim="800000"/>
              <a:headEnd/>
              <a:tailEnd/>
            </a:ln>
          </p:spPr>
        </p:pic>
        <p:pic>
          <p:nvPicPr>
            <p:cNvPr id="27" name="Рисунок 26"/>
            <p:cNvPicPr/>
            <p:nvPr/>
          </p:nvPicPr>
          <p:blipFill rotWithShape="1">
            <a:blip r:embed="rId12" cstate="print">
              <a:extLst>
                <a:ext uri="{28A0092B-C50C-407E-A947-70E740481C1C}">
                  <a14:useLocalDpi xmlns:a14="http://schemas.microsoft.com/office/drawing/2010/main" val="0"/>
                </a:ext>
              </a:extLst>
            </a:blip>
            <a:srcRect l="54463" t="34637" r="34202" b="51540"/>
            <a:stretch/>
          </p:blipFill>
          <p:spPr bwMode="auto">
            <a:xfrm>
              <a:off x="10108827" y="1303840"/>
              <a:ext cx="1792224" cy="1527689"/>
            </a:xfrm>
            <a:prstGeom prst="rect">
              <a:avLst/>
            </a:prstGeom>
            <a:noFill/>
            <a:ln>
              <a:noFill/>
            </a:ln>
            <a:extLst/>
          </p:spPr>
        </p:pic>
        <p:sp>
          <p:nvSpPr>
            <p:cNvPr id="28" name="TextBox 27"/>
            <p:cNvSpPr txBox="1"/>
            <p:nvPr/>
          </p:nvSpPr>
          <p:spPr>
            <a:xfrm>
              <a:off x="9980321" y="855651"/>
              <a:ext cx="2049237" cy="476882"/>
            </a:xfrm>
            <a:prstGeom prst="rect">
              <a:avLst/>
            </a:prstGeom>
            <a:noFill/>
          </p:spPr>
          <p:txBody>
            <a:bodyPr wrap="square" rtlCol="0">
              <a:spAutoFit/>
            </a:bodyPr>
            <a:lstStyle/>
            <a:p>
              <a:pPr algn="ctr"/>
              <a:r>
                <a:rPr lang="en-US" sz="1400" i="1" dirty="0" smtClean="0">
                  <a:solidFill>
                    <a:schemeClr val="bg1"/>
                  </a:solidFill>
                </a:rPr>
                <a:t>AS</a:t>
              </a:r>
              <a:r>
                <a:rPr lang="ru-RU" sz="1400" i="1" dirty="0" smtClean="0">
                  <a:solidFill>
                    <a:schemeClr val="bg1"/>
                  </a:solidFill>
                </a:rPr>
                <a:t> </a:t>
              </a:r>
              <a:r>
                <a:rPr lang="en-US" sz="1400" i="1" dirty="0">
                  <a:solidFill>
                    <a:schemeClr val="bg1"/>
                  </a:solidFill>
                </a:rPr>
                <a:t>ICQO</a:t>
              </a:r>
              <a:r>
                <a:rPr lang="ru-RU" sz="1400" i="1" dirty="0" smtClean="0">
                  <a:solidFill>
                    <a:schemeClr val="bg1"/>
                  </a:solidFill>
                </a:rPr>
                <a:t> </a:t>
              </a:r>
            </a:p>
            <a:p>
              <a:pPr algn="ctr"/>
              <a:r>
                <a:rPr lang="en-US" sz="1000" b="1" i="1" dirty="0" smtClean="0">
                  <a:solidFill>
                    <a:schemeClr val="bg1"/>
                  </a:solidFill>
                </a:rPr>
                <a:t>Software</a:t>
              </a:r>
              <a:endParaRPr lang="ru-RU" sz="1000" b="1" i="1" dirty="0">
                <a:solidFill>
                  <a:schemeClr val="bg1"/>
                </a:solidFill>
              </a:endParaRPr>
            </a:p>
          </p:txBody>
        </p:sp>
        <p:pic>
          <p:nvPicPr>
            <p:cNvPr id="29" name="Рисунок 28"/>
            <p:cNvPicPr/>
            <p:nvPr/>
          </p:nvPicPr>
          <p:blipFill rotWithShape="1">
            <a:blip r:embed="rId13" cstate="print">
              <a:extLst>
                <a:ext uri="{28A0092B-C50C-407E-A947-70E740481C1C}">
                  <a14:useLocalDpi xmlns:a14="http://schemas.microsoft.com/office/drawing/2010/main" val="0"/>
                </a:ext>
              </a:extLst>
            </a:blip>
            <a:srcRect l="19482" t="11572" r="17644" b="9250"/>
            <a:stretch/>
          </p:blipFill>
          <p:spPr bwMode="auto">
            <a:xfrm>
              <a:off x="10108827" y="5376672"/>
              <a:ext cx="1792224" cy="1055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10008108" y="2920380"/>
              <a:ext cx="1993663" cy="254337"/>
            </a:xfrm>
            <a:prstGeom prst="rect">
              <a:avLst/>
            </a:prstGeom>
            <a:noFill/>
          </p:spPr>
          <p:txBody>
            <a:bodyPr wrap="square" rtlCol="0">
              <a:spAutoFit/>
            </a:bodyPr>
            <a:lstStyle/>
            <a:p>
              <a:pPr algn="ctr"/>
              <a:r>
                <a:rPr lang="en-US" sz="1000" b="1" i="1" dirty="0">
                  <a:solidFill>
                    <a:schemeClr val="bg1"/>
                  </a:solidFill>
                </a:rPr>
                <a:t>Copyright</a:t>
              </a:r>
              <a:endParaRPr lang="ru-RU" sz="1000" b="1" i="1" dirty="0">
                <a:solidFill>
                  <a:schemeClr val="bg1"/>
                </a:solidFill>
              </a:endParaRPr>
            </a:p>
          </p:txBody>
        </p:sp>
        <p:sp>
          <p:nvSpPr>
            <p:cNvPr id="31" name="TextBox 30"/>
            <p:cNvSpPr txBox="1"/>
            <p:nvPr/>
          </p:nvSpPr>
          <p:spPr>
            <a:xfrm>
              <a:off x="10063243" y="5160834"/>
              <a:ext cx="1993663" cy="254337"/>
            </a:xfrm>
            <a:prstGeom prst="rect">
              <a:avLst/>
            </a:prstGeom>
            <a:noFill/>
          </p:spPr>
          <p:txBody>
            <a:bodyPr wrap="square" rtlCol="0">
              <a:spAutoFit/>
            </a:bodyPr>
            <a:lstStyle/>
            <a:p>
              <a:pPr algn="ctr"/>
              <a:r>
                <a:rPr lang="en-US" sz="1000" b="1" i="1" dirty="0">
                  <a:solidFill>
                    <a:schemeClr val="bg1"/>
                  </a:solidFill>
                </a:rPr>
                <a:t>Design Solutions</a:t>
              </a:r>
              <a:endParaRPr lang="ru-RU" sz="1000" b="1" i="1" dirty="0">
                <a:solidFill>
                  <a:schemeClr val="bg1"/>
                </a:solidFill>
              </a:endParaRPr>
            </a:p>
          </p:txBody>
        </p:sp>
      </p:grpSp>
    </p:spTree>
    <p:extLst>
      <p:ext uri="{BB962C8B-B14F-4D97-AF65-F5344CB8AC3E}">
        <p14:creationId xmlns:p14="http://schemas.microsoft.com/office/powerpoint/2010/main" val="34804287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1" y="6235700"/>
            <a:ext cx="12191999" cy="622300"/>
            <a:chOff x="1" y="6235700"/>
            <a:chExt cx="12191999" cy="62230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pic>
        <p:nvPicPr>
          <p:cNvPr id="7" name="Рисунок 6" descr="Логотип TST-16 а.PNG"/>
          <p:cNvPicPr/>
          <p:nvPr/>
        </p:nvPicPr>
        <p:blipFill>
          <a:blip r:embed="rId3" cstate="print"/>
          <a:stretch>
            <a:fillRect/>
          </a:stretch>
        </p:blipFill>
        <p:spPr>
          <a:xfrm>
            <a:off x="10272214" y="149691"/>
            <a:ext cx="1729556" cy="662753"/>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sp>
        <p:nvSpPr>
          <p:cNvPr id="9" name="TextBox 8"/>
          <p:cNvSpPr txBox="1"/>
          <p:nvPr/>
        </p:nvSpPr>
        <p:spPr>
          <a:xfrm>
            <a:off x="3894587" y="679450"/>
            <a:ext cx="4841197" cy="584775"/>
          </a:xfrm>
          <a:prstGeom prst="rect">
            <a:avLst/>
          </a:prstGeom>
          <a:noFill/>
        </p:spPr>
        <p:txBody>
          <a:bodyPr wrap="none" rtlCol="0">
            <a:spAutoFit/>
          </a:bodyPr>
          <a:lstStyle/>
          <a:p>
            <a:pPr algn="ctr"/>
            <a:r>
              <a:rPr lang="en-US" sz="3200" b="1" dirty="0">
                <a:solidFill>
                  <a:schemeClr val="accent1">
                    <a:lumMod val="75000"/>
                  </a:schemeClr>
                </a:solidFill>
                <a:effectLst>
                  <a:outerShdw blurRad="38100" dist="38100" dir="2700000" algn="tl">
                    <a:srgbClr val="000000">
                      <a:alpha val="43137"/>
                    </a:srgbClr>
                  </a:outerShdw>
                </a:effectLst>
              </a:rPr>
              <a:t>Products and sales scheme</a:t>
            </a:r>
            <a:r>
              <a:rPr lang="ru-RU" sz="3200" dirty="0" smtClean="0">
                <a:solidFill>
                  <a:schemeClr val="accent5">
                    <a:lumMod val="75000"/>
                  </a:schemeClr>
                </a:solidFill>
                <a:latin typeface="Cuprum" panose="02000506000000020004" pitchFamily="2" charset="0"/>
              </a:rPr>
              <a:t> </a:t>
            </a:r>
            <a:endParaRPr lang="ru-RU" sz="3200" dirty="0">
              <a:solidFill>
                <a:schemeClr val="accent5">
                  <a:lumMod val="75000"/>
                </a:schemeClr>
              </a:solidFill>
              <a:latin typeface="Cuprum" panose="02000506000000020004" pitchFamily="2" charset="0"/>
            </a:endParaRP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3089" y="92541"/>
            <a:ext cx="1643061" cy="699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Рисунок 10"/>
          <p:cNvPicPr/>
          <p:nvPr/>
        </p:nvPicPr>
        <p:blipFill>
          <a:blip r:embed="rId6" cstate="print"/>
          <a:srcRect t="9668" b="14702"/>
          <a:stretch>
            <a:fillRect/>
          </a:stretch>
        </p:blipFill>
        <p:spPr bwMode="auto">
          <a:xfrm>
            <a:off x="2294443" y="1202320"/>
            <a:ext cx="7935408" cy="4979405"/>
          </a:xfrm>
          <a:prstGeom prst="rect">
            <a:avLst/>
          </a:prstGeom>
          <a:noFill/>
          <a:ln w="9525">
            <a:noFill/>
            <a:miter lim="800000"/>
            <a:headEnd/>
            <a:tailEnd/>
          </a:ln>
        </p:spPr>
      </p:pic>
    </p:spTree>
    <p:extLst>
      <p:ext uri="{BB962C8B-B14F-4D97-AF65-F5344CB8AC3E}">
        <p14:creationId xmlns:p14="http://schemas.microsoft.com/office/powerpoint/2010/main" val="11746844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3089" y="92541"/>
            <a:ext cx="1643061" cy="699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олилиния 4"/>
          <p:cNvSpPr/>
          <p:nvPr/>
        </p:nvSpPr>
        <p:spPr>
          <a:xfrm>
            <a:off x="1024128" y="1453457"/>
            <a:ext cx="10467405" cy="655759"/>
          </a:xfrm>
          <a:custGeom>
            <a:avLst/>
            <a:gdLst>
              <a:gd name="connsiteX0" fmla="*/ 0 w 4958080"/>
              <a:gd name="connsiteY0" fmla="*/ 130848 h 785070"/>
              <a:gd name="connsiteX1" fmla="*/ 130848 w 4958080"/>
              <a:gd name="connsiteY1" fmla="*/ 0 h 785070"/>
              <a:gd name="connsiteX2" fmla="*/ 4827232 w 4958080"/>
              <a:gd name="connsiteY2" fmla="*/ 0 h 785070"/>
              <a:gd name="connsiteX3" fmla="*/ 4958080 w 4958080"/>
              <a:gd name="connsiteY3" fmla="*/ 130848 h 785070"/>
              <a:gd name="connsiteX4" fmla="*/ 4958080 w 4958080"/>
              <a:gd name="connsiteY4" fmla="*/ 654222 h 785070"/>
              <a:gd name="connsiteX5" fmla="*/ 4827232 w 4958080"/>
              <a:gd name="connsiteY5" fmla="*/ 785070 h 785070"/>
              <a:gd name="connsiteX6" fmla="*/ 130848 w 4958080"/>
              <a:gd name="connsiteY6" fmla="*/ 785070 h 785070"/>
              <a:gd name="connsiteX7" fmla="*/ 0 w 4958080"/>
              <a:gd name="connsiteY7" fmla="*/ 654222 h 785070"/>
              <a:gd name="connsiteX8" fmla="*/ 0 w 4958080"/>
              <a:gd name="connsiteY8" fmla="*/ 130848 h 78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8080" h="785070">
                <a:moveTo>
                  <a:pt x="0" y="130848"/>
                </a:moveTo>
                <a:cubicBezTo>
                  <a:pt x="0" y="58583"/>
                  <a:pt x="58583" y="0"/>
                  <a:pt x="130848" y="0"/>
                </a:cubicBezTo>
                <a:lnTo>
                  <a:pt x="4827232" y="0"/>
                </a:lnTo>
                <a:cubicBezTo>
                  <a:pt x="4899497" y="0"/>
                  <a:pt x="4958080" y="58583"/>
                  <a:pt x="4958080" y="130848"/>
                </a:cubicBezTo>
                <a:lnTo>
                  <a:pt x="4958080" y="654222"/>
                </a:lnTo>
                <a:cubicBezTo>
                  <a:pt x="4958080" y="726487"/>
                  <a:pt x="4899497" y="785070"/>
                  <a:pt x="4827232" y="785070"/>
                </a:cubicBezTo>
                <a:lnTo>
                  <a:pt x="130848" y="785070"/>
                </a:lnTo>
                <a:cubicBezTo>
                  <a:pt x="58583" y="785070"/>
                  <a:pt x="0" y="726487"/>
                  <a:pt x="0" y="654222"/>
                </a:cubicBezTo>
                <a:lnTo>
                  <a:pt x="0" y="130848"/>
                </a:lnTo>
                <a:close/>
              </a:path>
            </a:pathLst>
          </a:custGeom>
          <a:solidFill>
            <a:schemeClr val="accent5">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234" tIns="80234" rIns="80234" bIns="80234" numCol="1" spcCol="1270" anchor="ctr" anchorCtr="0">
            <a:noAutofit/>
          </a:bodyPr>
          <a:lstStyle/>
          <a:p>
            <a:pPr lvl="0" defTabSz="488950">
              <a:lnSpc>
                <a:spcPct val="90000"/>
              </a:lnSpc>
              <a:spcBef>
                <a:spcPct val="0"/>
              </a:spcBef>
              <a:spcAft>
                <a:spcPct val="35000"/>
              </a:spcAft>
            </a:pPr>
            <a:r>
              <a:rPr lang="en-US" sz="1600" b="1" dirty="0"/>
              <a:t>Guaranteed acceptable accuracy of estimates of the characteristics of the ore flow in real time and with a single point of control.</a:t>
            </a:r>
            <a:r>
              <a:rPr lang="ru-RU" sz="1600" b="1" dirty="0" smtClean="0"/>
              <a:t> </a:t>
            </a:r>
            <a:endParaRPr lang="ru-RU" sz="1600" b="1" kern="1200" dirty="0">
              <a:solidFill>
                <a:srgbClr val="FF0000"/>
              </a:solidFill>
            </a:endParaRPr>
          </a:p>
        </p:txBody>
      </p:sp>
      <p:sp>
        <p:nvSpPr>
          <p:cNvPr id="6" name="Полилиния 5"/>
          <p:cNvSpPr/>
          <p:nvPr/>
        </p:nvSpPr>
        <p:spPr>
          <a:xfrm>
            <a:off x="1039792" y="2742842"/>
            <a:ext cx="10483069" cy="785070"/>
          </a:xfrm>
          <a:custGeom>
            <a:avLst/>
            <a:gdLst>
              <a:gd name="connsiteX0" fmla="*/ 0 w 4958080"/>
              <a:gd name="connsiteY0" fmla="*/ 130848 h 785070"/>
              <a:gd name="connsiteX1" fmla="*/ 130848 w 4958080"/>
              <a:gd name="connsiteY1" fmla="*/ 0 h 785070"/>
              <a:gd name="connsiteX2" fmla="*/ 4827232 w 4958080"/>
              <a:gd name="connsiteY2" fmla="*/ 0 h 785070"/>
              <a:gd name="connsiteX3" fmla="*/ 4958080 w 4958080"/>
              <a:gd name="connsiteY3" fmla="*/ 130848 h 785070"/>
              <a:gd name="connsiteX4" fmla="*/ 4958080 w 4958080"/>
              <a:gd name="connsiteY4" fmla="*/ 654222 h 785070"/>
              <a:gd name="connsiteX5" fmla="*/ 4827232 w 4958080"/>
              <a:gd name="connsiteY5" fmla="*/ 785070 h 785070"/>
              <a:gd name="connsiteX6" fmla="*/ 130848 w 4958080"/>
              <a:gd name="connsiteY6" fmla="*/ 785070 h 785070"/>
              <a:gd name="connsiteX7" fmla="*/ 0 w 4958080"/>
              <a:gd name="connsiteY7" fmla="*/ 654222 h 785070"/>
              <a:gd name="connsiteX8" fmla="*/ 0 w 4958080"/>
              <a:gd name="connsiteY8" fmla="*/ 130848 h 78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8080" h="785070">
                <a:moveTo>
                  <a:pt x="0" y="130848"/>
                </a:moveTo>
                <a:cubicBezTo>
                  <a:pt x="0" y="58583"/>
                  <a:pt x="58583" y="0"/>
                  <a:pt x="130848" y="0"/>
                </a:cubicBezTo>
                <a:lnTo>
                  <a:pt x="4827232" y="0"/>
                </a:lnTo>
                <a:cubicBezTo>
                  <a:pt x="4899497" y="0"/>
                  <a:pt x="4958080" y="58583"/>
                  <a:pt x="4958080" y="130848"/>
                </a:cubicBezTo>
                <a:lnTo>
                  <a:pt x="4958080" y="654222"/>
                </a:lnTo>
                <a:cubicBezTo>
                  <a:pt x="4958080" y="726487"/>
                  <a:pt x="4899497" y="785070"/>
                  <a:pt x="4827232" y="785070"/>
                </a:cubicBezTo>
                <a:lnTo>
                  <a:pt x="130848" y="785070"/>
                </a:lnTo>
                <a:cubicBezTo>
                  <a:pt x="58583" y="785070"/>
                  <a:pt x="0" y="726487"/>
                  <a:pt x="0" y="654222"/>
                </a:cubicBezTo>
                <a:lnTo>
                  <a:pt x="0" y="130848"/>
                </a:lnTo>
                <a:close/>
              </a:path>
            </a:pathLst>
          </a:custGeom>
          <a:solidFill>
            <a:schemeClr val="accent5">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234" tIns="80234" rIns="80234" bIns="80234" numCol="1" spcCol="1270" anchor="ctr" anchorCtr="0">
            <a:noAutofit/>
          </a:bodyPr>
          <a:lstStyle/>
          <a:p>
            <a:pPr lvl="0" defTabSz="488950">
              <a:lnSpc>
                <a:spcPct val="90000"/>
              </a:lnSpc>
              <a:spcBef>
                <a:spcPct val="0"/>
              </a:spcBef>
              <a:spcAft>
                <a:spcPct val="35000"/>
              </a:spcAft>
            </a:pPr>
            <a:r>
              <a:rPr lang="en-US" sz="1600" b="1" dirty="0"/>
              <a:t>The high level of readiness of the proposed products for use due to their mandatory pre-sale testing at a specialized stand with a control set of real chronologies of the dynamics of the formation of input flows of raw materials of the enterprise.</a:t>
            </a:r>
            <a:endParaRPr lang="ru-RU" sz="1600" b="1" kern="1200" dirty="0"/>
          </a:p>
        </p:txBody>
      </p:sp>
      <p:sp>
        <p:nvSpPr>
          <p:cNvPr id="7" name="Полилиния 6"/>
          <p:cNvSpPr/>
          <p:nvPr/>
        </p:nvSpPr>
        <p:spPr>
          <a:xfrm>
            <a:off x="1024127" y="4153223"/>
            <a:ext cx="10458833" cy="785070"/>
          </a:xfrm>
          <a:custGeom>
            <a:avLst/>
            <a:gdLst>
              <a:gd name="connsiteX0" fmla="*/ 0 w 4958080"/>
              <a:gd name="connsiteY0" fmla="*/ 130848 h 785070"/>
              <a:gd name="connsiteX1" fmla="*/ 130848 w 4958080"/>
              <a:gd name="connsiteY1" fmla="*/ 0 h 785070"/>
              <a:gd name="connsiteX2" fmla="*/ 4827232 w 4958080"/>
              <a:gd name="connsiteY2" fmla="*/ 0 h 785070"/>
              <a:gd name="connsiteX3" fmla="*/ 4958080 w 4958080"/>
              <a:gd name="connsiteY3" fmla="*/ 130848 h 785070"/>
              <a:gd name="connsiteX4" fmla="*/ 4958080 w 4958080"/>
              <a:gd name="connsiteY4" fmla="*/ 654222 h 785070"/>
              <a:gd name="connsiteX5" fmla="*/ 4827232 w 4958080"/>
              <a:gd name="connsiteY5" fmla="*/ 785070 h 785070"/>
              <a:gd name="connsiteX6" fmla="*/ 130848 w 4958080"/>
              <a:gd name="connsiteY6" fmla="*/ 785070 h 785070"/>
              <a:gd name="connsiteX7" fmla="*/ 0 w 4958080"/>
              <a:gd name="connsiteY7" fmla="*/ 654222 h 785070"/>
              <a:gd name="connsiteX8" fmla="*/ 0 w 4958080"/>
              <a:gd name="connsiteY8" fmla="*/ 130848 h 78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8080" h="785070">
                <a:moveTo>
                  <a:pt x="0" y="130848"/>
                </a:moveTo>
                <a:cubicBezTo>
                  <a:pt x="0" y="58583"/>
                  <a:pt x="58583" y="0"/>
                  <a:pt x="130848" y="0"/>
                </a:cubicBezTo>
                <a:lnTo>
                  <a:pt x="4827232" y="0"/>
                </a:lnTo>
                <a:cubicBezTo>
                  <a:pt x="4899497" y="0"/>
                  <a:pt x="4958080" y="58583"/>
                  <a:pt x="4958080" y="130848"/>
                </a:cubicBezTo>
                <a:lnTo>
                  <a:pt x="4958080" y="654222"/>
                </a:lnTo>
                <a:cubicBezTo>
                  <a:pt x="4958080" y="726487"/>
                  <a:pt x="4899497" y="785070"/>
                  <a:pt x="4827232" y="785070"/>
                </a:cubicBezTo>
                <a:lnTo>
                  <a:pt x="130848" y="785070"/>
                </a:lnTo>
                <a:cubicBezTo>
                  <a:pt x="58583" y="785070"/>
                  <a:pt x="0" y="726487"/>
                  <a:pt x="0" y="654222"/>
                </a:cubicBezTo>
                <a:lnTo>
                  <a:pt x="0" y="130848"/>
                </a:lnTo>
                <a:close/>
              </a:path>
            </a:pathLst>
          </a:custGeom>
          <a:solidFill>
            <a:schemeClr val="accent5">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234" tIns="80234" rIns="80234" bIns="80234" numCol="1" spcCol="1270" anchor="ctr" anchorCtr="0">
            <a:noAutofit/>
          </a:bodyPr>
          <a:lstStyle/>
          <a:p>
            <a:pPr lvl="0" defTabSz="488950">
              <a:lnSpc>
                <a:spcPct val="90000"/>
              </a:lnSpc>
              <a:spcBef>
                <a:spcPct val="0"/>
              </a:spcBef>
              <a:spcAft>
                <a:spcPct val="35000"/>
              </a:spcAft>
            </a:pPr>
            <a:r>
              <a:rPr lang="en-US" sz="1600" b="1" dirty="0"/>
              <a:t>Flexible sales strategy for products / services ensuring the scalability of customer costs for creating or upgrading a system for automated monitoring of raw material flows in real time</a:t>
            </a:r>
            <a:endParaRPr lang="ru-RU" sz="1600" b="1" kern="1200" dirty="0" smtClean="0"/>
          </a:p>
        </p:txBody>
      </p:sp>
      <p:sp>
        <p:nvSpPr>
          <p:cNvPr id="8" name="Полилиния 7"/>
          <p:cNvSpPr/>
          <p:nvPr/>
        </p:nvSpPr>
        <p:spPr>
          <a:xfrm>
            <a:off x="1024127" y="3510566"/>
            <a:ext cx="10467405" cy="642657"/>
          </a:xfrm>
          <a:custGeom>
            <a:avLst/>
            <a:gdLst>
              <a:gd name="connsiteX0" fmla="*/ 0 w 4958080"/>
              <a:gd name="connsiteY0" fmla="*/ 130848 h 785070"/>
              <a:gd name="connsiteX1" fmla="*/ 130848 w 4958080"/>
              <a:gd name="connsiteY1" fmla="*/ 0 h 785070"/>
              <a:gd name="connsiteX2" fmla="*/ 4827232 w 4958080"/>
              <a:gd name="connsiteY2" fmla="*/ 0 h 785070"/>
              <a:gd name="connsiteX3" fmla="*/ 4958080 w 4958080"/>
              <a:gd name="connsiteY3" fmla="*/ 130848 h 785070"/>
              <a:gd name="connsiteX4" fmla="*/ 4958080 w 4958080"/>
              <a:gd name="connsiteY4" fmla="*/ 654222 h 785070"/>
              <a:gd name="connsiteX5" fmla="*/ 4827232 w 4958080"/>
              <a:gd name="connsiteY5" fmla="*/ 785070 h 785070"/>
              <a:gd name="connsiteX6" fmla="*/ 130848 w 4958080"/>
              <a:gd name="connsiteY6" fmla="*/ 785070 h 785070"/>
              <a:gd name="connsiteX7" fmla="*/ 0 w 4958080"/>
              <a:gd name="connsiteY7" fmla="*/ 654222 h 785070"/>
              <a:gd name="connsiteX8" fmla="*/ 0 w 4958080"/>
              <a:gd name="connsiteY8" fmla="*/ 130848 h 78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8080" h="785070">
                <a:moveTo>
                  <a:pt x="0" y="130848"/>
                </a:moveTo>
                <a:cubicBezTo>
                  <a:pt x="0" y="58583"/>
                  <a:pt x="58583" y="0"/>
                  <a:pt x="130848" y="0"/>
                </a:cubicBezTo>
                <a:lnTo>
                  <a:pt x="4827232" y="0"/>
                </a:lnTo>
                <a:cubicBezTo>
                  <a:pt x="4899497" y="0"/>
                  <a:pt x="4958080" y="58583"/>
                  <a:pt x="4958080" y="130848"/>
                </a:cubicBezTo>
                <a:lnTo>
                  <a:pt x="4958080" y="654222"/>
                </a:lnTo>
                <a:cubicBezTo>
                  <a:pt x="4958080" y="726487"/>
                  <a:pt x="4899497" y="785070"/>
                  <a:pt x="4827232" y="785070"/>
                </a:cubicBezTo>
                <a:lnTo>
                  <a:pt x="130848" y="785070"/>
                </a:lnTo>
                <a:cubicBezTo>
                  <a:pt x="58583" y="785070"/>
                  <a:pt x="0" y="726487"/>
                  <a:pt x="0" y="654222"/>
                </a:cubicBezTo>
                <a:lnTo>
                  <a:pt x="0" y="130848"/>
                </a:lnTo>
                <a:close/>
              </a:path>
            </a:pathLst>
          </a:custGeom>
          <a:solidFill>
            <a:schemeClr val="accent5">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234" tIns="80234" rIns="80234" bIns="80234" numCol="1" spcCol="1270" anchor="ctr" anchorCtr="0">
            <a:noAutofit/>
          </a:bodyPr>
          <a:lstStyle/>
          <a:p>
            <a:pPr lvl="0" defTabSz="488950">
              <a:lnSpc>
                <a:spcPct val="90000"/>
              </a:lnSpc>
              <a:spcBef>
                <a:spcPct val="0"/>
              </a:spcBef>
              <a:spcAft>
                <a:spcPct val="35000"/>
              </a:spcAft>
            </a:pPr>
            <a:r>
              <a:rPr lang="en-US" sz="1600" b="1" dirty="0"/>
              <a:t>Possibility to use any stream analyzers of raw materials in the monitoring system (including those already operated in the enterprise)</a:t>
            </a:r>
            <a:endParaRPr lang="ru-RU" sz="1600" b="1" kern="1200" dirty="0"/>
          </a:p>
        </p:txBody>
      </p:sp>
      <p:pic>
        <p:nvPicPr>
          <p:cNvPr id="9" name="Рисунок 8" descr="Логотип TST-16 а.PNG"/>
          <p:cNvPicPr/>
          <p:nvPr/>
        </p:nvPicPr>
        <p:blipFill>
          <a:blip r:embed="rId3" cstate="print"/>
          <a:stretch>
            <a:fillRect/>
          </a:stretch>
        </p:blipFill>
        <p:spPr>
          <a:xfrm>
            <a:off x="10272214" y="149691"/>
            <a:ext cx="1729556" cy="662753"/>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sp>
        <p:nvSpPr>
          <p:cNvPr id="11" name="TextBox 10"/>
          <p:cNvSpPr txBox="1"/>
          <p:nvPr/>
        </p:nvSpPr>
        <p:spPr>
          <a:xfrm>
            <a:off x="1998432" y="813437"/>
            <a:ext cx="8580169" cy="584775"/>
          </a:xfrm>
          <a:prstGeom prst="rect">
            <a:avLst/>
          </a:prstGeom>
          <a:noFill/>
        </p:spPr>
        <p:txBody>
          <a:bodyPr wrap="none" rtlCol="0">
            <a:spAutoFit/>
          </a:bodyPr>
          <a:lstStyle/>
          <a:p>
            <a:pPr algn="ctr"/>
            <a:r>
              <a:rPr lang="en-US" sz="3200" b="1" dirty="0">
                <a:solidFill>
                  <a:schemeClr val="accent5">
                    <a:lumMod val="75000"/>
                  </a:schemeClr>
                </a:solidFill>
                <a:effectLst>
                  <a:outerShdw blurRad="38100" dist="38100" dir="2700000" algn="tl">
                    <a:srgbClr val="000000">
                      <a:alpha val="43137"/>
                    </a:srgbClr>
                  </a:outerShdw>
                </a:effectLst>
              </a:rPr>
              <a:t>Competitive advantages of the proposed solution</a:t>
            </a:r>
            <a:endParaRPr lang="ru-RU" sz="3200" b="1" dirty="0">
              <a:solidFill>
                <a:schemeClr val="accent5">
                  <a:lumMod val="75000"/>
                </a:schemeClr>
              </a:solidFill>
              <a:effectLst>
                <a:outerShdw blurRad="38100" dist="38100" dir="2700000" algn="tl">
                  <a:srgbClr val="000000">
                    <a:alpha val="43137"/>
                  </a:srgbClr>
                </a:outerShdw>
              </a:effectLst>
              <a:latin typeface="Cuprum" panose="02000506000000020004" pitchFamily="2" charset="0"/>
            </a:endParaRPr>
          </a:p>
        </p:txBody>
      </p:sp>
      <p:grpSp>
        <p:nvGrpSpPr>
          <p:cNvPr id="12" name="Группа 11"/>
          <p:cNvGrpSpPr/>
          <p:nvPr/>
        </p:nvGrpSpPr>
        <p:grpSpPr>
          <a:xfrm>
            <a:off x="1" y="6327648"/>
            <a:ext cx="12191999" cy="530352"/>
            <a:chOff x="1" y="6235700"/>
            <a:chExt cx="12191999" cy="622300"/>
          </a:xfrm>
        </p:grpSpPr>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sp>
        <p:nvSpPr>
          <p:cNvPr id="15" name="Полилиния 14"/>
          <p:cNvSpPr/>
          <p:nvPr/>
        </p:nvSpPr>
        <p:spPr>
          <a:xfrm>
            <a:off x="1039792" y="2109216"/>
            <a:ext cx="10467405" cy="649913"/>
          </a:xfrm>
          <a:custGeom>
            <a:avLst/>
            <a:gdLst>
              <a:gd name="connsiteX0" fmla="*/ 0 w 4958080"/>
              <a:gd name="connsiteY0" fmla="*/ 130848 h 785070"/>
              <a:gd name="connsiteX1" fmla="*/ 130848 w 4958080"/>
              <a:gd name="connsiteY1" fmla="*/ 0 h 785070"/>
              <a:gd name="connsiteX2" fmla="*/ 4827232 w 4958080"/>
              <a:gd name="connsiteY2" fmla="*/ 0 h 785070"/>
              <a:gd name="connsiteX3" fmla="*/ 4958080 w 4958080"/>
              <a:gd name="connsiteY3" fmla="*/ 130848 h 785070"/>
              <a:gd name="connsiteX4" fmla="*/ 4958080 w 4958080"/>
              <a:gd name="connsiteY4" fmla="*/ 654222 h 785070"/>
              <a:gd name="connsiteX5" fmla="*/ 4827232 w 4958080"/>
              <a:gd name="connsiteY5" fmla="*/ 785070 h 785070"/>
              <a:gd name="connsiteX6" fmla="*/ 130848 w 4958080"/>
              <a:gd name="connsiteY6" fmla="*/ 785070 h 785070"/>
              <a:gd name="connsiteX7" fmla="*/ 0 w 4958080"/>
              <a:gd name="connsiteY7" fmla="*/ 654222 h 785070"/>
              <a:gd name="connsiteX8" fmla="*/ 0 w 4958080"/>
              <a:gd name="connsiteY8" fmla="*/ 130848 h 78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8080" h="785070">
                <a:moveTo>
                  <a:pt x="0" y="130848"/>
                </a:moveTo>
                <a:cubicBezTo>
                  <a:pt x="0" y="58583"/>
                  <a:pt x="58583" y="0"/>
                  <a:pt x="130848" y="0"/>
                </a:cubicBezTo>
                <a:lnTo>
                  <a:pt x="4827232" y="0"/>
                </a:lnTo>
                <a:cubicBezTo>
                  <a:pt x="4899497" y="0"/>
                  <a:pt x="4958080" y="58583"/>
                  <a:pt x="4958080" y="130848"/>
                </a:cubicBezTo>
                <a:lnTo>
                  <a:pt x="4958080" y="654222"/>
                </a:lnTo>
                <a:cubicBezTo>
                  <a:pt x="4958080" y="726487"/>
                  <a:pt x="4899497" y="785070"/>
                  <a:pt x="4827232" y="785070"/>
                </a:cubicBezTo>
                <a:lnTo>
                  <a:pt x="130848" y="785070"/>
                </a:lnTo>
                <a:cubicBezTo>
                  <a:pt x="58583" y="785070"/>
                  <a:pt x="0" y="726487"/>
                  <a:pt x="0" y="654222"/>
                </a:cubicBezTo>
                <a:lnTo>
                  <a:pt x="0" y="130848"/>
                </a:lnTo>
                <a:close/>
              </a:path>
            </a:pathLst>
          </a:custGeom>
          <a:solidFill>
            <a:schemeClr val="accent5">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234" tIns="80234" rIns="80234" bIns="80234" numCol="1" spcCol="1270" anchor="ctr" anchorCtr="0">
            <a:noAutofit/>
          </a:bodyPr>
          <a:lstStyle/>
          <a:p>
            <a:pPr lvl="0" defTabSz="488950">
              <a:lnSpc>
                <a:spcPct val="90000"/>
              </a:lnSpc>
              <a:spcBef>
                <a:spcPct val="0"/>
              </a:spcBef>
              <a:spcAft>
                <a:spcPct val="35000"/>
              </a:spcAft>
            </a:pPr>
            <a:r>
              <a:rPr lang="en-US" sz="1600" b="1" dirty="0"/>
              <a:t>High efficiency of estimates of the characteristics of ore mass fluxes coming from different mines and quarries</a:t>
            </a:r>
            <a:endParaRPr lang="ru-RU" sz="1600" b="1" kern="1200" dirty="0"/>
          </a:p>
        </p:txBody>
      </p:sp>
      <p:sp>
        <p:nvSpPr>
          <p:cNvPr id="16" name="Полилиния 15"/>
          <p:cNvSpPr/>
          <p:nvPr/>
        </p:nvSpPr>
        <p:spPr>
          <a:xfrm>
            <a:off x="1024128" y="4924431"/>
            <a:ext cx="10535656" cy="635121"/>
          </a:xfrm>
          <a:custGeom>
            <a:avLst/>
            <a:gdLst>
              <a:gd name="connsiteX0" fmla="*/ 0 w 4958080"/>
              <a:gd name="connsiteY0" fmla="*/ 130848 h 785070"/>
              <a:gd name="connsiteX1" fmla="*/ 130848 w 4958080"/>
              <a:gd name="connsiteY1" fmla="*/ 0 h 785070"/>
              <a:gd name="connsiteX2" fmla="*/ 4827232 w 4958080"/>
              <a:gd name="connsiteY2" fmla="*/ 0 h 785070"/>
              <a:gd name="connsiteX3" fmla="*/ 4958080 w 4958080"/>
              <a:gd name="connsiteY3" fmla="*/ 130848 h 785070"/>
              <a:gd name="connsiteX4" fmla="*/ 4958080 w 4958080"/>
              <a:gd name="connsiteY4" fmla="*/ 654222 h 785070"/>
              <a:gd name="connsiteX5" fmla="*/ 4827232 w 4958080"/>
              <a:gd name="connsiteY5" fmla="*/ 785070 h 785070"/>
              <a:gd name="connsiteX6" fmla="*/ 130848 w 4958080"/>
              <a:gd name="connsiteY6" fmla="*/ 785070 h 785070"/>
              <a:gd name="connsiteX7" fmla="*/ 0 w 4958080"/>
              <a:gd name="connsiteY7" fmla="*/ 654222 h 785070"/>
              <a:gd name="connsiteX8" fmla="*/ 0 w 4958080"/>
              <a:gd name="connsiteY8" fmla="*/ 130848 h 78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8080" h="785070">
                <a:moveTo>
                  <a:pt x="0" y="130848"/>
                </a:moveTo>
                <a:cubicBezTo>
                  <a:pt x="0" y="58583"/>
                  <a:pt x="58583" y="0"/>
                  <a:pt x="130848" y="0"/>
                </a:cubicBezTo>
                <a:lnTo>
                  <a:pt x="4827232" y="0"/>
                </a:lnTo>
                <a:cubicBezTo>
                  <a:pt x="4899497" y="0"/>
                  <a:pt x="4958080" y="58583"/>
                  <a:pt x="4958080" y="130848"/>
                </a:cubicBezTo>
                <a:lnTo>
                  <a:pt x="4958080" y="654222"/>
                </a:lnTo>
                <a:cubicBezTo>
                  <a:pt x="4958080" y="726487"/>
                  <a:pt x="4899497" y="785070"/>
                  <a:pt x="4827232" y="785070"/>
                </a:cubicBezTo>
                <a:lnTo>
                  <a:pt x="130848" y="785070"/>
                </a:lnTo>
                <a:cubicBezTo>
                  <a:pt x="58583" y="785070"/>
                  <a:pt x="0" y="726487"/>
                  <a:pt x="0" y="654222"/>
                </a:cubicBezTo>
                <a:lnTo>
                  <a:pt x="0" y="130848"/>
                </a:lnTo>
                <a:close/>
              </a:path>
            </a:pathLst>
          </a:custGeom>
          <a:solidFill>
            <a:schemeClr val="accent5">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234" tIns="80234" rIns="80234" bIns="80234" numCol="1" spcCol="1270" anchor="ctr" anchorCtr="0">
            <a:noAutofit/>
          </a:bodyPr>
          <a:lstStyle/>
          <a:p>
            <a:pPr algn="just">
              <a:defRPr/>
            </a:pPr>
            <a:r>
              <a:rPr lang="en-US" sz="1600" b="1" dirty="0"/>
              <a:t>There is no need for on-line measurements of the characteristics of the ore fluxes at the inlet of the enrichment area, which is a problem for most analyzers.</a:t>
            </a:r>
            <a:endParaRPr lang="ru-RU" sz="1600" b="1" dirty="0">
              <a:cs typeface="Times New Roman" pitchFamily="18" charset="0"/>
            </a:endParaRPr>
          </a:p>
        </p:txBody>
      </p:sp>
      <p:sp>
        <p:nvSpPr>
          <p:cNvPr id="17" name="Полилиния 16"/>
          <p:cNvSpPr/>
          <p:nvPr/>
        </p:nvSpPr>
        <p:spPr>
          <a:xfrm>
            <a:off x="1024127" y="5551005"/>
            <a:ext cx="10535656" cy="630339"/>
          </a:xfrm>
          <a:custGeom>
            <a:avLst/>
            <a:gdLst>
              <a:gd name="connsiteX0" fmla="*/ 0 w 4958080"/>
              <a:gd name="connsiteY0" fmla="*/ 130848 h 785070"/>
              <a:gd name="connsiteX1" fmla="*/ 130848 w 4958080"/>
              <a:gd name="connsiteY1" fmla="*/ 0 h 785070"/>
              <a:gd name="connsiteX2" fmla="*/ 4827232 w 4958080"/>
              <a:gd name="connsiteY2" fmla="*/ 0 h 785070"/>
              <a:gd name="connsiteX3" fmla="*/ 4958080 w 4958080"/>
              <a:gd name="connsiteY3" fmla="*/ 130848 h 785070"/>
              <a:gd name="connsiteX4" fmla="*/ 4958080 w 4958080"/>
              <a:gd name="connsiteY4" fmla="*/ 654222 h 785070"/>
              <a:gd name="connsiteX5" fmla="*/ 4827232 w 4958080"/>
              <a:gd name="connsiteY5" fmla="*/ 785070 h 785070"/>
              <a:gd name="connsiteX6" fmla="*/ 130848 w 4958080"/>
              <a:gd name="connsiteY6" fmla="*/ 785070 h 785070"/>
              <a:gd name="connsiteX7" fmla="*/ 0 w 4958080"/>
              <a:gd name="connsiteY7" fmla="*/ 654222 h 785070"/>
              <a:gd name="connsiteX8" fmla="*/ 0 w 4958080"/>
              <a:gd name="connsiteY8" fmla="*/ 130848 h 78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8080" h="785070">
                <a:moveTo>
                  <a:pt x="0" y="130848"/>
                </a:moveTo>
                <a:cubicBezTo>
                  <a:pt x="0" y="58583"/>
                  <a:pt x="58583" y="0"/>
                  <a:pt x="130848" y="0"/>
                </a:cubicBezTo>
                <a:lnTo>
                  <a:pt x="4827232" y="0"/>
                </a:lnTo>
                <a:cubicBezTo>
                  <a:pt x="4899497" y="0"/>
                  <a:pt x="4958080" y="58583"/>
                  <a:pt x="4958080" y="130848"/>
                </a:cubicBezTo>
                <a:lnTo>
                  <a:pt x="4958080" y="654222"/>
                </a:lnTo>
                <a:cubicBezTo>
                  <a:pt x="4958080" y="726487"/>
                  <a:pt x="4899497" y="785070"/>
                  <a:pt x="4827232" y="785070"/>
                </a:cubicBezTo>
                <a:lnTo>
                  <a:pt x="130848" y="785070"/>
                </a:lnTo>
                <a:cubicBezTo>
                  <a:pt x="58583" y="785070"/>
                  <a:pt x="0" y="726487"/>
                  <a:pt x="0" y="654222"/>
                </a:cubicBezTo>
                <a:lnTo>
                  <a:pt x="0" y="130848"/>
                </a:lnTo>
                <a:close/>
              </a:path>
            </a:pathLst>
          </a:custGeom>
          <a:solidFill>
            <a:schemeClr val="accent5">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234" tIns="80234" rIns="80234" bIns="80234" numCol="1" spcCol="1270" anchor="ctr" anchorCtr="0">
            <a:noAutofit/>
          </a:bodyPr>
          <a:lstStyle/>
          <a:p>
            <a:pPr algn="just">
              <a:defRPr/>
            </a:pPr>
            <a:r>
              <a:rPr lang="en-US" sz="1600" b="1" dirty="0"/>
              <a:t>Increasing the throughput capacity of the ore-receiving complex of the concentration plant without additional investments due to the lack of need for individual control of the ore flow at its entrance.</a:t>
            </a:r>
            <a:endParaRPr lang="ru-RU" sz="1600" b="1" dirty="0">
              <a:cs typeface="Times New Roman" pitchFamily="18" charset="0"/>
            </a:endParaRPr>
          </a:p>
        </p:txBody>
      </p:sp>
    </p:spTree>
    <p:extLst>
      <p:ext uri="{BB962C8B-B14F-4D97-AF65-F5344CB8AC3E}">
        <p14:creationId xmlns:p14="http://schemas.microsoft.com/office/powerpoint/2010/main" val="31277662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3089" y="92541"/>
            <a:ext cx="1643061" cy="699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descr="Логотип TST-16 а.PNG"/>
          <p:cNvPicPr/>
          <p:nvPr/>
        </p:nvPicPr>
        <p:blipFill>
          <a:blip r:embed="rId3" cstate="print"/>
          <a:stretch>
            <a:fillRect/>
          </a:stretch>
        </p:blipFill>
        <p:spPr>
          <a:xfrm>
            <a:off x="10272214" y="149691"/>
            <a:ext cx="1729556" cy="662753"/>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grpSp>
        <p:nvGrpSpPr>
          <p:cNvPr id="7" name="Группа 6"/>
          <p:cNvGrpSpPr/>
          <p:nvPr/>
        </p:nvGrpSpPr>
        <p:grpSpPr>
          <a:xfrm>
            <a:off x="-26791" y="6327648"/>
            <a:ext cx="12191999" cy="530352"/>
            <a:chOff x="1" y="6235700"/>
            <a:chExt cx="12191999" cy="622300"/>
          </a:xfrm>
        </p:grpSpPr>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sp>
        <p:nvSpPr>
          <p:cNvPr id="10" name="TextBox 9"/>
          <p:cNvSpPr txBox="1"/>
          <p:nvPr/>
        </p:nvSpPr>
        <p:spPr>
          <a:xfrm>
            <a:off x="180974" y="777037"/>
            <a:ext cx="11725275" cy="584775"/>
          </a:xfrm>
          <a:prstGeom prst="rect">
            <a:avLst/>
          </a:prstGeom>
          <a:noFill/>
        </p:spPr>
        <p:txBody>
          <a:bodyPr wrap="square" rtlCol="0">
            <a:spAutoFit/>
          </a:bodyPr>
          <a:lstStyle/>
          <a:p>
            <a:pPr algn="ctr"/>
            <a:r>
              <a:rPr lang="en-US" sz="3200" b="1" dirty="0">
                <a:solidFill>
                  <a:schemeClr val="accent5">
                    <a:lumMod val="75000"/>
                  </a:schemeClr>
                </a:solidFill>
                <a:effectLst>
                  <a:outerShdw blurRad="38100" dist="38100" dir="2700000" algn="tl">
                    <a:srgbClr val="000000">
                      <a:alpha val="43137"/>
                    </a:srgbClr>
                  </a:outerShdw>
                </a:effectLst>
              </a:rPr>
              <a:t>Comprehensive assessment of the proposed monitoring technology</a:t>
            </a:r>
            <a:endParaRPr lang="ru-RU" sz="3200" b="1" dirty="0">
              <a:solidFill>
                <a:schemeClr val="accent5">
                  <a:lumMod val="75000"/>
                </a:schemeClr>
              </a:solidFill>
              <a:effectLst>
                <a:outerShdw blurRad="38100" dist="38100" dir="2700000" algn="tl">
                  <a:srgbClr val="000000">
                    <a:alpha val="43137"/>
                  </a:srgbClr>
                </a:outerShdw>
              </a:effectLst>
              <a:latin typeface="Cuprum" panose="02000506000000020004" pitchFamily="2" charset="0"/>
            </a:endParaRPr>
          </a:p>
        </p:txBody>
      </p:sp>
      <p:sp>
        <p:nvSpPr>
          <p:cNvPr id="13" name="TextBox 12"/>
          <p:cNvSpPr txBox="1"/>
          <p:nvPr/>
        </p:nvSpPr>
        <p:spPr>
          <a:xfrm>
            <a:off x="3714750" y="1396162"/>
            <a:ext cx="4371975" cy="923330"/>
          </a:xfrm>
          <a:prstGeom prst="rect">
            <a:avLst/>
          </a:prstGeom>
          <a:solidFill>
            <a:schemeClr val="accent5">
              <a:lumMod val="60000"/>
              <a:lumOff val="40000"/>
            </a:schemeClr>
          </a:solidFill>
        </p:spPr>
        <p:txBody>
          <a:bodyPr wrap="square" rtlCol="0">
            <a:spAutoFit/>
          </a:bodyPr>
          <a:lstStyle/>
          <a:p>
            <a:pPr algn="ctr"/>
            <a:r>
              <a:rPr lang="en-US" b="1" dirty="0">
                <a:solidFill>
                  <a:schemeClr val="bg1"/>
                </a:solidFill>
              </a:rPr>
              <a:t>Market </a:t>
            </a:r>
            <a:r>
              <a:rPr lang="en-US" b="1" dirty="0" smtClean="0">
                <a:solidFill>
                  <a:schemeClr val="bg1"/>
                </a:solidFill>
              </a:rPr>
              <a:t>segments</a:t>
            </a:r>
          </a:p>
          <a:p>
            <a:pPr algn="ctr"/>
            <a:r>
              <a:rPr lang="en-US" sz="1200" b="1" dirty="0">
                <a:solidFill>
                  <a:schemeClr val="bg1"/>
                </a:solidFill>
              </a:rPr>
              <a:t>Industrial automation systems in the areas of</a:t>
            </a:r>
            <a:r>
              <a:rPr lang="en-US" sz="1200" b="1" dirty="0" smtClean="0">
                <a:solidFill>
                  <a:schemeClr val="bg1"/>
                </a:solidFill>
              </a:rPr>
              <a:t>:</a:t>
            </a:r>
          </a:p>
          <a:p>
            <a:pPr marL="648000" indent="-216000">
              <a:buFont typeface="Arial" panose="020B0604020202020204" pitchFamily="34" charset="0"/>
              <a:buChar char="•"/>
            </a:pPr>
            <a:r>
              <a:rPr lang="en-US" sz="1200" b="1" dirty="0">
                <a:solidFill>
                  <a:schemeClr val="bg1"/>
                </a:solidFill>
              </a:rPr>
              <a:t>Mining and processing of mineral raw </a:t>
            </a:r>
            <a:r>
              <a:rPr lang="en-US" sz="1200" b="1" dirty="0" smtClean="0">
                <a:solidFill>
                  <a:schemeClr val="bg1"/>
                </a:solidFill>
              </a:rPr>
              <a:t>materials</a:t>
            </a:r>
          </a:p>
          <a:p>
            <a:pPr marL="648000" indent="-216000">
              <a:buFont typeface="Arial" panose="020B0604020202020204" pitchFamily="34" charset="0"/>
              <a:buChar char="•"/>
            </a:pPr>
            <a:r>
              <a:rPr lang="en-US" sz="1200" b="1" dirty="0">
                <a:solidFill>
                  <a:schemeClr val="bg1"/>
                </a:solidFill>
              </a:rPr>
              <a:t>Production of building materials and dry mixes</a:t>
            </a:r>
            <a:endParaRPr lang="ru-RU" sz="1200" b="1" dirty="0">
              <a:solidFill>
                <a:schemeClr val="bg1"/>
              </a:solidFill>
              <a:effectLst>
                <a:outerShdw blurRad="38100" dist="38100" dir="2700000" algn="tl">
                  <a:srgbClr val="000000">
                    <a:alpha val="43137"/>
                  </a:srgbClr>
                </a:outerShdw>
              </a:effectLst>
              <a:latin typeface="Cuprum" panose="02000506000000020004" pitchFamily="2"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4084179637"/>
              </p:ext>
            </p:extLst>
          </p:nvPr>
        </p:nvGraphicFramePr>
        <p:xfrm>
          <a:off x="771525" y="2335943"/>
          <a:ext cx="10477500" cy="1112107"/>
        </p:xfrm>
        <a:graphic>
          <a:graphicData uri="http://schemas.openxmlformats.org/drawingml/2006/table">
            <a:tbl>
              <a:tblPr firstRow="1" firstCol="1" bandRow="1">
                <a:tableStyleId>{5C22544A-7EE6-4342-B048-85BDC9FD1C3A}</a:tableStyleId>
              </a:tblPr>
              <a:tblGrid>
                <a:gridCol w="4673282"/>
                <a:gridCol w="5804218"/>
              </a:tblGrid>
              <a:tr h="1112107">
                <a:tc>
                  <a:txBody>
                    <a:bodyPr/>
                    <a:lstStyle/>
                    <a:p>
                      <a:pPr algn="ctr">
                        <a:lnSpc>
                          <a:spcPct val="100000"/>
                        </a:lnSpc>
                        <a:spcAft>
                          <a:spcPts val="0"/>
                        </a:spcAft>
                      </a:pPr>
                      <a:r>
                        <a:rPr lang="en-US" sz="1400" dirty="0" smtClean="0">
                          <a:solidFill>
                            <a:schemeClr val="tx1"/>
                          </a:solidFill>
                        </a:rPr>
                        <a:t>Customer needs</a:t>
                      </a:r>
                      <a:endParaRPr lang="ru-RU" sz="1100" dirty="0">
                        <a:solidFill>
                          <a:schemeClr val="tx1"/>
                        </a:solidFill>
                        <a:effectLst/>
                      </a:endParaRPr>
                    </a:p>
                    <a:p>
                      <a:pPr marL="342900" lvl="0" indent="-216000" algn="just">
                        <a:lnSpc>
                          <a:spcPct val="100000"/>
                        </a:lnSpc>
                        <a:spcAft>
                          <a:spcPts val="0"/>
                        </a:spcAft>
                        <a:buFont typeface="Symbol"/>
                        <a:buChar char=""/>
                      </a:pPr>
                      <a:r>
                        <a:rPr lang="en-US" sz="1100" dirty="0" smtClean="0">
                          <a:solidFill>
                            <a:schemeClr val="tx1"/>
                          </a:solidFill>
                        </a:rPr>
                        <a:t>Accounting for the volume and quality of raw material flows from the quarries in real time</a:t>
                      </a:r>
                      <a:endParaRPr lang="ru-RU" sz="1100" dirty="0">
                        <a:solidFill>
                          <a:schemeClr val="tx1"/>
                        </a:solidFill>
                        <a:effectLst/>
                      </a:endParaRPr>
                    </a:p>
                    <a:p>
                      <a:pPr marL="342900" lvl="0" indent="-216000" algn="just">
                        <a:lnSpc>
                          <a:spcPct val="100000"/>
                        </a:lnSpc>
                        <a:spcAft>
                          <a:spcPts val="0"/>
                        </a:spcAft>
                        <a:buFont typeface="Symbol"/>
                        <a:buChar char=""/>
                      </a:pPr>
                      <a:r>
                        <a:rPr lang="en-US" sz="1100" dirty="0" smtClean="0">
                          <a:solidFill>
                            <a:schemeClr val="tx1"/>
                          </a:solidFill>
                        </a:rPr>
                        <a:t>Ensuring the operational coordination and rhythm of the technological conversion of enterprises for the extraction and processing of mineral raw materials.</a:t>
                      </a:r>
                      <a:endParaRPr lang="ru-RU" sz="110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r>
                        <a:rPr lang="en-US" sz="1400" dirty="0" smtClean="0">
                          <a:solidFill>
                            <a:schemeClr val="tx1"/>
                          </a:solidFill>
                        </a:rPr>
                        <a:t>Problems</a:t>
                      </a:r>
                      <a:endParaRPr lang="ru-RU" sz="1100" dirty="0">
                        <a:solidFill>
                          <a:schemeClr val="tx1"/>
                        </a:solidFill>
                        <a:effectLst/>
                      </a:endParaRPr>
                    </a:p>
                    <a:p>
                      <a:pPr marL="342900" lvl="0" indent="-216000" algn="just">
                        <a:lnSpc>
                          <a:spcPct val="100000"/>
                        </a:lnSpc>
                        <a:spcAft>
                          <a:spcPts val="0"/>
                        </a:spcAft>
                        <a:buFont typeface="Symbol"/>
                        <a:buChar char=""/>
                      </a:pPr>
                      <a:r>
                        <a:rPr lang="en-US" sz="1100" dirty="0" smtClean="0">
                          <a:solidFill>
                            <a:schemeClr val="tx1"/>
                          </a:solidFill>
                        </a:rPr>
                        <a:t>The technologies used in practice are not sufficiently focused on monitoring of small-fractional flows with a single-flow scheme for their receipt for processing.</a:t>
                      </a:r>
                      <a:endParaRPr lang="ru-RU" sz="1100" dirty="0">
                        <a:solidFill>
                          <a:schemeClr val="tx1"/>
                        </a:solidFill>
                        <a:effectLst/>
                      </a:endParaRPr>
                    </a:p>
                    <a:p>
                      <a:pPr marL="342900" lvl="0" indent="-216000" algn="just">
                        <a:lnSpc>
                          <a:spcPct val="100000"/>
                        </a:lnSpc>
                        <a:spcAft>
                          <a:spcPts val="0"/>
                        </a:spcAft>
                        <a:buFont typeface="Symbol"/>
                        <a:buChar char=""/>
                      </a:pPr>
                      <a:r>
                        <a:rPr lang="en-US" sz="1100" dirty="0" smtClean="0">
                          <a:solidFill>
                            <a:schemeClr val="tx1"/>
                          </a:solidFill>
                        </a:rPr>
                        <a:t>Adaptation of existing technologies for multithreaded schemes practically leads to a linear increase in the cost of a set of technical means of the monitoring system.</a:t>
                      </a:r>
                      <a:endParaRPr lang="ru-RU" sz="110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2835602665"/>
              </p:ext>
            </p:extLst>
          </p:nvPr>
        </p:nvGraphicFramePr>
        <p:xfrm>
          <a:off x="801623" y="3676650"/>
          <a:ext cx="2614930" cy="2457450"/>
        </p:xfrm>
        <a:graphic>
          <a:graphicData uri="http://schemas.openxmlformats.org/drawingml/2006/table">
            <a:tbl>
              <a:tblPr firstRow="1" firstCol="1" bandRow="1">
                <a:tableStyleId>{5C22544A-7EE6-4342-B048-85BDC9FD1C3A}</a:tableStyleId>
              </a:tblPr>
              <a:tblGrid>
                <a:gridCol w="2614930"/>
              </a:tblGrid>
              <a:tr h="2457450">
                <a:tc>
                  <a:txBody>
                    <a:bodyPr/>
                    <a:lstStyle/>
                    <a:p>
                      <a:pPr algn="ctr">
                        <a:lnSpc>
                          <a:spcPct val="115000"/>
                        </a:lnSpc>
                        <a:spcAft>
                          <a:spcPts val="0"/>
                        </a:spcAft>
                      </a:pPr>
                      <a:r>
                        <a:rPr lang="en-US" sz="1200" dirty="0" smtClean="0"/>
                        <a:t>The essence of technology</a:t>
                      </a:r>
                      <a:endParaRPr lang="ru-RU" sz="1200" dirty="0">
                        <a:effectLst/>
                      </a:endParaRPr>
                    </a:p>
                    <a:p>
                      <a:pPr marL="0" marR="0" indent="0" algn="just" defTabSz="914400" rtl="0" eaLnBrk="1" fontAlgn="auto" latinLnBrk="0" hangingPunct="1">
                        <a:lnSpc>
                          <a:spcPct val="115000"/>
                        </a:lnSpc>
                        <a:spcBef>
                          <a:spcPts val="0"/>
                        </a:spcBef>
                        <a:spcAft>
                          <a:spcPts val="0"/>
                        </a:spcAft>
                        <a:buClrTx/>
                        <a:buSzTx/>
                        <a:buFontTx/>
                        <a:buNone/>
                        <a:tabLst/>
                        <a:defRPr/>
                      </a:pPr>
                      <a:r>
                        <a:rPr lang="en-US" sz="1100" dirty="0" smtClean="0"/>
                        <a:t>Instead of direct measurements of the qualitative and quantitative characteristics of the lumpy ore flows entering the beneficiation plant, measurements and analytical processing of similar indicators in a mixed discrete-continuous ore flow after crushing are made, taking into account the temporal characteristics and the history of its formation.</a:t>
                      </a:r>
                    </a:p>
                    <a:p>
                      <a:pPr algn="just">
                        <a:lnSpc>
                          <a:spcPct val="115000"/>
                        </a:lnSpc>
                        <a:spcAft>
                          <a:spcPts val="0"/>
                        </a:spcAft>
                      </a:pPr>
                      <a:endParaRPr lang="ru-RU" sz="1100" dirty="0">
                        <a:effectLst/>
                        <a:latin typeface="Calibri"/>
                        <a:ea typeface="Calibri"/>
                        <a:cs typeface="Times New Roman"/>
                      </a:endParaRPr>
                    </a:p>
                  </a:txBody>
                  <a:tcPr marL="68580" marR="68580" marT="0" marB="0"/>
                </a:tc>
              </a:tr>
            </a:tbl>
          </a:graphicData>
        </a:graphic>
      </p:graphicFrame>
      <p:graphicFrame>
        <p:nvGraphicFramePr>
          <p:cNvPr id="14" name="Таблица 13"/>
          <p:cNvGraphicFramePr>
            <a:graphicFrameLocks noGrp="1"/>
          </p:cNvGraphicFramePr>
          <p:nvPr>
            <p:extLst>
              <p:ext uri="{D42A27DB-BD31-4B8C-83A1-F6EECF244321}">
                <p14:modId xmlns:p14="http://schemas.microsoft.com/office/powerpoint/2010/main" val="3298783311"/>
              </p:ext>
            </p:extLst>
          </p:nvPr>
        </p:nvGraphicFramePr>
        <p:xfrm>
          <a:off x="8071485" y="3695700"/>
          <a:ext cx="3129915" cy="2538000"/>
        </p:xfrm>
        <a:graphic>
          <a:graphicData uri="http://schemas.openxmlformats.org/drawingml/2006/table">
            <a:tbl>
              <a:tblPr firstRow="1" firstCol="1" bandRow="1">
                <a:tableStyleId>{5C22544A-7EE6-4342-B048-85BDC9FD1C3A}</a:tableStyleId>
              </a:tblPr>
              <a:tblGrid>
                <a:gridCol w="3129915"/>
              </a:tblGrid>
              <a:tr h="2538000">
                <a:tc>
                  <a:txBody>
                    <a:bodyPr/>
                    <a:lstStyle/>
                    <a:p>
                      <a:pPr algn="ctr">
                        <a:lnSpc>
                          <a:spcPct val="115000"/>
                        </a:lnSpc>
                        <a:spcAft>
                          <a:spcPts val="0"/>
                        </a:spcAft>
                      </a:pPr>
                      <a:r>
                        <a:rPr lang="en-US" sz="1200" dirty="0" smtClean="0"/>
                        <a:t>Technical readiness</a:t>
                      </a:r>
                      <a:endParaRPr lang="ru-RU" sz="1200" dirty="0">
                        <a:effectLst/>
                      </a:endParaRPr>
                    </a:p>
                    <a:p>
                      <a:pPr marL="0" marR="0" indent="0" algn="just" defTabSz="914400" rtl="0" eaLnBrk="1" fontAlgn="auto" latinLnBrk="0" hangingPunct="1">
                        <a:lnSpc>
                          <a:spcPct val="115000"/>
                        </a:lnSpc>
                        <a:spcBef>
                          <a:spcPts val="0"/>
                        </a:spcBef>
                        <a:spcAft>
                          <a:spcPts val="0"/>
                        </a:spcAft>
                        <a:buClrTx/>
                        <a:buSzTx/>
                        <a:buFontTx/>
                        <a:buNone/>
                        <a:tabLst/>
                        <a:defRPr/>
                      </a:pPr>
                      <a:r>
                        <a:rPr lang="en-US" sz="1100" dirty="0" smtClean="0"/>
                        <a:t>The technology is in the process of practical testing after completion of the refinement and design work. Based on the developed technical documentation, a set of technical equipment was purchased and installed. Made his adjustment and test tests in the ground conditions of the technology holder. Work is underway to prepare for approbation of technical solutions and equipment in an industrial environment. Completion of industrial testing - until the end of 2018</a:t>
                      </a:r>
                    </a:p>
                    <a:p>
                      <a:pPr algn="just">
                        <a:lnSpc>
                          <a:spcPct val="115000"/>
                        </a:lnSpc>
                        <a:spcAft>
                          <a:spcPts val="0"/>
                        </a:spcAft>
                      </a:pPr>
                      <a:endParaRPr lang="ru-RU" sz="1100" dirty="0">
                        <a:effectLst/>
                        <a:latin typeface="Calibri"/>
                        <a:ea typeface="Calibri"/>
                        <a:cs typeface="Times New Roman"/>
                      </a:endParaRPr>
                    </a:p>
                  </a:txBody>
                  <a:tcPr marL="68580" marR="68580" marT="0" marB="0"/>
                </a:tc>
              </a:tr>
            </a:tbl>
          </a:graphicData>
        </a:graphic>
      </p:graphicFrame>
      <p:sp>
        <p:nvSpPr>
          <p:cNvPr id="15" name="Овал 14"/>
          <p:cNvSpPr/>
          <p:nvPr/>
        </p:nvSpPr>
        <p:spPr>
          <a:xfrm>
            <a:off x="2847975" y="3433762"/>
            <a:ext cx="5905500" cy="595313"/>
          </a:xfrm>
          <a:prstGeom prst="ellipse">
            <a:avLst/>
          </a:prstGeom>
          <a:solidFill>
            <a:srgbClr val="7030A0"/>
          </a:solidFill>
        </p:spPr>
        <p:style>
          <a:lnRef idx="2">
            <a:schemeClr val="accent6"/>
          </a:lnRef>
          <a:fillRef idx="1">
            <a:schemeClr val="lt1"/>
          </a:fillRef>
          <a:effectRef idx="0">
            <a:schemeClr val="accent6"/>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lnSpc>
                <a:spcPct val="115000"/>
              </a:lnSpc>
              <a:spcAft>
                <a:spcPts val="0"/>
              </a:spcAft>
            </a:pPr>
            <a:r>
              <a:rPr lang="en-US" sz="1600" b="1" dirty="0">
                <a:solidFill>
                  <a:schemeClr val="bg1"/>
                </a:solidFill>
              </a:rPr>
              <a:t>Decision</a:t>
            </a:r>
            <a:r>
              <a:rPr lang="en-US" sz="1600" dirty="0">
                <a:solidFill>
                  <a:schemeClr val="bg1"/>
                </a:solidFill>
              </a:rPr>
              <a:t/>
            </a:r>
            <a:br>
              <a:rPr lang="en-US" sz="1600" dirty="0">
                <a:solidFill>
                  <a:schemeClr val="bg1"/>
                </a:solidFill>
              </a:rPr>
            </a:br>
            <a:r>
              <a:rPr lang="en-US" sz="1600" dirty="0">
                <a:solidFill>
                  <a:schemeClr val="bg1"/>
                </a:solidFill>
              </a:rPr>
              <a:t>Using the proposed technology</a:t>
            </a:r>
            <a:endParaRPr lang="ru-RU" sz="1100" dirty="0">
              <a:solidFill>
                <a:schemeClr val="bg1"/>
              </a:solidFill>
              <a:effectLst/>
              <a:ea typeface="Calibri"/>
              <a:cs typeface="Times New Roman"/>
            </a:endParaRPr>
          </a:p>
        </p:txBody>
      </p:sp>
      <p:graphicFrame>
        <p:nvGraphicFramePr>
          <p:cNvPr id="16" name="Таблица 15"/>
          <p:cNvGraphicFramePr>
            <a:graphicFrameLocks noGrp="1"/>
          </p:cNvGraphicFramePr>
          <p:nvPr>
            <p:extLst>
              <p:ext uri="{D42A27DB-BD31-4B8C-83A1-F6EECF244321}">
                <p14:modId xmlns:p14="http://schemas.microsoft.com/office/powerpoint/2010/main" val="1085422409"/>
              </p:ext>
            </p:extLst>
          </p:nvPr>
        </p:nvGraphicFramePr>
        <p:xfrm>
          <a:off x="3539172" y="4057809"/>
          <a:ext cx="4408805" cy="2304891"/>
        </p:xfrm>
        <a:graphic>
          <a:graphicData uri="http://schemas.openxmlformats.org/drawingml/2006/table">
            <a:tbl>
              <a:tblPr firstRow="1" firstCol="1" bandRow="1">
                <a:tableStyleId>{5C22544A-7EE6-4342-B048-85BDC9FD1C3A}</a:tableStyleId>
              </a:tblPr>
              <a:tblGrid>
                <a:gridCol w="4408805"/>
              </a:tblGrid>
              <a:tr h="2304891">
                <a:tc>
                  <a:txBody>
                    <a:bodyPr/>
                    <a:lstStyle/>
                    <a:p>
                      <a:pPr algn="ctr">
                        <a:lnSpc>
                          <a:spcPct val="115000"/>
                        </a:lnSpc>
                        <a:spcAft>
                          <a:spcPts val="0"/>
                        </a:spcAft>
                      </a:pPr>
                      <a:r>
                        <a:rPr lang="en-US" sz="1100" dirty="0" smtClean="0"/>
                        <a:t>Motivation of choice for users</a:t>
                      </a:r>
                      <a:endParaRPr lang="ru-RU" sz="1100" dirty="0">
                        <a:effectLst/>
                      </a:endParaRPr>
                    </a:p>
                    <a:p>
                      <a:pPr marL="342900" lvl="0" indent="-342900">
                        <a:lnSpc>
                          <a:spcPct val="115000"/>
                        </a:lnSpc>
                        <a:spcAft>
                          <a:spcPts val="0"/>
                        </a:spcAft>
                        <a:buFont typeface="Symbol"/>
                        <a:buChar char=""/>
                      </a:pPr>
                      <a:r>
                        <a:rPr lang="en-US" sz="1100" dirty="0" smtClean="0"/>
                        <a:t>Monitoring the quality of ore raw materials of the processing plant in real time.</a:t>
                      </a:r>
                    </a:p>
                    <a:p>
                      <a:pPr marL="342900" lvl="0" indent="-342900">
                        <a:lnSpc>
                          <a:spcPct val="115000"/>
                        </a:lnSpc>
                        <a:spcAft>
                          <a:spcPts val="0"/>
                        </a:spcAft>
                        <a:buFont typeface="Symbol"/>
                        <a:buChar char=""/>
                      </a:pPr>
                      <a:r>
                        <a:rPr lang="en-US" sz="1100" dirty="0" smtClean="0"/>
                        <a:t>Operational management of the technological chain "mining-crushing-enrichment".</a:t>
                      </a:r>
                    </a:p>
                    <a:p>
                      <a:pPr marL="342900" lvl="0" indent="-342900">
                        <a:lnSpc>
                          <a:spcPct val="115000"/>
                        </a:lnSpc>
                        <a:spcAft>
                          <a:spcPts val="0"/>
                        </a:spcAft>
                        <a:buFont typeface="Symbol"/>
                        <a:buChar char=""/>
                      </a:pPr>
                      <a:r>
                        <a:rPr lang="en-US" sz="1100" dirty="0" smtClean="0"/>
                        <a:t>The ability to organize the management of the quality of finished products in real time.</a:t>
                      </a:r>
                    </a:p>
                    <a:p>
                      <a:pPr marL="342900" lvl="0" indent="-342900">
                        <a:lnSpc>
                          <a:spcPct val="115000"/>
                        </a:lnSpc>
                        <a:spcAft>
                          <a:spcPts val="0"/>
                        </a:spcAft>
                        <a:buFont typeface="Symbol"/>
                        <a:buChar char=""/>
                      </a:pPr>
                      <a:r>
                        <a:rPr lang="en-US" sz="1100" dirty="0" smtClean="0"/>
                        <a:t>An objective informational basis for cost accounting between mining and concentration processing.</a:t>
                      </a:r>
                    </a:p>
                    <a:p>
                      <a:pPr marL="342900" lvl="0" indent="-342900">
                        <a:lnSpc>
                          <a:spcPct val="115000"/>
                        </a:lnSpc>
                        <a:spcAft>
                          <a:spcPts val="0"/>
                        </a:spcAft>
                        <a:buFont typeface="Symbol"/>
                        <a:buChar char=""/>
                      </a:pPr>
                      <a:r>
                        <a:rPr lang="en-US" sz="1100" dirty="0" smtClean="0"/>
                        <a:t>Reducing the cost of creating a system of monitoring ore flows.</a:t>
                      </a:r>
                    </a:p>
                    <a:p>
                      <a:pPr marL="342900" lvl="0" indent="-342900">
                        <a:lnSpc>
                          <a:spcPct val="115000"/>
                        </a:lnSpc>
                        <a:spcAft>
                          <a:spcPts val="0"/>
                        </a:spcAft>
                        <a:buFont typeface="Symbol"/>
                        <a:buChar char=""/>
                      </a:pPr>
                      <a:r>
                        <a:rPr lang="en-US" sz="1100" dirty="0" smtClean="0"/>
                        <a:t>Domestic manufacturer.</a:t>
                      </a:r>
                      <a:r>
                        <a:rPr lang="ru-RU" sz="1100" dirty="0">
                          <a:effectLst/>
                        </a:rPr>
                        <a:t> </a:t>
                      </a:r>
                      <a:endParaRPr lang="ru-RU"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8876274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sp>
        <p:nvSpPr>
          <p:cNvPr id="5" name="TextBox 4"/>
          <p:cNvSpPr txBox="1"/>
          <p:nvPr/>
        </p:nvSpPr>
        <p:spPr>
          <a:xfrm>
            <a:off x="4176751" y="736601"/>
            <a:ext cx="3841501" cy="584775"/>
          </a:xfrm>
          <a:prstGeom prst="rect">
            <a:avLst/>
          </a:prstGeom>
          <a:noFill/>
        </p:spPr>
        <p:txBody>
          <a:bodyPr wrap="none" rtlCol="0">
            <a:spAutoFit/>
          </a:bodyPr>
          <a:lstStyle/>
          <a:p>
            <a:pPr algn="ctr"/>
            <a:r>
              <a:rPr lang="en-US" sz="3200" b="1" dirty="0">
                <a:solidFill>
                  <a:schemeClr val="accent5">
                    <a:lumMod val="75000"/>
                  </a:schemeClr>
                </a:solidFill>
                <a:effectLst>
                  <a:outerShdw blurRad="38100" dist="38100" dir="2700000" algn="tl">
                    <a:srgbClr val="000000">
                      <a:alpha val="43137"/>
                    </a:srgbClr>
                  </a:outerShdw>
                </a:effectLst>
              </a:rPr>
              <a:t>Market opportunities</a:t>
            </a:r>
            <a:endParaRPr lang="ru-RU" sz="3200" b="1" dirty="0">
              <a:solidFill>
                <a:schemeClr val="accent5">
                  <a:lumMod val="75000"/>
                </a:schemeClr>
              </a:solidFill>
              <a:effectLst>
                <a:outerShdw blurRad="38100" dist="38100" dir="2700000" algn="tl">
                  <a:srgbClr val="000000">
                    <a:alpha val="43137"/>
                  </a:srgbClr>
                </a:outerShdw>
              </a:effectLst>
              <a:latin typeface="Cuprum" panose="02000506000000020004" pitchFamily="2" charset="0"/>
            </a:endParaRPr>
          </a:p>
        </p:txBody>
      </p:sp>
      <p:sp>
        <p:nvSpPr>
          <p:cNvPr id="6" name="Объект 2"/>
          <p:cNvSpPr>
            <a:spLocks noGrp="1"/>
          </p:cNvSpPr>
          <p:nvPr>
            <p:ph idx="1"/>
          </p:nvPr>
        </p:nvSpPr>
        <p:spPr>
          <a:xfrm>
            <a:off x="841248" y="1304441"/>
            <a:ext cx="10911840" cy="5022953"/>
          </a:xfrm>
        </p:spPr>
        <p:txBody>
          <a:bodyPr>
            <a:noAutofit/>
          </a:bodyPr>
          <a:lstStyle/>
          <a:p>
            <a:pPr>
              <a:spcBef>
                <a:spcPts val="600"/>
              </a:spcBef>
              <a:spcAft>
                <a:spcPts val="600"/>
              </a:spcAft>
              <a:buClrTx/>
              <a:buFont typeface="Wingdings" panose="05000000000000000000" pitchFamily="2" charset="2"/>
              <a:buChar char="Ø"/>
            </a:pPr>
            <a:r>
              <a:rPr lang="en-US" sz="1800" i="1" dirty="0"/>
              <a:t>Potential customers and target market size</a:t>
            </a:r>
            <a:endParaRPr lang="ru-RU" sz="1800" i="1" dirty="0" smtClean="0"/>
          </a:p>
          <a:p>
            <a:pPr marL="0" indent="0">
              <a:spcBef>
                <a:spcPts val="600"/>
              </a:spcBef>
              <a:spcAft>
                <a:spcPts val="600"/>
              </a:spcAft>
              <a:buClrTx/>
              <a:buNone/>
            </a:pPr>
            <a:r>
              <a:rPr lang="ru-RU" sz="1600" dirty="0" smtClean="0"/>
              <a:t>1. </a:t>
            </a:r>
            <a:r>
              <a:rPr lang="en-US" sz="1800" dirty="0"/>
              <a:t>In the near future, the potential buyers of products of the </a:t>
            </a:r>
            <a:r>
              <a:rPr lang="en-US" sz="1800" dirty="0" smtClean="0"/>
              <a:t>ICQO </a:t>
            </a:r>
            <a:r>
              <a:rPr lang="en-US" sz="1800" dirty="0"/>
              <a:t>AS may be enterprises of the Republic of Kazakhstan and the Russian Federation</a:t>
            </a:r>
            <a:endParaRPr lang="ru-RU" sz="1800" dirty="0" smtClean="0"/>
          </a:p>
          <a:p>
            <a:pPr marL="0" indent="0" algn="just">
              <a:lnSpc>
                <a:spcPct val="100000"/>
              </a:lnSpc>
              <a:spcBef>
                <a:spcPts val="0"/>
              </a:spcBef>
              <a:buNone/>
              <a:tabLst>
                <a:tab pos="536575" algn="l"/>
              </a:tabLst>
            </a:pPr>
            <a:endParaRPr lang="ru-RU" sz="1800" dirty="0"/>
          </a:p>
          <a:p>
            <a:pPr marL="0" indent="0" algn="just">
              <a:lnSpc>
                <a:spcPct val="100000"/>
              </a:lnSpc>
              <a:spcBef>
                <a:spcPts val="0"/>
              </a:spcBef>
              <a:buNone/>
              <a:tabLst>
                <a:tab pos="536575" algn="l"/>
              </a:tabLst>
            </a:pPr>
            <a:endParaRPr lang="ru-RU" sz="1800" dirty="0" smtClean="0"/>
          </a:p>
          <a:p>
            <a:pPr marL="0" indent="0" algn="just">
              <a:lnSpc>
                <a:spcPct val="100000"/>
              </a:lnSpc>
              <a:spcBef>
                <a:spcPts val="0"/>
              </a:spcBef>
              <a:buNone/>
              <a:tabLst>
                <a:tab pos="536575" algn="l"/>
              </a:tabLst>
            </a:pPr>
            <a:endParaRPr lang="ru-RU" sz="1800" dirty="0"/>
          </a:p>
          <a:p>
            <a:pPr marL="0" indent="0" algn="just">
              <a:lnSpc>
                <a:spcPct val="100000"/>
              </a:lnSpc>
              <a:spcBef>
                <a:spcPts val="0"/>
              </a:spcBef>
              <a:buNone/>
              <a:tabLst>
                <a:tab pos="536575" algn="l"/>
              </a:tabLst>
            </a:pPr>
            <a:endParaRPr lang="ru-RU" sz="1800" dirty="0" smtClean="0"/>
          </a:p>
          <a:p>
            <a:pPr marL="0" indent="0" algn="just">
              <a:lnSpc>
                <a:spcPct val="100000"/>
              </a:lnSpc>
              <a:spcBef>
                <a:spcPts val="0"/>
              </a:spcBef>
              <a:buNone/>
              <a:tabLst>
                <a:tab pos="536575" algn="l"/>
              </a:tabLst>
            </a:pPr>
            <a:endParaRPr lang="ru-RU" sz="1800" dirty="0"/>
          </a:p>
          <a:p>
            <a:pPr marL="0" indent="0" algn="just">
              <a:lnSpc>
                <a:spcPct val="100000"/>
              </a:lnSpc>
              <a:spcBef>
                <a:spcPts val="0"/>
              </a:spcBef>
              <a:buNone/>
              <a:tabLst>
                <a:tab pos="536575" algn="l"/>
              </a:tabLst>
            </a:pPr>
            <a:endParaRPr lang="ru-RU" sz="1800" dirty="0" smtClean="0"/>
          </a:p>
          <a:p>
            <a:pPr marL="0" indent="0" algn="just">
              <a:lnSpc>
                <a:spcPct val="100000"/>
              </a:lnSpc>
              <a:spcBef>
                <a:spcPts val="0"/>
              </a:spcBef>
              <a:buNone/>
              <a:tabLst>
                <a:tab pos="536575" algn="l"/>
              </a:tabLst>
            </a:pPr>
            <a:endParaRPr lang="ru-RU" sz="1800" dirty="0" smtClean="0"/>
          </a:p>
          <a:p>
            <a:pPr marL="0" indent="0" algn="just">
              <a:lnSpc>
                <a:spcPct val="100000"/>
              </a:lnSpc>
              <a:spcBef>
                <a:spcPts val="0"/>
              </a:spcBef>
              <a:buNone/>
              <a:tabLst>
                <a:tab pos="536575" algn="l"/>
              </a:tabLst>
            </a:pPr>
            <a:endParaRPr lang="ru-RU" sz="1800" dirty="0"/>
          </a:p>
          <a:p>
            <a:pPr marL="0" indent="0" algn="just">
              <a:lnSpc>
                <a:spcPct val="100000"/>
              </a:lnSpc>
              <a:spcBef>
                <a:spcPts val="0"/>
              </a:spcBef>
              <a:buNone/>
              <a:tabLst>
                <a:tab pos="536575" algn="l"/>
              </a:tabLst>
            </a:pPr>
            <a:endParaRPr lang="ru-RU" sz="1800" dirty="0" smtClean="0"/>
          </a:p>
          <a:p>
            <a:pPr marL="0" indent="0" algn="just">
              <a:lnSpc>
                <a:spcPct val="100000"/>
              </a:lnSpc>
              <a:spcBef>
                <a:spcPts val="0"/>
              </a:spcBef>
              <a:buNone/>
              <a:tabLst>
                <a:tab pos="536575" algn="l"/>
              </a:tabLst>
            </a:pPr>
            <a:endParaRPr lang="ru-RU" sz="1800" dirty="0"/>
          </a:p>
          <a:p>
            <a:pPr marL="0" indent="0" algn="just">
              <a:lnSpc>
                <a:spcPct val="100000"/>
              </a:lnSpc>
              <a:spcBef>
                <a:spcPts val="0"/>
              </a:spcBef>
              <a:buNone/>
              <a:tabLst>
                <a:tab pos="536575" algn="l"/>
              </a:tabLst>
            </a:pPr>
            <a:endParaRPr lang="ru-RU" sz="1800" dirty="0" smtClean="0"/>
          </a:p>
          <a:p>
            <a:pPr marL="0" indent="0">
              <a:buNone/>
            </a:pPr>
            <a:r>
              <a:rPr lang="ru-RU" sz="1800" dirty="0" smtClean="0"/>
              <a:t>2. </a:t>
            </a:r>
            <a:r>
              <a:rPr lang="en-US" sz="1800" dirty="0"/>
              <a:t>The size of the market for the products of the OMKVR AS for the next 10 years may be approximately 800,000.0 thousand </a:t>
            </a:r>
            <a:r>
              <a:rPr lang="en-US" sz="1800" dirty="0" smtClean="0"/>
              <a:t>tenge</a:t>
            </a:r>
            <a:r>
              <a:rPr lang="en-US" sz="1800" dirty="0"/>
              <a:t>.</a:t>
            </a:r>
            <a:endParaRPr lang="ru-RU" sz="1800" i="1" dirty="0">
              <a:solidFill>
                <a:srgbClr val="000000"/>
              </a:solidFill>
              <a:latin typeface="Times New Roman" panose="02020603050405020304" pitchFamily="18" charset="0"/>
            </a:endParaRPr>
          </a:p>
        </p:txBody>
      </p:sp>
      <p:grpSp>
        <p:nvGrpSpPr>
          <p:cNvPr id="7" name="Группа 6"/>
          <p:cNvGrpSpPr/>
          <p:nvPr/>
        </p:nvGrpSpPr>
        <p:grpSpPr>
          <a:xfrm>
            <a:off x="-4559807" y="8686292"/>
            <a:ext cx="12191999" cy="622300"/>
            <a:chOff x="1" y="6235700"/>
            <a:chExt cx="12191999" cy="622300"/>
          </a:xfrm>
        </p:grpSpPr>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graphicFrame>
        <p:nvGraphicFramePr>
          <p:cNvPr id="10" name="Таблица 9"/>
          <p:cNvGraphicFramePr>
            <a:graphicFrameLocks noGrp="1"/>
          </p:cNvGraphicFramePr>
          <p:nvPr>
            <p:extLst>
              <p:ext uri="{D42A27DB-BD31-4B8C-83A1-F6EECF244321}">
                <p14:modId xmlns:p14="http://schemas.microsoft.com/office/powerpoint/2010/main" val="3240134159"/>
              </p:ext>
            </p:extLst>
          </p:nvPr>
        </p:nvGraphicFramePr>
        <p:xfrm>
          <a:off x="1133856" y="2486661"/>
          <a:ext cx="10521696" cy="2865120"/>
        </p:xfrm>
        <a:graphic>
          <a:graphicData uri="http://schemas.openxmlformats.org/drawingml/2006/table">
            <a:tbl>
              <a:tblPr firstRow="1" bandRow="1">
                <a:tableStyleId>{5C22544A-7EE6-4342-B048-85BDC9FD1C3A}</a:tableStyleId>
              </a:tblPr>
              <a:tblGrid>
                <a:gridCol w="5232931"/>
                <a:gridCol w="5288765"/>
              </a:tblGrid>
              <a:tr h="293260">
                <a:tc>
                  <a:txBody>
                    <a:bodyPr/>
                    <a:lstStyle/>
                    <a:p>
                      <a:r>
                        <a:rPr lang="en-US" sz="1600" dirty="0" smtClean="0"/>
                        <a:t>Potential Clients in the Republic of Kazakhstan</a:t>
                      </a:r>
                      <a:endParaRPr lang="ru-RU" sz="1600" dirty="0"/>
                    </a:p>
                  </a:txBody>
                  <a:tcPr/>
                </a:tc>
                <a:tc>
                  <a:txBody>
                    <a:bodyPr/>
                    <a:lstStyle/>
                    <a:p>
                      <a:r>
                        <a:rPr lang="en-US" sz="1600" dirty="0" smtClean="0"/>
                        <a:t>Potential Customers in the Russian Federation</a:t>
                      </a:r>
                      <a:endParaRPr lang="ru-RU" sz="1600" dirty="0"/>
                    </a:p>
                  </a:txBody>
                  <a:tcPr/>
                </a:tc>
              </a:tr>
              <a:tr h="2426063">
                <a:tc>
                  <a:txBody>
                    <a:bodyPr/>
                    <a:lstStyle/>
                    <a:p>
                      <a:pPr marL="342900" indent="-216000" algn="l">
                        <a:lnSpc>
                          <a:spcPct val="100000"/>
                        </a:lnSpc>
                        <a:spcBef>
                          <a:spcPts val="0"/>
                        </a:spcBef>
                        <a:buFont typeface="Arial" pitchFamily="34" charset="0"/>
                        <a:buChar char="•"/>
                        <a:tabLst>
                          <a:tab pos="536575" algn="l"/>
                        </a:tabLst>
                      </a:pPr>
                      <a:r>
                        <a:rPr lang="en-US" sz="1600" b="1" dirty="0" smtClean="0">
                          <a:solidFill>
                            <a:schemeClr val="bg1"/>
                          </a:solidFill>
                        </a:rPr>
                        <a:t>Kazakhmys Corporation,</a:t>
                      </a:r>
                    </a:p>
                    <a:p>
                      <a:pPr marL="342900" indent="-216000" algn="l">
                        <a:lnSpc>
                          <a:spcPct val="100000"/>
                        </a:lnSpc>
                        <a:spcBef>
                          <a:spcPts val="0"/>
                        </a:spcBef>
                        <a:buFont typeface="Arial" pitchFamily="34" charset="0"/>
                        <a:buChar char="•"/>
                        <a:tabLst>
                          <a:tab pos="536575" algn="l"/>
                        </a:tabLst>
                      </a:pPr>
                      <a:r>
                        <a:rPr lang="en-US" sz="1600" b="1" dirty="0" smtClean="0">
                          <a:solidFill>
                            <a:schemeClr val="bg1"/>
                          </a:solidFill>
                        </a:rPr>
                        <a:t>JSC "Donskoy GOK",</a:t>
                      </a:r>
                    </a:p>
                    <a:p>
                      <a:pPr marL="342900" indent="-216000" algn="l">
                        <a:lnSpc>
                          <a:spcPct val="100000"/>
                        </a:lnSpc>
                        <a:spcBef>
                          <a:spcPts val="0"/>
                        </a:spcBef>
                        <a:buFont typeface="Arial" pitchFamily="34" charset="0"/>
                        <a:buChar char="•"/>
                        <a:tabLst>
                          <a:tab pos="536575" algn="l"/>
                        </a:tabLst>
                      </a:pPr>
                      <a:r>
                        <a:rPr lang="en-US" sz="1600" b="1" dirty="0" smtClean="0">
                          <a:solidFill>
                            <a:schemeClr val="bg1"/>
                          </a:solidFill>
                        </a:rPr>
                        <a:t>JSC  SSGPO,</a:t>
                      </a:r>
                    </a:p>
                    <a:p>
                      <a:pPr marL="342900" indent="-216000" algn="l">
                        <a:lnSpc>
                          <a:spcPct val="100000"/>
                        </a:lnSpc>
                        <a:spcBef>
                          <a:spcPts val="0"/>
                        </a:spcBef>
                        <a:buFont typeface="Arial" pitchFamily="34" charset="0"/>
                        <a:buChar char="•"/>
                        <a:tabLst>
                          <a:tab pos="536575" algn="l"/>
                        </a:tabLst>
                      </a:pPr>
                      <a:r>
                        <a:rPr lang="en-US" sz="1600" b="1" dirty="0" smtClean="0">
                          <a:solidFill>
                            <a:schemeClr val="bg1"/>
                          </a:solidFill>
                        </a:rPr>
                        <a:t>JSC "Zhairem GOK",</a:t>
                      </a:r>
                    </a:p>
                    <a:p>
                      <a:pPr marL="342900" indent="-216000" algn="l">
                        <a:lnSpc>
                          <a:spcPct val="100000"/>
                        </a:lnSpc>
                        <a:spcBef>
                          <a:spcPts val="0"/>
                        </a:spcBef>
                        <a:buFont typeface="Arial" pitchFamily="34" charset="0"/>
                        <a:buChar char="•"/>
                        <a:tabLst>
                          <a:tab pos="536575" algn="l"/>
                        </a:tabLst>
                      </a:pPr>
                      <a:r>
                        <a:rPr lang="en-US" sz="1600" b="1" dirty="0" smtClean="0">
                          <a:solidFill>
                            <a:schemeClr val="bg1"/>
                          </a:solidFill>
                        </a:rPr>
                        <a:t>JSC "Zyryanovsky GOK“</a:t>
                      </a:r>
                    </a:p>
                    <a:p>
                      <a:pPr marL="342900" indent="-216000" algn="l">
                        <a:lnSpc>
                          <a:spcPct val="100000"/>
                        </a:lnSpc>
                        <a:spcBef>
                          <a:spcPts val="0"/>
                        </a:spcBef>
                        <a:buFont typeface="Arial" pitchFamily="34" charset="0"/>
                        <a:buChar char="•"/>
                        <a:tabLst>
                          <a:tab pos="536575" algn="l"/>
                        </a:tabLst>
                      </a:pPr>
                      <a:r>
                        <a:rPr lang="en-US" sz="1600" b="1" dirty="0" smtClean="0">
                          <a:solidFill>
                            <a:schemeClr val="bg1"/>
                          </a:solidFill>
                        </a:rPr>
                        <a:t>Kazakhcement LLP,</a:t>
                      </a:r>
                    </a:p>
                    <a:p>
                      <a:pPr marL="342900" indent="-216000" algn="l">
                        <a:lnSpc>
                          <a:spcPct val="100000"/>
                        </a:lnSpc>
                        <a:spcBef>
                          <a:spcPts val="0"/>
                        </a:spcBef>
                        <a:buFont typeface="Arial" pitchFamily="34" charset="0"/>
                        <a:buChar char="•"/>
                        <a:tabLst>
                          <a:tab pos="536575" algn="l"/>
                        </a:tabLst>
                      </a:pPr>
                      <a:r>
                        <a:rPr lang="en-US" sz="1600" b="1" dirty="0" smtClean="0">
                          <a:solidFill>
                            <a:schemeClr val="bg1"/>
                          </a:solidFill>
                        </a:rPr>
                        <a:t>LLP "FC Asbest“</a:t>
                      </a:r>
                    </a:p>
                    <a:p>
                      <a:pPr marL="342900" indent="-216000" algn="l">
                        <a:lnSpc>
                          <a:spcPct val="100000"/>
                        </a:lnSpc>
                        <a:spcBef>
                          <a:spcPts val="0"/>
                        </a:spcBef>
                        <a:buFont typeface="Arial" pitchFamily="34" charset="0"/>
                        <a:buChar char="•"/>
                        <a:tabLst>
                          <a:tab pos="536575" algn="l"/>
                        </a:tabLst>
                      </a:pPr>
                      <a:r>
                        <a:rPr lang="en-US" sz="1600" b="1" dirty="0" smtClean="0">
                          <a:solidFill>
                            <a:schemeClr val="bg1"/>
                          </a:solidFill>
                        </a:rPr>
                        <a:t>OJSC Kustanaiasbest</a:t>
                      </a:r>
                    </a:p>
                    <a:p>
                      <a:pPr marL="342900" indent="-216000" algn="l">
                        <a:lnSpc>
                          <a:spcPct val="100000"/>
                        </a:lnSpc>
                        <a:spcBef>
                          <a:spcPts val="0"/>
                        </a:spcBef>
                        <a:buFont typeface="Arial" pitchFamily="34" charset="0"/>
                        <a:buChar char="•"/>
                        <a:tabLst>
                          <a:tab pos="536575" algn="l"/>
                        </a:tabLst>
                      </a:pPr>
                      <a:r>
                        <a:rPr lang="en-US" sz="1600" b="1" dirty="0" smtClean="0">
                          <a:solidFill>
                            <a:schemeClr val="bg1"/>
                          </a:solidFill>
                        </a:rPr>
                        <a:t>Automation engineering company GOK</a:t>
                      </a:r>
                    </a:p>
                    <a:p>
                      <a:pPr marL="342900" indent="-216000" algn="l">
                        <a:lnSpc>
                          <a:spcPct val="100000"/>
                        </a:lnSpc>
                        <a:spcBef>
                          <a:spcPts val="0"/>
                        </a:spcBef>
                        <a:buFont typeface="Arial" pitchFamily="34" charset="0"/>
                        <a:buChar char="•"/>
                        <a:tabLst>
                          <a:tab pos="536575" algn="l"/>
                        </a:tabLst>
                      </a:pPr>
                      <a:r>
                        <a:rPr lang="en-US" sz="1600" b="1" dirty="0" smtClean="0">
                          <a:solidFill>
                            <a:schemeClr val="bg1"/>
                          </a:solidFill>
                        </a:rPr>
                        <a:t>etc;</a:t>
                      </a:r>
                      <a:endParaRPr lang="ru-RU" sz="1600" b="1" dirty="0" smtClean="0">
                        <a:solidFill>
                          <a:schemeClr val="bg1"/>
                        </a:solidFill>
                      </a:endParaRPr>
                    </a:p>
                  </a:txBody>
                  <a:tcPr marT="0" marB="0">
                    <a:solidFill>
                      <a:schemeClr val="accent5">
                        <a:lumMod val="75000"/>
                      </a:schemeClr>
                    </a:solidFill>
                  </a:tcPr>
                </a:tc>
                <a:tc>
                  <a:txBody>
                    <a:bodyPr/>
                    <a:lstStyle/>
                    <a:p>
                      <a:pPr marL="285750" indent="-285750" algn="l">
                        <a:lnSpc>
                          <a:spcPct val="100000"/>
                        </a:lnSpc>
                        <a:spcBef>
                          <a:spcPts val="0"/>
                        </a:spcBef>
                        <a:buFont typeface="Arial" panose="020B0604020202020204" pitchFamily="34" charset="0"/>
                        <a:buChar char="•"/>
                        <a:tabLst>
                          <a:tab pos="536575" algn="l"/>
                        </a:tabLst>
                      </a:pPr>
                      <a:r>
                        <a:rPr lang="en-US" sz="1600" b="1" dirty="0" smtClean="0">
                          <a:solidFill>
                            <a:schemeClr val="bg1"/>
                          </a:solidFill>
                        </a:rPr>
                        <a:t>Mikhailovsky GOK,</a:t>
                      </a:r>
                    </a:p>
                    <a:p>
                      <a:pPr marL="285750" indent="-285750" algn="l">
                        <a:lnSpc>
                          <a:spcPct val="100000"/>
                        </a:lnSpc>
                        <a:spcBef>
                          <a:spcPts val="0"/>
                        </a:spcBef>
                        <a:buFont typeface="Arial" panose="020B0604020202020204" pitchFamily="34" charset="0"/>
                        <a:buChar char="•"/>
                        <a:tabLst>
                          <a:tab pos="536575" algn="l"/>
                        </a:tabLst>
                      </a:pPr>
                      <a:r>
                        <a:rPr lang="en-US" sz="1600" b="1" dirty="0" smtClean="0">
                          <a:solidFill>
                            <a:schemeClr val="bg1"/>
                          </a:solidFill>
                        </a:rPr>
                        <a:t>Stoilensky GOK</a:t>
                      </a:r>
                    </a:p>
                    <a:p>
                      <a:pPr marL="285750" indent="-285750" algn="l">
                        <a:lnSpc>
                          <a:spcPct val="100000"/>
                        </a:lnSpc>
                        <a:spcBef>
                          <a:spcPts val="0"/>
                        </a:spcBef>
                        <a:buFont typeface="Arial" panose="020B0604020202020204" pitchFamily="34" charset="0"/>
                        <a:buChar char="•"/>
                        <a:tabLst>
                          <a:tab pos="536575" algn="l"/>
                        </a:tabLst>
                      </a:pPr>
                      <a:r>
                        <a:rPr lang="en-US" sz="1600" b="1" dirty="0" smtClean="0">
                          <a:solidFill>
                            <a:schemeClr val="bg1"/>
                          </a:solidFill>
                        </a:rPr>
                        <a:t>Lebedinsky GOK</a:t>
                      </a:r>
                    </a:p>
                    <a:p>
                      <a:pPr marL="285750" indent="-285750" algn="l">
                        <a:lnSpc>
                          <a:spcPct val="100000"/>
                        </a:lnSpc>
                        <a:spcBef>
                          <a:spcPts val="0"/>
                        </a:spcBef>
                        <a:buFont typeface="Arial" panose="020B0604020202020204" pitchFamily="34" charset="0"/>
                        <a:buChar char="•"/>
                        <a:tabLst>
                          <a:tab pos="536575" algn="l"/>
                        </a:tabLst>
                      </a:pPr>
                      <a:r>
                        <a:rPr lang="en-US" sz="1600" b="1" dirty="0" smtClean="0">
                          <a:solidFill>
                            <a:schemeClr val="bg1"/>
                          </a:solidFill>
                        </a:rPr>
                        <a:t>JSC "Apatite“</a:t>
                      </a:r>
                    </a:p>
                    <a:p>
                      <a:pPr marL="285750" indent="-285750" algn="l">
                        <a:lnSpc>
                          <a:spcPct val="100000"/>
                        </a:lnSpc>
                        <a:spcBef>
                          <a:spcPts val="0"/>
                        </a:spcBef>
                        <a:buFont typeface="Arial" panose="020B0604020202020204" pitchFamily="34" charset="0"/>
                        <a:buChar char="•"/>
                        <a:tabLst>
                          <a:tab pos="536575" algn="l"/>
                        </a:tabLst>
                      </a:pPr>
                      <a:r>
                        <a:rPr lang="en-US" sz="1600" b="1" dirty="0" smtClean="0">
                          <a:solidFill>
                            <a:schemeClr val="bg1"/>
                          </a:solidFill>
                        </a:rPr>
                        <a:t>OJSC Norilsk Nickel</a:t>
                      </a:r>
                    </a:p>
                    <a:p>
                      <a:pPr marL="285750" indent="-285750" algn="l">
                        <a:lnSpc>
                          <a:spcPct val="100000"/>
                        </a:lnSpc>
                        <a:spcBef>
                          <a:spcPts val="0"/>
                        </a:spcBef>
                        <a:buFont typeface="Arial" panose="020B0604020202020204" pitchFamily="34" charset="0"/>
                        <a:buChar char="•"/>
                        <a:tabLst>
                          <a:tab pos="536575" algn="l"/>
                        </a:tabLst>
                      </a:pPr>
                      <a:r>
                        <a:rPr lang="en-US" sz="1600" b="1" dirty="0" smtClean="0">
                          <a:solidFill>
                            <a:schemeClr val="bg1"/>
                          </a:solidFill>
                        </a:rPr>
                        <a:t>Uchalinsky GOK</a:t>
                      </a:r>
                    </a:p>
                    <a:p>
                      <a:pPr marL="285750" indent="-285750" algn="l">
                        <a:lnSpc>
                          <a:spcPct val="100000"/>
                        </a:lnSpc>
                        <a:spcBef>
                          <a:spcPts val="0"/>
                        </a:spcBef>
                        <a:buFont typeface="Arial" panose="020B0604020202020204" pitchFamily="34" charset="0"/>
                        <a:buChar char="•"/>
                        <a:tabLst>
                          <a:tab pos="536575" algn="l"/>
                        </a:tabLst>
                      </a:pPr>
                      <a:r>
                        <a:rPr lang="en-US" sz="1600" b="1" dirty="0" smtClean="0">
                          <a:solidFill>
                            <a:schemeClr val="bg1"/>
                          </a:solidFill>
                        </a:rPr>
                        <a:t>Ahtalsky GOK</a:t>
                      </a:r>
                    </a:p>
                    <a:p>
                      <a:pPr marL="285750" indent="-285750" algn="l">
                        <a:lnSpc>
                          <a:spcPct val="100000"/>
                        </a:lnSpc>
                        <a:spcBef>
                          <a:spcPts val="0"/>
                        </a:spcBef>
                        <a:buFont typeface="Arial" panose="020B0604020202020204" pitchFamily="34" charset="0"/>
                        <a:buChar char="•"/>
                        <a:tabLst>
                          <a:tab pos="536575" algn="l"/>
                        </a:tabLst>
                      </a:pPr>
                      <a:r>
                        <a:rPr lang="en-US" sz="1600" b="1" dirty="0" smtClean="0">
                          <a:solidFill>
                            <a:schemeClr val="bg1"/>
                          </a:solidFill>
                        </a:rPr>
                        <a:t>Tominsky GOK</a:t>
                      </a:r>
                    </a:p>
                    <a:p>
                      <a:pPr marL="285750" indent="-285750" algn="l">
                        <a:lnSpc>
                          <a:spcPct val="100000"/>
                        </a:lnSpc>
                        <a:spcBef>
                          <a:spcPts val="0"/>
                        </a:spcBef>
                        <a:buFont typeface="Arial" panose="020B0604020202020204" pitchFamily="34" charset="0"/>
                        <a:buChar char="•"/>
                        <a:tabLst>
                          <a:tab pos="536575" algn="l"/>
                        </a:tabLst>
                      </a:pPr>
                      <a:r>
                        <a:rPr lang="en-US" sz="1600" b="1" dirty="0" smtClean="0">
                          <a:solidFill>
                            <a:schemeClr val="bg1"/>
                          </a:solidFill>
                        </a:rPr>
                        <a:t>Automation engineering company GOK</a:t>
                      </a:r>
                    </a:p>
                    <a:p>
                      <a:pPr marL="285750" indent="-285750" algn="l">
                        <a:lnSpc>
                          <a:spcPct val="100000"/>
                        </a:lnSpc>
                        <a:spcBef>
                          <a:spcPts val="0"/>
                        </a:spcBef>
                        <a:buFont typeface="Arial" panose="020B0604020202020204" pitchFamily="34" charset="0"/>
                        <a:buChar char="•"/>
                        <a:tabLst>
                          <a:tab pos="536575" algn="l"/>
                        </a:tabLst>
                      </a:pPr>
                      <a:r>
                        <a:rPr lang="en-US" sz="1600" b="1" dirty="0" smtClean="0">
                          <a:solidFill>
                            <a:schemeClr val="bg1"/>
                          </a:solidFill>
                        </a:rPr>
                        <a:t>etc;</a:t>
                      </a:r>
                      <a:endParaRPr lang="ru-RU" sz="1600" b="1" dirty="0" smtClean="0">
                        <a:solidFill>
                          <a:schemeClr val="bg1"/>
                        </a:solidFill>
                      </a:endParaRPr>
                    </a:p>
                  </a:txBody>
                  <a:tcPr>
                    <a:solidFill>
                      <a:schemeClr val="accent5">
                        <a:lumMod val="75000"/>
                      </a:schemeClr>
                    </a:solidFill>
                  </a:tcPr>
                </a:tc>
              </a:tr>
            </a:tbl>
          </a:graphicData>
        </a:graphic>
      </p:graphicFrame>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3089" y="92541"/>
            <a:ext cx="1643061" cy="699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Рисунок 11" descr="Логотип TST-16 а.PNG"/>
          <p:cNvPicPr/>
          <p:nvPr/>
        </p:nvPicPr>
        <p:blipFill>
          <a:blip r:embed="rId5" cstate="print"/>
          <a:stretch>
            <a:fillRect/>
          </a:stretch>
        </p:blipFill>
        <p:spPr>
          <a:xfrm>
            <a:off x="10272214" y="149691"/>
            <a:ext cx="1729556" cy="662753"/>
          </a:xfrm>
          <a:prstGeom prst="rect">
            <a:avLst/>
          </a:prstGeom>
        </p:spPr>
      </p:pic>
    </p:spTree>
    <p:extLst>
      <p:ext uri="{BB962C8B-B14F-4D97-AF65-F5344CB8AC3E}">
        <p14:creationId xmlns:p14="http://schemas.microsoft.com/office/powerpoint/2010/main" val="9157108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47" y="59542"/>
            <a:ext cx="1711453" cy="677059"/>
          </a:xfrm>
          <a:prstGeom prst="rect">
            <a:avLst/>
          </a:prstGeom>
        </p:spPr>
      </p:pic>
      <p:sp>
        <p:nvSpPr>
          <p:cNvPr id="5" name="TextBox 4"/>
          <p:cNvSpPr txBox="1"/>
          <p:nvPr/>
        </p:nvSpPr>
        <p:spPr>
          <a:xfrm>
            <a:off x="4683498" y="623247"/>
            <a:ext cx="2828018" cy="584775"/>
          </a:xfrm>
          <a:prstGeom prst="rect">
            <a:avLst/>
          </a:prstGeom>
          <a:noFill/>
        </p:spPr>
        <p:txBody>
          <a:bodyPr wrap="none" rtlCol="0">
            <a:spAutoFit/>
          </a:bodyPr>
          <a:lstStyle/>
          <a:p>
            <a:pPr algn="ctr"/>
            <a:r>
              <a:rPr lang="en-US" sz="3200" b="1" dirty="0">
                <a:solidFill>
                  <a:schemeClr val="accent5">
                    <a:lumMod val="75000"/>
                  </a:schemeClr>
                </a:solidFill>
                <a:effectLst>
                  <a:outerShdw blurRad="38100" dist="38100" dir="2700000" algn="tl">
                    <a:srgbClr val="000000">
                      <a:alpha val="43137"/>
                    </a:srgbClr>
                  </a:outerShdw>
                </a:effectLst>
              </a:rPr>
              <a:t>Business model</a:t>
            </a:r>
            <a:endParaRPr lang="ru-RU" sz="3200" b="1" dirty="0">
              <a:solidFill>
                <a:schemeClr val="accent5">
                  <a:lumMod val="75000"/>
                </a:schemeClr>
              </a:solidFill>
              <a:effectLst>
                <a:outerShdw blurRad="38100" dist="38100" dir="2700000" algn="tl">
                  <a:srgbClr val="000000">
                    <a:alpha val="43137"/>
                  </a:srgbClr>
                </a:outerShdw>
              </a:effectLst>
              <a:latin typeface="Cuprum" panose="02000506000000020004" pitchFamily="2" charset="0"/>
            </a:endParaRPr>
          </a:p>
        </p:txBody>
      </p:sp>
      <p:grpSp>
        <p:nvGrpSpPr>
          <p:cNvPr id="6" name="Группа 5"/>
          <p:cNvGrpSpPr/>
          <p:nvPr/>
        </p:nvGrpSpPr>
        <p:grpSpPr>
          <a:xfrm>
            <a:off x="1" y="6461760"/>
            <a:ext cx="12191999" cy="396240"/>
            <a:chOff x="1" y="6235700"/>
            <a:chExt cx="12191999" cy="62230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235700"/>
              <a:ext cx="6095999" cy="622300"/>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6235700"/>
              <a:ext cx="6096001" cy="622300"/>
            </a:xfrm>
            <a:prstGeom prst="rect">
              <a:avLst/>
            </a:prstGeom>
          </p:spPr>
        </p:pic>
      </p:grpSp>
      <p:graphicFrame>
        <p:nvGraphicFramePr>
          <p:cNvPr id="11" name="Таблица 10"/>
          <p:cNvGraphicFramePr>
            <a:graphicFrameLocks noGrp="1"/>
          </p:cNvGraphicFramePr>
          <p:nvPr>
            <p:extLst>
              <p:ext uri="{D42A27DB-BD31-4B8C-83A1-F6EECF244321}">
                <p14:modId xmlns:p14="http://schemas.microsoft.com/office/powerpoint/2010/main" val="1775539635"/>
              </p:ext>
            </p:extLst>
          </p:nvPr>
        </p:nvGraphicFramePr>
        <p:xfrm>
          <a:off x="560831" y="1281174"/>
          <a:ext cx="2349690" cy="3707892"/>
        </p:xfrm>
        <a:graphic>
          <a:graphicData uri="http://schemas.openxmlformats.org/drawingml/2006/table">
            <a:tbl>
              <a:tblPr firstRow="1" firstCol="1" bandRow="1">
                <a:tableStyleId>{5C22544A-7EE6-4342-B048-85BDC9FD1C3A}</a:tableStyleId>
              </a:tblPr>
              <a:tblGrid>
                <a:gridCol w="2349690"/>
              </a:tblGrid>
              <a:tr h="3628577">
                <a:tc>
                  <a:txBody>
                    <a:bodyPr/>
                    <a:lstStyle/>
                    <a:p>
                      <a:pPr marL="0" indent="0" rtl="0">
                        <a:buFont typeface="+mj-lt"/>
                        <a:buNone/>
                      </a:pPr>
                      <a:r>
                        <a:rPr lang="en-US" sz="1400" dirty="0" smtClean="0"/>
                        <a:t>Key partners</a:t>
                      </a:r>
                    </a:p>
                    <a:p>
                      <a:pPr marL="0" indent="0" rtl="0">
                        <a:buFont typeface="+mj-lt"/>
                        <a:buNone/>
                      </a:pPr>
                      <a:endParaRPr lang="en-US" sz="1400" dirty="0" smtClean="0"/>
                    </a:p>
                    <a:p>
                      <a:pPr marL="342900" indent="-216000" rtl="0">
                        <a:spcAft>
                          <a:spcPts val="600"/>
                        </a:spcAft>
                        <a:buFont typeface="+mj-lt"/>
                        <a:buAutoNum type="arabicPeriod"/>
                      </a:pPr>
                      <a:r>
                        <a:rPr lang="en-US" sz="1200" dirty="0" smtClean="0"/>
                        <a:t>Sistemotekhnika LLP ”- participation in financing and ensuring the rights of access to the scientific and engineering fundamentals of the ICQO AS Software and hardware complex</a:t>
                      </a:r>
                    </a:p>
                    <a:p>
                      <a:pPr marL="342900" indent="-216000" rtl="0">
                        <a:spcAft>
                          <a:spcPts val="600"/>
                        </a:spcAft>
                        <a:buFont typeface="+mj-lt"/>
                        <a:buAutoNum type="arabicPeriod"/>
                      </a:pPr>
                      <a:r>
                        <a:rPr lang="en-US" sz="1200" dirty="0" smtClean="0"/>
                        <a:t>SSGPO JSC - technical assistance during construction and installation, commissioning and commercialization products testing</a:t>
                      </a:r>
                    </a:p>
                    <a:p>
                      <a:pPr marL="342900" indent="-216000" rtl="0">
                        <a:buFont typeface="+mj-lt"/>
                        <a:buAutoNum type="arabicPeriod"/>
                      </a:pPr>
                      <a:r>
                        <a:rPr lang="en-US" sz="1200" dirty="0" smtClean="0"/>
                        <a:t>PMU on the Innovative Promotion Program</a:t>
                      </a:r>
                    </a:p>
                    <a:p>
                      <a:pPr algn="l">
                        <a:lnSpc>
                          <a:spcPct val="115000"/>
                        </a:lnSpc>
                        <a:spcAft>
                          <a:spcPts val="0"/>
                        </a:spcAft>
                      </a:pPr>
                      <a:endParaRPr lang="ru-RU" sz="1100" dirty="0" smtClean="0">
                        <a:effectLst/>
                        <a:latin typeface="Calibri"/>
                        <a:ea typeface="Calibri"/>
                        <a:cs typeface="Times New Roman"/>
                      </a:endParaRPr>
                    </a:p>
                    <a:p>
                      <a:pPr algn="l">
                        <a:lnSpc>
                          <a:spcPct val="115000"/>
                        </a:lnSpc>
                        <a:spcAft>
                          <a:spcPts val="0"/>
                        </a:spcAft>
                      </a:pPr>
                      <a:endParaRPr lang="ru-RU" sz="1100" dirty="0">
                        <a:effectLst/>
                        <a:latin typeface="Calibri"/>
                        <a:ea typeface="Calibri"/>
                        <a:cs typeface="Times New Roman"/>
                      </a:endParaRPr>
                    </a:p>
                  </a:txBody>
                  <a:tcPr marL="68580" marR="68580" marT="0" marB="0"/>
                </a:tc>
              </a:tr>
            </a:tbl>
          </a:graphicData>
        </a:graphic>
      </p:graphicFrame>
      <p:graphicFrame>
        <p:nvGraphicFramePr>
          <p:cNvPr id="12" name="Таблица 11"/>
          <p:cNvGraphicFramePr>
            <a:graphicFrameLocks noGrp="1"/>
          </p:cNvGraphicFramePr>
          <p:nvPr>
            <p:extLst>
              <p:ext uri="{D42A27DB-BD31-4B8C-83A1-F6EECF244321}">
                <p14:modId xmlns:p14="http://schemas.microsoft.com/office/powerpoint/2010/main" val="329709434"/>
              </p:ext>
            </p:extLst>
          </p:nvPr>
        </p:nvGraphicFramePr>
        <p:xfrm>
          <a:off x="2991172" y="1281175"/>
          <a:ext cx="1978089" cy="1670434"/>
        </p:xfrm>
        <a:graphic>
          <a:graphicData uri="http://schemas.openxmlformats.org/drawingml/2006/table">
            <a:tbl>
              <a:tblPr firstRow="1" firstCol="1" bandRow="1">
                <a:tableStyleId>{5C22544A-7EE6-4342-B048-85BDC9FD1C3A}</a:tableStyleId>
              </a:tblPr>
              <a:tblGrid>
                <a:gridCol w="1978089"/>
              </a:tblGrid>
              <a:tr h="1670434">
                <a:tc>
                  <a:txBody>
                    <a:bodyPr/>
                    <a:lstStyle/>
                    <a:p>
                      <a:pPr>
                        <a:lnSpc>
                          <a:spcPct val="115000"/>
                        </a:lnSpc>
                        <a:spcAft>
                          <a:spcPts val="0"/>
                        </a:spcAft>
                      </a:pPr>
                      <a:r>
                        <a:rPr lang="en-US" sz="1400" dirty="0" smtClean="0"/>
                        <a:t>Key processes</a:t>
                      </a:r>
                      <a:r>
                        <a:rPr lang="ru-RU" sz="1400" dirty="0" smtClean="0">
                          <a:effectLst/>
                        </a:rPr>
                        <a:t> </a:t>
                      </a:r>
                      <a:endParaRPr lang="ru-RU" sz="1400" dirty="0">
                        <a:effectLst/>
                      </a:endParaRPr>
                    </a:p>
                    <a:p>
                      <a:pPr marL="342900" lvl="0" indent="-216000">
                        <a:lnSpc>
                          <a:spcPct val="115000"/>
                        </a:lnSpc>
                        <a:spcAft>
                          <a:spcPts val="0"/>
                        </a:spcAft>
                        <a:buFont typeface="+mj-lt"/>
                        <a:buAutoNum type="arabicPeriod"/>
                        <a:tabLst>
                          <a:tab pos="457200" algn="l"/>
                        </a:tabLst>
                      </a:pPr>
                      <a:r>
                        <a:rPr lang="en-US" sz="1100" dirty="0" smtClean="0"/>
                        <a:t>Search for buyers. </a:t>
                      </a:r>
                    </a:p>
                    <a:p>
                      <a:pPr marL="342900" lvl="0" indent="-216000">
                        <a:lnSpc>
                          <a:spcPct val="115000"/>
                        </a:lnSpc>
                        <a:spcAft>
                          <a:spcPts val="0"/>
                        </a:spcAft>
                        <a:buFont typeface="+mj-lt"/>
                        <a:buAutoNum type="arabicPeriod"/>
                        <a:tabLst>
                          <a:tab pos="457200" algn="l"/>
                        </a:tabLst>
                      </a:pPr>
                      <a:r>
                        <a:rPr lang="en-US" sz="1100" dirty="0" smtClean="0"/>
                        <a:t>Sales. </a:t>
                      </a:r>
                    </a:p>
                    <a:p>
                      <a:pPr marL="342900" lvl="0" indent="-216000">
                        <a:lnSpc>
                          <a:spcPct val="115000"/>
                        </a:lnSpc>
                        <a:spcAft>
                          <a:spcPts val="0"/>
                        </a:spcAft>
                        <a:buFont typeface="+mj-lt"/>
                        <a:buAutoNum type="arabicPeriod"/>
                        <a:tabLst>
                          <a:tab pos="457200" algn="l"/>
                        </a:tabLst>
                      </a:pPr>
                      <a:r>
                        <a:rPr lang="en-US" sz="1100" dirty="0" smtClean="0"/>
                        <a:t>Services to bind the basic project. </a:t>
                      </a:r>
                    </a:p>
                    <a:p>
                      <a:pPr marL="342900" lvl="0" indent="-216000">
                        <a:lnSpc>
                          <a:spcPct val="115000"/>
                        </a:lnSpc>
                        <a:spcAft>
                          <a:spcPts val="0"/>
                        </a:spcAft>
                        <a:buFont typeface="+mj-lt"/>
                        <a:buAutoNum type="arabicPeriod"/>
                        <a:tabLst>
                          <a:tab pos="457200" algn="l"/>
                        </a:tabLst>
                      </a:pPr>
                      <a:r>
                        <a:rPr lang="en-US" sz="1100" dirty="0" smtClean="0"/>
                        <a:t>Construction and installation work. </a:t>
                      </a:r>
                    </a:p>
                    <a:p>
                      <a:pPr marL="342900" lvl="0" indent="-216000">
                        <a:lnSpc>
                          <a:spcPct val="115000"/>
                        </a:lnSpc>
                        <a:spcAft>
                          <a:spcPts val="0"/>
                        </a:spcAft>
                        <a:buFont typeface="+mj-lt"/>
                        <a:buAutoNum type="arabicPeriod"/>
                        <a:tabLst>
                          <a:tab pos="457200" algn="l"/>
                        </a:tabLst>
                      </a:pPr>
                      <a:r>
                        <a:rPr lang="en-US" sz="1100" dirty="0" smtClean="0"/>
                        <a:t>Commissioning works.</a:t>
                      </a:r>
                      <a:r>
                        <a:rPr lang="ru-RU" sz="1100" dirty="0">
                          <a:effectLst/>
                        </a:rPr>
                        <a:t> </a:t>
                      </a:r>
                      <a:endParaRPr lang="ru-RU" sz="1100" dirty="0">
                        <a:effectLst/>
                        <a:latin typeface="Calibri"/>
                        <a:ea typeface="Calibri"/>
                        <a:cs typeface="Times New Roman"/>
                      </a:endParaRPr>
                    </a:p>
                  </a:txBody>
                  <a:tcPr marL="68580" marR="68580" marT="0" marB="0"/>
                </a:tc>
              </a:tr>
            </a:tbl>
          </a:graphicData>
        </a:graphic>
      </p:graphicFrame>
      <p:graphicFrame>
        <p:nvGraphicFramePr>
          <p:cNvPr id="13" name="Таблица 12"/>
          <p:cNvGraphicFramePr>
            <a:graphicFrameLocks noGrp="1"/>
          </p:cNvGraphicFramePr>
          <p:nvPr>
            <p:extLst>
              <p:ext uri="{D42A27DB-BD31-4B8C-83A1-F6EECF244321}">
                <p14:modId xmlns:p14="http://schemas.microsoft.com/office/powerpoint/2010/main" val="1171763634"/>
              </p:ext>
            </p:extLst>
          </p:nvPr>
        </p:nvGraphicFramePr>
        <p:xfrm>
          <a:off x="2999481" y="3011099"/>
          <a:ext cx="1961471" cy="1941901"/>
        </p:xfrm>
        <a:graphic>
          <a:graphicData uri="http://schemas.openxmlformats.org/drawingml/2006/table">
            <a:tbl>
              <a:tblPr firstRow="1" firstCol="1" bandRow="1">
                <a:tableStyleId>{5C22544A-7EE6-4342-B048-85BDC9FD1C3A}</a:tableStyleId>
              </a:tblPr>
              <a:tblGrid>
                <a:gridCol w="1961471"/>
              </a:tblGrid>
              <a:tr h="1941901">
                <a:tc>
                  <a:txBody>
                    <a:bodyPr/>
                    <a:lstStyle/>
                    <a:p>
                      <a:pPr>
                        <a:lnSpc>
                          <a:spcPct val="115000"/>
                        </a:lnSpc>
                        <a:spcAft>
                          <a:spcPts val="0"/>
                        </a:spcAft>
                      </a:pPr>
                      <a:r>
                        <a:rPr lang="en-US" sz="1400" dirty="0" smtClean="0"/>
                        <a:t>Key Resources</a:t>
                      </a:r>
                      <a:endParaRPr lang="ru-RU" sz="1400" dirty="0" smtClean="0">
                        <a:effectLst/>
                      </a:endParaRPr>
                    </a:p>
                    <a:p>
                      <a:pPr marL="228600" lvl="0" indent="-228600">
                        <a:lnSpc>
                          <a:spcPct val="115000"/>
                        </a:lnSpc>
                        <a:spcAft>
                          <a:spcPts val="0"/>
                        </a:spcAft>
                        <a:buFont typeface="Arial" pitchFamily="34" charset="0"/>
                        <a:buAutoNum type="arabicPeriod"/>
                      </a:pPr>
                      <a:r>
                        <a:rPr lang="en-US" sz="1100" dirty="0" smtClean="0"/>
                        <a:t>Industrial base:</a:t>
                      </a:r>
                    </a:p>
                    <a:p>
                      <a:pPr marL="468000" lvl="1" indent="-216000">
                        <a:lnSpc>
                          <a:spcPct val="115000"/>
                        </a:lnSpc>
                        <a:spcAft>
                          <a:spcPts val="0"/>
                        </a:spcAft>
                        <a:buFont typeface="Arial" pitchFamily="34" charset="0"/>
                        <a:buChar char="•"/>
                      </a:pPr>
                      <a:r>
                        <a:rPr lang="en-US" sz="1100" dirty="0" smtClean="0"/>
                        <a:t>Premises</a:t>
                      </a:r>
                    </a:p>
                    <a:p>
                      <a:pPr marL="468000" lvl="1" indent="-216000">
                        <a:lnSpc>
                          <a:spcPct val="115000"/>
                        </a:lnSpc>
                        <a:spcAft>
                          <a:spcPts val="0"/>
                        </a:spcAft>
                        <a:buFont typeface="Arial" pitchFamily="34" charset="0"/>
                        <a:buChar char="•"/>
                      </a:pPr>
                      <a:r>
                        <a:rPr lang="en-US" sz="1100" dirty="0" smtClean="0"/>
                        <a:t>Development tools</a:t>
                      </a:r>
                    </a:p>
                    <a:p>
                      <a:pPr marL="468000" lvl="1" indent="-216000">
                        <a:lnSpc>
                          <a:spcPct val="115000"/>
                        </a:lnSpc>
                        <a:spcAft>
                          <a:spcPts val="0"/>
                        </a:spcAft>
                        <a:buFont typeface="Arial" pitchFamily="34" charset="0"/>
                        <a:buChar char="•"/>
                      </a:pPr>
                      <a:r>
                        <a:rPr lang="en-US" sz="1100" dirty="0" smtClean="0"/>
                        <a:t>Instruments,</a:t>
                      </a:r>
                    </a:p>
                    <a:p>
                      <a:pPr marL="468000" lvl="1" indent="-216000">
                        <a:lnSpc>
                          <a:spcPct val="115000"/>
                        </a:lnSpc>
                        <a:spcAft>
                          <a:spcPts val="0"/>
                        </a:spcAft>
                        <a:buFont typeface="Arial" pitchFamily="34" charset="0"/>
                        <a:buChar char="•"/>
                      </a:pPr>
                      <a:r>
                        <a:rPr lang="en-US" sz="1100" dirty="0" smtClean="0"/>
                        <a:t>Devices,</a:t>
                      </a:r>
                    </a:p>
                    <a:p>
                      <a:pPr marL="228600" lvl="0" indent="-228600">
                        <a:lnSpc>
                          <a:spcPct val="115000"/>
                        </a:lnSpc>
                        <a:spcAft>
                          <a:spcPts val="0"/>
                        </a:spcAft>
                        <a:buFont typeface="Arial" pitchFamily="34" charset="0"/>
                        <a:buAutoNum type="arabicPeriod"/>
                      </a:pPr>
                      <a:r>
                        <a:rPr lang="en-US" sz="1100" dirty="0" smtClean="0"/>
                        <a:t>Software from TST-16</a:t>
                      </a:r>
                    </a:p>
                    <a:p>
                      <a:pPr marL="228600" lvl="0" indent="-228600">
                        <a:lnSpc>
                          <a:spcPct val="115000"/>
                        </a:lnSpc>
                        <a:spcAft>
                          <a:spcPts val="0"/>
                        </a:spcAft>
                        <a:buFont typeface="Arial" pitchFamily="34" charset="0"/>
                        <a:buAutoNum type="arabicPeriod"/>
                      </a:pPr>
                      <a:r>
                        <a:rPr lang="en-US" sz="1100" dirty="0" smtClean="0"/>
                        <a:t>Specialists (Designers, programmers, installers)</a:t>
                      </a:r>
                      <a:r>
                        <a:rPr lang="ru-RU" sz="1100" dirty="0">
                          <a:effectLst/>
                        </a:rPr>
                        <a:t> </a:t>
                      </a:r>
                      <a:endParaRPr lang="ru-RU" sz="1100" dirty="0">
                        <a:effectLst/>
                        <a:latin typeface="Calibri"/>
                        <a:ea typeface="Calibri"/>
                        <a:cs typeface="Times New Roman"/>
                      </a:endParaRPr>
                    </a:p>
                  </a:txBody>
                  <a:tcPr marL="68580" marR="68580" marT="0" marB="0"/>
                </a:tc>
              </a:tr>
            </a:tbl>
          </a:graphicData>
        </a:graphic>
      </p:graphicFrame>
      <p:graphicFrame>
        <p:nvGraphicFramePr>
          <p:cNvPr id="14" name="Таблица 13"/>
          <p:cNvGraphicFramePr>
            <a:graphicFrameLocks noGrp="1"/>
          </p:cNvGraphicFramePr>
          <p:nvPr>
            <p:extLst>
              <p:ext uri="{D42A27DB-BD31-4B8C-83A1-F6EECF244321}">
                <p14:modId xmlns:p14="http://schemas.microsoft.com/office/powerpoint/2010/main" val="4224067928"/>
              </p:ext>
            </p:extLst>
          </p:nvPr>
        </p:nvGraphicFramePr>
        <p:xfrm>
          <a:off x="5067065" y="1281175"/>
          <a:ext cx="2388814" cy="3763518"/>
        </p:xfrm>
        <a:graphic>
          <a:graphicData uri="http://schemas.openxmlformats.org/drawingml/2006/table">
            <a:tbl>
              <a:tblPr firstRow="1" firstCol="1" bandRow="1">
                <a:tableStyleId>{5C22544A-7EE6-4342-B048-85BDC9FD1C3A}</a:tableStyleId>
              </a:tblPr>
              <a:tblGrid>
                <a:gridCol w="2388814"/>
              </a:tblGrid>
              <a:tr h="3700400">
                <a:tc>
                  <a:txBody>
                    <a:bodyPr/>
                    <a:lstStyle/>
                    <a:p>
                      <a:pPr algn="ctr">
                        <a:lnSpc>
                          <a:spcPct val="115000"/>
                        </a:lnSpc>
                        <a:spcAft>
                          <a:spcPts val="0"/>
                        </a:spcAft>
                      </a:pPr>
                      <a:r>
                        <a:rPr lang="en-US" sz="1400" dirty="0" smtClean="0"/>
                        <a:t>Value proposition</a:t>
                      </a:r>
                    </a:p>
                    <a:p>
                      <a:pPr algn="ctr">
                        <a:lnSpc>
                          <a:spcPct val="100000"/>
                        </a:lnSpc>
                        <a:spcAft>
                          <a:spcPts val="0"/>
                        </a:spcAft>
                      </a:pPr>
                      <a:endParaRPr lang="ru-RU" sz="1000" dirty="0">
                        <a:effectLst/>
                      </a:endParaRPr>
                    </a:p>
                    <a:p>
                      <a:pPr marL="342900" lvl="0" indent="-216000">
                        <a:lnSpc>
                          <a:spcPct val="115000"/>
                        </a:lnSpc>
                        <a:spcAft>
                          <a:spcPts val="600"/>
                        </a:spcAft>
                        <a:buFont typeface="+mj-lt"/>
                        <a:buAutoNum type="arabicPeriod"/>
                        <a:tabLst>
                          <a:tab pos="457200" algn="l"/>
                        </a:tabLst>
                      </a:pPr>
                      <a:r>
                        <a:rPr lang="en-US" sz="1200" dirty="0" smtClean="0"/>
                        <a:t>Monitoring the quality of ore raw materials of the processing plant in real time.</a:t>
                      </a:r>
                    </a:p>
                    <a:p>
                      <a:pPr marL="342900" lvl="0" indent="-216000">
                        <a:lnSpc>
                          <a:spcPct val="115000"/>
                        </a:lnSpc>
                        <a:spcAft>
                          <a:spcPts val="600"/>
                        </a:spcAft>
                        <a:buFont typeface="+mj-lt"/>
                        <a:buAutoNum type="arabicPeriod"/>
                        <a:tabLst>
                          <a:tab pos="457200" algn="l"/>
                        </a:tabLst>
                      </a:pPr>
                      <a:r>
                        <a:rPr lang="en-US" sz="1200" dirty="0" smtClean="0"/>
                        <a:t>Data acquisition for the operational management of the production-enrichment process chain.</a:t>
                      </a:r>
                      <a:r>
                        <a:rPr lang="ru-RU" sz="1200" dirty="0" smtClean="0">
                          <a:effectLst/>
                        </a:rPr>
                        <a:t> </a:t>
                      </a:r>
                      <a:endParaRPr lang="ru-RU" sz="1200" dirty="0">
                        <a:effectLst/>
                      </a:endParaRPr>
                    </a:p>
                    <a:p>
                      <a:pPr marL="342900" lvl="0" indent="-216000">
                        <a:lnSpc>
                          <a:spcPct val="115000"/>
                        </a:lnSpc>
                        <a:spcAft>
                          <a:spcPts val="600"/>
                        </a:spcAft>
                        <a:buFont typeface="+mj-lt"/>
                        <a:buAutoNum type="arabicPeriod"/>
                        <a:tabLst>
                          <a:tab pos="457200" algn="l"/>
                        </a:tabLst>
                      </a:pPr>
                      <a:r>
                        <a:rPr lang="en-US" sz="1200" dirty="0" smtClean="0"/>
                        <a:t>Creation of an adequate information base for cost accounting between mining and mineral processing</a:t>
                      </a:r>
                      <a:r>
                        <a:rPr lang="ru-RU" sz="1200" dirty="0" smtClean="0">
                          <a:effectLst/>
                        </a:rPr>
                        <a:t>.</a:t>
                      </a:r>
                      <a:endParaRPr lang="ru-RU" sz="1200" dirty="0">
                        <a:effectLst/>
                      </a:endParaRPr>
                    </a:p>
                    <a:p>
                      <a:pPr marL="342900" lvl="0" indent="-216000">
                        <a:lnSpc>
                          <a:spcPct val="115000"/>
                        </a:lnSpc>
                        <a:spcAft>
                          <a:spcPts val="0"/>
                        </a:spcAft>
                        <a:buFont typeface="+mj-lt"/>
                        <a:buAutoNum type="arabicPeriod"/>
                        <a:tabLst>
                          <a:tab pos="457200" algn="l"/>
                        </a:tabLst>
                      </a:pPr>
                      <a:r>
                        <a:rPr lang="en-US" sz="1200" dirty="0" smtClean="0"/>
                        <a:t>Reducing the cost of creating systems for monitoring mineral resource flows</a:t>
                      </a:r>
                      <a:endParaRPr lang="ru-RU" sz="1200" dirty="0">
                        <a:effectLst/>
                      </a:endParaRPr>
                    </a:p>
                    <a:p>
                      <a:pPr>
                        <a:lnSpc>
                          <a:spcPct val="115000"/>
                        </a:lnSpc>
                        <a:spcAft>
                          <a:spcPts val="0"/>
                        </a:spcAft>
                      </a:pPr>
                      <a:r>
                        <a:rPr lang="ru-RU" sz="1100" dirty="0">
                          <a:effectLst/>
                        </a:rPr>
                        <a:t> </a:t>
                      </a:r>
                      <a:endParaRPr lang="ru-RU" sz="1100" dirty="0">
                        <a:effectLst/>
                        <a:latin typeface="Calibri"/>
                        <a:ea typeface="Calibri"/>
                        <a:cs typeface="Times New Roman"/>
                      </a:endParaRPr>
                    </a:p>
                  </a:txBody>
                  <a:tcPr marL="68580" marR="68580" marT="0" marB="0"/>
                </a:tc>
              </a:tr>
            </a:tbl>
          </a:graphicData>
        </a:graphic>
      </p:graphicFrame>
      <p:graphicFrame>
        <p:nvGraphicFramePr>
          <p:cNvPr id="15" name="Таблица 14"/>
          <p:cNvGraphicFramePr>
            <a:graphicFrameLocks noGrp="1"/>
          </p:cNvGraphicFramePr>
          <p:nvPr>
            <p:extLst>
              <p:ext uri="{D42A27DB-BD31-4B8C-83A1-F6EECF244321}">
                <p14:modId xmlns:p14="http://schemas.microsoft.com/office/powerpoint/2010/main" val="641700808"/>
              </p:ext>
            </p:extLst>
          </p:nvPr>
        </p:nvGraphicFramePr>
        <p:xfrm>
          <a:off x="7541223" y="1281174"/>
          <a:ext cx="1675929" cy="2100201"/>
        </p:xfrm>
        <a:graphic>
          <a:graphicData uri="http://schemas.openxmlformats.org/drawingml/2006/table">
            <a:tbl>
              <a:tblPr firstRow="1" firstCol="1" bandRow="1">
                <a:tableStyleId>{5C22544A-7EE6-4342-B048-85BDC9FD1C3A}</a:tableStyleId>
              </a:tblPr>
              <a:tblGrid>
                <a:gridCol w="1675929"/>
              </a:tblGrid>
              <a:tr h="2100201">
                <a:tc>
                  <a:txBody>
                    <a:bodyPr/>
                    <a:lstStyle/>
                    <a:p>
                      <a:pPr algn="ctr">
                        <a:lnSpc>
                          <a:spcPct val="100000"/>
                        </a:lnSpc>
                        <a:spcAft>
                          <a:spcPts val="0"/>
                        </a:spcAft>
                      </a:pPr>
                      <a:r>
                        <a:rPr lang="en-US" sz="1400" dirty="0" smtClean="0"/>
                        <a:t>Customer Relationship Technologies</a:t>
                      </a:r>
                    </a:p>
                    <a:p>
                      <a:pPr algn="ctr">
                        <a:lnSpc>
                          <a:spcPct val="100000"/>
                        </a:lnSpc>
                        <a:spcAft>
                          <a:spcPts val="0"/>
                        </a:spcAft>
                      </a:pPr>
                      <a:endParaRPr lang="ru-RU" sz="800" dirty="0" smtClean="0">
                        <a:effectLst/>
                      </a:endParaRPr>
                    </a:p>
                    <a:p>
                      <a:pPr marL="354013" lvl="2" indent="-216000" defTabSz="182563">
                        <a:lnSpc>
                          <a:spcPct val="115000"/>
                        </a:lnSpc>
                        <a:spcAft>
                          <a:spcPts val="0"/>
                        </a:spcAft>
                        <a:buFont typeface="+mj-lt"/>
                        <a:buAutoNum type="arabicPeriod"/>
                        <a:tabLst>
                          <a:tab pos="1371600" algn="l"/>
                        </a:tabLst>
                      </a:pPr>
                      <a:r>
                        <a:rPr lang="en-US" sz="1200" dirty="0" smtClean="0"/>
                        <a:t>Production </a:t>
                      </a:r>
                    </a:p>
                    <a:p>
                      <a:pPr marL="354013" lvl="2" indent="-216000" defTabSz="182563">
                        <a:lnSpc>
                          <a:spcPct val="115000"/>
                        </a:lnSpc>
                        <a:spcAft>
                          <a:spcPts val="0"/>
                        </a:spcAft>
                        <a:buFont typeface="+mj-lt"/>
                        <a:buAutoNum type="arabicPeriod"/>
                        <a:tabLst>
                          <a:tab pos="1371600" algn="l"/>
                        </a:tabLst>
                      </a:pPr>
                      <a:r>
                        <a:rPr lang="en-US" sz="1200" dirty="0" smtClean="0"/>
                        <a:t>Provision of services</a:t>
                      </a:r>
                    </a:p>
                    <a:p>
                      <a:pPr marL="354013" lvl="2" indent="-216000" defTabSz="182563">
                        <a:lnSpc>
                          <a:spcPct val="115000"/>
                        </a:lnSpc>
                        <a:spcAft>
                          <a:spcPts val="0"/>
                        </a:spcAft>
                        <a:buFont typeface="+mj-lt"/>
                        <a:buAutoNum type="arabicPeriod"/>
                        <a:tabLst>
                          <a:tab pos="1371600" algn="l"/>
                        </a:tabLst>
                      </a:pPr>
                      <a:r>
                        <a:rPr lang="en-US" sz="1200" dirty="0" smtClean="0"/>
                        <a:t>Licensing</a:t>
                      </a:r>
                    </a:p>
                    <a:p>
                      <a:pPr marL="354013" lvl="2" indent="-216000" defTabSz="182563">
                        <a:lnSpc>
                          <a:spcPct val="115000"/>
                        </a:lnSpc>
                        <a:spcAft>
                          <a:spcPts val="0"/>
                        </a:spcAft>
                        <a:buFont typeface="+mj-lt"/>
                        <a:buAutoNum type="arabicPeriod"/>
                        <a:tabLst>
                          <a:tab pos="1371600" algn="l"/>
                        </a:tabLst>
                      </a:pPr>
                      <a:r>
                        <a:rPr lang="en-US" sz="1200" dirty="0" smtClean="0"/>
                        <a:t>Direct sales</a:t>
                      </a:r>
                    </a:p>
                    <a:p>
                      <a:pPr marL="354013" lvl="2" indent="-216000" defTabSz="182563">
                        <a:lnSpc>
                          <a:spcPct val="115000"/>
                        </a:lnSpc>
                        <a:spcAft>
                          <a:spcPts val="0"/>
                        </a:spcAft>
                        <a:buFont typeface="+mj-lt"/>
                        <a:buAutoNum type="arabicPeriod"/>
                        <a:tabLst>
                          <a:tab pos="1371600" algn="l"/>
                        </a:tabLst>
                      </a:pPr>
                      <a:r>
                        <a:rPr lang="en-US" sz="1200" dirty="0" smtClean="0"/>
                        <a:t>Leasing</a:t>
                      </a:r>
                      <a:r>
                        <a:rPr lang="ru-RU" sz="1200" dirty="0">
                          <a:effectLst/>
                        </a:rPr>
                        <a:t> </a:t>
                      </a:r>
                      <a:endParaRPr lang="ru-RU" sz="1200" dirty="0">
                        <a:effectLst/>
                        <a:latin typeface="Calibri"/>
                        <a:ea typeface="Calibri"/>
                        <a:cs typeface="Times New Roman"/>
                      </a:endParaRPr>
                    </a:p>
                  </a:txBody>
                  <a:tcPr marL="68580" marR="68580" marT="0" marB="0"/>
                </a:tc>
              </a:tr>
            </a:tbl>
          </a:graphicData>
        </a:graphic>
      </p:graphicFrame>
      <p:graphicFrame>
        <p:nvGraphicFramePr>
          <p:cNvPr id="16" name="Таблица 15"/>
          <p:cNvGraphicFramePr>
            <a:graphicFrameLocks noGrp="1"/>
          </p:cNvGraphicFramePr>
          <p:nvPr>
            <p:extLst>
              <p:ext uri="{D42A27DB-BD31-4B8C-83A1-F6EECF244321}">
                <p14:modId xmlns:p14="http://schemas.microsoft.com/office/powerpoint/2010/main" val="2550244572"/>
              </p:ext>
            </p:extLst>
          </p:nvPr>
        </p:nvGraphicFramePr>
        <p:xfrm>
          <a:off x="7540091" y="3418663"/>
          <a:ext cx="1686867" cy="1572437"/>
        </p:xfrm>
        <a:graphic>
          <a:graphicData uri="http://schemas.openxmlformats.org/drawingml/2006/table">
            <a:tbl>
              <a:tblPr firstRow="1" firstCol="1" bandRow="1">
                <a:tableStyleId>{5C22544A-7EE6-4342-B048-85BDC9FD1C3A}</a:tableStyleId>
              </a:tblPr>
              <a:tblGrid>
                <a:gridCol w="1686867"/>
              </a:tblGrid>
              <a:tr h="1572437">
                <a:tc>
                  <a:txBody>
                    <a:bodyPr/>
                    <a:lstStyle/>
                    <a:p>
                      <a:pPr algn="ctr">
                        <a:lnSpc>
                          <a:spcPct val="100000"/>
                        </a:lnSpc>
                        <a:spcAft>
                          <a:spcPts val="0"/>
                        </a:spcAft>
                      </a:pPr>
                      <a:r>
                        <a:rPr lang="en-US" sz="1400" dirty="0" smtClean="0"/>
                        <a:t>Promotion </a:t>
                      </a:r>
                    </a:p>
                    <a:p>
                      <a:pPr algn="ctr">
                        <a:lnSpc>
                          <a:spcPct val="100000"/>
                        </a:lnSpc>
                        <a:spcAft>
                          <a:spcPts val="0"/>
                        </a:spcAft>
                      </a:pPr>
                      <a:r>
                        <a:rPr lang="en-US" sz="1400" dirty="0" smtClean="0"/>
                        <a:t>Channels</a:t>
                      </a:r>
                    </a:p>
                    <a:p>
                      <a:pPr algn="ctr">
                        <a:lnSpc>
                          <a:spcPct val="100000"/>
                        </a:lnSpc>
                        <a:spcAft>
                          <a:spcPts val="0"/>
                        </a:spcAft>
                      </a:pPr>
                      <a:endParaRPr lang="ru-RU" sz="800" dirty="0">
                        <a:effectLst/>
                      </a:endParaRPr>
                    </a:p>
                    <a:p>
                      <a:pPr marL="228600" indent="-216000" rtl="0">
                        <a:spcAft>
                          <a:spcPts val="600"/>
                        </a:spcAft>
                        <a:buFont typeface="+mj-lt"/>
                        <a:buAutoNum type="arabicPeriod"/>
                      </a:pPr>
                      <a:r>
                        <a:rPr lang="en-US" sz="1200" dirty="0" smtClean="0"/>
                        <a:t>PR actions through the media</a:t>
                      </a:r>
                    </a:p>
                    <a:p>
                      <a:pPr marL="228600" indent="-216000" rtl="0">
                        <a:spcAft>
                          <a:spcPts val="600"/>
                        </a:spcAft>
                        <a:buFont typeface="+mj-lt"/>
                        <a:buAutoNum type="arabicPeriod"/>
                      </a:pPr>
                      <a:r>
                        <a:rPr lang="en-US" sz="1200" dirty="0" smtClean="0"/>
                        <a:t>Address offers</a:t>
                      </a:r>
                    </a:p>
                    <a:p>
                      <a:pPr marL="228600" indent="-216000" rtl="0">
                        <a:spcAft>
                          <a:spcPts val="600"/>
                        </a:spcAft>
                        <a:buFont typeface="+mj-lt"/>
                        <a:buAutoNum type="arabicPeriod"/>
                      </a:pPr>
                      <a:r>
                        <a:rPr lang="en-US" sz="1200" dirty="0" smtClean="0"/>
                        <a:t>Distribution</a:t>
                      </a:r>
                      <a:endParaRPr lang="ru-RU" sz="1100" dirty="0">
                        <a:effectLst/>
                        <a:latin typeface="Calibri"/>
                        <a:ea typeface="Calibri"/>
                        <a:cs typeface="Times New Roman"/>
                      </a:endParaRPr>
                    </a:p>
                  </a:txBody>
                  <a:tcPr marL="68580" marR="68580" marT="0" marB="0"/>
                </a:tc>
              </a:tr>
            </a:tbl>
          </a:graphicData>
        </a:graphic>
      </p:graphicFrame>
      <p:graphicFrame>
        <p:nvGraphicFramePr>
          <p:cNvPr id="17" name="Таблица 16"/>
          <p:cNvGraphicFramePr>
            <a:graphicFrameLocks noGrp="1"/>
          </p:cNvGraphicFramePr>
          <p:nvPr>
            <p:extLst>
              <p:ext uri="{D42A27DB-BD31-4B8C-83A1-F6EECF244321}">
                <p14:modId xmlns:p14="http://schemas.microsoft.com/office/powerpoint/2010/main" val="3676980901"/>
              </p:ext>
            </p:extLst>
          </p:nvPr>
        </p:nvGraphicFramePr>
        <p:xfrm>
          <a:off x="9400031" y="1281174"/>
          <a:ext cx="2072641" cy="3671826"/>
        </p:xfrm>
        <a:graphic>
          <a:graphicData uri="http://schemas.openxmlformats.org/drawingml/2006/table">
            <a:tbl>
              <a:tblPr firstRow="1" firstCol="1" bandRow="1">
                <a:tableStyleId>{5C22544A-7EE6-4342-B048-85BDC9FD1C3A}</a:tableStyleId>
              </a:tblPr>
              <a:tblGrid>
                <a:gridCol w="2072641"/>
              </a:tblGrid>
              <a:tr h="3671826">
                <a:tc>
                  <a:txBody>
                    <a:bodyPr/>
                    <a:lstStyle/>
                    <a:p>
                      <a:pPr algn="ctr">
                        <a:lnSpc>
                          <a:spcPct val="115000"/>
                        </a:lnSpc>
                        <a:spcAft>
                          <a:spcPts val="0"/>
                        </a:spcAft>
                      </a:pPr>
                      <a:r>
                        <a:rPr lang="en-US" sz="1400" dirty="0" smtClean="0"/>
                        <a:t>Target consumer </a:t>
                      </a:r>
                    </a:p>
                    <a:p>
                      <a:pPr algn="ctr">
                        <a:lnSpc>
                          <a:spcPct val="115000"/>
                        </a:lnSpc>
                        <a:spcAft>
                          <a:spcPts val="0"/>
                        </a:spcAft>
                      </a:pPr>
                      <a:r>
                        <a:rPr lang="en-US" sz="1400" dirty="0" smtClean="0"/>
                        <a:t>Groups</a:t>
                      </a:r>
                    </a:p>
                    <a:p>
                      <a:pPr algn="ctr">
                        <a:lnSpc>
                          <a:spcPct val="115000"/>
                        </a:lnSpc>
                        <a:spcAft>
                          <a:spcPts val="0"/>
                        </a:spcAft>
                      </a:pPr>
                      <a:endParaRPr lang="ru-RU" sz="1400" dirty="0">
                        <a:effectLst/>
                      </a:endParaRPr>
                    </a:p>
                    <a:p>
                      <a:pPr marL="342900" lvl="0" indent="-216000">
                        <a:lnSpc>
                          <a:spcPct val="115000"/>
                        </a:lnSpc>
                        <a:spcAft>
                          <a:spcPts val="600"/>
                        </a:spcAft>
                        <a:buFont typeface="+mj-lt"/>
                        <a:buAutoNum type="arabicPeriod"/>
                        <a:tabLst>
                          <a:tab pos="457200" algn="l"/>
                        </a:tabLst>
                      </a:pPr>
                      <a:r>
                        <a:rPr lang="en-US" sz="1200" dirty="0" smtClean="0"/>
                        <a:t>Mining complex </a:t>
                      </a:r>
                    </a:p>
                    <a:p>
                      <a:pPr marL="342900" lvl="0" indent="-216000">
                        <a:lnSpc>
                          <a:spcPct val="115000"/>
                        </a:lnSpc>
                        <a:spcAft>
                          <a:spcPts val="600"/>
                        </a:spcAft>
                        <a:buFont typeface="+mj-lt"/>
                        <a:buAutoNum type="arabicPeriod"/>
                        <a:tabLst>
                          <a:tab pos="457200" algn="l"/>
                        </a:tabLst>
                      </a:pPr>
                      <a:r>
                        <a:rPr lang="en-US" sz="1200" dirty="0" smtClean="0"/>
                        <a:t>Metallurgy Production of mineral raw materials </a:t>
                      </a:r>
                    </a:p>
                    <a:p>
                      <a:pPr marL="342900" lvl="0" indent="-216000">
                        <a:lnSpc>
                          <a:spcPct val="115000"/>
                        </a:lnSpc>
                        <a:spcAft>
                          <a:spcPts val="600"/>
                        </a:spcAft>
                        <a:buFont typeface="+mj-lt"/>
                        <a:buAutoNum type="arabicPeriod"/>
                        <a:tabLst>
                          <a:tab pos="457200" algn="l"/>
                        </a:tabLst>
                      </a:pPr>
                      <a:r>
                        <a:rPr lang="en-US" sz="1200" dirty="0" smtClean="0"/>
                        <a:t>Production of building materials </a:t>
                      </a:r>
                    </a:p>
                    <a:p>
                      <a:pPr marL="342900" lvl="0" indent="-216000">
                        <a:lnSpc>
                          <a:spcPct val="115000"/>
                        </a:lnSpc>
                        <a:spcAft>
                          <a:spcPts val="600"/>
                        </a:spcAft>
                        <a:buFont typeface="+mj-lt"/>
                        <a:buAutoNum type="arabicPeriod"/>
                        <a:tabLst>
                          <a:tab pos="457200" algn="l"/>
                        </a:tabLst>
                      </a:pPr>
                      <a:r>
                        <a:rPr lang="en-US" sz="1200" dirty="0" smtClean="0"/>
                        <a:t>Engineering companies</a:t>
                      </a:r>
                      <a:endParaRPr lang="ru-RU" sz="1200" dirty="0">
                        <a:effectLst/>
                      </a:endParaRPr>
                    </a:p>
                    <a:p>
                      <a:pPr>
                        <a:lnSpc>
                          <a:spcPct val="115000"/>
                        </a:lnSpc>
                        <a:spcAft>
                          <a:spcPts val="0"/>
                        </a:spcAft>
                      </a:pPr>
                      <a:r>
                        <a:rPr lang="ru-RU" sz="1100" dirty="0">
                          <a:effectLst/>
                        </a:rPr>
                        <a:t> </a:t>
                      </a:r>
                      <a:endParaRPr lang="ru-RU" sz="1100" dirty="0">
                        <a:effectLst/>
                        <a:latin typeface="Calibri"/>
                        <a:ea typeface="Calibri"/>
                        <a:cs typeface="Times New Roman"/>
                      </a:endParaRPr>
                    </a:p>
                  </a:txBody>
                  <a:tcPr marL="68580" marR="68580" marT="0" marB="0"/>
                </a:tc>
              </a:tr>
            </a:tbl>
          </a:graphicData>
        </a:graphic>
      </p:graphicFrame>
      <p:pic>
        <p:nvPicPr>
          <p:cNvPr id="18" name="Рисунок 17" descr="Логотип TST-16 а.PNG"/>
          <p:cNvPicPr/>
          <p:nvPr/>
        </p:nvPicPr>
        <p:blipFill>
          <a:blip r:embed="rId4" cstate="print"/>
          <a:stretch>
            <a:fillRect/>
          </a:stretch>
        </p:blipFill>
        <p:spPr>
          <a:xfrm>
            <a:off x="10272214" y="149691"/>
            <a:ext cx="1729556" cy="662753"/>
          </a:xfrm>
          <a:prstGeom prst="rect">
            <a:avLst/>
          </a:prstGeom>
        </p:spPr>
      </p:pic>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3089" y="92541"/>
            <a:ext cx="1643061" cy="699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1" name="Таблица 20"/>
          <p:cNvGraphicFramePr>
            <a:graphicFrameLocks noGrp="1"/>
          </p:cNvGraphicFramePr>
          <p:nvPr>
            <p:extLst>
              <p:ext uri="{D42A27DB-BD31-4B8C-83A1-F6EECF244321}">
                <p14:modId xmlns:p14="http://schemas.microsoft.com/office/powerpoint/2010/main" val="1605973206"/>
              </p:ext>
            </p:extLst>
          </p:nvPr>
        </p:nvGraphicFramePr>
        <p:xfrm>
          <a:off x="561593" y="5095875"/>
          <a:ext cx="4510144" cy="1276351"/>
        </p:xfrm>
        <a:graphic>
          <a:graphicData uri="http://schemas.openxmlformats.org/drawingml/2006/table">
            <a:tbl>
              <a:tblPr>
                <a:tableStyleId>{5C22544A-7EE6-4342-B048-85BDC9FD1C3A}</a:tableStyleId>
              </a:tblPr>
              <a:tblGrid>
                <a:gridCol w="868276"/>
                <a:gridCol w="657409"/>
                <a:gridCol w="855872"/>
                <a:gridCol w="756640"/>
                <a:gridCol w="693475"/>
                <a:gridCol w="678472"/>
              </a:tblGrid>
              <a:tr h="233113">
                <a:tc gridSpan="6">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dirty="0" smtClean="0">
                          <a:solidFill>
                            <a:schemeClr val="bg1"/>
                          </a:solidFill>
                        </a:rPr>
                        <a:t>Cost structure, thousand  tenge</a:t>
                      </a:r>
                      <a:endParaRPr lang="ru-RU" sz="1200" b="1" dirty="0" smtClean="0">
                        <a:solidFill>
                          <a:schemeClr val="bg1"/>
                        </a:solidFill>
                        <a:effectLst/>
                        <a:latin typeface="Arial" panose="020B0604020202020204" pitchFamily="34" charset="0"/>
                        <a:ea typeface="Calibri"/>
                        <a:cs typeface="Arial" panose="020B0604020202020204" pitchFamily="34" charset="0"/>
                      </a:endParaRPr>
                    </a:p>
                  </a:txBody>
                  <a:tcPr marL="9524" marR="9524" marT="9525" marB="0" anchor="b">
                    <a:solidFill>
                      <a:schemeClr val="accent1"/>
                    </a:solidFill>
                  </a:tcPr>
                </a:tc>
                <a:tc hMerge="1">
                  <a:txBody>
                    <a:bodyPr/>
                    <a:lstStyle/>
                    <a:p>
                      <a:pPr algn="l" fontAlgn="ctr"/>
                      <a:endParaRPr lang="ru-RU" sz="1000" b="1" i="0" u="none" strike="noStrike" dirty="0">
                        <a:solidFill>
                          <a:srgbClr val="FFFFFF"/>
                        </a:solidFill>
                        <a:effectLst/>
                        <a:latin typeface="Arial"/>
                      </a:endParaRPr>
                    </a:p>
                  </a:txBody>
                  <a:tcPr marL="9524" marR="9524" marT="9525" marB="0" anchor="ctr"/>
                </a:tc>
                <a:tc hMerge="1">
                  <a:txBody>
                    <a:bodyPr/>
                    <a:lstStyle/>
                    <a:p>
                      <a:pPr algn="l" fontAlgn="ctr"/>
                      <a:endParaRPr lang="ru-RU" sz="1000" b="1" i="0" u="none" strike="noStrike">
                        <a:solidFill>
                          <a:srgbClr val="FFFFFF"/>
                        </a:solidFill>
                        <a:effectLst/>
                        <a:latin typeface="Arial"/>
                      </a:endParaRPr>
                    </a:p>
                  </a:txBody>
                  <a:tcPr marL="9524" marR="9524" marT="9525" marB="0" anchor="ctr"/>
                </a:tc>
                <a:tc hMerge="1">
                  <a:txBody>
                    <a:bodyPr/>
                    <a:lstStyle/>
                    <a:p>
                      <a:pPr algn="l" fontAlgn="ctr"/>
                      <a:endParaRPr lang="ru-RU" sz="1000" b="1" i="0" u="none" strike="noStrike">
                        <a:solidFill>
                          <a:srgbClr val="FFFFFF"/>
                        </a:solidFill>
                        <a:effectLst/>
                        <a:latin typeface="Arial"/>
                      </a:endParaRPr>
                    </a:p>
                  </a:txBody>
                  <a:tcPr marL="9524" marR="9524" marT="9525" marB="0" anchor="ctr"/>
                </a:tc>
                <a:tc hMerge="1">
                  <a:txBody>
                    <a:bodyPr/>
                    <a:lstStyle/>
                    <a:p>
                      <a:pPr algn="l" fontAlgn="ctr"/>
                      <a:endParaRPr lang="ru-RU" sz="1000" b="1" i="0" u="none" strike="noStrike" dirty="0">
                        <a:solidFill>
                          <a:srgbClr val="FFFFFF"/>
                        </a:solidFill>
                        <a:effectLst/>
                        <a:latin typeface="Arial"/>
                      </a:endParaRPr>
                    </a:p>
                  </a:txBody>
                  <a:tcPr marL="9524" marR="9524" marT="9525" marB="0" anchor="ctr"/>
                </a:tc>
                <a:tc hMerge="1">
                  <a:txBody>
                    <a:bodyPr/>
                    <a:lstStyle/>
                    <a:p>
                      <a:pPr algn="l" fontAlgn="ctr"/>
                      <a:endParaRPr lang="ru-RU" sz="1000" b="1" i="0" u="none" strike="noStrike" dirty="0">
                        <a:solidFill>
                          <a:srgbClr val="FFFFFF"/>
                        </a:solidFill>
                        <a:effectLst/>
                        <a:latin typeface="Arial"/>
                      </a:endParaRPr>
                    </a:p>
                  </a:txBody>
                  <a:tcPr marL="9524" marR="9524" marT="9525" marB="0" anchor="ctr"/>
                </a:tc>
              </a:tr>
              <a:tr h="233113">
                <a:tc>
                  <a:txBody>
                    <a:bodyPr/>
                    <a:lstStyle/>
                    <a:p>
                      <a:pPr algn="l" fontAlgn="b"/>
                      <a:r>
                        <a:rPr lang="en-US" sz="1200" b="0" dirty="0" smtClean="0"/>
                        <a:t>Article / Year</a:t>
                      </a:r>
                      <a:endParaRPr lang="ru-RU" sz="1200" b="0" i="0" u="none" strike="noStrike" dirty="0">
                        <a:solidFill>
                          <a:schemeClr val="tx1"/>
                        </a:solidFill>
                        <a:effectLst/>
                        <a:latin typeface="Arial" panose="020B0604020202020204" pitchFamily="34" charset="0"/>
                        <a:cs typeface="Arial" panose="020B0604020202020204" pitchFamily="34" charset="0"/>
                      </a:endParaRPr>
                    </a:p>
                  </a:txBody>
                  <a:tcPr marL="9524" marR="9524" marT="9525" marB="0" anchor="b"/>
                </a:tc>
                <a:tc>
                  <a:txBody>
                    <a:bodyPr/>
                    <a:lstStyle/>
                    <a:p>
                      <a:pPr algn="l" fontAlgn="ctr"/>
                      <a:r>
                        <a:rPr lang="ru-RU" sz="1000" u="none" strike="noStrike" dirty="0">
                          <a:effectLst/>
                        </a:rPr>
                        <a:t>2017</a:t>
                      </a:r>
                      <a:endParaRPr lang="ru-RU" sz="1000" b="1" i="0" u="none" strike="noStrike" dirty="0">
                        <a:solidFill>
                          <a:srgbClr val="FFFFFF"/>
                        </a:solidFill>
                        <a:effectLst/>
                        <a:latin typeface="Arial"/>
                      </a:endParaRPr>
                    </a:p>
                  </a:txBody>
                  <a:tcPr marL="9524" marR="9524" marT="9525" marB="0" anchor="ctr"/>
                </a:tc>
                <a:tc>
                  <a:txBody>
                    <a:bodyPr/>
                    <a:lstStyle/>
                    <a:p>
                      <a:pPr algn="l" fontAlgn="ctr"/>
                      <a:r>
                        <a:rPr lang="ru-RU" sz="1000" u="none" strike="noStrike" dirty="0">
                          <a:effectLst/>
                        </a:rPr>
                        <a:t>2018</a:t>
                      </a:r>
                      <a:endParaRPr lang="ru-RU" sz="1000" b="1" i="0" u="none" strike="noStrike" dirty="0">
                        <a:solidFill>
                          <a:srgbClr val="FFFFFF"/>
                        </a:solidFill>
                        <a:effectLst/>
                        <a:latin typeface="Arial"/>
                      </a:endParaRPr>
                    </a:p>
                  </a:txBody>
                  <a:tcPr marL="9524" marR="9524" marT="9525" marB="0" anchor="ctr"/>
                </a:tc>
                <a:tc>
                  <a:txBody>
                    <a:bodyPr/>
                    <a:lstStyle/>
                    <a:p>
                      <a:pPr algn="l" fontAlgn="ctr"/>
                      <a:r>
                        <a:rPr lang="ru-RU" sz="1000" u="none" strike="noStrike" dirty="0">
                          <a:effectLst/>
                        </a:rPr>
                        <a:t>2019</a:t>
                      </a:r>
                      <a:endParaRPr lang="ru-RU" sz="1000" b="1" i="0" u="none" strike="noStrike" dirty="0">
                        <a:solidFill>
                          <a:srgbClr val="FFFFFF"/>
                        </a:solidFill>
                        <a:effectLst/>
                        <a:latin typeface="Arial"/>
                      </a:endParaRPr>
                    </a:p>
                  </a:txBody>
                  <a:tcPr marL="9524" marR="9524" marT="9525" marB="0" anchor="ctr"/>
                </a:tc>
                <a:tc>
                  <a:txBody>
                    <a:bodyPr/>
                    <a:lstStyle/>
                    <a:p>
                      <a:pPr algn="l" fontAlgn="ctr"/>
                      <a:r>
                        <a:rPr lang="ru-RU" sz="1000" u="none" strike="noStrike" dirty="0">
                          <a:effectLst/>
                        </a:rPr>
                        <a:t>2020</a:t>
                      </a:r>
                      <a:endParaRPr lang="ru-RU" sz="1000" b="1" i="0" u="none" strike="noStrike" dirty="0">
                        <a:solidFill>
                          <a:srgbClr val="FFFFFF"/>
                        </a:solidFill>
                        <a:effectLst/>
                        <a:latin typeface="Arial"/>
                      </a:endParaRPr>
                    </a:p>
                  </a:txBody>
                  <a:tcPr marL="9524" marR="9524" marT="9525" marB="0" anchor="ctr"/>
                </a:tc>
                <a:tc>
                  <a:txBody>
                    <a:bodyPr/>
                    <a:lstStyle/>
                    <a:p>
                      <a:pPr algn="l" fontAlgn="ctr"/>
                      <a:r>
                        <a:rPr lang="ru-RU" sz="1000" u="none" strike="noStrike" dirty="0">
                          <a:effectLst/>
                        </a:rPr>
                        <a:t>2021</a:t>
                      </a:r>
                      <a:endParaRPr lang="ru-RU" sz="1000" b="1" i="0" u="none" strike="noStrike" dirty="0">
                        <a:solidFill>
                          <a:srgbClr val="FFFFFF"/>
                        </a:solidFill>
                        <a:effectLst/>
                        <a:latin typeface="Arial"/>
                      </a:endParaRPr>
                    </a:p>
                  </a:txBody>
                  <a:tcPr marL="9524" marR="9524" marT="9525" marB="0" anchor="ctr"/>
                </a:tc>
              </a:tr>
              <a:tr h="233113">
                <a:tc>
                  <a:txBody>
                    <a:bodyPr/>
                    <a:lstStyle/>
                    <a:p>
                      <a:r>
                        <a:rPr lang="en-US" sz="1200" dirty="0" smtClean="0"/>
                        <a:t>Salary</a:t>
                      </a:r>
                      <a:endParaRPr lang="ru-RU" sz="1200" b="1" i="0" u="none" strike="noStrike" dirty="0">
                        <a:solidFill>
                          <a:srgbClr val="0F243E"/>
                        </a:solidFill>
                        <a:effectLst/>
                        <a:latin typeface="Arial" panose="020B0604020202020204" pitchFamily="34" charset="0"/>
                        <a:cs typeface="Arial" panose="020B0604020202020204" pitchFamily="34" charset="0"/>
                      </a:endParaRPr>
                    </a:p>
                  </a:txBody>
                  <a:tcPr marL="9524" marR="9524" marT="9525" marB="0" anchor="ctr"/>
                </a:tc>
                <a:tc>
                  <a:txBody>
                    <a:bodyPr/>
                    <a:lstStyle/>
                    <a:p>
                      <a:pPr algn="r" fontAlgn="ctr"/>
                      <a:r>
                        <a:rPr lang="ru-RU" sz="900" b="0" i="0" u="none" strike="noStrike" dirty="0">
                          <a:solidFill>
                            <a:srgbClr val="000000"/>
                          </a:solidFill>
                          <a:effectLst/>
                          <a:latin typeface="+mn-lt"/>
                        </a:rPr>
                        <a:t>-18 360 </a:t>
                      </a:r>
                      <a:r>
                        <a:rPr lang="ru-RU" sz="900" b="0" i="0" u="none" strike="noStrike" dirty="0" smtClean="0">
                          <a:solidFill>
                            <a:srgbClr val="000000"/>
                          </a:solidFill>
                          <a:effectLst/>
                          <a:latin typeface="+mn-lt"/>
                        </a:rPr>
                        <a:t>000,0</a:t>
                      </a:r>
                      <a:endParaRPr lang="ru-RU" sz="900" b="0" i="0" u="none" strike="noStrike" dirty="0">
                        <a:solidFill>
                          <a:srgbClr val="000000"/>
                        </a:solidFill>
                        <a:effectLst/>
                        <a:latin typeface="+mn-lt"/>
                      </a:endParaRPr>
                    </a:p>
                  </a:txBody>
                  <a:tcPr marL="9525" marR="9525" marT="9525" marB="0" anchor="ctr"/>
                </a:tc>
                <a:tc>
                  <a:txBody>
                    <a:bodyPr/>
                    <a:lstStyle/>
                    <a:p>
                      <a:pPr algn="r" fontAlgn="ctr"/>
                      <a:r>
                        <a:rPr lang="ru-RU" sz="900" b="0" i="0" u="none" strike="noStrike" dirty="0">
                          <a:solidFill>
                            <a:srgbClr val="000000"/>
                          </a:solidFill>
                          <a:effectLst/>
                          <a:latin typeface="+mn-lt"/>
                        </a:rPr>
                        <a:t>-29 339 400,00</a:t>
                      </a:r>
                    </a:p>
                  </a:txBody>
                  <a:tcPr marL="9525" marR="9525" marT="9525" marB="0" anchor="ctr"/>
                </a:tc>
                <a:tc>
                  <a:txBody>
                    <a:bodyPr/>
                    <a:lstStyle/>
                    <a:p>
                      <a:pPr algn="r" fontAlgn="ctr"/>
                      <a:r>
                        <a:rPr lang="ru-RU" sz="900" b="0" i="0" u="none" strike="noStrike" dirty="0">
                          <a:solidFill>
                            <a:srgbClr val="000000"/>
                          </a:solidFill>
                          <a:effectLst/>
                          <a:latin typeface="+mn-lt"/>
                        </a:rPr>
                        <a:t>-12 903 023,00</a:t>
                      </a:r>
                    </a:p>
                  </a:txBody>
                  <a:tcPr marL="9525" marR="9525" marT="9525" marB="0" anchor="ctr"/>
                </a:tc>
                <a:tc>
                  <a:txBody>
                    <a:bodyPr/>
                    <a:lstStyle/>
                    <a:p>
                      <a:pPr algn="r" fontAlgn="ctr"/>
                      <a:r>
                        <a:rPr lang="ru-RU" sz="900" b="0" i="0" u="none" strike="noStrike" dirty="0">
                          <a:solidFill>
                            <a:srgbClr val="000000"/>
                          </a:solidFill>
                          <a:effectLst/>
                          <a:latin typeface="+mn-lt"/>
                        </a:rPr>
                        <a:t>-9 204 996,00</a:t>
                      </a:r>
                    </a:p>
                  </a:txBody>
                  <a:tcPr marL="9525" marR="9525" marT="9525" marB="0" anchor="ctr"/>
                </a:tc>
                <a:tc>
                  <a:txBody>
                    <a:bodyPr/>
                    <a:lstStyle/>
                    <a:p>
                      <a:pPr algn="r" fontAlgn="ctr"/>
                      <a:r>
                        <a:rPr lang="ru-RU" sz="900" b="0" i="0" u="none" strike="noStrike" dirty="0">
                          <a:solidFill>
                            <a:srgbClr val="000000"/>
                          </a:solidFill>
                          <a:effectLst/>
                          <a:latin typeface="+mn-lt"/>
                        </a:rPr>
                        <a:t>-9 849 345,72</a:t>
                      </a:r>
                    </a:p>
                  </a:txBody>
                  <a:tcPr marL="9525" marR="9525" marT="9525" marB="0" anchor="ctr"/>
                </a:tc>
              </a:tr>
              <a:tr h="233113">
                <a:tc>
                  <a:txBody>
                    <a:bodyPr/>
                    <a:lstStyle/>
                    <a:p>
                      <a:r>
                        <a:rPr lang="en-US" sz="1200" dirty="0" smtClean="0"/>
                        <a:t>other</a:t>
                      </a:r>
                      <a:endParaRPr lang="ru-RU" sz="1200" b="1" i="0" u="none" strike="noStrike" dirty="0">
                        <a:solidFill>
                          <a:srgbClr val="0F243E"/>
                        </a:solidFill>
                        <a:effectLst/>
                        <a:latin typeface="Arial" panose="020B0604020202020204" pitchFamily="34" charset="0"/>
                        <a:cs typeface="Arial" panose="020B0604020202020204" pitchFamily="34" charset="0"/>
                      </a:endParaRPr>
                    </a:p>
                  </a:txBody>
                  <a:tcPr marL="9524" marR="9524" marT="9525" marB="0" anchor="ctr"/>
                </a:tc>
                <a:tc>
                  <a:txBody>
                    <a:bodyPr/>
                    <a:lstStyle/>
                    <a:p>
                      <a:pPr algn="r" fontAlgn="ctr"/>
                      <a:r>
                        <a:rPr lang="ru-RU" sz="900" b="0" i="0" u="none" strike="noStrike" dirty="0">
                          <a:solidFill>
                            <a:srgbClr val="000000"/>
                          </a:solidFill>
                          <a:effectLst/>
                          <a:latin typeface="+mn-lt"/>
                        </a:rPr>
                        <a:t>-4 720 </a:t>
                      </a:r>
                      <a:r>
                        <a:rPr lang="ru-RU" sz="900" b="0" i="0" u="none" strike="noStrike" dirty="0" smtClean="0">
                          <a:solidFill>
                            <a:srgbClr val="000000"/>
                          </a:solidFill>
                          <a:effectLst/>
                          <a:latin typeface="+mn-lt"/>
                        </a:rPr>
                        <a:t>000,0</a:t>
                      </a:r>
                      <a:endParaRPr lang="ru-RU" sz="900" b="0" i="0" u="none" strike="noStrike" dirty="0">
                        <a:solidFill>
                          <a:srgbClr val="000000"/>
                        </a:solidFill>
                        <a:effectLst/>
                        <a:latin typeface="+mn-lt"/>
                      </a:endParaRPr>
                    </a:p>
                  </a:txBody>
                  <a:tcPr marL="9525" marR="9525" marT="9525" marB="0" anchor="ctr"/>
                </a:tc>
                <a:tc>
                  <a:txBody>
                    <a:bodyPr/>
                    <a:lstStyle/>
                    <a:p>
                      <a:pPr algn="r" fontAlgn="ctr"/>
                      <a:r>
                        <a:rPr lang="ru-RU" sz="900" b="0" i="0" u="none" strike="noStrike" dirty="0">
                          <a:solidFill>
                            <a:srgbClr val="000000"/>
                          </a:solidFill>
                          <a:effectLst/>
                          <a:latin typeface="+mn-lt"/>
                        </a:rPr>
                        <a:t>-6 060 480,00</a:t>
                      </a:r>
                    </a:p>
                  </a:txBody>
                  <a:tcPr marL="9525" marR="9525" marT="9525" marB="0" anchor="ctr"/>
                </a:tc>
                <a:tc>
                  <a:txBody>
                    <a:bodyPr/>
                    <a:lstStyle/>
                    <a:p>
                      <a:pPr algn="r" fontAlgn="ctr"/>
                      <a:r>
                        <a:rPr lang="ru-RU" sz="900" b="0" i="0" u="none" strike="noStrike" dirty="0">
                          <a:solidFill>
                            <a:srgbClr val="000000"/>
                          </a:solidFill>
                          <a:effectLst/>
                          <a:latin typeface="+mn-lt"/>
                        </a:rPr>
                        <a:t>-6 484 713,60</a:t>
                      </a:r>
                    </a:p>
                  </a:txBody>
                  <a:tcPr marL="9525" marR="9525" marT="9525" marB="0" anchor="ctr"/>
                </a:tc>
                <a:tc>
                  <a:txBody>
                    <a:bodyPr/>
                    <a:lstStyle/>
                    <a:p>
                      <a:pPr algn="r" fontAlgn="ctr"/>
                      <a:r>
                        <a:rPr lang="ru-RU" sz="900" b="0" i="0" u="none" strike="noStrike" dirty="0">
                          <a:solidFill>
                            <a:srgbClr val="000000"/>
                          </a:solidFill>
                          <a:effectLst/>
                          <a:latin typeface="+mn-lt"/>
                        </a:rPr>
                        <a:t>-6 938 643,55</a:t>
                      </a:r>
                    </a:p>
                  </a:txBody>
                  <a:tcPr marL="9525" marR="9525" marT="9525" marB="0" anchor="ctr"/>
                </a:tc>
                <a:tc>
                  <a:txBody>
                    <a:bodyPr/>
                    <a:lstStyle/>
                    <a:p>
                      <a:pPr algn="r" fontAlgn="ctr"/>
                      <a:r>
                        <a:rPr lang="ru-RU" sz="900" b="0" i="0" u="none" strike="noStrike" dirty="0">
                          <a:solidFill>
                            <a:srgbClr val="000000"/>
                          </a:solidFill>
                          <a:effectLst/>
                          <a:latin typeface="+mn-lt"/>
                        </a:rPr>
                        <a:t>-7 424 348,60</a:t>
                      </a:r>
                    </a:p>
                  </a:txBody>
                  <a:tcPr marL="9525" marR="9525" marT="9525" marB="0" anchor="ctr"/>
                </a:tc>
              </a:tr>
              <a:tr h="343899">
                <a:tc>
                  <a:txBody>
                    <a:bodyPr/>
                    <a:lstStyle/>
                    <a:p>
                      <a:pPr algn="l" fontAlgn="ctr"/>
                      <a:r>
                        <a:rPr lang="en-US" sz="1200" dirty="0" smtClean="0"/>
                        <a:t>Taxes</a:t>
                      </a:r>
                      <a:endParaRPr lang="ru-RU" sz="1200" b="1" i="0" u="none" strike="noStrike" dirty="0">
                        <a:solidFill>
                          <a:srgbClr val="0F243E"/>
                        </a:solidFill>
                        <a:effectLst/>
                        <a:latin typeface="Arial" panose="020B0604020202020204" pitchFamily="34" charset="0"/>
                        <a:cs typeface="Arial" panose="020B0604020202020204" pitchFamily="34" charset="0"/>
                      </a:endParaRPr>
                    </a:p>
                  </a:txBody>
                  <a:tcPr marL="9524" marR="9524" marT="9525" marB="0" anchor="ctr"/>
                </a:tc>
                <a:tc>
                  <a:txBody>
                    <a:bodyPr/>
                    <a:lstStyle/>
                    <a:p>
                      <a:pPr algn="r" fontAlgn="ctr"/>
                      <a:r>
                        <a:rPr lang="ru-RU" sz="900" b="0" i="0" u="none" strike="noStrike" dirty="0">
                          <a:solidFill>
                            <a:srgbClr val="000000"/>
                          </a:solidFill>
                          <a:effectLst/>
                          <a:latin typeface="+mn-lt"/>
                        </a:rPr>
                        <a:t>-1 768 </a:t>
                      </a:r>
                      <a:r>
                        <a:rPr lang="ru-RU" sz="900" b="0" i="0" u="none" strike="noStrike" dirty="0" smtClean="0">
                          <a:solidFill>
                            <a:srgbClr val="000000"/>
                          </a:solidFill>
                          <a:effectLst/>
                          <a:latin typeface="+mn-lt"/>
                        </a:rPr>
                        <a:t>250,0</a:t>
                      </a:r>
                      <a:endParaRPr lang="ru-RU" sz="900" b="0" i="0" u="none" strike="noStrike" dirty="0">
                        <a:solidFill>
                          <a:srgbClr val="000000"/>
                        </a:solidFill>
                        <a:effectLst/>
                        <a:latin typeface="+mn-lt"/>
                      </a:endParaRPr>
                    </a:p>
                  </a:txBody>
                  <a:tcPr marL="9525" marR="9525" marT="9525" marB="0" anchor="ctr"/>
                </a:tc>
                <a:tc>
                  <a:txBody>
                    <a:bodyPr/>
                    <a:lstStyle/>
                    <a:p>
                      <a:pPr algn="r" fontAlgn="ctr"/>
                      <a:r>
                        <a:rPr lang="ru-RU" sz="900" b="0" i="0" u="none" strike="noStrike" dirty="0">
                          <a:solidFill>
                            <a:srgbClr val="000000"/>
                          </a:solidFill>
                          <a:effectLst/>
                          <a:latin typeface="+mn-lt"/>
                        </a:rPr>
                        <a:t>-11 079 498,87</a:t>
                      </a:r>
                    </a:p>
                  </a:txBody>
                  <a:tcPr marL="9525" marR="9525" marT="9525" marB="0" anchor="ctr"/>
                </a:tc>
                <a:tc>
                  <a:txBody>
                    <a:bodyPr/>
                    <a:lstStyle/>
                    <a:p>
                      <a:pPr algn="r" fontAlgn="ctr"/>
                      <a:r>
                        <a:rPr lang="ru-RU" sz="900" b="0" i="0" u="none" strike="noStrike" dirty="0">
                          <a:solidFill>
                            <a:srgbClr val="000000"/>
                          </a:solidFill>
                          <a:effectLst/>
                          <a:latin typeface="+mn-lt"/>
                        </a:rPr>
                        <a:t>-5 820 526,77</a:t>
                      </a:r>
                    </a:p>
                  </a:txBody>
                  <a:tcPr marL="9525" marR="9525" marT="9525" marB="0" anchor="ctr"/>
                </a:tc>
                <a:tc>
                  <a:txBody>
                    <a:bodyPr/>
                    <a:lstStyle/>
                    <a:p>
                      <a:pPr algn="r" fontAlgn="ctr"/>
                      <a:r>
                        <a:rPr lang="ru-RU" sz="900" b="0" i="0" u="none" strike="noStrike" dirty="0">
                          <a:solidFill>
                            <a:srgbClr val="000000"/>
                          </a:solidFill>
                          <a:effectLst/>
                          <a:latin typeface="+mn-lt"/>
                        </a:rPr>
                        <a:t>-9 384 305,91</a:t>
                      </a:r>
                    </a:p>
                  </a:txBody>
                  <a:tcPr marL="9525" marR="9525" marT="9525" marB="0" anchor="ctr"/>
                </a:tc>
                <a:tc>
                  <a:txBody>
                    <a:bodyPr/>
                    <a:lstStyle/>
                    <a:p>
                      <a:pPr algn="r" fontAlgn="ctr"/>
                      <a:r>
                        <a:rPr lang="ru-RU" sz="900" b="0" i="0" u="none" strike="noStrike" dirty="0">
                          <a:solidFill>
                            <a:srgbClr val="000000"/>
                          </a:solidFill>
                          <a:effectLst/>
                          <a:latin typeface="+mn-lt"/>
                        </a:rPr>
                        <a:t>-22 370 498,27</a:t>
                      </a:r>
                    </a:p>
                  </a:txBody>
                  <a:tcPr marL="9525" marR="9525" marT="9525" marB="0" anchor="ctr"/>
                </a:tc>
              </a:tr>
            </a:tbl>
          </a:graphicData>
        </a:graphic>
      </p:graphicFrame>
      <p:graphicFrame>
        <p:nvGraphicFramePr>
          <p:cNvPr id="10" name="Таблица 9"/>
          <p:cNvGraphicFramePr>
            <a:graphicFrameLocks noGrp="1"/>
          </p:cNvGraphicFramePr>
          <p:nvPr>
            <p:extLst>
              <p:ext uri="{D42A27DB-BD31-4B8C-83A1-F6EECF244321}">
                <p14:modId xmlns:p14="http://schemas.microsoft.com/office/powerpoint/2010/main" val="2459160877"/>
              </p:ext>
            </p:extLst>
          </p:nvPr>
        </p:nvGraphicFramePr>
        <p:xfrm>
          <a:off x="5153025" y="5313633"/>
          <a:ext cx="6610350" cy="1080092"/>
        </p:xfrm>
        <a:graphic>
          <a:graphicData uri="http://schemas.openxmlformats.org/drawingml/2006/table">
            <a:tbl>
              <a:tblPr>
                <a:tableStyleId>{5C22544A-7EE6-4342-B048-85BDC9FD1C3A}</a:tableStyleId>
              </a:tblPr>
              <a:tblGrid>
                <a:gridCol w="1685925"/>
                <a:gridCol w="952500"/>
                <a:gridCol w="1038225"/>
                <a:gridCol w="952500"/>
                <a:gridCol w="990600"/>
                <a:gridCol w="990600"/>
              </a:tblGrid>
              <a:tr h="113224">
                <a:tc>
                  <a:txBody>
                    <a:bodyPr/>
                    <a:lstStyle/>
                    <a:p>
                      <a:pPr algn="ctr"/>
                      <a:r>
                        <a:rPr lang="en-US" sz="1200" b="1" dirty="0" smtClean="0"/>
                        <a:t>Article</a:t>
                      </a:r>
                      <a:endParaRPr lang="ru-RU" sz="1200" b="1" i="0" u="none" strike="noStrike" dirty="0">
                        <a:solidFill>
                          <a:srgbClr val="FFFFFF"/>
                        </a:solidFill>
                        <a:effectLst/>
                        <a:latin typeface="Arial"/>
                      </a:endParaRPr>
                    </a:p>
                  </a:txBody>
                  <a:tcPr marL="9525" marR="9525" marT="9525" marB="0" anchor="b"/>
                </a:tc>
                <a:tc>
                  <a:txBody>
                    <a:bodyPr/>
                    <a:lstStyle/>
                    <a:p>
                      <a:pPr algn="ctr" fontAlgn="ctr"/>
                      <a:r>
                        <a:rPr lang="ru-RU" sz="1000" u="none" strike="noStrike" dirty="0">
                          <a:effectLst/>
                        </a:rPr>
                        <a:t>2017</a:t>
                      </a:r>
                      <a:endParaRPr lang="ru-RU" sz="1000" b="1" i="0" u="none" strike="noStrike" dirty="0">
                        <a:solidFill>
                          <a:srgbClr val="FFFFFF"/>
                        </a:solidFill>
                        <a:effectLst/>
                        <a:latin typeface="Arial"/>
                      </a:endParaRPr>
                    </a:p>
                  </a:txBody>
                  <a:tcPr marL="9525" marR="9525" marT="9525" marB="0" anchor="ctr"/>
                </a:tc>
                <a:tc>
                  <a:txBody>
                    <a:bodyPr/>
                    <a:lstStyle/>
                    <a:p>
                      <a:pPr algn="ctr" fontAlgn="ctr"/>
                      <a:r>
                        <a:rPr lang="ru-RU" sz="1000" u="none" strike="noStrike" dirty="0">
                          <a:effectLst/>
                        </a:rPr>
                        <a:t>2018</a:t>
                      </a:r>
                      <a:endParaRPr lang="ru-RU" sz="1000" b="1" i="0" u="none" strike="noStrike" dirty="0">
                        <a:solidFill>
                          <a:srgbClr val="FFFFFF"/>
                        </a:solidFill>
                        <a:effectLst/>
                        <a:latin typeface="Arial"/>
                      </a:endParaRPr>
                    </a:p>
                  </a:txBody>
                  <a:tcPr marL="9525" marR="9525" marT="9525" marB="0" anchor="ctr"/>
                </a:tc>
                <a:tc>
                  <a:txBody>
                    <a:bodyPr/>
                    <a:lstStyle/>
                    <a:p>
                      <a:pPr algn="ctr" fontAlgn="ctr"/>
                      <a:r>
                        <a:rPr lang="ru-RU" sz="1000" u="none" strike="noStrike" dirty="0">
                          <a:effectLst/>
                        </a:rPr>
                        <a:t>2019</a:t>
                      </a:r>
                      <a:endParaRPr lang="ru-RU" sz="1000" b="1" i="0" u="none" strike="noStrike" dirty="0">
                        <a:solidFill>
                          <a:srgbClr val="FFFFFF"/>
                        </a:solidFill>
                        <a:effectLst/>
                        <a:latin typeface="Arial"/>
                      </a:endParaRPr>
                    </a:p>
                  </a:txBody>
                  <a:tcPr marL="9525" marR="9525" marT="9525" marB="0" anchor="ctr"/>
                </a:tc>
                <a:tc>
                  <a:txBody>
                    <a:bodyPr/>
                    <a:lstStyle/>
                    <a:p>
                      <a:pPr algn="ctr" fontAlgn="ctr"/>
                      <a:r>
                        <a:rPr lang="ru-RU" sz="1000" u="none" strike="noStrike" dirty="0">
                          <a:effectLst/>
                        </a:rPr>
                        <a:t>2020</a:t>
                      </a:r>
                      <a:endParaRPr lang="ru-RU" sz="1000" b="1" i="0" u="none" strike="noStrike" dirty="0">
                        <a:solidFill>
                          <a:srgbClr val="FFFFFF"/>
                        </a:solidFill>
                        <a:effectLst/>
                        <a:latin typeface="Arial"/>
                      </a:endParaRPr>
                    </a:p>
                  </a:txBody>
                  <a:tcPr marL="9525" marR="9525" marT="9525" marB="0" anchor="ctr"/>
                </a:tc>
                <a:tc>
                  <a:txBody>
                    <a:bodyPr/>
                    <a:lstStyle/>
                    <a:p>
                      <a:pPr algn="ctr" fontAlgn="ctr"/>
                      <a:r>
                        <a:rPr lang="ru-RU" sz="1000" u="none" strike="noStrike" dirty="0">
                          <a:effectLst/>
                        </a:rPr>
                        <a:t>2021</a:t>
                      </a:r>
                      <a:endParaRPr lang="ru-RU" sz="1000" b="1" i="0" u="none" strike="noStrike" dirty="0">
                        <a:solidFill>
                          <a:srgbClr val="FFFFFF"/>
                        </a:solidFill>
                        <a:effectLst/>
                        <a:latin typeface="Arial"/>
                      </a:endParaRPr>
                    </a:p>
                  </a:txBody>
                  <a:tcPr marL="9525" marR="9525" marT="9525" marB="0" anchor="ctr"/>
                </a:tc>
              </a:tr>
              <a:tr h="166746">
                <a:tc>
                  <a:txBody>
                    <a:bodyPr/>
                    <a:lstStyle/>
                    <a:p>
                      <a:pPr algn="l" fontAlgn="ctr"/>
                      <a:r>
                        <a:rPr lang="en-US" sz="1100" dirty="0" smtClean="0"/>
                        <a:t> Operating activities</a:t>
                      </a:r>
                      <a:endParaRPr lang="ru-RU" sz="1100" b="1" i="0" u="none" strike="noStrike" dirty="0">
                        <a:solidFill>
                          <a:srgbClr val="0F243E"/>
                        </a:solidFill>
                        <a:effectLst/>
                        <a:latin typeface="Arial"/>
                      </a:endParaRPr>
                    </a:p>
                  </a:txBody>
                  <a:tcPr marL="9525" marR="9525" marT="9525" marB="0" anchor="ctr"/>
                </a:tc>
                <a:tc>
                  <a:txBody>
                    <a:bodyPr/>
                    <a:lstStyle/>
                    <a:p>
                      <a:pPr algn="r" fontAlgn="ctr"/>
                      <a:r>
                        <a:rPr lang="ru-RU" sz="1000" b="1" i="0" u="none" strike="noStrike" dirty="0">
                          <a:solidFill>
                            <a:srgbClr val="1F497D"/>
                          </a:solidFill>
                          <a:effectLst/>
                          <a:latin typeface="+mn-lt"/>
                        </a:rPr>
                        <a:t>-24 848 250,00</a:t>
                      </a:r>
                    </a:p>
                  </a:txBody>
                  <a:tcPr marL="9525" marR="9525" marT="9525" marB="0" anchor="ctr"/>
                </a:tc>
                <a:tc>
                  <a:txBody>
                    <a:bodyPr/>
                    <a:lstStyle/>
                    <a:p>
                      <a:pPr algn="r" fontAlgn="ctr"/>
                      <a:r>
                        <a:rPr lang="ru-RU" sz="1000" b="1" i="0" u="none" strike="noStrike" dirty="0">
                          <a:solidFill>
                            <a:srgbClr val="1F497D"/>
                          </a:solidFill>
                          <a:effectLst/>
                          <a:latin typeface="+mn-lt"/>
                        </a:rPr>
                        <a:t>2 520 621,13</a:t>
                      </a:r>
                    </a:p>
                  </a:txBody>
                  <a:tcPr marL="9525" marR="9525" marT="9525" marB="0" anchor="ctr"/>
                </a:tc>
                <a:tc>
                  <a:txBody>
                    <a:bodyPr/>
                    <a:lstStyle/>
                    <a:p>
                      <a:pPr algn="r" fontAlgn="ctr"/>
                      <a:r>
                        <a:rPr lang="ru-RU" sz="1000" b="1" i="0" u="none" strike="noStrike" dirty="0">
                          <a:solidFill>
                            <a:srgbClr val="1F497D"/>
                          </a:solidFill>
                          <a:effectLst/>
                          <a:latin typeface="+mn-lt"/>
                        </a:rPr>
                        <a:t>791 736,63</a:t>
                      </a:r>
                    </a:p>
                  </a:txBody>
                  <a:tcPr marL="9525" marR="9525" marT="9525" marB="0" anchor="ctr"/>
                </a:tc>
                <a:tc>
                  <a:txBody>
                    <a:bodyPr/>
                    <a:lstStyle/>
                    <a:p>
                      <a:pPr algn="r" fontAlgn="ctr"/>
                      <a:r>
                        <a:rPr lang="ru-RU" sz="1000" b="1" i="0" u="none" strike="noStrike" dirty="0">
                          <a:solidFill>
                            <a:srgbClr val="1F497D"/>
                          </a:solidFill>
                          <a:effectLst/>
                          <a:latin typeface="+mn-lt"/>
                        </a:rPr>
                        <a:t>13 472 054,54</a:t>
                      </a:r>
                    </a:p>
                  </a:txBody>
                  <a:tcPr marL="9525" marR="9525" marT="9525" marB="0" anchor="ctr"/>
                </a:tc>
                <a:tc>
                  <a:txBody>
                    <a:bodyPr/>
                    <a:lstStyle/>
                    <a:p>
                      <a:pPr algn="r" fontAlgn="ctr"/>
                      <a:r>
                        <a:rPr lang="ru-RU" sz="1000" b="1" i="0" u="none" strike="noStrike" dirty="0">
                          <a:solidFill>
                            <a:srgbClr val="1F497D"/>
                          </a:solidFill>
                          <a:effectLst/>
                          <a:latin typeface="+mn-lt"/>
                        </a:rPr>
                        <a:t>43 355 807,41</a:t>
                      </a:r>
                    </a:p>
                  </a:txBody>
                  <a:tcPr marL="9525" marR="9525" marT="9525" marB="0" anchor="ctr"/>
                </a:tc>
              </a:tr>
              <a:tr h="179027">
                <a:tc>
                  <a:txBody>
                    <a:bodyPr/>
                    <a:lstStyle/>
                    <a:p>
                      <a:pPr algn="l" fontAlgn="ctr"/>
                      <a:r>
                        <a:rPr lang="en-US" sz="1100" dirty="0" smtClean="0"/>
                        <a:t> Investment activities</a:t>
                      </a:r>
                      <a:endParaRPr lang="ru-RU" sz="1100" b="1" i="0" u="none" strike="noStrike" dirty="0">
                        <a:solidFill>
                          <a:srgbClr val="0F243E"/>
                        </a:solidFill>
                        <a:effectLst/>
                        <a:latin typeface="Arial"/>
                      </a:endParaRPr>
                    </a:p>
                  </a:txBody>
                  <a:tcPr marL="9525" marR="9525" marT="9525" marB="0" anchor="ctr"/>
                </a:tc>
                <a:tc>
                  <a:txBody>
                    <a:bodyPr/>
                    <a:lstStyle/>
                    <a:p>
                      <a:pPr algn="r" fontAlgn="ctr"/>
                      <a:r>
                        <a:rPr lang="ru-RU" sz="1000" b="1" i="0" u="none" strike="noStrike" dirty="0">
                          <a:solidFill>
                            <a:srgbClr val="1F497D"/>
                          </a:solidFill>
                          <a:effectLst/>
                          <a:latin typeface="+mn-lt"/>
                        </a:rPr>
                        <a:t>0,00</a:t>
                      </a:r>
                    </a:p>
                  </a:txBody>
                  <a:tcPr marL="9525" marR="9525" marT="9525" marB="0" anchor="ctr"/>
                </a:tc>
                <a:tc>
                  <a:txBody>
                    <a:bodyPr/>
                    <a:lstStyle/>
                    <a:p>
                      <a:pPr algn="r" fontAlgn="ctr"/>
                      <a:r>
                        <a:rPr lang="ru-RU" sz="1000" b="1" i="0" u="none" strike="noStrike" dirty="0">
                          <a:solidFill>
                            <a:srgbClr val="1F497D"/>
                          </a:solidFill>
                          <a:effectLst/>
                          <a:latin typeface="+mn-lt"/>
                        </a:rPr>
                        <a:t>-33 443 600,00</a:t>
                      </a:r>
                    </a:p>
                  </a:txBody>
                  <a:tcPr marL="9525" marR="9525" marT="9525" marB="0" anchor="ctr"/>
                </a:tc>
                <a:tc>
                  <a:txBody>
                    <a:bodyPr/>
                    <a:lstStyle/>
                    <a:p>
                      <a:pPr algn="r" fontAlgn="ctr"/>
                      <a:r>
                        <a:rPr lang="ru-RU" sz="1000" b="1" i="0" u="none" strike="noStrike" dirty="0">
                          <a:solidFill>
                            <a:srgbClr val="1F497D"/>
                          </a:solidFill>
                          <a:effectLst/>
                          <a:latin typeface="+mn-lt"/>
                        </a:rPr>
                        <a:t>-6 100 000,00</a:t>
                      </a:r>
                    </a:p>
                  </a:txBody>
                  <a:tcPr marL="9525" marR="9525" marT="9525" marB="0" anchor="ctr"/>
                </a:tc>
                <a:tc>
                  <a:txBody>
                    <a:bodyPr/>
                    <a:lstStyle/>
                    <a:p>
                      <a:pPr algn="r" fontAlgn="ctr"/>
                      <a:r>
                        <a:rPr lang="ru-RU" sz="1000" b="1" i="0" u="none" strike="noStrike" dirty="0">
                          <a:solidFill>
                            <a:srgbClr val="1F497D"/>
                          </a:solidFill>
                          <a:effectLst/>
                          <a:latin typeface="+mn-lt"/>
                        </a:rPr>
                        <a:t>0,00</a:t>
                      </a:r>
                    </a:p>
                  </a:txBody>
                  <a:tcPr marL="9525" marR="9525" marT="9525" marB="0" anchor="ctr"/>
                </a:tc>
                <a:tc>
                  <a:txBody>
                    <a:bodyPr/>
                    <a:lstStyle/>
                    <a:p>
                      <a:pPr algn="r" fontAlgn="ctr"/>
                      <a:r>
                        <a:rPr lang="ru-RU" sz="1000" b="1" i="0" u="none" strike="noStrike" dirty="0">
                          <a:solidFill>
                            <a:srgbClr val="1F497D"/>
                          </a:solidFill>
                          <a:effectLst/>
                          <a:latin typeface="+mn-lt"/>
                        </a:rPr>
                        <a:t>0,00</a:t>
                      </a:r>
                    </a:p>
                  </a:txBody>
                  <a:tcPr marL="9525" marR="9525" marT="9525" marB="0" anchor="ctr"/>
                </a:tc>
              </a:tr>
              <a:tr h="123880">
                <a:tc>
                  <a:txBody>
                    <a:bodyPr/>
                    <a:lstStyle/>
                    <a:p>
                      <a:pPr algn="l" fontAlgn="ctr"/>
                      <a:r>
                        <a:rPr lang="ru-RU" sz="1100" u="none" strike="noStrike" dirty="0" smtClean="0">
                          <a:effectLst/>
                        </a:rPr>
                        <a:t> </a:t>
                      </a:r>
                      <a:r>
                        <a:rPr lang="en-US" sz="1100" u="none" strike="noStrike" dirty="0" smtClean="0">
                          <a:effectLst/>
                        </a:rPr>
                        <a:t>F</a:t>
                      </a:r>
                      <a:r>
                        <a:rPr lang="en-US" sz="1100" dirty="0" smtClean="0"/>
                        <a:t>inancial activities</a:t>
                      </a:r>
                      <a:endParaRPr lang="ru-RU" sz="1100" b="1" i="0" u="none" strike="noStrike" dirty="0">
                        <a:solidFill>
                          <a:srgbClr val="0F243E"/>
                        </a:solidFill>
                        <a:effectLst/>
                        <a:latin typeface="Arial"/>
                      </a:endParaRPr>
                    </a:p>
                  </a:txBody>
                  <a:tcPr marL="9525" marR="9525" marT="9525" marB="0" anchor="ctr"/>
                </a:tc>
                <a:tc>
                  <a:txBody>
                    <a:bodyPr/>
                    <a:lstStyle/>
                    <a:p>
                      <a:pPr algn="r" fontAlgn="ctr"/>
                      <a:r>
                        <a:rPr lang="ru-RU" sz="1000" b="1" i="0" u="none" strike="noStrike" dirty="0">
                          <a:solidFill>
                            <a:srgbClr val="1F497D"/>
                          </a:solidFill>
                          <a:effectLst/>
                          <a:latin typeface="+mn-lt"/>
                        </a:rPr>
                        <a:t>24 883 250,00</a:t>
                      </a:r>
                    </a:p>
                  </a:txBody>
                  <a:tcPr marL="9525" marR="9525" marT="9525" marB="0" anchor="ctr"/>
                </a:tc>
                <a:tc>
                  <a:txBody>
                    <a:bodyPr/>
                    <a:lstStyle/>
                    <a:p>
                      <a:pPr algn="r" fontAlgn="ctr"/>
                      <a:r>
                        <a:rPr lang="ru-RU" sz="1000" b="1" i="0" u="none" strike="noStrike" dirty="0">
                          <a:solidFill>
                            <a:srgbClr val="1F497D"/>
                          </a:solidFill>
                          <a:effectLst/>
                          <a:latin typeface="+mn-lt"/>
                        </a:rPr>
                        <a:t>72 597 839,89</a:t>
                      </a:r>
                    </a:p>
                  </a:txBody>
                  <a:tcPr marL="9525" marR="9525" marT="9525" marB="0" anchor="ctr"/>
                </a:tc>
                <a:tc>
                  <a:txBody>
                    <a:bodyPr/>
                    <a:lstStyle/>
                    <a:p>
                      <a:pPr algn="r" fontAlgn="ctr"/>
                      <a:r>
                        <a:rPr lang="ru-RU" sz="1000" b="1" i="0" u="none" strike="noStrike" dirty="0">
                          <a:solidFill>
                            <a:srgbClr val="1F497D"/>
                          </a:solidFill>
                          <a:effectLst/>
                          <a:latin typeface="+mn-lt"/>
                        </a:rPr>
                        <a:t>29 074 484,42</a:t>
                      </a:r>
                    </a:p>
                  </a:txBody>
                  <a:tcPr marL="9525" marR="9525" marT="9525" marB="0" anchor="ctr"/>
                </a:tc>
                <a:tc>
                  <a:txBody>
                    <a:bodyPr/>
                    <a:lstStyle/>
                    <a:p>
                      <a:pPr algn="r" fontAlgn="ctr"/>
                      <a:r>
                        <a:rPr lang="ru-RU" sz="1000" b="1" i="0" u="none" strike="noStrike" dirty="0">
                          <a:solidFill>
                            <a:srgbClr val="1F497D"/>
                          </a:solidFill>
                          <a:effectLst/>
                          <a:latin typeface="+mn-lt"/>
                        </a:rPr>
                        <a:t>16 514 914,62</a:t>
                      </a:r>
                    </a:p>
                  </a:txBody>
                  <a:tcPr marL="9525" marR="9525" marT="9525" marB="0" anchor="ctr"/>
                </a:tc>
                <a:tc>
                  <a:txBody>
                    <a:bodyPr/>
                    <a:lstStyle/>
                    <a:p>
                      <a:pPr algn="r" fontAlgn="ctr"/>
                      <a:r>
                        <a:rPr lang="ru-RU" sz="1000" b="1" i="0" u="none" strike="noStrike" dirty="0">
                          <a:solidFill>
                            <a:srgbClr val="1F497D"/>
                          </a:solidFill>
                          <a:effectLst/>
                          <a:latin typeface="+mn-lt"/>
                        </a:rPr>
                        <a:t>19 226 325,58</a:t>
                      </a:r>
                    </a:p>
                  </a:txBody>
                  <a:tcPr marL="9525" marR="9525" marT="9525" marB="0" anchor="ctr"/>
                </a:tc>
              </a:tr>
              <a:tr h="123880">
                <a:tc>
                  <a:txBody>
                    <a:bodyPr/>
                    <a:lstStyle/>
                    <a:p>
                      <a:pPr algn="l" fontAlgn="ctr"/>
                      <a:r>
                        <a:rPr lang="en-US" sz="1100" dirty="0" smtClean="0"/>
                        <a:t> Total cash flow</a:t>
                      </a:r>
                      <a:r>
                        <a:rPr lang="ru-RU" sz="1100" u="none" strike="noStrike" dirty="0" smtClean="0">
                          <a:effectLst/>
                        </a:rPr>
                        <a:t> </a:t>
                      </a:r>
                      <a:endParaRPr lang="ru-RU" sz="1100" b="1" i="0" u="none" strike="noStrike" dirty="0">
                        <a:solidFill>
                          <a:srgbClr val="0F243E"/>
                        </a:solidFill>
                        <a:effectLst/>
                        <a:latin typeface="Arial"/>
                      </a:endParaRPr>
                    </a:p>
                  </a:txBody>
                  <a:tcPr marL="9525" marR="9525" marT="9525" marB="0" anchor="ctr"/>
                </a:tc>
                <a:tc>
                  <a:txBody>
                    <a:bodyPr/>
                    <a:lstStyle/>
                    <a:p>
                      <a:pPr algn="r" fontAlgn="ctr"/>
                      <a:r>
                        <a:rPr lang="ru-RU" sz="1000" b="1" i="0" u="none" strike="noStrike" dirty="0">
                          <a:solidFill>
                            <a:srgbClr val="1F497D"/>
                          </a:solidFill>
                          <a:effectLst/>
                          <a:latin typeface="+mn-lt"/>
                        </a:rPr>
                        <a:t>35 000,00</a:t>
                      </a:r>
                    </a:p>
                  </a:txBody>
                  <a:tcPr marL="9525" marR="9525" marT="9525" marB="0" anchor="ctr"/>
                </a:tc>
                <a:tc>
                  <a:txBody>
                    <a:bodyPr/>
                    <a:lstStyle/>
                    <a:p>
                      <a:pPr algn="r" fontAlgn="ctr"/>
                      <a:r>
                        <a:rPr lang="ru-RU" sz="1000" b="1" i="0" u="none" strike="noStrike" dirty="0">
                          <a:solidFill>
                            <a:srgbClr val="1F497D"/>
                          </a:solidFill>
                          <a:effectLst/>
                          <a:latin typeface="+mn-lt"/>
                        </a:rPr>
                        <a:t>41 674 861,02</a:t>
                      </a:r>
                    </a:p>
                  </a:txBody>
                  <a:tcPr marL="9525" marR="9525" marT="9525" marB="0" anchor="ctr"/>
                </a:tc>
                <a:tc>
                  <a:txBody>
                    <a:bodyPr/>
                    <a:lstStyle/>
                    <a:p>
                      <a:pPr algn="r" fontAlgn="ctr"/>
                      <a:r>
                        <a:rPr lang="ru-RU" sz="1000" b="1" i="0" u="none" strike="noStrike" dirty="0">
                          <a:solidFill>
                            <a:srgbClr val="1F497D"/>
                          </a:solidFill>
                          <a:effectLst/>
                          <a:latin typeface="+mn-lt"/>
                        </a:rPr>
                        <a:t>23 766 221,05</a:t>
                      </a:r>
                    </a:p>
                  </a:txBody>
                  <a:tcPr marL="9525" marR="9525" marT="9525" marB="0" anchor="ctr"/>
                </a:tc>
                <a:tc>
                  <a:txBody>
                    <a:bodyPr/>
                    <a:lstStyle/>
                    <a:p>
                      <a:pPr algn="r" fontAlgn="ctr"/>
                      <a:r>
                        <a:rPr lang="ru-RU" sz="1000" b="1" i="0" u="none" strike="noStrike" dirty="0">
                          <a:solidFill>
                            <a:srgbClr val="1F497D"/>
                          </a:solidFill>
                          <a:effectLst/>
                          <a:latin typeface="+mn-lt"/>
                        </a:rPr>
                        <a:t>29 986 969,16</a:t>
                      </a:r>
                    </a:p>
                  </a:txBody>
                  <a:tcPr marL="9525" marR="9525" marT="9525" marB="0" anchor="ctr"/>
                </a:tc>
                <a:tc>
                  <a:txBody>
                    <a:bodyPr/>
                    <a:lstStyle/>
                    <a:p>
                      <a:pPr algn="r" fontAlgn="ctr"/>
                      <a:r>
                        <a:rPr lang="ru-RU" sz="1000" b="1" i="0" u="none" strike="noStrike" dirty="0">
                          <a:solidFill>
                            <a:srgbClr val="1F497D"/>
                          </a:solidFill>
                          <a:effectLst/>
                          <a:latin typeface="+mn-lt"/>
                        </a:rPr>
                        <a:t>62 582 132,99</a:t>
                      </a:r>
                    </a:p>
                  </a:txBody>
                  <a:tcPr marL="9525" marR="9525" marT="9525" marB="0" anchor="ctr"/>
                </a:tc>
              </a:tr>
              <a:tr h="161977">
                <a:tc>
                  <a:txBody>
                    <a:bodyPr/>
                    <a:lstStyle/>
                    <a:p>
                      <a:pPr algn="l" fontAlgn="ctr"/>
                      <a:r>
                        <a:rPr lang="en-US" sz="1100" dirty="0" smtClean="0"/>
                        <a:t> Cumulative funds</a:t>
                      </a:r>
                      <a:endParaRPr lang="ru-RU" sz="1100" b="1" i="0" u="none" strike="noStrike" dirty="0">
                        <a:solidFill>
                          <a:srgbClr val="0F243E"/>
                        </a:solidFill>
                        <a:effectLst/>
                        <a:latin typeface="Arial"/>
                      </a:endParaRPr>
                    </a:p>
                  </a:txBody>
                  <a:tcPr marL="9525" marR="9525" marT="9525" marB="0" anchor="ctr"/>
                </a:tc>
                <a:tc>
                  <a:txBody>
                    <a:bodyPr/>
                    <a:lstStyle/>
                    <a:p>
                      <a:pPr algn="r" fontAlgn="ctr"/>
                      <a:r>
                        <a:rPr lang="ru-RU" sz="1000" b="0" i="0" u="none" strike="noStrike" dirty="0">
                          <a:solidFill>
                            <a:srgbClr val="000000"/>
                          </a:solidFill>
                          <a:effectLst/>
                          <a:latin typeface="+mn-lt"/>
                        </a:rPr>
                        <a:t>35 000,00</a:t>
                      </a:r>
                    </a:p>
                  </a:txBody>
                  <a:tcPr marL="9525" marR="9525" marT="9525" marB="0" anchor="ctr"/>
                </a:tc>
                <a:tc>
                  <a:txBody>
                    <a:bodyPr/>
                    <a:lstStyle/>
                    <a:p>
                      <a:pPr algn="r" fontAlgn="ctr"/>
                      <a:r>
                        <a:rPr lang="ru-RU" sz="1000" b="0" i="0" u="none" strike="noStrike" dirty="0">
                          <a:solidFill>
                            <a:srgbClr val="000000"/>
                          </a:solidFill>
                          <a:effectLst/>
                          <a:latin typeface="+mn-lt"/>
                        </a:rPr>
                        <a:t>41 709 861,02</a:t>
                      </a:r>
                    </a:p>
                  </a:txBody>
                  <a:tcPr marL="9525" marR="9525" marT="9525" marB="0" anchor="ctr"/>
                </a:tc>
                <a:tc>
                  <a:txBody>
                    <a:bodyPr/>
                    <a:lstStyle/>
                    <a:p>
                      <a:pPr algn="r" fontAlgn="ctr"/>
                      <a:r>
                        <a:rPr lang="ru-RU" sz="1000" b="0" i="0" u="none" strike="noStrike" dirty="0">
                          <a:solidFill>
                            <a:srgbClr val="000000"/>
                          </a:solidFill>
                          <a:effectLst/>
                          <a:latin typeface="+mn-lt"/>
                        </a:rPr>
                        <a:t>65 476 082,08</a:t>
                      </a:r>
                    </a:p>
                  </a:txBody>
                  <a:tcPr marL="9525" marR="9525" marT="9525" marB="0" anchor="ctr"/>
                </a:tc>
                <a:tc>
                  <a:txBody>
                    <a:bodyPr/>
                    <a:lstStyle/>
                    <a:p>
                      <a:pPr algn="r" fontAlgn="ctr"/>
                      <a:r>
                        <a:rPr lang="ru-RU" sz="1000" b="0" i="0" u="none" strike="noStrike" dirty="0">
                          <a:solidFill>
                            <a:srgbClr val="000000"/>
                          </a:solidFill>
                          <a:effectLst/>
                          <a:latin typeface="+mn-lt"/>
                        </a:rPr>
                        <a:t>95 463 051,23</a:t>
                      </a:r>
                    </a:p>
                  </a:txBody>
                  <a:tcPr marL="9525" marR="9525" marT="9525" marB="0" anchor="ctr"/>
                </a:tc>
                <a:tc>
                  <a:txBody>
                    <a:bodyPr/>
                    <a:lstStyle/>
                    <a:p>
                      <a:pPr algn="r" fontAlgn="ctr"/>
                      <a:r>
                        <a:rPr lang="ru-RU" sz="1000" b="0" i="0" u="none" strike="noStrike" dirty="0">
                          <a:solidFill>
                            <a:srgbClr val="000000"/>
                          </a:solidFill>
                          <a:effectLst/>
                          <a:latin typeface="+mn-lt"/>
                        </a:rPr>
                        <a:t>158 045 184,23</a:t>
                      </a:r>
                    </a:p>
                  </a:txBody>
                  <a:tcPr marL="9525" marR="9525" marT="9525" marB="0" anchor="ctr"/>
                </a:tc>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775658236"/>
              </p:ext>
            </p:extLst>
          </p:nvPr>
        </p:nvGraphicFramePr>
        <p:xfrm>
          <a:off x="5171471" y="5086001"/>
          <a:ext cx="6591904" cy="192786"/>
        </p:xfrm>
        <a:graphic>
          <a:graphicData uri="http://schemas.openxmlformats.org/drawingml/2006/table">
            <a:tbl>
              <a:tblPr firstRow="1" firstCol="1" bandRow="1">
                <a:tableStyleId>{5C22544A-7EE6-4342-B048-85BDC9FD1C3A}</a:tableStyleId>
              </a:tblPr>
              <a:tblGrid>
                <a:gridCol w="6591904"/>
              </a:tblGrid>
              <a:tr h="0">
                <a:tc>
                  <a:txBody>
                    <a:bodyPr/>
                    <a:lstStyle/>
                    <a:p>
                      <a:pPr algn="ctr">
                        <a:lnSpc>
                          <a:spcPct val="115000"/>
                        </a:lnSpc>
                        <a:spcAft>
                          <a:spcPts val="0"/>
                        </a:spcAft>
                      </a:pPr>
                      <a:r>
                        <a:rPr lang="en-US" sz="1100" dirty="0" smtClean="0"/>
                        <a:t>Cash flows, thousand tenge</a:t>
                      </a:r>
                      <a:endParaRPr lang="ru-RU"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3361025747"/>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17748</TotalTime>
  <Words>2923</Words>
  <Application>Microsoft Office PowerPoint</Application>
  <PresentationFormat>Произвольный</PresentationFormat>
  <Paragraphs>572</Paragraphs>
  <Slides>21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i5</cp:lastModifiedBy>
  <cp:revision>120</cp:revision>
  <dcterms:created xsi:type="dcterms:W3CDTF">2018-10-10T11:12:55Z</dcterms:created>
  <dcterms:modified xsi:type="dcterms:W3CDTF">2018-11-13T08:14:27Z</dcterms:modified>
</cp:coreProperties>
</file>